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701" r:id="rId6"/>
    <p:sldMasterId id="2147483710" r:id="rId7"/>
    <p:sldMasterId id="2147483724" r:id="rId8"/>
    <p:sldMasterId id="2147483737" r:id="rId9"/>
    <p:sldMasterId id="2147483753" r:id="rId10"/>
  </p:sldMasterIdLst>
  <p:notesMasterIdLst>
    <p:notesMasterId r:id="rId37"/>
  </p:notesMasterIdLst>
  <p:sldIdLst>
    <p:sldId id="328" r:id="rId11"/>
    <p:sldId id="440" r:id="rId12"/>
    <p:sldId id="369" r:id="rId13"/>
    <p:sldId id="467" r:id="rId14"/>
    <p:sldId id="374" r:id="rId15"/>
    <p:sldId id="376" r:id="rId16"/>
    <p:sldId id="329" r:id="rId17"/>
    <p:sldId id="327" r:id="rId18"/>
    <p:sldId id="333" r:id="rId19"/>
    <p:sldId id="439" r:id="rId20"/>
    <p:sldId id="436" r:id="rId21"/>
    <p:sldId id="424" r:id="rId22"/>
    <p:sldId id="438" r:id="rId23"/>
    <p:sldId id="423" r:id="rId24"/>
    <p:sldId id="435" r:id="rId25"/>
    <p:sldId id="420" r:id="rId26"/>
    <p:sldId id="352" r:id="rId27"/>
    <p:sldId id="399" r:id="rId28"/>
    <p:sldId id="409" r:id="rId29"/>
    <p:sldId id="410" r:id="rId30"/>
    <p:sldId id="400" r:id="rId31"/>
    <p:sldId id="415" r:id="rId32"/>
    <p:sldId id="416" r:id="rId33"/>
    <p:sldId id="299" r:id="rId34"/>
    <p:sldId id="437" r:id="rId35"/>
    <p:sldId id="36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1FFF3"/>
    <a:srgbClr val="FFEDC9"/>
    <a:srgbClr val="009644"/>
    <a:srgbClr val="008E40"/>
    <a:srgbClr val="FFE6C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BCB47-63C2-87F2-DE89-853180AD8D2D}" v="13" dt="2025-09-23T14:55:55.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F870-5165-496B-A921-9ED6010D9BF8}" type="datetimeFigureOut">
              <a:rPr lang="fi-FI" smtClean="0"/>
              <a:t>23.9.2025</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9FF5-8DA1-4DC2-BD9D-8D85D57693C6}" type="slidenum">
              <a:rPr lang="fi-FI" smtClean="0"/>
              <a:t>‹#›</a:t>
            </a:fld>
            <a:endParaRPr lang="fi-FI"/>
          </a:p>
        </p:txBody>
      </p:sp>
    </p:spTree>
    <p:extLst>
      <p:ext uri="{BB962C8B-B14F-4D97-AF65-F5344CB8AC3E}">
        <p14:creationId xmlns:p14="http://schemas.microsoft.com/office/powerpoint/2010/main" val="7804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F9FF5-8DA1-4DC2-BD9D-8D85D57693C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49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n kuvan paikkamerkki 1"/>
          <p:cNvSpPr>
            <a:spLocks noGrp="1" noRot="1" noChangeAspect="1" noTextEdit="1"/>
          </p:cNvSpPr>
          <p:nvPr>
            <p:ph type="sldImg"/>
          </p:nvPr>
        </p:nvSpPr>
        <p:spPr>
          <a:ln/>
        </p:spPr>
      </p:sp>
      <p:sp>
        <p:nvSpPr>
          <p:cNvPr id="39939"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cs typeface="Arial" panose="020B0604020202020204" pitchFamily="34" charset="0"/>
            </a:endParaRPr>
          </a:p>
        </p:txBody>
      </p:sp>
      <p:sp>
        <p:nvSpPr>
          <p:cNvPr id="39940"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algn="ctr"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algn="ctr"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algn="ctr"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algn="ctr" defTabSz="917575" eaLnBrk="0" fontAlgn="base" hangingPunct="0">
              <a:spcBef>
                <a:spcPct val="0"/>
              </a:spcBef>
              <a:spcAft>
                <a:spcPct val="0"/>
              </a:spcAft>
              <a:defRPr sz="2000" b="1">
                <a:solidFill>
                  <a:schemeClr val="tx1"/>
                </a:solidFill>
                <a:latin typeface="Arial" panose="020B0604020202020204" pitchFamily="34" charset="0"/>
              </a:defRPr>
            </a:lvl9pPr>
          </a:lstStyle>
          <a:p>
            <a:pPr marL="0" marR="0" lvl="0" indent="0" algn="r" defTabSz="917575" rtl="0" eaLnBrk="0" fontAlgn="base" latinLnBrk="0" hangingPunct="0">
              <a:lnSpc>
                <a:spcPct val="100000"/>
              </a:lnSpc>
              <a:spcBef>
                <a:spcPct val="0"/>
              </a:spcBef>
              <a:spcAft>
                <a:spcPct val="0"/>
              </a:spcAft>
              <a:buClrTx/>
              <a:buSzTx/>
              <a:buFontTx/>
              <a:buNone/>
              <a:tabLst/>
              <a:defRPr/>
            </a:pPr>
            <a:fld id="{477BCE87-D037-4CD3-8C65-D5B1371ACE78}" type="slidenum">
              <a:rPr kumimoji="0" lang="en-GB" altLang="fi-FI"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7575" rtl="0" eaLnBrk="0" fontAlgn="base" latinLnBrk="0" hangingPunct="0">
                <a:lnSpc>
                  <a:spcPct val="100000"/>
                </a:lnSpc>
                <a:spcBef>
                  <a:spcPct val="0"/>
                </a:spcBef>
                <a:spcAft>
                  <a:spcPct val="0"/>
                </a:spcAft>
                <a:buClrTx/>
                <a:buSzTx/>
                <a:buFontTx/>
                <a:buNone/>
                <a:tabLst/>
                <a:defRPr/>
              </a:pPr>
              <a:t>15</a:t>
            </a:fld>
            <a:endParaRPr kumimoji="0" lang="en-GB" altLang="fi-FI"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116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n kuvan paikkamerkki 1"/>
          <p:cNvSpPr>
            <a:spLocks noGrp="1" noRot="1" noChangeAspect="1" noTextEdit="1"/>
          </p:cNvSpPr>
          <p:nvPr>
            <p:ph type="sldImg"/>
          </p:nvPr>
        </p:nvSpPr>
        <p:spPr>
          <a:xfrm>
            <a:off x="909638" y="765175"/>
            <a:ext cx="4987925" cy="3741738"/>
          </a:xfrm>
          <a:ln/>
        </p:spPr>
      </p:sp>
      <p:sp>
        <p:nvSpPr>
          <p:cNvPr id="92163"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92164"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b="1">
                <a:solidFill>
                  <a:schemeClr val="tx1"/>
                </a:solidFill>
                <a:latin typeface="Arial" charset="0"/>
              </a:defRPr>
            </a:lvl1pPr>
            <a:lvl2pPr marL="742950" indent="-285750" defTabSz="917575">
              <a:defRPr sz="2000" b="1">
                <a:solidFill>
                  <a:schemeClr val="tx1"/>
                </a:solidFill>
                <a:latin typeface="Arial" charset="0"/>
              </a:defRPr>
            </a:lvl2pPr>
            <a:lvl3pPr marL="1143000" indent="-228600" defTabSz="917575">
              <a:defRPr sz="2000" b="1">
                <a:solidFill>
                  <a:schemeClr val="tx1"/>
                </a:solidFill>
                <a:latin typeface="Arial" charset="0"/>
              </a:defRPr>
            </a:lvl3pPr>
            <a:lvl4pPr marL="1600200" indent="-228600" defTabSz="917575">
              <a:defRPr sz="2000" b="1">
                <a:solidFill>
                  <a:schemeClr val="tx1"/>
                </a:solidFill>
                <a:latin typeface="Arial" charset="0"/>
              </a:defRPr>
            </a:lvl4pPr>
            <a:lvl5pPr marL="2057400" indent="-228600" defTabSz="917575">
              <a:defRPr sz="2000" b="1">
                <a:solidFill>
                  <a:schemeClr val="tx1"/>
                </a:solidFill>
                <a:latin typeface="Arial" charset="0"/>
              </a:defRPr>
            </a:lvl5pPr>
            <a:lvl6pPr marL="2514600" indent="-228600" algn="ctr" defTabSz="917575" eaLnBrk="0" fontAlgn="base" hangingPunct="0">
              <a:spcBef>
                <a:spcPct val="0"/>
              </a:spcBef>
              <a:spcAft>
                <a:spcPct val="0"/>
              </a:spcAft>
              <a:defRPr sz="2000" b="1">
                <a:solidFill>
                  <a:schemeClr val="tx1"/>
                </a:solidFill>
                <a:latin typeface="Arial" charset="0"/>
              </a:defRPr>
            </a:lvl6pPr>
            <a:lvl7pPr marL="2971800" indent="-228600" algn="ctr" defTabSz="917575" eaLnBrk="0" fontAlgn="base" hangingPunct="0">
              <a:spcBef>
                <a:spcPct val="0"/>
              </a:spcBef>
              <a:spcAft>
                <a:spcPct val="0"/>
              </a:spcAft>
              <a:defRPr sz="2000" b="1">
                <a:solidFill>
                  <a:schemeClr val="tx1"/>
                </a:solidFill>
                <a:latin typeface="Arial" charset="0"/>
              </a:defRPr>
            </a:lvl7pPr>
            <a:lvl8pPr marL="3429000" indent="-228600" algn="ctr" defTabSz="917575" eaLnBrk="0" fontAlgn="base" hangingPunct="0">
              <a:spcBef>
                <a:spcPct val="0"/>
              </a:spcBef>
              <a:spcAft>
                <a:spcPct val="0"/>
              </a:spcAft>
              <a:defRPr sz="2000" b="1">
                <a:solidFill>
                  <a:schemeClr val="tx1"/>
                </a:solidFill>
                <a:latin typeface="Arial" charset="0"/>
              </a:defRPr>
            </a:lvl8pPr>
            <a:lvl9pPr marL="3886200" indent="-228600" algn="ctr" defTabSz="917575" eaLnBrk="0" fontAlgn="base" hangingPunct="0">
              <a:spcBef>
                <a:spcPct val="0"/>
              </a:spcBef>
              <a:spcAft>
                <a:spcPct val="0"/>
              </a:spcAft>
              <a:defRPr sz="2000" b="1">
                <a:solidFill>
                  <a:schemeClr val="tx1"/>
                </a:solidFill>
                <a:latin typeface="Arial" charset="0"/>
              </a:defRPr>
            </a:lvl9pPr>
          </a:lstStyle>
          <a:p>
            <a:pPr marL="0" marR="0" lvl="0" indent="0" algn="r" defTabSz="917575" rtl="0" eaLnBrk="0" fontAlgn="base" latinLnBrk="0" hangingPunct="0">
              <a:lnSpc>
                <a:spcPct val="100000"/>
              </a:lnSpc>
              <a:spcBef>
                <a:spcPct val="0"/>
              </a:spcBef>
              <a:spcAft>
                <a:spcPct val="0"/>
              </a:spcAft>
              <a:buClrTx/>
              <a:buSzTx/>
              <a:buFontTx/>
              <a:buNone/>
              <a:tabLst/>
              <a:defRPr/>
            </a:pPr>
            <a:fld id="{65C21909-598E-4D29-A91E-41BA102C7F82}" type="slidenum">
              <a:rPr kumimoji="0" lang="en-GB" altLang="fi-FI"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7575" rtl="0" eaLnBrk="0" fontAlgn="base" latinLnBrk="0" hangingPunct="0">
                <a:lnSpc>
                  <a:spcPct val="100000"/>
                </a:lnSpc>
                <a:spcBef>
                  <a:spcPct val="0"/>
                </a:spcBef>
                <a:spcAft>
                  <a:spcPct val="0"/>
                </a:spcAft>
                <a:buClrTx/>
                <a:buSzTx/>
                <a:buFontTx/>
                <a:buNone/>
                <a:tabLst/>
                <a:defRPr/>
              </a:pPr>
              <a:t>16</a:t>
            </a:fld>
            <a:endParaRPr kumimoji="0" lang="en-GB" altLang="fi-FI"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195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US"/>
              <a:t>Click to edit Master title style</a:t>
            </a:r>
            <a:endParaRPr lang="fi-FI"/>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23.9.2025</a:t>
            </a:fld>
            <a:endParaRPr lang="fi-FI"/>
          </a:p>
        </p:txBody>
      </p:sp>
    </p:spTree>
    <p:extLst>
      <p:ext uri="{BB962C8B-B14F-4D97-AF65-F5344CB8AC3E}">
        <p14:creationId xmlns:p14="http://schemas.microsoft.com/office/powerpoint/2010/main" val="7757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23.9.2025</a:t>
            </a:fld>
            <a:endParaRPr lang="fi-FI"/>
          </a:p>
        </p:txBody>
      </p:sp>
    </p:spTree>
    <p:extLst>
      <p:ext uri="{BB962C8B-B14F-4D97-AF65-F5344CB8AC3E}">
        <p14:creationId xmlns:p14="http://schemas.microsoft.com/office/powerpoint/2010/main" val="128597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a:t>Muokkaa perustyylejä naps.</a:t>
            </a:r>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23.9.2025</a:t>
            </a:fld>
            <a:endParaRPr lang="fi-FI"/>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0995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23.9.2025</a:t>
            </a:fld>
            <a:endParaRPr lang="fi-FI"/>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2383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23.9.2025</a:t>
            </a:fld>
            <a:endParaRPr lang="fi-FI"/>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7697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23.9.2025</a:t>
            </a:fld>
            <a:endParaRPr lang="fi-FI"/>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3807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23.9.2025</a:t>
            </a:fld>
            <a:endParaRPr lang="fi-FI"/>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5736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23.9.2025</a:t>
            </a:fld>
            <a:endParaRPr lang="fi-FI"/>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6519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23.9.2025</a:t>
            </a:fld>
            <a:endParaRPr lang="fi-FI"/>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39980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a:t>Muokkaa perustyylejä naps.</a:t>
            </a:r>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23.9.2025</a:t>
            </a:fld>
            <a:endParaRPr lang="fi-FI"/>
          </a:p>
        </p:txBody>
      </p:sp>
    </p:spTree>
    <p:extLst>
      <p:ext uri="{BB962C8B-B14F-4D97-AF65-F5344CB8AC3E}">
        <p14:creationId xmlns:p14="http://schemas.microsoft.com/office/powerpoint/2010/main" val="209277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a:t>Muokkaa perustyylejä naps.</a:t>
            </a:r>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23.9.2025</a:t>
            </a:fld>
            <a:endParaRPr lang="fi-FI"/>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99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US"/>
              <a:t>Click to edit Master title style</a:t>
            </a:r>
            <a:endParaRPr lang="fi-FI"/>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tx2"/>
                </a:solidFill>
              </a:rPr>
              <a:t>JYU. </a:t>
            </a:r>
            <a:r>
              <a:rPr lang="fi-FI" b="1" err="1"/>
              <a:t>Since</a:t>
            </a:r>
            <a:r>
              <a:rPr lang="fi-FI" b="1"/>
              <a:t>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23.9.2025</a:t>
            </a:fld>
            <a:endParaRPr lang="fi-FI"/>
          </a:p>
        </p:txBody>
      </p:sp>
    </p:spTree>
    <p:extLst>
      <p:ext uri="{BB962C8B-B14F-4D97-AF65-F5344CB8AC3E}">
        <p14:creationId xmlns:p14="http://schemas.microsoft.com/office/powerpoint/2010/main" val="318978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23.9.2025</a:t>
            </a:fld>
            <a:endParaRPr lang="fi-FI"/>
          </a:p>
        </p:txBody>
      </p:sp>
    </p:spTree>
    <p:extLst>
      <p:ext uri="{BB962C8B-B14F-4D97-AF65-F5344CB8AC3E}">
        <p14:creationId xmlns:p14="http://schemas.microsoft.com/office/powerpoint/2010/main" val="179100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23.9.2025</a:t>
            </a:fld>
            <a:endParaRPr lang="fi-FI"/>
          </a:p>
        </p:txBody>
      </p:sp>
    </p:spTree>
    <p:extLst>
      <p:ext uri="{BB962C8B-B14F-4D97-AF65-F5344CB8AC3E}">
        <p14:creationId xmlns:p14="http://schemas.microsoft.com/office/powerpoint/2010/main" val="418360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23.9.2025</a:t>
            </a:fld>
            <a:endParaRPr lang="fi-FI"/>
          </a:p>
        </p:txBody>
      </p:sp>
    </p:spTree>
    <p:extLst>
      <p:ext uri="{BB962C8B-B14F-4D97-AF65-F5344CB8AC3E}">
        <p14:creationId xmlns:p14="http://schemas.microsoft.com/office/powerpoint/2010/main" val="249783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23.9.2025</a:t>
            </a:fld>
            <a:endParaRPr lang="fi-FI"/>
          </a:p>
        </p:txBody>
      </p:sp>
    </p:spTree>
    <p:extLst>
      <p:ext uri="{BB962C8B-B14F-4D97-AF65-F5344CB8AC3E}">
        <p14:creationId xmlns:p14="http://schemas.microsoft.com/office/powerpoint/2010/main" val="219196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23.9.2025</a:t>
            </a:fld>
            <a:endParaRPr lang="fi-FI"/>
          </a:p>
        </p:txBody>
      </p:sp>
    </p:spTree>
    <p:extLst>
      <p:ext uri="{BB962C8B-B14F-4D97-AF65-F5344CB8AC3E}">
        <p14:creationId xmlns:p14="http://schemas.microsoft.com/office/powerpoint/2010/main" val="61088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23.9.2025</a:t>
            </a:fld>
            <a:endParaRPr lang="fi-FI"/>
          </a:p>
        </p:txBody>
      </p:sp>
    </p:spTree>
    <p:extLst>
      <p:ext uri="{BB962C8B-B14F-4D97-AF65-F5344CB8AC3E}">
        <p14:creationId xmlns:p14="http://schemas.microsoft.com/office/powerpoint/2010/main" val="55579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23.9.2025</a:t>
            </a:fld>
            <a:endParaRPr lang="fi-FI"/>
          </a:p>
        </p:txBody>
      </p:sp>
    </p:spTree>
    <p:extLst>
      <p:ext uri="{BB962C8B-B14F-4D97-AF65-F5344CB8AC3E}">
        <p14:creationId xmlns:p14="http://schemas.microsoft.com/office/powerpoint/2010/main" val="2800382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23.9.2025</a:t>
            </a:fld>
            <a:endParaRPr lang="fi-FI"/>
          </a:p>
        </p:txBody>
      </p:sp>
    </p:spTree>
    <p:extLst>
      <p:ext uri="{BB962C8B-B14F-4D97-AF65-F5344CB8AC3E}">
        <p14:creationId xmlns:p14="http://schemas.microsoft.com/office/powerpoint/2010/main" val="394791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a:t>Click to edit Master title style</a:t>
            </a:r>
            <a:endParaRPr lang="fi-FI"/>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23.9.2025</a:t>
            </a:fld>
            <a:endParaRPr lang="fi-FI"/>
          </a:p>
        </p:txBody>
      </p:sp>
      <p:sp>
        <p:nvSpPr>
          <p:cNvPr id="5" name="Footer Placeholder 4"/>
          <p:cNvSpPr>
            <a:spLocks noGrp="1"/>
          </p:cNvSpPr>
          <p:nvPr>
            <p:ph type="ftr" sz="quarter" idx="12"/>
          </p:nvPr>
        </p:nvSpPr>
        <p:spPr/>
        <p:txBody>
          <a:bodyPr/>
          <a:lstStyle/>
          <a:p>
            <a:r>
              <a:rPr lang="fi-FI"/>
              <a:t>OVET </a:t>
            </a:r>
            <a:br>
              <a:rPr lang="fi-FI"/>
            </a:br>
            <a:r>
              <a:rPr lang="fi-FI"/>
              <a:t> Opettajankoulutuksen valinnat - ennakoivaa tulevaisuustyötä</a:t>
            </a:r>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731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a:t>Lisää otsikko</a:t>
            </a:r>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8" name="Date Placeholder 7"/>
          <p:cNvSpPr>
            <a:spLocks noGrp="1"/>
          </p:cNvSpPr>
          <p:nvPr>
            <p:ph type="dt" sz="half" idx="11"/>
          </p:nvPr>
        </p:nvSpPr>
        <p:spPr/>
        <p:txBody>
          <a:bodyPr/>
          <a:lstStyle/>
          <a:p>
            <a:fld id="{448DDFCD-2C69-7C45-9112-07737F23CC30}" type="datetime1">
              <a:rPr lang="fi-FI" smtClean="0"/>
              <a:t>23.9.2025</a:t>
            </a:fld>
            <a:endParaRPr lang="fi-FI"/>
          </a:p>
        </p:txBody>
      </p:sp>
      <p:sp>
        <p:nvSpPr>
          <p:cNvPr id="9" name="Footer Placeholder 8"/>
          <p:cNvSpPr>
            <a:spLocks noGrp="1"/>
          </p:cNvSpPr>
          <p:nvPr>
            <p:ph type="ftr" sz="quarter" idx="12"/>
          </p:nvPr>
        </p:nvSpPr>
        <p:spPr>
          <a:xfrm>
            <a:off x="2911613" y="6405335"/>
            <a:ext cx="3320008" cy="366183"/>
          </a:xfrm>
        </p:spPr>
        <p:txBody>
          <a:bodyPr/>
          <a:lstStyle/>
          <a:p>
            <a:r>
              <a:rPr lang="fi-FI"/>
              <a:t>OVET –  Opettajankoulutuksen valinnat - ennakoivaa tulevaisuustyötä</a:t>
            </a:r>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3359451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23.9.2025</a:t>
            </a:fld>
            <a:endParaRPr lang="fi-FI"/>
          </a:p>
        </p:txBody>
      </p:sp>
    </p:spTree>
    <p:extLst>
      <p:ext uri="{BB962C8B-B14F-4D97-AF65-F5344CB8AC3E}">
        <p14:creationId xmlns:p14="http://schemas.microsoft.com/office/powerpoint/2010/main" val="2081335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a:t>Lisää otsikko</a:t>
            </a:r>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433425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a:t>Lisää otsikko</a:t>
            </a:r>
          </a:p>
        </p:txBody>
      </p:sp>
      <p:sp>
        <p:nvSpPr>
          <p:cNvPr id="6" name="Date Placeholder 5"/>
          <p:cNvSpPr>
            <a:spLocks noGrp="1"/>
          </p:cNvSpPr>
          <p:nvPr>
            <p:ph type="dt" sz="half" idx="10"/>
          </p:nvPr>
        </p:nvSpPr>
        <p:spPr/>
        <p:txBody>
          <a:bodyPr/>
          <a:lstStyle/>
          <a:p>
            <a:fld id="{53F8DFCE-8BD7-A34D-BC7B-EC90CCB3B946}" type="datetime1">
              <a:rPr lang="fi-FI" smtClean="0"/>
              <a:t>23.9.2025</a:t>
            </a:fld>
            <a:endParaRPr lang="fi-FI"/>
          </a:p>
        </p:txBody>
      </p:sp>
      <p:sp>
        <p:nvSpPr>
          <p:cNvPr id="7" name="Footer Placeholder 6"/>
          <p:cNvSpPr>
            <a:spLocks noGrp="1"/>
          </p:cNvSpPr>
          <p:nvPr>
            <p:ph type="ftr" sz="quarter" idx="11"/>
          </p:nvPr>
        </p:nvSpPr>
        <p:spPr/>
        <p:txBody>
          <a:bodyPr/>
          <a:lstStyle/>
          <a:p>
            <a:r>
              <a:rPr lang="fi-FI"/>
              <a:t>OVET –  Opettajankoulutuksen valinnat - ennakoivaa tulevaisuustyötä</a:t>
            </a:r>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25851268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a:t>Lisää otsikko</a:t>
            </a:r>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3" name="Date Placeholder 2"/>
          <p:cNvSpPr>
            <a:spLocks noGrp="1"/>
          </p:cNvSpPr>
          <p:nvPr>
            <p:ph type="dt" sz="half" idx="12"/>
          </p:nvPr>
        </p:nvSpPr>
        <p:spPr/>
        <p:txBody>
          <a:bodyPr/>
          <a:lstStyle/>
          <a:p>
            <a:fld id="{2C96D940-8508-6145-8008-7E93C9761269}" type="datetime1">
              <a:rPr lang="fi-FI" smtClean="0"/>
              <a:t>23.9.2025</a:t>
            </a:fld>
            <a:endParaRPr lang="fi-FI"/>
          </a:p>
        </p:txBody>
      </p:sp>
      <p:sp>
        <p:nvSpPr>
          <p:cNvPr id="6" name="Footer Placeholder 5"/>
          <p:cNvSpPr>
            <a:spLocks noGrp="1"/>
          </p:cNvSpPr>
          <p:nvPr>
            <p:ph type="ftr" sz="quarter" idx="13"/>
          </p:nvPr>
        </p:nvSpPr>
        <p:spPr/>
        <p:txBody>
          <a:bodyPr/>
          <a:lstStyle/>
          <a:p>
            <a:r>
              <a:rPr lang="fi-FI"/>
              <a:t>OVET </a:t>
            </a:r>
            <a:br>
              <a:rPr lang="fi-FI"/>
            </a:br>
            <a:r>
              <a:rPr lang="fi-FI"/>
              <a:t>Opettajankoulutuksen valinnat - ennakoivaa tulevaisuustyötä</a:t>
            </a:r>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31193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a:t>Lisää otsikko</a:t>
            </a:r>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a:t>Lisää kuva</a:t>
            </a:r>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a:t>Lisää kuva</a:t>
            </a:r>
          </a:p>
        </p:txBody>
      </p:sp>
      <p:sp>
        <p:nvSpPr>
          <p:cNvPr id="3" name="Date Placeholder 2"/>
          <p:cNvSpPr>
            <a:spLocks noGrp="1"/>
          </p:cNvSpPr>
          <p:nvPr>
            <p:ph type="dt" sz="half" idx="13"/>
          </p:nvPr>
        </p:nvSpPr>
        <p:spPr/>
        <p:txBody>
          <a:bodyPr/>
          <a:lstStyle/>
          <a:p>
            <a:fld id="{E983A660-1862-F748-B977-81D74D0A3667}" type="datetime1">
              <a:rPr lang="fi-FI" smtClean="0"/>
              <a:t>23.9.2025</a:t>
            </a:fld>
            <a:endParaRPr lang="fi-FI"/>
          </a:p>
        </p:txBody>
      </p:sp>
      <p:sp>
        <p:nvSpPr>
          <p:cNvPr id="7" name="Footer Placeholder 6"/>
          <p:cNvSpPr>
            <a:spLocks noGrp="1"/>
          </p:cNvSpPr>
          <p:nvPr>
            <p:ph type="ftr" sz="quarter" idx="14"/>
          </p:nvPr>
        </p:nvSpPr>
        <p:spPr/>
        <p:txBody>
          <a:bodyPr/>
          <a:lstStyle/>
          <a:p>
            <a:r>
              <a:rPr lang="fi-FI"/>
              <a:t>OVET </a:t>
            </a:r>
            <a:br>
              <a:rPr lang="fi-FI"/>
            </a:br>
            <a:r>
              <a:rPr lang="fi-FI"/>
              <a:t> Opettajankoulutuksen valinnat - ennakoivaa tulevaisuustyötä</a:t>
            </a:r>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25946971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23.9.2025</a:t>
            </a:fld>
            <a:endParaRPr lang="fi-FI"/>
          </a:p>
        </p:txBody>
      </p:sp>
      <p:sp>
        <p:nvSpPr>
          <p:cNvPr id="3" name="Footer Placeholder 2"/>
          <p:cNvSpPr>
            <a:spLocks noGrp="1"/>
          </p:cNvSpPr>
          <p:nvPr>
            <p:ph type="ftr" sz="quarter" idx="11"/>
          </p:nvPr>
        </p:nvSpPr>
        <p:spPr/>
        <p:txBody>
          <a:bodyPr/>
          <a:lstStyle/>
          <a:p>
            <a:r>
              <a:rPr lang="fi-FI"/>
              <a:t>OVET</a:t>
            </a:r>
            <a:br>
              <a:rPr lang="fi-FI"/>
            </a:br>
            <a:r>
              <a:rPr lang="fi-FI"/>
              <a:t>Opettajankoulutuksen valinnat - ennakoivaa tulevaisuustyötä</a:t>
            </a:r>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0791679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4009787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1991700-7B0F-4749-95A6-C06622AFA7E5}" type="slidenum">
              <a:rPr lang="en-US"/>
              <a:pPr>
                <a:defRPr/>
              </a:pPr>
              <a:t>‹#›</a:t>
            </a:fld>
            <a:endParaRPr lang="en-US"/>
          </a:p>
        </p:txBody>
      </p:sp>
    </p:spTree>
    <p:extLst>
      <p:ext uri="{BB962C8B-B14F-4D97-AF65-F5344CB8AC3E}">
        <p14:creationId xmlns:p14="http://schemas.microsoft.com/office/powerpoint/2010/main" val="65071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8AE743E-E8C2-4707-B257-6F3E0A2BDC85}" type="slidenum">
              <a:rPr lang="en-US"/>
              <a:pPr>
                <a:defRPr/>
              </a:pPr>
              <a:t>‹#›</a:t>
            </a:fld>
            <a:endParaRPr lang="en-US"/>
          </a:p>
        </p:txBody>
      </p:sp>
    </p:spTree>
    <p:extLst>
      <p:ext uri="{BB962C8B-B14F-4D97-AF65-F5344CB8AC3E}">
        <p14:creationId xmlns:p14="http://schemas.microsoft.com/office/powerpoint/2010/main" val="2400789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3636D97-F706-4376-8B72-781B008523F1}" type="slidenum">
              <a:rPr lang="en-US"/>
              <a:pPr>
                <a:defRPr/>
              </a:pPr>
              <a:t>‹#›</a:t>
            </a:fld>
            <a:endParaRPr lang="en-US"/>
          </a:p>
        </p:txBody>
      </p:sp>
    </p:spTree>
    <p:extLst>
      <p:ext uri="{BB962C8B-B14F-4D97-AF65-F5344CB8AC3E}">
        <p14:creationId xmlns:p14="http://schemas.microsoft.com/office/powerpoint/2010/main" val="1423224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FF9394A7-34C6-4281-973C-298307F46ED4}" type="slidenum">
              <a:rPr lang="en-US"/>
              <a:pPr>
                <a:defRPr/>
              </a:pPr>
              <a:t>‹#›</a:t>
            </a:fld>
            <a:endParaRPr lang="en-US"/>
          </a:p>
        </p:txBody>
      </p:sp>
    </p:spTree>
    <p:extLst>
      <p:ext uri="{BB962C8B-B14F-4D97-AF65-F5344CB8AC3E}">
        <p14:creationId xmlns:p14="http://schemas.microsoft.com/office/powerpoint/2010/main" val="140608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9460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0329AAA4-97A6-45FD-938B-D3753DE6AEF0}" type="slidenum">
              <a:rPr lang="en-US"/>
              <a:pPr>
                <a:defRPr/>
              </a:pPr>
              <a:t>‹#›</a:t>
            </a:fld>
            <a:endParaRPr lang="en-US"/>
          </a:p>
        </p:txBody>
      </p:sp>
    </p:spTree>
    <p:extLst>
      <p:ext uri="{BB962C8B-B14F-4D97-AF65-F5344CB8AC3E}">
        <p14:creationId xmlns:p14="http://schemas.microsoft.com/office/powerpoint/2010/main" val="257736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C7D62BC8-8B8D-41C9-B833-96360F365D96}" type="slidenum">
              <a:rPr lang="en-US"/>
              <a:pPr>
                <a:defRPr/>
              </a:pPr>
              <a:t>‹#›</a:t>
            </a:fld>
            <a:endParaRPr lang="en-US"/>
          </a:p>
        </p:txBody>
      </p:sp>
    </p:spTree>
    <p:extLst>
      <p:ext uri="{BB962C8B-B14F-4D97-AF65-F5344CB8AC3E}">
        <p14:creationId xmlns:p14="http://schemas.microsoft.com/office/powerpoint/2010/main" val="2395057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1E17D43E-429F-496E-A98D-1AA92F7622C7}" type="slidenum">
              <a:rPr lang="en-US"/>
              <a:pPr>
                <a:defRPr/>
              </a:pPr>
              <a:t>‹#›</a:t>
            </a:fld>
            <a:endParaRPr lang="en-US"/>
          </a:p>
        </p:txBody>
      </p:sp>
    </p:spTree>
    <p:extLst>
      <p:ext uri="{BB962C8B-B14F-4D97-AF65-F5344CB8AC3E}">
        <p14:creationId xmlns:p14="http://schemas.microsoft.com/office/powerpoint/2010/main" val="3906392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5BA2FEF4-9B16-4D4F-B184-8CA18F81A97F}" type="slidenum">
              <a:rPr lang="en-US"/>
              <a:pPr>
                <a:defRPr/>
              </a:pPr>
              <a:t>‹#›</a:t>
            </a:fld>
            <a:endParaRPr lang="en-US"/>
          </a:p>
        </p:txBody>
      </p:sp>
    </p:spTree>
    <p:extLst>
      <p:ext uri="{BB962C8B-B14F-4D97-AF65-F5344CB8AC3E}">
        <p14:creationId xmlns:p14="http://schemas.microsoft.com/office/powerpoint/2010/main" val="2770229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2422969B-E70A-4916-A9DE-6F8E06E87482}" type="slidenum">
              <a:rPr lang="en-US"/>
              <a:pPr>
                <a:defRPr/>
              </a:pPr>
              <a:t>‹#›</a:t>
            </a:fld>
            <a:endParaRPr lang="en-US"/>
          </a:p>
        </p:txBody>
      </p:sp>
    </p:spTree>
    <p:extLst>
      <p:ext uri="{BB962C8B-B14F-4D97-AF65-F5344CB8AC3E}">
        <p14:creationId xmlns:p14="http://schemas.microsoft.com/office/powerpoint/2010/main" val="3530280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2EC2818-E465-4C06-AD1C-FB1181DCFD7E}" type="slidenum">
              <a:rPr lang="en-US"/>
              <a:pPr>
                <a:defRPr/>
              </a:pPr>
              <a:t>‹#›</a:t>
            </a:fld>
            <a:endParaRPr lang="en-US"/>
          </a:p>
        </p:txBody>
      </p:sp>
    </p:spTree>
    <p:extLst>
      <p:ext uri="{BB962C8B-B14F-4D97-AF65-F5344CB8AC3E}">
        <p14:creationId xmlns:p14="http://schemas.microsoft.com/office/powerpoint/2010/main" val="349722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B39012B-5F9E-485B-93D2-862D78F81806}" type="slidenum">
              <a:rPr lang="en-US"/>
              <a:pPr>
                <a:defRPr/>
              </a:pPr>
              <a:t>‹#›</a:t>
            </a:fld>
            <a:endParaRPr lang="en-US"/>
          </a:p>
        </p:txBody>
      </p:sp>
    </p:spTree>
    <p:extLst>
      <p:ext uri="{BB962C8B-B14F-4D97-AF65-F5344CB8AC3E}">
        <p14:creationId xmlns:p14="http://schemas.microsoft.com/office/powerpoint/2010/main" val="3713724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685800" y="1981200"/>
            <a:ext cx="7772400" cy="4114800"/>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B4A5D88B-200A-4786-9B52-1BA45FD76A5E}" type="slidenum">
              <a:rPr lang="en-US"/>
              <a:pPr>
                <a:defRPr/>
              </a:pPr>
              <a:t>‹#›</a:t>
            </a:fld>
            <a:endParaRPr lang="en-US"/>
          </a:p>
        </p:txBody>
      </p:sp>
    </p:spTree>
    <p:extLst>
      <p:ext uri="{BB962C8B-B14F-4D97-AF65-F5344CB8AC3E}">
        <p14:creationId xmlns:p14="http://schemas.microsoft.com/office/powerpoint/2010/main" val="1620204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F4A04636-C0D4-40AD-AEFF-BFFCC58CD61D}" type="slidenum">
              <a:rPr lang="en-US" altLang="fi-FI"/>
              <a:pPr/>
              <a:t>‹#›</a:t>
            </a:fld>
            <a:endParaRPr lang="en-US" altLang="fi-FI"/>
          </a:p>
        </p:txBody>
      </p:sp>
    </p:spTree>
    <p:extLst>
      <p:ext uri="{BB962C8B-B14F-4D97-AF65-F5344CB8AC3E}">
        <p14:creationId xmlns:p14="http://schemas.microsoft.com/office/powerpoint/2010/main" val="2735771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0D61E54B-6343-4D06-ABCB-581737A3796A}" type="slidenum">
              <a:rPr lang="en-US" altLang="fi-FI"/>
              <a:pPr/>
              <a:t>‹#›</a:t>
            </a:fld>
            <a:endParaRPr lang="en-US" altLang="fi-FI"/>
          </a:p>
        </p:txBody>
      </p:sp>
    </p:spTree>
    <p:extLst>
      <p:ext uri="{BB962C8B-B14F-4D97-AF65-F5344CB8AC3E}">
        <p14:creationId xmlns:p14="http://schemas.microsoft.com/office/powerpoint/2010/main" val="177979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658851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D5853835-B79D-49C3-BA31-986B64F51790}" type="slidenum">
              <a:rPr lang="en-US" altLang="fi-FI"/>
              <a:pPr/>
              <a:t>‹#›</a:t>
            </a:fld>
            <a:endParaRPr lang="en-US" altLang="fi-FI"/>
          </a:p>
        </p:txBody>
      </p:sp>
    </p:spTree>
    <p:extLst>
      <p:ext uri="{BB962C8B-B14F-4D97-AF65-F5344CB8AC3E}">
        <p14:creationId xmlns:p14="http://schemas.microsoft.com/office/powerpoint/2010/main" val="50325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FC57415F-5F0B-48CA-BDC9-A8566E37CA05}" type="slidenum">
              <a:rPr lang="en-US" altLang="fi-FI"/>
              <a:pPr/>
              <a:t>‹#›</a:t>
            </a:fld>
            <a:endParaRPr lang="en-US" altLang="fi-FI"/>
          </a:p>
        </p:txBody>
      </p:sp>
    </p:spTree>
    <p:extLst>
      <p:ext uri="{BB962C8B-B14F-4D97-AF65-F5344CB8AC3E}">
        <p14:creationId xmlns:p14="http://schemas.microsoft.com/office/powerpoint/2010/main" val="1160189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fld id="{BB035C1B-36ED-4587-9B3C-1C0CA8F2E585}" type="slidenum">
              <a:rPr lang="en-US" altLang="fi-FI"/>
              <a:pPr/>
              <a:t>‹#›</a:t>
            </a:fld>
            <a:endParaRPr lang="en-US" altLang="fi-FI"/>
          </a:p>
        </p:txBody>
      </p:sp>
    </p:spTree>
    <p:extLst>
      <p:ext uri="{BB962C8B-B14F-4D97-AF65-F5344CB8AC3E}">
        <p14:creationId xmlns:p14="http://schemas.microsoft.com/office/powerpoint/2010/main" val="240926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fld id="{CD5C5C2B-4478-4441-9E34-BF2017584BA9}" type="slidenum">
              <a:rPr lang="en-US" altLang="fi-FI"/>
              <a:pPr/>
              <a:t>‹#›</a:t>
            </a:fld>
            <a:endParaRPr lang="en-US" altLang="fi-FI"/>
          </a:p>
        </p:txBody>
      </p:sp>
    </p:spTree>
    <p:extLst>
      <p:ext uri="{BB962C8B-B14F-4D97-AF65-F5344CB8AC3E}">
        <p14:creationId xmlns:p14="http://schemas.microsoft.com/office/powerpoint/2010/main" val="92411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fld id="{241F711F-5264-4222-9A13-4C253BEDC9FD}" type="slidenum">
              <a:rPr lang="en-US" altLang="fi-FI"/>
              <a:pPr/>
              <a:t>‹#›</a:t>
            </a:fld>
            <a:endParaRPr lang="en-US" altLang="fi-FI"/>
          </a:p>
        </p:txBody>
      </p:sp>
    </p:spTree>
    <p:extLst>
      <p:ext uri="{BB962C8B-B14F-4D97-AF65-F5344CB8AC3E}">
        <p14:creationId xmlns:p14="http://schemas.microsoft.com/office/powerpoint/2010/main" val="3017072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E5264070-43DE-4A1D-918E-752A8003CAED}" type="slidenum">
              <a:rPr lang="en-US" altLang="fi-FI"/>
              <a:pPr/>
              <a:t>‹#›</a:t>
            </a:fld>
            <a:endParaRPr lang="en-US" altLang="fi-FI"/>
          </a:p>
        </p:txBody>
      </p:sp>
    </p:spTree>
    <p:extLst>
      <p:ext uri="{BB962C8B-B14F-4D97-AF65-F5344CB8AC3E}">
        <p14:creationId xmlns:p14="http://schemas.microsoft.com/office/powerpoint/2010/main" val="3808003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3CB29E41-7311-43F7-A814-7BE4F68B966F}" type="slidenum">
              <a:rPr lang="en-US" altLang="fi-FI"/>
              <a:pPr/>
              <a:t>‹#›</a:t>
            </a:fld>
            <a:endParaRPr lang="en-US" altLang="fi-FI"/>
          </a:p>
        </p:txBody>
      </p:sp>
    </p:spTree>
    <p:extLst>
      <p:ext uri="{BB962C8B-B14F-4D97-AF65-F5344CB8AC3E}">
        <p14:creationId xmlns:p14="http://schemas.microsoft.com/office/powerpoint/2010/main" val="1440131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700F98EB-18C2-4BCA-B9BC-46E0C1BFE767}" type="slidenum">
              <a:rPr lang="en-US" altLang="fi-FI"/>
              <a:pPr/>
              <a:t>‹#›</a:t>
            </a:fld>
            <a:endParaRPr lang="en-US" altLang="fi-FI"/>
          </a:p>
        </p:txBody>
      </p:sp>
    </p:spTree>
    <p:extLst>
      <p:ext uri="{BB962C8B-B14F-4D97-AF65-F5344CB8AC3E}">
        <p14:creationId xmlns:p14="http://schemas.microsoft.com/office/powerpoint/2010/main" val="2306898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67D3FCBC-29F0-4B73-BADE-1504E3D17008}" type="slidenum">
              <a:rPr lang="en-US" altLang="fi-FI"/>
              <a:pPr/>
              <a:t>‹#›</a:t>
            </a:fld>
            <a:endParaRPr lang="en-US" altLang="fi-FI"/>
          </a:p>
        </p:txBody>
      </p:sp>
    </p:spTree>
    <p:extLst>
      <p:ext uri="{BB962C8B-B14F-4D97-AF65-F5344CB8AC3E}">
        <p14:creationId xmlns:p14="http://schemas.microsoft.com/office/powerpoint/2010/main" val="710041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685800" y="1981200"/>
            <a:ext cx="7772400" cy="4114800"/>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CCEA4B6D-8EF0-4E66-8B7F-E0505F859AF8}" type="slidenum">
              <a:rPr lang="en-US" altLang="fi-FI"/>
              <a:pPr/>
              <a:t>‹#›</a:t>
            </a:fld>
            <a:endParaRPr lang="en-US" altLang="fi-FI"/>
          </a:p>
        </p:txBody>
      </p:sp>
    </p:spTree>
    <p:extLst>
      <p:ext uri="{BB962C8B-B14F-4D97-AF65-F5344CB8AC3E}">
        <p14:creationId xmlns:p14="http://schemas.microsoft.com/office/powerpoint/2010/main" val="346072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1965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27FF40-B8EF-44D5-A1E0-87F23FB88C8B}" type="datetime1">
              <a:rPr lang="fi-FI" smtClean="0"/>
              <a:pPr/>
              <a:t>23.9.2025</a:t>
            </a:fld>
            <a:endParaRPr lang="fi-FI"/>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a:t>
            </a:r>
            <a:r>
              <a:rPr lang="fi-FI" b="1" err="1"/>
              <a:t>Since</a:t>
            </a:r>
            <a:r>
              <a:rPr lang="fi-FI" b="1"/>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580351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a:solidFill>
                  <a:schemeClr val="accent1"/>
                </a:solidFill>
              </a:rPr>
              <a:t>JYU. </a:t>
            </a:r>
            <a:r>
              <a:rPr lang="fi-FI" err="1"/>
              <a:t>Since</a:t>
            </a:r>
            <a:r>
              <a:rPr lang="fi-FI"/>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405711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25"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6" name="Kuvan paikkamerkki 5"/>
          <p:cNvSpPr>
            <a:spLocks noGrp="1"/>
          </p:cNvSpPr>
          <p:nvPr>
            <p:ph type="pic" sz="quarter" idx="12"/>
          </p:nvPr>
        </p:nvSpPr>
        <p:spPr>
          <a:xfrm>
            <a:off x="-2" y="-1"/>
            <a:ext cx="9144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grpSp>
        <p:nvGrpSpPr>
          <p:cNvPr id="18" name="Group 17"/>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26"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a:t>Muokkaa perustyylejä naps.</a:t>
            </a:r>
          </a:p>
        </p:txBody>
      </p:sp>
      <p:sp>
        <p:nvSpPr>
          <p:cNvPr id="27"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8" name="Tekstin paikkamerkki 2"/>
          <p:cNvSpPr>
            <a:spLocks noGrp="1"/>
          </p:cNvSpPr>
          <p:nvPr>
            <p:ph idx="13"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12838112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25" name="Suorakulmio 6"/>
          <p:cNvSpPr/>
          <p:nvPr userDrawn="1"/>
        </p:nvSpPr>
        <p:spPr>
          <a:xfrm>
            <a:off x="0" y="3877234"/>
            <a:ext cx="9144000" cy="29807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6" name="Kuvan paikkamerkki 5"/>
          <p:cNvSpPr>
            <a:spLocks noGrp="1"/>
          </p:cNvSpPr>
          <p:nvPr>
            <p:ph type="pic" sz="quarter" idx="12"/>
          </p:nvPr>
        </p:nvSpPr>
        <p:spPr>
          <a:xfrm>
            <a:off x="-2" y="-1"/>
            <a:ext cx="9144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
        <p:nvSpPr>
          <p:cNvPr id="26"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a:t>Muokkaa perustyylejä naps.</a:t>
            </a:r>
          </a:p>
        </p:txBody>
      </p:sp>
      <p:sp>
        <p:nvSpPr>
          <p:cNvPr id="27"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8" name="Tekstin paikkamerkki 2"/>
          <p:cNvSpPr>
            <a:spLocks noGrp="1"/>
          </p:cNvSpPr>
          <p:nvPr>
            <p:ph idx="13"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a:t>Muokkaa tekstin perustyylejä napsauttamalla</a:t>
            </a:r>
          </a:p>
        </p:txBody>
      </p:sp>
      <p:grpSp>
        <p:nvGrpSpPr>
          <p:cNvPr id="15" name="Group 14"/>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901442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Tree>
    <p:extLst>
      <p:ext uri="{BB962C8B-B14F-4D97-AF65-F5344CB8AC3E}">
        <p14:creationId xmlns:p14="http://schemas.microsoft.com/office/powerpoint/2010/main" val="688845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Tree>
    <p:extLst>
      <p:ext uri="{BB962C8B-B14F-4D97-AF65-F5344CB8AC3E}">
        <p14:creationId xmlns:p14="http://schemas.microsoft.com/office/powerpoint/2010/main" val="983833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Tree>
    <p:extLst>
      <p:ext uri="{BB962C8B-B14F-4D97-AF65-F5344CB8AC3E}">
        <p14:creationId xmlns:p14="http://schemas.microsoft.com/office/powerpoint/2010/main" val="1619256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Tree>
    <p:extLst>
      <p:ext uri="{BB962C8B-B14F-4D97-AF65-F5344CB8AC3E}">
        <p14:creationId xmlns:p14="http://schemas.microsoft.com/office/powerpoint/2010/main" val="2248542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Tree>
    <p:extLst>
      <p:ext uri="{BB962C8B-B14F-4D97-AF65-F5344CB8AC3E}">
        <p14:creationId xmlns:p14="http://schemas.microsoft.com/office/powerpoint/2010/main" val="2964471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Tree>
    <p:extLst>
      <p:ext uri="{BB962C8B-B14F-4D97-AF65-F5344CB8AC3E}">
        <p14:creationId xmlns:p14="http://schemas.microsoft.com/office/powerpoint/2010/main" val="15224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en-US"/>
              <a:t>Click to edit Master title style</a:t>
            </a:r>
            <a:endParaRPr lang="fi-FI"/>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23.9.2025</a:t>
            </a:fld>
            <a:endParaRPr lang="fi-FI"/>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922928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Tree>
    <p:extLst>
      <p:ext uri="{BB962C8B-B14F-4D97-AF65-F5344CB8AC3E}">
        <p14:creationId xmlns:p14="http://schemas.microsoft.com/office/powerpoint/2010/main" val="2541060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FF0000"/>
                </a:solidFill>
              </a:rPr>
              <a:t>JYU. </a:t>
            </a:r>
            <a:r>
              <a:rPr lang="fi-FI" b="1" err="1"/>
              <a:t>Since</a:t>
            </a:r>
            <a:r>
              <a:rPr lang="fi-FI" b="1"/>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23.9.2025</a:t>
            </a:fld>
            <a:endParaRPr lang="fi-FI"/>
          </a:p>
        </p:txBody>
      </p:sp>
    </p:spTree>
    <p:extLst>
      <p:ext uri="{BB962C8B-B14F-4D97-AF65-F5344CB8AC3E}">
        <p14:creationId xmlns:p14="http://schemas.microsoft.com/office/powerpoint/2010/main" val="11544444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30" y="1703922"/>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3085707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pPr>
              <a:defRPr/>
            </a:pPr>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fld id="{CB195C5D-86C0-4A26-A606-F2DEEA4A4235}" type="slidenum">
              <a:rPr lang="en-US" altLang="fi-FI" smtClean="0"/>
              <a:pPr/>
              <a:t>‹#›</a:t>
            </a:fld>
            <a:endParaRPr lang="en-US" altLang="fi-FI"/>
          </a:p>
        </p:txBody>
      </p:sp>
    </p:spTree>
    <p:extLst>
      <p:ext uri="{BB962C8B-B14F-4D97-AF65-F5344CB8AC3E}">
        <p14:creationId xmlns:p14="http://schemas.microsoft.com/office/powerpoint/2010/main" val="4730997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23.9.2025</a:t>
            </a:fld>
            <a:endParaRPr lang="fi-FI"/>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902123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23.9.2025</a:t>
            </a:fld>
            <a:endParaRPr lang="fi-FI"/>
          </a:p>
        </p:txBody>
      </p:sp>
    </p:spTree>
    <p:extLst>
      <p:ext uri="{BB962C8B-B14F-4D97-AF65-F5344CB8AC3E}">
        <p14:creationId xmlns:p14="http://schemas.microsoft.com/office/powerpoint/2010/main" val="1363005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tx2"/>
                </a:solidFill>
              </a:rPr>
              <a:t>JYU. </a:t>
            </a:r>
            <a:r>
              <a:rPr lang="fi-FI" b="1" err="1"/>
              <a:t>Since</a:t>
            </a:r>
            <a:r>
              <a:rPr lang="fi-FI" b="1"/>
              <a:t>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23.9.2025</a:t>
            </a:fld>
            <a:endParaRPr lang="fi-FI"/>
          </a:p>
        </p:txBody>
      </p:sp>
    </p:spTree>
    <p:extLst>
      <p:ext uri="{BB962C8B-B14F-4D97-AF65-F5344CB8AC3E}">
        <p14:creationId xmlns:p14="http://schemas.microsoft.com/office/powerpoint/2010/main" val="1992807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fi-FI"/>
              <a:t>Muokkaa perustyylejä naps.</a:t>
            </a:r>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23.9.2025</a:t>
            </a:fld>
            <a:endParaRPr lang="fi-FI"/>
          </a:p>
        </p:txBody>
      </p:sp>
    </p:spTree>
    <p:extLst>
      <p:ext uri="{BB962C8B-B14F-4D97-AF65-F5344CB8AC3E}">
        <p14:creationId xmlns:p14="http://schemas.microsoft.com/office/powerpoint/2010/main" val="22851872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a:t>Muokkaa perustyylejä naps.</a:t>
            </a:r>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280631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a:t>Muokkaa perustyylejä naps.</a:t>
            </a:r>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29764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23.9.2025</a:t>
            </a:fld>
            <a:endParaRPr lang="fi-FI"/>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396904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a:t>Muokkaa perustyylejä naps.</a:t>
            </a:r>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007031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fi-FI"/>
              <a:t>Muokkaa perustyylejä naps.</a:t>
            </a:r>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23.9.2025</a:t>
            </a:fld>
            <a:endParaRPr lang="fi-FI"/>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556628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a:t>Muokkaa perustyylejä naps.</a:t>
            </a:r>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23.9.2025</a:t>
            </a:fld>
            <a:endParaRPr lang="fi-FI"/>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232776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a:t>Muokkaa perustyylejä naps.</a:t>
            </a:r>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727305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 </a:t>
            </a:r>
            <a:r>
              <a:rPr lang="fi-FI" b="1" err="1"/>
              <a:t>Since</a:t>
            </a:r>
            <a:r>
              <a:rPr lang="fi-FI" b="1"/>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23.9.2025</a:t>
            </a:fld>
            <a:endParaRPr lang="fi-FI"/>
          </a:p>
        </p:txBody>
      </p:sp>
    </p:spTree>
    <p:extLst>
      <p:ext uri="{BB962C8B-B14F-4D97-AF65-F5344CB8AC3E}">
        <p14:creationId xmlns:p14="http://schemas.microsoft.com/office/powerpoint/2010/main" val="323167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23.9.2025</a:t>
            </a:fld>
            <a:endParaRPr lang="fi-FI"/>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5806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image" Target="../media/image11.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0.jpeg"/><Relationship Id="rId5" Type="http://schemas.openxmlformats.org/officeDocument/2006/relationships/slideLayout" Target="../slideLayouts/slideLayout32.xml"/><Relationship Id="rId10"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0.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3.png"/><Relationship Id="rId2" Type="http://schemas.openxmlformats.org/officeDocument/2006/relationships/slideLayout" Target="../slideLayouts/slideLayout61.xml"/><Relationship Id="rId16"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11.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7.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23.9.2025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a:solidFill>
                  <a:schemeClr val="accent1"/>
                </a:solidFill>
              </a:rPr>
              <a:t>JYU.</a:t>
            </a:r>
            <a:r>
              <a:rPr lang="fi-FI" b="1"/>
              <a:t> </a:t>
            </a:r>
            <a:r>
              <a:rPr lang="fi-FI" b="1" err="1"/>
              <a:t>Since</a:t>
            </a:r>
            <a:r>
              <a:rPr lang="fi-FI" b="1"/>
              <a:t> 1863.</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a:p>
        </p:txBody>
      </p:sp>
    </p:spTree>
    <p:extLst>
      <p:ext uri="{BB962C8B-B14F-4D97-AF65-F5344CB8AC3E}">
        <p14:creationId xmlns:p14="http://schemas.microsoft.com/office/powerpoint/2010/main" val="287170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23" r:id="rId10"/>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23.9.2025</a:t>
            </a:fld>
            <a:endParaRPr lang="fi-FI"/>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a:solidFill>
                  <a:schemeClr val="accent1"/>
                </a:solidFill>
              </a:rPr>
              <a:t>JYU.</a:t>
            </a:r>
            <a:r>
              <a:rPr lang="fi-FI" b="1"/>
              <a:t> </a:t>
            </a:r>
            <a:r>
              <a:rPr lang="fi-FI" b="1" err="1"/>
              <a:t>Since</a:t>
            </a:r>
            <a:r>
              <a:rPr lang="fi-FI" b="1"/>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7374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0"/>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1"/>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a:t>CLICK TO EDIT MASTER TITLE STYLE</a:t>
            </a:r>
            <a:endParaRPr lang="fi-FI" noProof="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23.9.2025</a:t>
            </a:fld>
            <a:endParaRPr lang="fi-FI"/>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a:t>OVET – </a:t>
            </a:r>
            <a:br>
              <a:rPr lang="fi-FI"/>
            </a:br>
            <a:r>
              <a:rPr lang="fi-FI"/>
              <a:t>Opettajankoulutuksen valinnat - ennakoivaa tulevaisuustyötä</a:t>
            </a:r>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9902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Times New Roman" pitchFamily="18" charset="0"/>
              </a:defRPr>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1628B827-E354-4914-9550-BCBC487B5BD4}" type="slidenum">
              <a:rPr lang="en-US"/>
              <a:pPr>
                <a:defRPr/>
              </a:pPr>
              <a:t>‹#›</a:t>
            </a:fld>
            <a:endParaRPr lang="en-US"/>
          </a:p>
        </p:txBody>
      </p:sp>
    </p:spTree>
    <p:extLst>
      <p:ext uri="{BB962C8B-B14F-4D97-AF65-F5344CB8AC3E}">
        <p14:creationId xmlns:p14="http://schemas.microsoft.com/office/powerpoint/2010/main" val="275476448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Times New Roman" pitchFamily="18" charset="0"/>
              </a:defRPr>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0CD51FEA-30FC-4646-B90B-4A0653D8AAD3}" type="slidenum">
              <a:rPr lang="en-US" altLang="fi-FI"/>
              <a:pPr/>
              <a:t>‹#›</a:t>
            </a:fld>
            <a:endParaRPr lang="en-US" altLang="fi-FI"/>
          </a:p>
        </p:txBody>
      </p:sp>
    </p:spTree>
    <p:extLst>
      <p:ext uri="{BB962C8B-B14F-4D97-AF65-F5344CB8AC3E}">
        <p14:creationId xmlns:p14="http://schemas.microsoft.com/office/powerpoint/2010/main" val="41612732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b="1">
                <a:solidFill>
                  <a:schemeClr val="bg1"/>
                </a:solidFill>
                <a:latin typeface="Helvetica"/>
                <a:cs typeface="Helvetica"/>
              </a:defRPr>
            </a:lvl1pPr>
          </a:lstStyle>
          <a:p>
            <a:fld id="{18F083AE-6A17-432F-8D0A-64661EFCEDA8}" type="datetime1">
              <a:rPr lang="fi-FI" smtClean="0"/>
              <a:pPr/>
              <a:t>23.9.2025</a:t>
            </a:fld>
            <a:endParaRPr lang="fi-FI"/>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1">
                <a:solidFill>
                  <a:schemeClr val="bg1"/>
                </a:solidFill>
                <a:latin typeface="Helvetica"/>
                <a:cs typeface="Helvetica"/>
              </a:defRPr>
            </a:lvl1pPr>
          </a:lstStyle>
          <a:p>
            <a:r>
              <a:rPr lang="fi-FI">
                <a:solidFill>
                  <a:schemeClr val="accent1"/>
                </a:solidFill>
              </a:rPr>
              <a:t>JYU.</a:t>
            </a:r>
            <a:r>
              <a:rPr lang="fi-FI"/>
              <a:t> </a:t>
            </a:r>
            <a:r>
              <a:rPr lang="fi-FI" err="1"/>
              <a:t>Since</a:t>
            </a:r>
            <a:r>
              <a:rPr lang="fi-FI"/>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b="1">
                <a:solidFill>
                  <a:schemeClr val="bg1"/>
                </a:solidFill>
                <a:latin typeface="Helvetica"/>
                <a:cs typeface="Helvetica"/>
              </a:defRPr>
            </a:lvl1pPr>
          </a:lstStyle>
          <a:p>
            <a:fld id="{0FE3988A-0109-0B40-965D-9E0ED41EFEE4}" type="slidenum">
              <a:rPr lang="fi-FI" smtClean="0"/>
              <a:pPr/>
              <a:t>‹#›</a:t>
            </a:fld>
            <a:endParaRPr lang="fi-FI"/>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622949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18"/>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19"/>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23.9.2025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a:solidFill>
                  <a:schemeClr val="accent1"/>
                </a:solidFill>
              </a:rPr>
              <a:t>JYU.</a:t>
            </a:r>
            <a:r>
              <a:rPr lang="fi-FI" b="1"/>
              <a:t> </a:t>
            </a:r>
            <a:r>
              <a:rPr lang="fi-FI" b="1" err="1"/>
              <a:t>Since</a:t>
            </a:r>
            <a:r>
              <a:rPr lang="fi-FI" b="1"/>
              <a:t> 1863.</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a:p>
        </p:txBody>
      </p:sp>
    </p:spTree>
    <p:extLst>
      <p:ext uri="{BB962C8B-B14F-4D97-AF65-F5344CB8AC3E}">
        <p14:creationId xmlns:p14="http://schemas.microsoft.com/office/powerpoint/2010/main" val="248638439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hyperlink" Target="leikattu7.mp4"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hyperlink" Target="https://unsplash.com/search/photos/people?utm_source=unsplash&amp;utm_medium=referral&amp;utm_content=creditCopyTex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leikattu60.mp4"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23p5n_vlJ9M"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24.jpeg"/><Relationship Id="rId1" Type="http://schemas.openxmlformats.org/officeDocument/2006/relationships/slideLayout" Target="../slideLayouts/slideLayout14.xml"/><Relationship Id="rId6" Type="http://schemas.openxmlformats.org/officeDocument/2006/relationships/hyperlink" Target="https://www.youtube.com/watch?v=QfXNn51OoxM" TargetMode="External"/><Relationship Id="rId5" Type="http://schemas.openxmlformats.org/officeDocument/2006/relationships/hyperlink" Target="https://www.youtube.com/watch?v=3bKuoH8CkFc" TargetMode="External"/><Relationship Id="rId4" Type="http://schemas.openxmlformats.org/officeDocument/2006/relationships/hyperlink" Target="https://unsplash.com/search/photos/people?utm_source=unsplash&amp;utm_medium=referral&amp;utm_content=creditCopy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leikattu25.mp4"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a:t>Tervetuloa </a:t>
            </a:r>
            <a:br>
              <a:rPr lang="fi-FI"/>
            </a:br>
            <a:r>
              <a:rPr lang="fi-FI"/>
              <a:t>Video Clubiin!</a:t>
            </a:r>
          </a:p>
        </p:txBody>
      </p:sp>
      <p:sp>
        <p:nvSpPr>
          <p:cNvPr id="8" name="Subtitle 7"/>
          <p:cNvSpPr>
            <a:spLocks noGrp="1"/>
          </p:cNvSpPr>
          <p:nvPr>
            <p:ph type="subTitle" idx="1"/>
          </p:nvPr>
        </p:nvSpPr>
        <p:spPr/>
        <p:txBody>
          <a:bodyPr>
            <a:noAutofit/>
          </a:bodyPr>
          <a:lstStyle/>
          <a:p>
            <a:r>
              <a:rPr lang="fi-FI" sz="2800"/>
              <a:t>Video Club 1</a:t>
            </a:r>
          </a:p>
          <a:p>
            <a:r>
              <a:rPr lang="fi-FI" sz="2800"/>
              <a:t>Ryhmä ja vertaissuhteet luokassa</a:t>
            </a:r>
          </a:p>
        </p:txBody>
      </p:sp>
      <p:sp>
        <p:nvSpPr>
          <p:cNvPr id="2" name="Footer Placeholder 1"/>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2F6C6FE-2BCB-574D-9E89-D023255ACA90}"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22891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355601" y="1168499"/>
            <a:ext cx="4741260" cy="1589105"/>
          </a:xfrm>
        </p:spPr>
        <p:txBody>
          <a:bodyPr>
            <a:normAutofit/>
          </a:bodyPr>
          <a:lstStyle/>
          <a:p>
            <a:r>
              <a:rPr lang="fi-FI" sz="3400"/>
              <a:t>Pienryhmäkeskustelu</a:t>
            </a:r>
          </a:p>
        </p:txBody>
      </p:sp>
      <p:sp>
        <p:nvSpPr>
          <p:cNvPr id="5" name="Content Placeholder 4"/>
          <p:cNvSpPr>
            <a:spLocks noGrp="1"/>
          </p:cNvSpPr>
          <p:nvPr>
            <p:ph idx="1"/>
          </p:nvPr>
        </p:nvSpPr>
        <p:spPr>
          <a:xfrm>
            <a:off x="457201" y="2615183"/>
            <a:ext cx="4010024" cy="2923411"/>
          </a:xfrm>
        </p:spPr>
        <p:txBody>
          <a:bodyPr>
            <a:normAutofit fontScale="77500" lnSpcReduction="20000"/>
          </a:bodyPr>
          <a:lstStyle/>
          <a:p>
            <a:pPr marL="180975" lvl="1" indent="-180975"/>
            <a:r>
              <a:rPr lang="fi-FI" sz="3100">
                <a:solidFill>
                  <a:srgbClr val="002060"/>
                </a:solidFill>
                <a:latin typeface="Calibri" panose="020F0502020204030204" pitchFamily="34" charset="0"/>
                <a:cs typeface="Calibri" panose="020F0502020204030204" pitchFamily="34" charset="0"/>
              </a:rPr>
              <a:t>Millaisia havaintoja teit opetustuokiosta?</a:t>
            </a:r>
          </a:p>
          <a:p>
            <a:pPr marL="180975" lvl="1" indent="-180975"/>
            <a:r>
              <a:rPr lang="fi-FI" sz="3100">
                <a:solidFill>
                  <a:srgbClr val="002060"/>
                </a:solidFill>
                <a:latin typeface="Calibri" panose="020F0502020204030204" pitchFamily="34" charset="0"/>
                <a:cs typeface="Calibri" panose="020F0502020204030204" pitchFamily="34" charset="0"/>
              </a:rPr>
              <a:t>Miksi kiinnitit huomiota havaitsemiisi asioihin?</a:t>
            </a:r>
          </a:p>
          <a:p>
            <a:pPr marL="180975" lvl="1" indent="-180975"/>
            <a:r>
              <a:rPr lang="fi-FI" sz="3100">
                <a:solidFill>
                  <a:srgbClr val="002060"/>
                </a:solidFill>
                <a:latin typeface="Calibri" panose="020F0502020204030204" pitchFamily="34" charset="0"/>
                <a:cs typeface="Calibri" panose="020F0502020204030204" pitchFamily="34" charset="0"/>
              </a:rPr>
              <a:t>Miksi havaitsemasi tilanteet tai asiat tapahtuivat?</a:t>
            </a:r>
          </a:p>
          <a:p>
            <a:pPr marL="180975" lvl="1" indent="-180975"/>
            <a:r>
              <a:rPr lang="fi-FI" sz="3100">
                <a:solidFill>
                  <a:srgbClr val="002060"/>
                </a:solidFill>
                <a:latin typeface="Calibri" panose="020F0502020204030204" pitchFamily="34" charset="0"/>
                <a:cs typeface="Calibri" panose="020F0502020204030204" pitchFamily="34" charset="0"/>
              </a:rPr>
              <a:t>Mitä niistä seurasi oppilaiden oppimisen kannalta?</a:t>
            </a:r>
          </a:p>
          <a:p>
            <a:endParaRPr lang="fi-FI">
              <a:solidFill>
                <a:schemeClr val="tx1"/>
              </a:solidFill>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2F6C6FE-2BCB-574D-9E89-D023255ACA90}"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341821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Since 1863.</a:t>
            </a:r>
          </a:p>
        </p:txBody>
      </p:sp>
      <p:sp>
        <p:nvSpPr>
          <p:cNvPr id="7" name="Title 6"/>
          <p:cNvSpPr>
            <a:spLocks noGrp="1"/>
          </p:cNvSpPr>
          <p:nvPr>
            <p:ph type="title"/>
          </p:nvPr>
        </p:nvSpPr>
        <p:spPr>
          <a:xfrm>
            <a:off x="457200" y="345211"/>
            <a:ext cx="7543800" cy="1019912"/>
          </a:xfrm>
        </p:spPr>
        <p:txBody>
          <a:bodyPr>
            <a:normAutofit/>
          </a:bodyPr>
          <a:lstStyle/>
          <a:p>
            <a:r>
              <a:rPr lang="fi-FI" sz="2900"/>
              <a:t>Oppimistilanteiden havainnoinnin prosessit </a:t>
            </a:r>
            <a:r>
              <a:rPr lang="fi-FI" sz="2200">
                <a:solidFill>
                  <a:srgbClr val="C00000"/>
                </a:solidFill>
              </a:rPr>
              <a:t>(</a:t>
            </a:r>
            <a:r>
              <a:rPr lang="fi-FI" sz="2200" err="1">
                <a:solidFill>
                  <a:srgbClr val="C00000"/>
                </a:solidFill>
              </a:rPr>
              <a:t>teacher</a:t>
            </a:r>
            <a:r>
              <a:rPr lang="fi-FI" sz="2200">
                <a:solidFill>
                  <a:srgbClr val="C00000"/>
                </a:solidFill>
              </a:rPr>
              <a:t> </a:t>
            </a:r>
            <a:r>
              <a:rPr lang="fi-FI" sz="2200" err="1">
                <a:solidFill>
                  <a:srgbClr val="C00000"/>
                </a:solidFill>
              </a:rPr>
              <a:t>noticing</a:t>
            </a:r>
            <a:r>
              <a:rPr lang="fi-FI" sz="2200">
                <a:solidFill>
                  <a:srgbClr val="C00000"/>
                </a:solidFill>
              </a:rPr>
              <a:t>, </a:t>
            </a:r>
            <a:r>
              <a:rPr lang="fi-FI" sz="2200" err="1">
                <a:solidFill>
                  <a:srgbClr val="C00000"/>
                </a:solidFill>
              </a:rPr>
              <a:t>professional</a:t>
            </a:r>
            <a:r>
              <a:rPr lang="fi-FI" sz="2200">
                <a:solidFill>
                  <a:srgbClr val="C00000"/>
                </a:solidFill>
              </a:rPr>
              <a:t> vision)</a:t>
            </a:r>
          </a:p>
        </p:txBody>
      </p:sp>
      <p:sp>
        <p:nvSpPr>
          <p:cNvPr id="9" name="Content Placeholder 8"/>
          <p:cNvSpPr>
            <a:spLocks noGrp="1"/>
          </p:cNvSpPr>
          <p:nvPr>
            <p:ph idx="1"/>
          </p:nvPr>
        </p:nvSpPr>
        <p:spPr>
          <a:xfrm>
            <a:off x="457200" y="1844699"/>
            <a:ext cx="4225636" cy="4557156"/>
          </a:xfrm>
        </p:spPr>
        <p:txBody>
          <a:bodyPr/>
          <a:lstStyle/>
          <a:p>
            <a:pPr marL="0" indent="0">
              <a:buNone/>
            </a:pPr>
            <a:endParaRPr lang="fi-FI" sz="2800"/>
          </a:p>
          <a:p>
            <a:endParaRPr lang="fi-FI"/>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13B751-1C73-F140-8F4C-4EAC8C7B914C}"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6" name="Slide Number Placeholder 5"/>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fi-FI" sz="900" b="0" i="0" u="none" strike="noStrike" kern="1200" cap="none" spc="0" normalizeH="0" baseline="0" noProof="0">
              <a:ln>
                <a:noFill/>
              </a:ln>
              <a:solidFill>
                <a:prstClr val="white"/>
              </a:solidFill>
              <a:effectLst/>
              <a:uLnTx/>
              <a:uFillTx/>
              <a:latin typeface="Helvetica"/>
              <a:ea typeface="+mn-ea"/>
              <a:cs typeface="Helvetica"/>
            </a:endParaRPr>
          </a:p>
        </p:txBody>
      </p:sp>
      <p:pic>
        <p:nvPicPr>
          <p:cNvPr id="8" name="Picture 7"/>
          <p:cNvPicPr>
            <a:picLocks noChangeAspect="1"/>
          </p:cNvPicPr>
          <p:nvPr/>
        </p:nvPicPr>
        <p:blipFill rotWithShape="1">
          <a:blip r:embed="rId2"/>
          <a:srcRect l="29644" t="43121" r="49983" b="23214"/>
          <a:stretch/>
        </p:blipFill>
        <p:spPr>
          <a:xfrm>
            <a:off x="5044217" y="2164903"/>
            <a:ext cx="3888778" cy="3614544"/>
          </a:xfrm>
          <a:prstGeom prst="rect">
            <a:avLst/>
          </a:prstGeom>
        </p:spPr>
      </p:pic>
      <p:sp>
        <p:nvSpPr>
          <p:cNvPr id="11" name="TextBox 10"/>
          <p:cNvSpPr txBox="1"/>
          <p:nvPr/>
        </p:nvSpPr>
        <p:spPr>
          <a:xfrm flipH="1">
            <a:off x="163528" y="1474779"/>
            <a:ext cx="4880689"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fi-FI"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Havaitseminen</a:t>
            </a:r>
            <a:r>
              <a:rPr kumimoji="0" lang="fi-FI" sz="19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19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opettajan</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huomio</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kohdistuu</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johonkin</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vuorovaikutuksen</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osatekijään</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esim</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oppilaiden</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tai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toimintaan</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tunnereaktioon</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noProof="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opittavan</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asian</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ymmärtämiseen</a:t>
            </a: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err="1">
                <a:ln>
                  <a:noFill/>
                </a:ln>
                <a:solidFill>
                  <a:srgbClr val="C00000"/>
                </a:solidFill>
                <a:effectLst/>
                <a:uLnTx/>
                <a:uFillTx/>
                <a:latin typeface="Calibri" panose="020F0502020204030204" pitchFamily="34" charset="0"/>
                <a:ea typeface="+mn-ea"/>
                <a:cs typeface="Calibri" panose="020F0502020204030204" pitchFamily="34" charset="0"/>
              </a:rPr>
              <a:t>Tulkinta</a:t>
            </a:r>
            <a:r>
              <a:rPr kumimoji="0" lang="en-US"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opettaja</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tulkitsee</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havaitsemaansa</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kokemustensa</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tietojensa</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oppilaan</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tuntemuksen</a:t>
            </a:r>
            <a:r>
              <a:rPr kumimoji="0" lang="en-US"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perusteella</a:t>
            </a:r>
            <a:r>
              <a:rPr kumimoji="0" lang="en-US" sz="1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i-FI" sz="24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Päätöksenteko:</a:t>
            </a:r>
            <a:r>
              <a:rPr kumimoji="0" lang="fi-FI" sz="18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1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havaintojen teon ja tulkintojensa pohjalta opettaja päätyy johonkin toimintaan</a:t>
            </a:r>
          </a:p>
        </p:txBody>
      </p:sp>
      <p:sp>
        <p:nvSpPr>
          <p:cNvPr id="2" name="TextBox 1"/>
          <p:cNvSpPr txBox="1"/>
          <p:nvPr/>
        </p:nvSpPr>
        <p:spPr>
          <a:xfrm>
            <a:off x="457201" y="5970380"/>
            <a:ext cx="8459786" cy="430887"/>
          </a:xfrm>
          <a:prstGeom prst="rect">
            <a:avLst/>
          </a:prstGeom>
          <a:solidFill>
            <a:schemeClr val="bg1"/>
          </a:solidFill>
        </p:spPr>
        <p:txBody>
          <a:bodyPr wrap="square" rtlCol="0">
            <a:spAutoFit/>
          </a:bodyPr>
          <a:lstStyle/>
          <a:p>
            <a:r>
              <a:rPr lang="fi-FI" sz="2200">
                <a:latin typeface="Calibri" panose="020F0502020204030204" pitchFamily="34" charset="0"/>
                <a:cs typeface="Calibri" panose="020F0502020204030204" pitchFamily="34" charset="0"/>
              </a:rPr>
              <a:t>Video Clubit tukevat oppimistilanteiden havainnointitaidon kehittymistä</a:t>
            </a:r>
          </a:p>
        </p:txBody>
      </p:sp>
      <p:sp>
        <p:nvSpPr>
          <p:cNvPr id="3" name="Rectangle 2"/>
          <p:cNvSpPr/>
          <p:nvPr/>
        </p:nvSpPr>
        <p:spPr>
          <a:xfrm>
            <a:off x="4896719" y="1475367"/>
            <a:ext cx="4183774" cy="738664"/>
          </a:xfrm>
          <a:prstGeom prst="rect">
            <a:avLst/>
          </a:prstGeom>
        </p:spPr>
        <p:txBody>
          <a:bodyPr wrap="none">
            <a:spAutoFit/>
          </a:bodyPr>
          <a:lstStyle/>
          <a:p>
            <a:r>
              <a:rPr lang="fi-FI" sz="2400" b="1">
                <a:solidFill>
                  <a:prstClr val="black"/>
                </a:solidFill>
                <a:latin typeface="Calibri" panose="020F0502020204030204" pitchFamily="34" charset="0"/>
                <a:cs typeface="Calibri" panose="020F0502020204030204" pitchFamily="34" charset="0"/>
              </a:rPr>
              <a:t>PID-malli</a:t>
            </a:r>
          </a:p>
          <a:p>
            <a:r>
              <a:rPr lang="fi-FI" err="1">
                <a:solidFill>
                  <a:prstClr val="black"/>
                </a:solidFill>
                <a:latin typeface="Calibri" panose="020F0502020204030204" pitchFamily="34" charset="0"/>
                <a:cs typeface="Calibri" panose="020F0502020204030204" pitchFamily="34" charset="0"/>
              </a:rPr>
              <a:t>Perception-Interpretation-Decision-making</a:t>
            </a:r>
            <a:endParaRPr lang="fi-FI"/>
          </a:p>
        </p:txBody>
      </p:sp>
    </p:spTree>
    <p:extLst>
      <p:ext uri="{BB962C8B-B14F-4D97-AF65-F5344CB8AC3E}">
        <p14:creationId xmlns:p14="http://schemas.microsoft.com/office/powerpoint/2010/main" val="129872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489" y="1230000"/>
            <a:ext cx="8708903" cy="5162952"/>
          </a:xfrm>
          <a:prstGeom prst="rect">
            <a:avLst/>
          </a:prstGeom>
          <a:noFill/>
        </p:spPr>
        <p:txBody>
          <a:bodyPr wrap="square" rtlCol="0">
            <a:spAutoFit/>
          </a:bodyPr>
          <a:lstStyle/>
          <a:p>
            <a:pPr lvl="0" defTabSz="914400" eaLnBrk="0" fontAlgn="base" hangingPunct="0">
              <a:spcBef>
                <a:spcPct val="0"/>
              </a:spcBef>
              <a:spcAft>
                <a:spcPts val="900"/>
              </a:spcAft>
              <a:defRPr/>
            </a:pPr>
            <a:r>
              <a:rPr kumimoji="0" lang="fi-FI" sz="2200" b="1" i="0" u="none" strike="noStrike" kern="1200" cap="none" spc="0" normalizeH="0" baseline="0" noProof="0">
                <a:ln>
                  <a:noFill/>
                </a:ln>
                <a:solidFill>
                  <a:srgbClr val="0000FF"/>
                </a:solidFill>
                <a:effectLst/>
                <a:uLnTx/>
                <a:uFillTx/>
                <a:latin typeface="Calibri" panose="020F0502020204030204" pitchFamily="34" charset="0"/>
                <a:cs typeface="Calibri" panose="020F0502020204030204" pitchFamily="34" charset="0"/>
              </a:rPr>
              <a:t>1. NORMIT</a:t>
            </a:r>
            <a:r>
              <a:rPr lang="fi-FI" sz="2000" b="1">
                <a:solidFill>
                  <a:srgbClr val="0000FF"/>
                </a:solidFill>
                <a:latin typeface="Calibri" panose="020F0502020204030204" pitchFamily="34" charset="0"/>
                <a:cs typeface="Calibri" panose="020F0502020204030204" pitchFamily="34" charset="0"/>
              </a:rPr>
              <a:t> </a:t>
            </a:r>
            <a:r>
              <a:rPr lang="fi-FI" sz="2200" b="1">
                <a:solidFill>
                  <a:srgbClr val="0000FF"/>
                </a:solidFill>
                <a:latin typeface="Calibri" panose="020F0502020204030204" pitchFamily="34" charset="0"/>
                <a:cs typeface="Calibri" panose="020F0502020204030204" pitchFamily="34" charset="0"/>
              </a:rPr>
              <a:t>-</a:t>
            </a:r>
            <a:r>
              <a:rPr lang="fi-FI" sz="2200" b="1">
                <a:solidFill>
                  <a:srgbClr val="000000"/>
                </a:solidFill>
                <a:latin typeface="Calibri" panose="020F0502020204030204" pitchFamily="34" charset="0"/>
                <a:cs typeface="Calibri" panose="020F0502020204030204" pitchFamily="34" charset="0"/>
              </a:rPr>
              <a:t> </a:t>
            </a:r>
            <a:r>
              <a:rPr lang="fi-FI" sz="2000">
                <a:solidFill>
                  <a:srgbClr val="000000"/>
                </a:solidFill>
                <a:latin typeface="Calibri" panose="020F0502020204030204" pitchFamily="34" charset="0"/>
                <a:cs typeface="Calibri" panose="020F0502020204030204" pitchFamily="34" charset="0"/>
              </a:rPr>
              <a:t>odotuksia ryhmässä hyväksytystä tavasta ajatella, tuntea tai käyttäytyä: v</a:t>
            </a:r>
            <a:r>
              <a:rPr kumimoji="0" lang="fi-FI" sz="2000" i="0" u="none" strike="noStrike" kern="120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akiintuvat</a:t>
            </a:r>
            <a:r>
              <a:rPr kumimoji="0" lang="fi-FI" sz="20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ryhmään ja pitävät yllä yhdenmukaisuutta</a:t>
            </a:r>
          </a:p>
          <a:p>
            <a:pPr marR="0" lvl="0" algn="l" defTabSz="914400" rtl="0" eaLnBrk="0" fontAlgn="base" latinLnBrk="0" hangingPunct="0">
              <a:spcBef>
                <a:spcPct val="0"/>
              </a:spcBef>
              <a:spcAft>
                <a:spcPts val="900"/>
              </a:spcAft>
              <a:buClrTx/>
              <a:buSzTx/>
              <a:tabLst/>
              <a:defRPr/>
            </a:pPr>
            <a:r>
              <a:rPr lang="fi-FI" sz="2200" b="1">
                <a:solidFill>
                  <a:srgbClr val="0000FF"/>
                </a:solidFill>
                <a:latin typeface="Calibri" panose="020F0502020204030204" pitchFamily="34" charset="0"/>
                <a:cs typeface="Calibri" panose="020F0502020204030204" pitchFamily="34" charset="0"/>
              </a:rPr>
              <a:t>2.</a:t>
            </a:r>
            <a:r>
              <a:rPr kumimoji="0" lang="fi-FI" sz="2200" b="1" i="0" u="none" strike="noStrike" kern="1200" cap="none" spc="0" normalizeH="0" baseline="0" noProof="0">
                <a:ln>
                  <a:noFill/>
                </a:ln>
                <a:solidFill>
                  <a:srgbClr val="0000FF"/>
                </a:solidFill>
                <a:effectLst/>
                <a:uLnTx/>
                <a:uFillTx/>
                <a:latin typeface="Calibri" panose="020F0502020204030204" pitchFamily="34" charset="0"/>
                <a:cs typeface="Calibri" panose="020F0502020204030204" pitchFamily="34" charset="0"/>
              </a:rPr>
              <a:t> ROOLIT </a:t>
            </a:r>
            <a:r>
              <a:rPr lang="fi-FI" sz="2200" b="1">
                <a:solidFill>
                  <a:srgbClr val="0000CC"/>
                </a:solidFill>
                <a:latin typeface="Calibri" panose="020F0502020204030204" pitchFamily="34" charset="0"/>
                <a:cs typeface="Calibri" panose="020F0502020204030204" pitchFamily="34" charset="0"/>
              </a:rPr>
              <a:t>- </a:t>
            </a:r>
            <a:r>
              <a:rPr kumimoji="0" lang="fi-FI" sz="20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eriyttävät jäsenten tehtäviä ja</a:t>
            </a:r>
            <a:r>
              <a:rPr kumimoji="0" lang="fi-FI" sz="2000" i="0" u="none" strike="noStrike" kern="1200" cap="none" spc="0" normalizeH="0" noProof="0">
                <a:ln>
                  <a:noFill/>
                </a:ln>
                <a:solidFill>
                  <a:srgbClr val="000000"/>
                </a:solidFill>
                <a:effectLst/>
                <a:uLnTx/>
                <a:uFillTx/>
                <a:latin typeface="Calibri" panose="020F0502020204030204" pitchFamily="34" charset="0"/>
                <a:cs typeface="Calibri" panose="020F0502020204030204" pitchFamily="34" charset="0"/>
              </a:rPr>
              <a:t> </a:t>
            </a:r>
            <a:r>
              <a:rPr kumimoji="0" lang="fi-FI" sz="20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määrittelevät ja rajaavat jokaisen jäsenen toimintaa</a:t>
            </a:r>
          </a:p>
          <a:p>
            <a:pPr marR="0" lvl="0" algn="l" defTabSz="914400" rtl="0" eaLnBrk="0" fontAlgn="base" latinLnBrk="0" hangingPunct="0">
              <a:spcBef>
                <a:spcPct val="0"/>
              </a:spcBef>
              <a:spcAft>
                <a:spcPts val="900"/>
              </a:spcAft>
              <a:buClrTx/>
              <a:buSzTx/>
              <a:tabLst/>
              <a:defRPr/>
            </a:pPr>
            <a:r>
              <a:rPr lang="fi-FI" sz="2200" b="1">
                <a:solidFill>
                  <a:srgbClr val="0000FF"/>
                </a:solidFill>
                <a:latin typeface="Calibri" panose="020F0502020204030204" pitchFamily="34" charset="0"/>
                <a:cs typeface="Calibri" panose="020F0502020204030204" pitchFamily="34" charset="0"/>
              </a:rPr>
              <a:t>3. RYHMÄN KIINTEYS </a:t>
            </a:r>
            <a:r>
              <a:rPr lang="fi-FI" sz="2000">
                <a:solidFill>
                  <a:srgbClr val="000000"/>
                </a:solidFill>
                <a:latin typeface="Calibri" panose="020F0502020204030204" pitchFamily="34" charset="0"/>
                <a:cs typeface="Calibri" panose="020F0502020204030204" pitchFamily="34" charset="0"/>
              </a:rPr>
              <a:t>(koheesio) on vahvaa, jos ryhmällä on vetovoimaa, jäsenet ovat pysyviä ja heillä on yhteisiä tavoitteita. Koheesio voi ehkäistä itsenäistä kriittistä ajattelua.</a:t>
            </a:r>
          </a:p>
          <a:p>
            <a:pPr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4. VIESTINTÄ -</a:t>
            </a:r>
            <a:r>
              <a:rPr lang="fi-FI" sz="2000">
                <a:solidFill>
                  <a:srgbClr val="000000"/>
                </a:solidFill>
                <a:latin typeface="Calibri" panose="020F0502020204030204" pitchFamily="34" charset="0"/>
                <a:cs typeface="Calibri" panose="020F0502020204030204" pitchFamily="34" charset="0"/>
              </a:rPr>
              <a:t> esimerkiksi </a:t>
            </a:r>
            <a:r>
              <a:rPr lang="fi-FI" sz="2000">
                <a:latin typeface="Calibri" panose="020F0502020204030204" pitchFamily="34" charset="0"/>
                <a:cs typeface="Calibri" panose="020F0502020204030204" pitchFamily="34" charset="0"/>
              </a:rPr>
              <a:t>puheoikeuden ja -tilan jakautuminen ryhmässä</a:t>
            </a:r>
            <a:endParaRPr lang="fi-FI" sz="2000">
              <a:solidFill>
                <a:srgbClr val="000000"/>
              </a:solidFill>
              <a:latin typeface="Calibri" panose="020F0502020204030204" pitchFamily="34" charset="0"/>
              <a:cs typeface="Calibri" panose="020F0502020204030204" pitchFamily="34" charset="0"/>
            </a:endParaRPr>
          </a:p>
          <a:p>
            <a:pPr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5. STATUS eli ASEMA -</a:t>
            </a:r>
            <a:r>
              <a:rPr lang="fi-FI" sz="2000">
                <a:solidFill>
                  <a:srgbClr val="000000"/>
                </a:solidFill>
                <a:latin typeface="Calibri" panose="020F0502020204030204" pitchFamily="34" charset="0"/>
                <a:cs typeface="Calibri" panose="020F0502020204030204" pitchFamily="34" charset="0"/>
              </a:rPr>
              <a:t> suosittu, torjuttu, ristiriitainen asema, huomiotta jäävä. Keskimääräinenkin hyväksyntä ryhmässä takaa pääsyn vuorovaikutukseen, vaikuttamiseen ja myönteiseen </a:t>
            </a:r>
            <a:r>
              <a:rPr lang="fi-FI" sz="2000">
                <a:latin typeface="Calibri" panose="020F0502020204030204" pitchFamily="34" charset="0"/>
                <a:cs typeface="Calibri" panose="020F0502020204030204" pitchFamily="34" charset="0"/>
              </a:rPr>
              <a:t>näkyvyyteen. Kun sosiaalinen asema on muodostunut, sillä on taipumusta olla hyvin pysyvä.</a:t>
            </a:r>
          </a:p>
          <a:p>
            <a:pPr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6. JOHTAJUUS -</a:t>
            </a:r>
            <a:r>
              <a:rPr lang="fi-FI" sz="2000">
                <a:solidFill>
                  <a:srgbClr val="000000"/>
                </a:solidFill>
                <a:latin typeface="Calibri" panose="020F0502020204030204" pitchFamily="34" charset="0"/>
                <a:cs typeface="Calibri" panose="020F0502020204030204" pitchFamily="34" charset="0"/>
              </a:rPr>
              <a:t> valta voi ilmetä erilaisten johtajuuksien kautta. </a:t>
            </a:r>
            <a:r>
              <a:rPr lang="fi-FI" sz="2000">
                <a:latin typeface="Calibri" panose="020F0502020204030204" pitchFamily="34" charset="0"/>
                <a:cs typeface="Calibri" panose="020F0502020204030204" pitchFamily="34" charset="0"/>
              </a:rPr>
              <a:t>Johtajan roolin </a:t>
            </a:r>
            <a:r>
              <a:rPr lang="fi-FI" sz="2000">
                <a:solidFill>
                  <a:srgbClr val="000000"/>
                </a:solidFill>
                <a:latin typeface="Calibri" panose="020F0502020204030204" pitchFamily="34" charset="0"/>
                <a:cs typeface="Calibri" panose="020F0502020204030204" pitchFamily="34" charset="0"/>
              </a:rPr>
              <a:t>vakiinnuttaneen on helpompi muuttaa ryhmän normeja. </a:t>
            </a:r>
          </a:p>
        </p:txBody>
      </p:sp>
      <p:sp>
        <p:nvSpPr>
          <p:cNvPr id="6" name="TextBox 5"/>
          <p:cNvSpPr txBox="1"/>
          <p:nvPr/>
        </p:nvSpPr>
        <p:spPr>
          <a:xfrm>
            <a:off x="5690634" y="259566"/>
            <a:ext cx="3336758" cy="461665"/>
          </a:xfrm>
          <a:prstGeom prst="rect">
            <a:avLst/>
          </a:prstGeom>
          <a:solidFill>
            <a:srgbClr val="FFEDC9"/>
          </a:solid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Suoninen, Pirttilä-Backman, Lahikainen &amp; Ahokas (2013) Arjen sosiaalipsykologia. </a:t>
            </a:r>
          </a:p>
        </p:txBody>
      </p:sp>
      <p:sp>
        <p:nvSpPr>
          <p:cNvPr id="13" name="TextBox 12"/>
          <p:cNvSpPr txBox="1"/>
          <p:nvPr/>
        </p:nvSpPr>
        <p:spPr>
          <a:xfrm>
            <a:off x="318489" y="580784"/>
            <a:ext cx="5103743"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i-FI" sz="32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Ryhmäprosesseja </a:t>
            </a:r>
          </a:p>
        </p:txBody>
      </p:sp>
    </p:spTree>
    <p:extLst>
      <p:ext uri="{BB962C8B-B14F-4D97-AF65-F5344CB8AC3E}">
        <p14:creationId xmlns:p14="http://schemas.microsoft.com/office/powerpoint/2010/main" val="198475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489" y="1230000"/>
            <a:ext cx="8708903" cy="3947234"/>
          </a:xfrm>
          <a:prstGeom prst="rect">
            <a:avLst/>
          </a:prstGeom>
          <a:noFill/>
        </p:spPr>
        <p:txBody>
          <a:bodyPr wrap="square" rtlCol="0">
            <a:spAutoFit/>
          </a:bodyPr>
          <a:lstStyle/>
          <a:p>
            <a:pPr lvl="0" defTabSz="914400" eaLnBrk="0" fontAlgn="base" hangingPunct="0">
              <a:spcBef>
                <a:spcPct val="0"/>
              </a:spcBef>
              <a:spcAft>
                <a:spcPts val="900"/>
              </a:spcAft>
              <a:defRPr/>
            </a:pP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Youtube</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-video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What</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can</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we</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learn</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from</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children's</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peer</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err="1">
                <a:ln>
                  <a:noFill/>
                </a:ln>
                <a:effectLst/>
                <a:uLnTx/>
                <a:uFillTx/>
                <a:latin typeface="Calibri" panose="020F0502020204030204" pitchFamily="34" charset="0"/>
                <a:cs typeface="Calibri" panose="020F0502020204030204" pitchFamily="34" charset="0"/>
              </a:rPr>
              <a:t>relationships</a:t>
            </a:r>
            <a:r>
              <a:rPr kumimoji="0" lang="fi-FI" sz="2200" b="1" i="0" u="none" strike="noStrike" kern="1200" cap="none" spc="0" normalizeH="0" baseline="0" noProof="0">
                <a:ln>
                  <a:noFill/>
                </a:ln>
                <a:effectLst/>
                <a:uLnTx/>
                <a:uFillTx/>
                <a:latin typeface="Calibri" panose="020F0502020204030204" pitchFamily="34" charset="0"/>
                <a:cs typeface="Calibri" panose="020F0502020204030204" pitchFamily="34" charset="0"/>
              </a:rPr>
              <a:t>?”</a:t>
            </a:r>
          </a:p>
          <a:p>
            <a:pPr lvl="0" defTabSz="914400" eaLnBrk="0" fontAlgn="base" hangingPunct="0">
              <a:spcBef>
                <a:spcPct val="0"/>
              </a:spcBef>
              <a:spcAft>
                <a:spcPts val="900"/>
              </a:spcAft>
              <a:defRPr/>
            </a:pPr>
            <a:r>
              <a:rPr lang="fi-FI" sz="2200" b="1">
                <a:latin typeface="Calibri" panose="020F0502020204030204" pitchFamily="34" charset="0"/>
                <a:cs typeface="Calibri" panose="020F0502020204030204" pitchFamily="34" charset="0"/>
              </a:rPr>
              <a:t>Minkälaisia ajatuksia video herätti? Miten videon katsominen avasi ryhmäprosesseja?</a:t>
            </a:r>
          </a:p>
          <a:p>
            <a:pPr lvl="0" defTabSz="914400" eaLnBrk="0" fontAlgn="base" hangingPunct="0">
              <a:spcBef>
                <a:spcPct val="0"/>
              </a:spcBef>
              <a:spcAft>
                <a:spcPts val="900"/>
              </a:spcAft>
              <a:defRPr/>
            </a:pPr>
            <a:r>
              <a:rPr kumimoji="0" lang="fi-FI" sz="2200" b="1" i="0" u="none" strike="noStrike" kern="1200" cap="none" spc="0" normalizeH="0" baseline="0" noProof="0">
                <a:ln>
                  <a:noFill/>
                </a:ln>
                <a:solidFill>
                  <a:srgbClr val="0000FF"/>
                </a:solidFill>
                <a:effectLst/>
                <a:uLnTx/>
                <a:uFillTx/>
                <a:latin typeface="Calibri" panose="020F0502020204030204" pitchFamily="34" charset="0"/>
                <a:cs typeface="Calibri" panose="020F0502020204030204" pitchFamily="34" charset="0"/>
              </a:rPr>
              <a:t>1. NORMIT</a:t>
            </a:r>
            <a:r>
              <a:rPr lang="fi-FI" sz="2000" b="1">
                <a:solidFill>
                  <a:srgbClr val="0000FF"/>
                </a:solidFill>
                <a:latin typeface="Calibri" panose="020F0502020204030204" pitchFamily="34" charset="0"/>
                <a:cs typeface="Calibri" panose="020F0502020204030204" pitchFamily="34" charset="0"/>
              </a:rPr>
              <a:t> </a:t>
            </a:r>
          </a:p>
          <a:p>
            <a:pPr lvl="0"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2.</a:t>
            </a:r>
            <a:r>
              <a:rPr kumimoji="0" lang="fi-FI" sz="2200" b="1" i="0" u="none" strike="noStrike" kern="1200" cap="none" spc="0" normalizeH="0" baseline="0" noProof="0">
                <a:ln>
                  <a:noFill/>
                </a:ln>
                <a:solidFill>
                  <a:srgbClr val="0000FF"/>
                </a:solidFill>
                <a:effectLst/>
                <a:uLnTx/>
                <a:uFillTx/>
                <a:latin typeface="Calibri" panose="020F0502020204030204" pitchFamily="34" charset="0"/>
                <a:cs typeface="Calibri" panose="020F0502020204030204" pitchFamily="34" charset="0"/>
              </a:rPr>
              <a:t> ROOLIT </a:t>
            </a:r>
            <a:endParaRPr kumimoji="0" lang="fi-FI" sz="2200" b="1" i="0" u="none" strike="noStrike" kern="1200" cap="none" spc="0" normalizeH="0" baseline="0" noProof="0">
              <a:ln>
                <a:noFill/>
              </a:ln>
              <a:solidFill>
                <a:srgbClr val="0000CC"/>
              </a:solidFill>
              <a:effectLst/>
              <a:uLnTx/>
              <a:uFillTx/>
              <a:latin typeface="Calibri" panose="020F0502020204030204" pitchFamily="34" charset="0"/>
              <a:cs typeface="Calibri" panose="020F0502020204030204" pitchFamily="34" charset="0"/>
            </a:endParaRPr>
          </a:p>
          <a:p>
            <a:pPr lvl="0"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3. RYHMÄN KIINTEYS </a:t>
            </a:r>
          </a:p>
          <a:p>
            <a:pPr lvl="0"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4. VIESTINTÄ</a:t>
            </a:r>
            <a:endParaRPr lang="fi-FI" sz="2000">
              <a:solidFill>
                <a:srgbClr val="000000"/>
              </a:solidFill>
              <a:latin typeface="Calibri" panose="020F0502020204030204" pitchFamily="34" charset="0"/>
              <a:cs typeface="Calibri" panose="020F0502020204030204" pitchFamily="34" charset="0"/>
            </a:endParaRPr>
          </a:p>
          <a:p>
            <a:pPr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5. STATUS eli ASEMA </a:t>
            </a:r>
          </a:p>
          <a:p>
            <a:pPr defTabSz="914400" eaLnBrk="0" fontAlgn="base" hangingPunct="0">
              <a:spcBef>
                <a:spcPct val="0"/>
              </a:spcBef>
              <a:spcAft>
                <a:spcPts val="900"/>
              </a:spcAft>
              <a:defRPr/>
            </a:pPr>
            <a:r>
              <a:rPr lang="fi-FI" sz="2200" b="1">
                <a:solidFill>
                  <a:srgbClr val="0000FF"/>
                </a:solidFill>
                <a:latin typeface="Calibri" panose="020F0502020204030204" pitchFamily="34" charset="0"/>
                <a:cs typeface="Calibri" panose="020F0502020204030204" pitchFamily="34" charset="0"/>
              </a:rPr>
              <a:t>6. JOHTAJUUS</a:t>
            </a:r>
            <a:endParaRPr lang="fi-FI" sz="2000">
              <a:solidFill>
                <a:srgbClr val="000000"/>
              </a:solidFill>
              <a:latin typeface="Calibri" panose="020F0502020204030204" pitchFamily="34" charset="0"/>
              <a:cs typeface="Calibri" panose="020F0502020204030204" pitchFamily="34" charset="0"/>
            </a:endParaRPr>
          </a:p>
        </p:txBody>
      </p:sp>
      <p:sp>
        <p:nvSpPr>
          <p:cNvPr id="13" name="TextBox 12"/>
          <p:cNvSpPr txBox="1"/>
          <p:nvPr/>
        </p:nvSpPr>
        <p:spPr>
          <a:xfrm>
            <a:off x="318489" y="580784"/>
            <a:ext cx="5103743"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i-FI" sz="32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Ennakkotehtävän käsittelyä</a:t>
            </a:r>
          </a:p>
        </p:txBody>
      </p:sp>
    </p:spTree>
    <p:extLst>
      <p:ext uri="{BB962C8B-B14F-4D97-AF65-F5344CB8AC3E}">
        <p14:creationId xmlns:p14="http://schemas.microsoft.com/office/powerpoint/2010/main" val="349856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2430" y="3513846"/>
            <a:ext cx="152190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a:ln>
                  <a:noFill/>
                </a:ln>
                <a:solidFill>
                  <a:srgbClr val="000000"/>
                </a:solidFill>
                <a:effectLst/>
                <a:uLnTx/>
                <a:uFillTx/>
                <a:latin typeface="Arial" charset="0"/>
                <a:ea typeface="+mn-ea"/>
                <a:cs typeface="+mn-cs"/>
              </a:rPr>
              <a:t>1 Normit </a:t>
            </a:r>
          </a:p>
        </p:txBody>
      </p:sp>
      <p:sp>
        <p:nvSpPr>
          <p:cNvPr id="4" name="Rectangle 3"/>
          <p:cNvSpPr/>
          <p:nvPr/>
        </p:nvSpPr>
        <p:spPr>
          <a:xfrm>
            <a:off x="5918887" y="3420207"/>
            <a:ext cx="2975246"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Arial" charset="0"/>
                <a:ea typeface="+mn-ea"/>
                <a:cs typeface="+mn-cs"/>
              </a:rPr>
              <a:t>3 Yhteenkuuluvuus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Arial" charset="0"/>
                <a:ea typeface="+mn-ea"/>
                <a:cs typeface="+mn-cs"/>
              </a:rPr>
              <a:t>(= kiinteys, koheesio)</a:t>
            </a:r>
          </a:p>
        </p:txBody>
      </p:sp>
      <p:sp>
        <p:nvSpPr>
          <p:cNvPr id="5" name="Rectangle 4"/>
          <p:cNvSpPr/>
          <p:nvPr/>
        </p:nvSpPr>
        <p:spPr>
          <a:xfrm>
            <a:off x="779301" y="6194165"/>
            <a:ext cx="1503425"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Arial" charset="0"/>
                <a:ea typeface="+mn-ea"/>
                <a:cs typeface="+mn-cs"/>
              </a:rPr>
              <a:t>4 Viestintä</a:t>
            </a:r>
          </a:p>
        </p:txBody>
      </p:sp>
      <p:sp>
        <p:nvSpPr>
          <p:cNvPr id="6" name="Rectangle 5"/>
          <p:cNvSpPr/>
          <p:nvPr/>
        </p:nvSpPr>
        <p:spPr>
          <a:xfrm>
            <a:off x="3371373" y="6192362"/>
            <a:ext cx="1178271"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Arial" charset="0"/>
                <a:ea typeface="+mn-ea"/>
                <a:cs typeface="+mn-cs"/>
              </a:rPr>
              <a:t>5 Status</a:t>
            </a:r>
          </a:p>
        </p:txBody>
      </p:sp>
      <p:sp>
        <p:nvSpPr>
          <p:cNvPr id="7" name="Rectangle 6"/>
          <p:cNvSpPr/>
          <p:nvPr/>
        </p:nvSpPr>
        <p:spPr>
          <a:xfrm>
            <a:off x="3662053" y="3553967"/>
            <a:ext cx="1136978"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Arial" charset="0"/>
                <a:ea typeface="+mn-ea"/>
                <a:cs typeface="+mn-cs"/>
              </a:rPr>
              <a:t>2 Roolit</a:t>
            </a:r>
          </a:p>
        </p:txBody>
      </p:sp>
      <p:pic>
        <p:nvPicPr>
          <p:cNvPr id="2050" name="Picture 2" descr="http://www.englisharticles.info/wp-content/uploads/2011/11/Collectivism-and-Individu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8" y="1490072"/>
            <a:ext cx="2576830" cy="19301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aibn.uq.edu.au/rhd/Ro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109" y="1490071"/>
            <a:ext cx="1784377" cy="19301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188958" y="4335487"/>
            <a:ext cx="2125697" cy="186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344021"/>
            <a:ext cx="1982925" cy="180340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887" y="1490071"/>
            <a:ext cx="2593323" cy="181141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6061351" y="6192362"/>
            <a:ext cx="2336986"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Arial" charset="0"/>
                <a:ea typeface="+mn-ea"/>
                <a:cs typeface="+mn-cs"/>
              </a:rPr>
              <a:t>6 Johtajuus, valta</a:t>
            </a:r>
          </a:p>
        </p:txBody>
      </p:sp>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5828" y="4346488"/>
            <a:ext cx="2090206" cy="180093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374968" y="645882"/>
            <a:ext cx="5574479"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i-FI" sz="2800" b="1" i="0" u="none" strike="noStrike" kern="1200" cap="none" spc="0" normalizeH="0" baseline="0" noProof="0">
                <a:ln>
                  <a:noFill/>
                </a:ln>
                <a:solidFill>
                  <a:srgbClr val="A50021"/>
                </a:solidFill>
                <a:effectLst/>
                <a:uLnTx/>
                <a:uFillTx/>
                <a:latin typeface="Arial" charset="0"/>
                <a:ea typeface="+mn-ea"/>
                <a:cs typeface="+mn-cs"/>
              </a:rPr>
              <a:t>Mitä näistä voit havainnoida?</a:t>
            </a:r>
          </a:p>
        </p:txBody>
      </p:sp>
    </p:spTree>
    <p:extLst>
      <p:ext uri="{BB962C8B-B14F-4D97-AF65-F5344CB8AC3E}">
        <p14:creationId xmlns:p14="http://schemas.microsoft.com/office/powerpoint/2010/main" val="424272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9"/>
          <p:cNvGrpSpPr>
            <a:grpSpLocks/>
          </p:cNvGrpSpPr>
          <p:nvPr/>
        </p:nvGrpSpPr>
        <p:grpSpPr bwMode="auto">
          <a:xfrm>
            <a:off x="-73026" y="208546"/>
            <a:ext cx="9217026" cy="6507162"/>
            <a:chOff x="539552" y="188640"/>
            <a:chExt cx="8424936" cy="5976460"/>
          </a:xfrm>
        </p:grpSpPr>
        <p:sp>
          <p:nvSpPr>
            <p:cNvPr id="3" name="Isosceles Triangle 9"/>
            <p:cNvSpPr/>
            <p:nvPr/>
          </p:nvSpPr>
          <p:spPr>
            <a:xfrm>
              <a:off x="1043075" y="188640"/>
              <a:ext cx="7921413" cy="5976460"/>
            </a:xfrm>
            <a:prstGeom prst="triangle">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 name="Isosceles Triangle 9"/>
            <p:cNvSpPr/>
            <p:nvPr/>
          </p:nvSpPr>
          <p:spPr>
            <a:xfrm>
              <a:off x="748508" y="188640"/>
              <a:ext cx="7921412" cy="5976460"/>
            </a:xfrm>
            <a:prstGeom prst="triangle">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 name="Suorakulmio 4"/>
            <p:cNvSpPr/>
            <p:nvPr/>
          </p:nvSpPr>
          <p:spPr>
            <a:xfrm>
              <a:off x="2987514" y="2852458"/>
              <a:ext cx="864840" cy="64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Isosceles Triangle 9"/>
            <p:cNvSpPr/>
            <p:nvPr/>
          </p:nvSpPr>
          <p:spPr>
            <a:xfrm>
              <a:off x="539552" y="188640"/>
              <a:ext cx="7921413" cy="5976460"/>
            </a:xfrm>
            <a:prstGeom prst="triangle">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154" name="TextBox 10"/>
            <p:cNvSpPr txBox="1">
              <a:spLocks noChangeArrowheads="1"/>
            </p:cNvSpPr>
            <p:nvPr/>
          </p:nvSpPr>
          <p:spPr bwMode="auto">
            <a:xfrm>
              <a:off x="3903113" y="955739"/>
              <a:ext cx="1296144" cy="65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ts val="1600"/>
                </a:lnSpc>
                <a:spcBef>
                  <a:spcPct val="0"/>
                </a:spcBef>
                <a:spcAft>
                  <a:spcPct val="0"/>
                </a:spcAft>
                <a:buClrTx/>
                <a:buSzTx/>
                <a:buFontTx/>
                <a:buNone/>
                <a:tabLst/>
                <a:defRPr/>
              </a:pPr>
              <a:r>
                <a:rPr kumimoji="0" lang="fi-FI" altLang="fi-FI" sz="1600" b="1" i="0" u="none" strike="noStrike" kern="1200" cap="none" spc="0" normalizeH="0" baseline="0" noProof="0">
                  <a:ln>
                    <a:noFill/>
                  </a:ln>
                  <a:effectLst/>
                  <a:uLnTx/>
                  <a:uFillTx/>
                  <a:latin typeface="Arial" panose="020B0604020202020204" pitchFamily="34" charset="0"/>
                  <a:cs typeface="Arial" panose="020B0604020202020204" pitchFamily="34" charset="0"/>
                </a:rPr>
                <a:t>Vuoro-vaikutuksen</a:t>
              </a:r>
              <a:r>
                <a:rPr kumimoji="0" lang="fi-FI" altLang="fi-FI" sz="1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fi-FI" altLang="fi-FI" sz="1400" b="1" u="none" strike="noStrike" kern="1200" cap="none" spc="0" normalizeH="0" baseline="0" noProof="0">
                  <a:ln>
                    <a:noFill/>
                  </a:ln>
                  <a:solidFill>
                    <a:srgbClr val="009644"/>
                  </a:solidFill>
                  <a:effectLst/>
                  <a:uLnTx/>
                  <a:uFillTx/>
                  <a:latin typeface="Arial" panose="020B0604020202020204" pitchFamily="34" charset="0"/>
                  <a:cs typeface="Arial" panose="020B0604020202020204" pitchFamily="34" charset="0"/>
                </a:rPr>
                <a:t>TEHOKKUUS</a:t>
              </a:r>
            </a:p>
          </p:txBody>
        </p:sp>
        <p:sp>
          <p:nvSpPr>
            <p:cNvPr id="6155" name="TextBox 11"/>
            <p:cNvSpPr txBox="1">
              <a:spLocks noChangeArrowheads="1"/>
            </p:cNvSpPr>
            <p:nvPr/>
          </p:nvSpPr>
          <p:spPr bwMode="auto">
            <a:xfrm>
              <a:off x="3363053" y="1916126"/>
              <a:ext cx="2376264" cy="8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ts val="1600"/>
                </a:lnSpc>
                <a:spcBef>
                  <a:spcPct val="0"/>
                </a:spcBef>
                <a:spcAft>
                  <a:spcPct val="0"/>
                </a:spcAft>
                <a:buClrTx/>
                <a:buSzTx/>
                <a:buFontTx/>
                <a:buNone/>
                <a:tabLst/>
                <a:defRPr/>
              </a:pPr>
              <a:r>
                <a:rPr kumimoji="0" lang="fi-FI" altLang="fi-FI"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Yksilöllisten ja vuorovaikutuksellisten </a:t>
              </a:r>
              <a:r>
                <a:rPr kumimoji="0" lang="fi-FI" altLang="fi-FI" sz="1400" b="1" i="0" u="none" strike="noStrike" kern="1200" cap="none" spc="0" normalizeH="0" baseline="0" noProof="0">
                  <a:ln>
                    <a:noFill/>
                  </a:ln>
                  <a:solidFill>
                    <a:srgbClr val="008E40"/>
                  </a:solidFill>
                  <a:effectLst/>
                  <a:uLnTx/>
                  <a:uFillTx/>
                  <a:latin typeface="Arial" panose="020B0604020202020204" pitchFamily="34" charset="0"/>
                  <a:cs typeface="Arial" panose="020B0604020202020204" pitchFamily="34" charset="0"/>
                </a:rPr>
                <a:t>TAVOITTEIDEN             </a:t>
              </a:r>
              <a:r>
                <a:rPr kumimoji="0" lang="fi-FI" altLang="fi-FI" sz="1400" b="1" u="none" strike="noStrike" kern="1200" cap="none" spc="0" normalizeH="0" baseline="0" noProof="0">
                  <a:ln>
                    <a:noFill/>
                  </a:ln>
                  <a:solidFill>
                    <a:srgbClr val="008E40"/>
                  </a:solidFill>
                  <a:effectLst/>
                  <a:uLnTx/>
                  <a:uFillTx/>
                  <a:latin typeface="Arial" panose="020B0604020202020204" pitchFamily="34" charset="0"/>
                  <a:cs typeface="Arial" panose="020B0604020202020204" pitchFamily="34" charset="0"/>
                </a:rPr>
                <a:t>SAAVUTTAMINEN</a:t>
              </a:r>
            </a:p>
          </p:txBody>
        </p:sp>
        <p:sp>
          <p:nvSpPr>
            <p:cNvPr id="6156" name="TextBox 11"/>
            <p:cNvSpPr txBox="1">
              <a:spLocks noChangeArrowheads="1"/>
            </p:cNvSpPr>
            <p:nvPr/>
          </p:nvSpPr>
          <p:spPr bwMode="auto">
            <a:xfrm>
              <a:off x="2040851" y="3798607"/>
              <a:ext cx="5104143" cy="50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ts val="1800"/>
                </a:lnSpc>
                <a:spcBef>
                  <a:spcPct val="0"/>
                </a:spcBef>
                <a:spcAft>
                  <a:spcPct val="0"/>
                </a:spcAft>
                <a:buClrTx/>
                <a:buSzTx/>
                <a:buFontTx/>
                <a:buNone/>
                <a:tabLst/>
                <a:defRPr/>
              </a:pPr>
              <a:r>
                <a:rPr lang="fi-FI" altLang="fi-FI" sz="1600" b="1">
                  <a:solidFill>
                    <a:srgbClr val="000000"/>
                  </a:solidFill>
                  <a:latin typeface="Arial" panose="020B0604020202020204" pitchFamily="34" charset="0"/>
                  <a:cs typeface="Arial" panose="020B0604020202020204" pitchFamily="34" charset="0"/>
                </a:rPr>
                <a:t>T</a:t>
              </a:r>
              <a:r>
                <a:rPr kumimoji="0" lang="fi-FI" altLang="fi-FI" sz="16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avoitteisiin</a:t>
              </a:r>
              <a:r>
                <a:rPr kumimoji="0" lang="fi-FI" altLang="fi-FI"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pyrkiminen</a:t>
              </a:r>
              <a:r>
                <a:rPr kumimoji="0" lang="fi-FI" altLang="fi-FI" sz="1600" b="1" u="none" strike="noStrike" kern="1200" cap="none" spc="0" normalizeH="0" baseline="0" noProof="0">
                  <a:ln>
                    <a:noFill/>
                  </a:ln>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ts val="1800"/>
                </a:lnSpc>
                <a:spcBef>
                  <a:spcPct val="0"/>
                </a:spcBef>
                <a:spcAft>
                  <a:spcPct val="0"/>
                </a:spcAft>
                <a:buClrTx/>
                <a:buSzTx/>
                <a:buFontTx/>
                <a:buNone/>
                <a:tabLst/>
                <a:defRPr/>
              </a:pPr>
              <a:r>
                <a:rPr kumimoji="0" lang="fi-FI" altLang="fi-FI" sz="1600" b="1" u="none" strike="noStrike" kern="1200" cap="none" spc="0" normalizeH="0" baseline="0" noProof="0">
                  <a:ln>
                    <a:noFill/>
                  </a:ln>
                  <a:solidFill>
                    <a:srgbClr val="008E40"/>
                  </a:solidFill>
                  <a:effectLst/>
                  <a:uLnTx/>
                  <a:uFillTx/>
                  <a:latin typeface="Arial" panose="020B0604020202020204" pitchFamily="34" charset="0"/>
                  <a:cs typeface="Arial" panose="020B0604020202020204" pitchFamily="34" charset="0"/>
                </a:rPr>
                <a:t>TAIDOT</a:t>
              </a:r>
              <a:r>
                <a:rPr kumimoji="0" lang="fi-FI" altLang="fi-FI" sz="1600" b="1" u="none" strike="noStrike" kern="1200" cap="none" spc="0" normalizeH="0" baseline="0" noProof="0">
                  <a:ln>
                    <a:noFill/>
                  </a:ln>
                  <a:effectLst/>
                  <a:uLnTx/>
                  <a:uFillTx/>
                  <a:latin typeface="Arial" panose="020B0604020202020204" pitchFamily="34" charset="0"/>
                  <a:cs typeface="Arial" panose="020B0604020202020204" pitchFamily="34" charset="0"/>
                </a:rPr>
                <a:t> myönteiseen osallisuuteen ja itsesäätelyyn</a:t>
              </a:r>
            </a:p>
          </p:txBody>
        </p:sp>
        <p:sp>
          <p:nvSpPr>
            <p:cNvPr id="14" name="Suorakulmio 13"/>
            <p:cNvSpPr/>
            <p:nvPr/>
          </p:nvSpPr>
          <p:spPr>
            <a:xfrm>
              <a:off x="5259841" y="2852458"/>
              <a:ext cx="979530" cy="648823"/>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Suorakulmio 14"/>
            <p:cNvSpPr/>
            <p:nvPr/>
          </p:nvSpPr>
          <p:spPr>
            <a:xfrm>
              <a:off x="4073289" y="2852458"/>
              <a:ext cx="1039268" cy="648823"/>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6" name="Suora yhdysviiva 15"/>
            <p:cNvCxnSpPr/>
            <p:nvPr/>
          </p:nvCxnSpPr>
          <p:spPr>
            <a:xfrm>
              <a:off x="3486531" y="1769681"/>
              <a:ext cx="207358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uora yhdysviiva 19"/>
            <p:cNvCxnSpPr/>
            <p:nvPr/>
          </p:nvCxnSpPr>
          <p:spPr>
            <a:xfrm>
              <a:off x="2185071" y="3692514"/>
              <a:ext cx="4639083"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Suorakulmio 20"/>
            <p:cNvSpPr/>
            <p:nvPr/>
          </p:nvSpPr>
          <p:spPr>
            <a:xfrm>
              <a:off x="6272551" y="4468245"/>
              <a:ext cx="1519275" cy="154289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Suorakulmio 21"/>
            <p:cNvSpPr/>
            <p:nvPr/>
          </p:nvSpPr>
          <p:spPr>
            <a:xfrm>
              <a:off x="4325470" y="4460619"/>
              <a:ext cx="1846799" cy="1575985"/>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Suorakulmio 22"/>
            <p:cNvSpPr/>
            <p:nvPr/>
          </p:nvSpPr>
          <p:spPr>
            <a:xfrm>
              <a:off x="2838511" y="4468245"/>
              <a:ext cx="1413346" cy="1581649"/>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Suorakulmio 25"/>
            <p:cNvSpPr/>
            <p:nvPr/>
          </p:nvSpPr>
          <p:spPr>
            <a:xfrm>
              <a:off x="2843858" y="2852458"/>
              <a:ext cx="1023713" cy="648823"/>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169" name="TextBox 12"/>
            <p:cNvSpPr txBox="1">
              <a:spLocks noChangeArrowheads="1"/>
            </p:cNvSpPr>
            <p:nvPr/>
          </p:nvSpPr>
          <p:spPr bwMode="auto">
            <a:xfrm>
              <a:off x="4306689" y="4552215"/>
              <a:ext cx="1886284" cy="14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a:ln>
                    <a:noFill/>
                  </a:ln>
                  <a:effectLst/>
                  <a:uLnTx/>
                  <a:uFillTx/>
                  <a:latin typeface="Arial" panose="020B0604020202020204" pitchFamily="34" charset="0"/>
                  <a:cs typeface="Arial" panose="020B0604020202020204" pitchFamily="34" charset="0"/>
                </a:rPr>
                <a:t>Sosiaalinen ongelmanratkaisu</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a:ln>
                    <a:noFill/>
                  </a:ln>
                  <a:effectLst/>
                  <a:uLnTx/>
                  <a:uFillTx/>
                  <a:latin typeface="Arial" panose="020B0604020202020204" pitchFamily="34" charset="0"/>
                  <a:cs typeface="Arial" panose="020B0604020202020204" pitchFamily="34" charset="0"/>
                </a:rPr>
                <a:t> Strategioiden valikoima</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a:ln>
                    <a:noFill/>
                  </a:ln>
                  <a:effectLst/>
                  <a:uLnTx/>
                  <a:uFillTx/>
                  <a:latin typeface="Arial" panose="020B0604020202020204" pitchFamily="34" charset="0"/>
                  <a:cs typeface="Arial" panose="020B0604020202020204" pitchFamily="34" charset="0"/>
                </a:rPr>
                <a:t> Ratkaisun arviointi</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a:ln>
                    <a:noFill/>
                  </a:ln>
                  <a:effectLst/>
                  <a:uLnTx/>
                  <a:uFillTx/>
                  <a:latin typeface="Arial" panose="020B0604020202020204" pitchFamily="34" charset="0"/>
                  <a:cs typeface="Arial" panose="020B0604020202020204" pitchFamily="34" charset="0"/>
                </a:rPr>
                <a:t> Epäonnistumiseen reagointi</a:t>
              </a:r>
            </a:p>
          </p:txBody>
        </p:sp>
        <p:sp>
          <p:nvSpPr>
            <p:cNvPr id="6170" name="TextBox 12"/>
            <p:cNvSpPr txBox="1">
              <a:spLocks noChangeArrowheads="1"/>
            </p:cNvSpPr>
            <p:nvPr/>
          </p:nvSpPr>
          <p:spPr bwMode="auto">
            <a:xfrm>
              <a:off x="6232507" y="4598820"/>
              <a:ext cx="1499171" cy="12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err="1">
                  <a:ln>
                    <a:noFill/>
                  </a:ln>
                  <a:effectLst/>
                  <a:uLnTx/>
                  <a:uFillTx/>
                  <a:latin typeface="Arial" panose="020B0604020202020204" pitchFamily="34" charset="0"/>
                  <a:cs typeface="Arial" panose="020B0604020202020204" pitchFamily="34" charset="0"/>
                </a:rPr>
                <a:t>Prososiaalinen</a:t>
              </a:r>
              <a:r>
                <a:rPr kumimoji="0" lang="fi-FI" altLang="fi-FI" sz="1400" b="1" i="0" u="none" strike="noStrike" kern="1200" cap="none" spc="0" normalizeH="0" baseline="0" noProof="0">
                  <a:ln>
                    <a:noFill/>
                  </a:ln>
                  <a:effectLst/>
                  <a:uLnTx/>
                  <a:uFillTx/>
                  <a:latin typeface="Arial" panose="020B0604020202020204" pitchFamily="34" charset="0"/>
                  <a:cs typeface="Arial" panose="020B0604020202020204" pitchFamily="34" charset="0"/>
                </a:rPr>
                <a:t> orientaatio</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lang="fi-FI" altLang="fi-FI" sz="1400">
                  <a:latin typeface="Arial" panose="020B0604020202020204" pitchFamily="34" charset="0"/>
                  <a:cs typeface="Arial" panose="020B0604020202020204" pitchFamily="34" charset="0"/>
                </a:rPr>
                <a:t>Toiset huomioon ottava </a:t>
              </a:r>
              <a:r>
                <a:rPr kumimoji="0" lang="fi-FI" altLang="fi-FI" sz="1400" i="0" u="none" strike="noStrike" kern="1200" cap="none" spc="0" normalizeH="0" baseline="0" noProof="0">
                  <a:ln>
                    <a:noFill/>
                  </a:ln>
                  <a:effectLst/>
                  <a:uLnTx/>
                  <a:uFillTx/>
                  <a:latin typeface="Arial" panose="020B0604020202020204" pitchFamily="34" charset="0"/>
                  <a:cs typeface="Arial" panose="020B0604020202020204" pitchFamily="34" charset="0"/>
                </a:rPr>
                <a:t>käyttäytyminen ja arviointi</a:t>
              </a:r>
            </a:p>
          </p:txBody>
        </p:sp>
        <p:sp>
          <p:nvSpPr>
            <p:cNvPr id="6171" name="TextBox 12"/>
            <p:cNvSpPr txBox="1">
              <a:spLocks noChangeArrowheads="1"/>
            </p:cNvSpPr>
            <p:nvPr/>
          </p:nvSpPr>
          <p:spPr bwMode="auto">
            <a:xfrm>
              <a:off x="2792599" y="4421395"/>
              <a:ext cx="1512168" cy="16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a:ln>
                    <a:noFill/>
                  </a:ln>
                  <a:effectLst/>
                  <a:uLnTx/>
                  <a:uFillTx/>
                  <a:latin typeface="Arial" panose="020B0604020202020204" pitchFamily="34" charset="0"/>
                  <a:cs typeface="Arial" panose="020B0604020202020204" pitchFamily="34" charset="0"/>
                </a:rPr>
                <a:t>Sosiaalinen tietoisuus (kognitio)</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a:ln>
                    <a:noFill/>
                  </a:ln>
                  <a:effectLst/>
                  <a:uLnTx/>
                  <a:uFillTx/>
                  <a:latin typeface="Arial" panose="020B0604020202020204" pitchFamily="34" charset="0"/>
                  <a:cs typeface="Arial" panose="020B0604020202020204" pitchFamily="34" charset="0"/>
                </a:rPr>
                <a:t> Toisen näkökulman ottaminen</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a:ln>
                    <a:noFill/>
                  </a:ln>
                  <a:effectLst/>
                  <a:uLnTx/>
                  <a:uFillTx/>
                  <a:latin typeface="Arial" panose="020B0604020202020204" pitchFamily="34" charset="0"/>
                  <a:cs typeface="Arial" panose="020B0604020202020204" pitchFamily="34" charset="0"/>
                </a:rPr>
                <a:t> Tunteiden ymmärtäminen</a:t>
              </a:r>
            </a:p>
          </p:txBody>
        </p:sp>
        <p:sp>
          <p:nvSpPr>
            <p:cNvPr id="6172" name="TextBox 12"/>
            <p:cNvSpPr txBox="1">
              <a:spLocks noChangeArrowheads="1"/>
            </p:cNvSpPr>
            <p:nvPr/>
          </p:nvSpPr>
          <p:spPr bwMode="auto">
            <a:xfrm>
              <a:off x="2887688" y="2916151"/>
              <a:ext cx="942855" cy="48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Asema ryhmässä</a:t>
              </a:r>
            </a:p>
          </p:txBody>
        </p:sp>
        <p:sp>
          <p:nvSpPr>
            <p:cNvPr id="6173" name="TextBox 13"/>
            <p:cNvSpPr txBox="1">
              <a:spLocks noChangeArrowheads="1"/>
            </p:cNvSpPr>
            <p:nvPr/>
          </p:nvSpPr>
          <p:spPr bwMode="auto">
            <a:xfrm>
              <a:off x="3882320" y="2922301"/>
              <a:ext cx="1311333" cy="48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Suhteiden laatu </a:t>
              </a:r>
            </a:p>
          </p:txBody>
        </p:sp>
        <p:sp>
          <p:nvSpPr>
            <p:cNvPr id="6174" name="TextBox 13"/>
            <p:cNvSpPr txBox="1">
              <a:spLocks noChangeArrowheads="1"/>
            </p:cNvSpPr>
            <p:nvPr/>
          </p:nvSpPr>
          <p:spPr bwMode="auto">
            <a:xfrm>
              <a:off x="5175921" y="2922301"/>
              <a:ext cx="1087859" cy="48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Minä-pystyvyys</a:t>
              </a:r>
            </a:p>
          </p:txBody>
        </p:sp>
      </p:grpSp>
      <p:sp>
        <p:nvSpPr>
          <p:cNvPr id="32" name="Suorakulmio 22"/>
          <p:cNvSpPr/>
          <p:nvPr/>
        </p:nvSpPr>
        <p:spPr bwMode="auto">
          <a:xfrm>
            <a:off x="781663" y="4881441"/>
            <a:ext cx="1552472" cy="173581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Box 12"/>
          <p:cNvSpPr txBox="1">
            <a:spLocks noChangeArrowheads="1"/>
          </p:cNvSpPr>
          <p:nvPr/>
        </p:nvSpPr>
        <p:spPr bwMode="auto">
          <a:xfrm>
            <a:off x="545854" y="5129628"/>
            <a:ext cx="17600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i-FI" altLang="fi-FI" sz="1400" b="1">
                <a:latin typeface="Arial" panose="020B0604020202020204" pitchFamily="34" charset="0"/>
                <a:cs typeface="Arial" panose="020B0604020202020204" pitchFamily="34" charset="0"/>
              </a:rPr>
              <a:t>Itsesäätely</a:t>
            </a:r>
          </a:p>
          <a:p>
            <a:pPr marL="108000" indent="-108000" algn="ctr" defTabSz="914400" eaLnBrk="0" fontAlgn="base" hangingPunct="0">
              <a:spcBef>
                <a:spcPct val="0"/>
              </a:spcBef>
              <a:spcAft>
                <a:spcPct val="0"/>
              </a:spcAft>
            </a:pPr>
            <a:r>
              <a:rPr kumimoji="0" lang="fi-FI" altLang="fi-FI" sz="1400" i="0" u="none" strike="noStrike" kern="1200" cap="none" spc="0" normalizeH="0" baseline="0" noProof="0">
                <a:ln>
                  <a:noFill/>
                </a:ln>
                <a:effectLst/>
                <a:uLnTx/>
                <a:uFillTx/>
                <a:latin typeface="Arial" panose="020B0604020202020204" pitchFamily="34" charset="0"/>
                <a:cs typeface="Arial" panose="020B0604020202020204" pitchFamily="34" charset="0"/>
              </a:rPr>
              <a:t>Tunteiden ja käyttäytymisen säätely</a:t>
            </a:r>
          </a:p>
        </p:txBody>
      </p:sp>
      <p:sp>
        <p:nvSpPr>
          <p:cNvPr id="2" name="Rectangular Callout 1"/>
          <p:cNvSpPr/>
          <p:nvPr/>
        </p:nvSpPr>
        <p:spPr bwMode="auto">
          <a:xfrm>
            <a:off x="181124" y="2993395"/>
            <a:ext cx="1900919" cy="1030165"/>
          </a:xfrm>
          <a:prstGeom prst="wedgeRectCallout">
            <a:avLst>
              <a:gd name="adj1" fmla="val 58498"/>
              <a:gd name="adj2" fmla="val 81187"/>
            </a:avLst>
          </a:prstGeom>
          <a:solidFill>
            <a:srgbClr val="D1FFF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000" b="1" i="0" u="none" strike="noStrike" cap="none" normalizeH="0" baseline="0">
              <a:ln>
                <a:noFill/>
              </a:ln>
              <a:solidFill>
                <a:schemeClr val="tx1"/>
              </a:solidFill>
              <a:effectLst/>
              <a:latin typeface="Arial" charset="0"/>
            </a:endParaRPr>
          </a:p>
        </p:txBody>
      </p:sp>
      <p:sp>
        <p:nvSpPr>
          <p:cNvPr id="7" name="TextBox 6"/>
          <p:cNvSpPr txBox="1"/>
          <p:nvPr/>
        </p:nvSpPr>
        <p:spPr>
          <a:xfrm>
            <a:off x="292067" y="3098378"/>
            <a:ext cx="1776389" cy="830997"/>
          </a:xfrm>
          <a:prstGeom prst="rect">
            <a:avLst/>
          </a:prstGeom>
          <a:noFill/>
        </p:spPr>
        <p:txBody>
          <a:bodyPr wrap="square" rtlCol="0">
            <a:spAutoFit/>
          </a:bodyPr>
          <a:lstStyle/>
          <a:p>
            <a:r>
              <a:rPr lang="fi-FI" sz="1600">
                <a:latin typeface="Arial" panose="020B0604020202020204" pitchFamily="34" charset="0"/>
                <a:cs typeface="Arial" panose="020B0604020202020204" pitchFamily="34" charset="0"/>
              </a:rPr>
              <a:t>Havainnoitavissa ja opettajan tuettavissa!</a:t>
            </a:r>
          </a:p>
        </p:txBody>
      </p:sp>
      <p:sp>
        <p:nvSpPr>
          <p:cNvPr id="37" name="Rectangular Callout 36"/>
          <p:cNvSpPr/>
          <p:nvPr/>
        </p:nvSpPr>
        <p:spPr bwMode="auto">
          <a:xfrm>
            <a:off x="6252784" y="1929981"/>
            <a:ext cx="1900919" cy="829372"/>
          </a:xfrm>
          <a:prstGeom prst="wedgeRectCallout">
            <a:avLst>
              <a:gd name="adj1" fmla="val -111129"/>
              <a:gd name="adj2" fmla="val 74958"/>
            </a:avLst>
          </a:prstGeom>
          <a:solidFill>
            <a:srgbClr val="D1FFF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000" b="1" i="0" u="none" strike="noStrike" cap="none" normalizeH="0" baseline="0">
              <a:ln>
                <a:noFill/>
              </a:ln>
              <a:solidFill>
                <a:schemeClr val="tx1"/>
              </a:solidFill>
              <a:effectLst/>
              <a:latin typeface="Arial" charset="0"/>
            </a:endParaRPr>
          </a:p>
        </p:txBody>
      </p:sp>
      <p:sp>
        <p:nvSpPr>
          <p:cNvPr id="38" name="TextBox 37"/>
          <p:cNvSpPr txBox="1"/>
          <p:nvPr/>
        </p:nvSpPr>
        <p:spPr>
          <a:xfrm>
            <a:off x="6439860" y="2080545"/>
            <a:ext cx="1776389" cy="584775"/>
          </a:xfrm>
          <a:prstGeom prst="rect">
            <a:avLst/>
          </a:prstGeom>
          <a:noFill/>
        </p:spPr>
        <p:txBody>
          <a:bodyPr wrap="square" rtlCol="0">
            <a:spAutoFit/>
          </a:bodyPr>
          <a:lstStyle/>
          <a:p>
            <a:r>
              <a:rPr lang="fi-FI" sz="1600">
                <a:latin typeface="Arial" panose="020B0604020202020204" pitchFamily="34" charset="0"/>
                <a:cs typeface="Arial" panose="020B0604020202020204" pitchFamily="34" charset="0"/>
              </a:rPr>
              <a:t>Sosiometria ja itsearvioinnit</a:t>
            </a:r>
          </a:p>
        </p:txBody>
      </p:sp>
      <p:sp>
        <p:nvSpPr>
          <p:cNvPr id="39" name="Rectangular Callout 38"/>
          <p:cNvSpPr/>
          <p:nvPr/>
        </p:nvSpPr>
        <p:spPr bwMode="auto">
          <a:xfrm>
            <a:off x="930442" y="229749"/>
            <a:ext cx="2447599" cy="741009"/>
          </a:xfrm>
          <a:prstGeom prst="wedgeRectCallout">
            <a:avLst>
              <a:gd name="adj1" fmla="val 61029"/>
              <a:gd name="adj2" fmla="val 94379"/>
            </a:avLst>
          </a:prstGeom>
          <a:solidFill>
            <a:srgbClr val="D1FFF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000" b="1" i="0" u="none" strike="noStrike" cap="none" normalizeH="0" baseline="0">
              <a:ln>
                <a:noFill/>
              </a:ln>
              <a:solidFill>
                <a:schemeClr val="tx1"/>
              </a:solidFill>
              <a:effectLst/>
              <a:latin typeface="Arial" charset="0"/>
            </a:endParaRPr>
          </a:p>
        </p:txBody>
      </p:sp>
      <p:sp>
        <p:nvSpPr>
          <p:cNvPr id="40" name="TextBox 39"/>
          <p:cNvSpPr txBox="1"/>
          <p:nvPr/>
        </p:nvSpPr>
        <p:spPr>
          <a:xfrm>
            <a:off x="1148088" y="301247"/>
            <a:ext cx="2315625" cy="584775"/>
          </a:xfrm>
          <a:prstGeom prst="rect">
            <a:avLst/>
          </a:prstGeom>
          <a:noFill/>
        </p:spPr>
        <p:txBody>
          <a:bodyPr wrap="square" rtlCol="0">
            <a:spAutoFit/>
          </a:bodyPr>
          <a:lstStyle/>
          <a:p>
            <a:r>
              <a:rPr lang="fi-FI" sz="1600">
                <a:latin typeface="Arial" panose="020B0604020202020204" pitchFamily="34" charset="0"/>
                <a:cs typeface="Arial" panose="020B0604020202020204" pitchFamily="34" charset="0"/>
              </a:rPr>
              <a:t>Kompetenssi toisten arvioitavissa</a:t>
            </a:r>
          </a:p>
        </p:txBody>
      </p:sp>
      <p:sp>
        <p:nvSpPr>
          <p:cNvPr id="8" name="Rectangle 7"/>
          <p:cNvSpPr/>
          <p:nvPr/>
        </p:nvSpPr>
        <p:spPr>
          <a:xfrm>
            <a:off x="5615607" y="-14059"/>
            <a:ext cx="3502844" cy="1528624"/>
          </a:xfrm>
          <a:prstGeom prst="rect">
            <a:avLst/>
          </a:prstGeom>
        </p:spPr>
        <p:txBody>
          <a:bodyPr wrap="square">
            <a:spAutoFit/>
          </a:bodyPr>
          <a:lstStyle/>
          <a:p>
            <a:pPr>
              <a:lnSpc>
                <a:spcPts val="1600"/>
              </a:lnSpc>
            </a:pPr>
            <a:r>
              <a:rPr lang="en-US" sz="1400">
                <a:solidFill>
                  <a:srgbClr val="333333"/>
                </a:solidFill>
                <a:latin typeface="Arial" panose="020B0604020202020204" pitchFamily="34" charset="0"/>
              </a:rPr>
              <a:t>Rose-</a:t>
            </a:r>
            <a:r>
              <a:rPr lang="en-US" sz="1400" err="1">
                <a:solidFill>
                  <a:srgbClr val="333333"/>
                </a:solidFill>
                <a:latin typeface="Arial" panose="020B0604020202020204" pitchFamily="34" charset="0"/>
              </a:rPr>
              <a:t>Krasnor</a:t>
            </a:r>
            <a:r>
              <a:rPr lang="en-US" sz="1400">
                <a:solidFill>
                  <a:srgbClr val="333333"/>
                </a:solidFill>
                <a:latin typeface="Arial" panose="020B0604020202020204" pitchFamily="34" charset="0"/>
              </a:rPr>
              <a:t>, L., &amp; Denham, S.  (2009).  </a:t>
            </a:r>
            <a:r>
              <a:rPr lang="en-US" sz="1400" b="1">
                <a:solidFill>
                  <a:srgbClr val="333333"/>
                </a:solidFill>
                <a:latin typeface="Arial" panose="020B0604020202020204" pitchFamily="34" charset="0"/>
              </a:rPr>
              <a:t>Social-emotional competence </a:t>
            </a:r>
            <a:r>
              <a:rPr lang="en-US" sz="1400">
                <a:solidFill>
                  <a:srgbClr val="333333"/>
                </a:solidFill>
                <a:latin typeface="Arial" panose="020B0604020202020204" pitchFamily="34" charset="0"/>
              </a:rPr>
              <a:t>in early childhood. In K. H. Rubin, W. M. Bukowski, &amp; B. </a:t>
            </a:r>
            <a:r>
              <a:rPr lang="en-US" sz="1400" err="1">
                <a:solidFill>
                  <a:srgbClr val="333333"/>
                </a:solidFill>
                <a:latin typeface="Arial" panose="020B0604020202020204" pitchFamily="34" charset="0"/>
              </a:rPr>
              <a:t>Laursen</a:t>
            </a:r>
            <a:r>
              <a:rPr lang="en-US" sz="1400">
                <a:solidFill>
                  <a:srgbClr val="333333"/>
                </a:solidFill>
                <a:latin typeface="Arial" panose="020B0604020202020204" pitchFamily="34" charset="0"/>
              </a:rPr>
              <a:t> (Eds.), Social, emotional, and personality development in context. Handbook of peer interactions, relationships, and groups (p. 162–179). </a:t>
            </a:r>
            <a:endParaRPr lang="fi-FI" sz="1400"/>
          </a:p>
        </p:txBody>
      </p:sp>
    </p:spTree>
    <p:extLst>
      <p:ext uri="{BB962C8B-B14F-4D97-AF65-F5344CB8AC3E}">
        <p14:creationId xmlns:p14="http://schemas.microsoft.com/office/powerpoint/2010/main" val="355668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2"/>
          <p:cNvSpPr>
            <a:spLocks noChangeArrowheads="1"/>
          </p:cNvSpPr>
          <p:nvPr/>
        </p:nvSpPr>
        <p:spPr bwMode="auto">
          <a:xfrm>
            <a:off x="3219617" y="2302556"/>
            <a:ext cx="2016125" cy="1768380"/>
          </a:xfrm>
          <a:prstGeom prst="ellipse">
            <a:avLst/>
          </a:prstGeom>
          <a:solidFill>
            <a:schemeClr val="bg1">
              <a:lumMod val="95000"/>
            </a:schemeClr>
          </a:solidFill>
          <a:ln w="38100">
            <a:solidFill>
              <a:schemeClr val="tx1"/>
            </a:solidFill>
            <a:round/>
            <a:headEnd/>
            <a:tailEnd/>
          </a:ln>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0" name="Text Box 3"/>
          <p:cNvSpPr txBox="1">
            <a:spLocks noChangeArrowheads="1"/>
          </p:cNvSpPr>
          <p:nvPr/>
        </p:nvSpPr>
        <p:spPr bwMode="auto">
          <a:xfrm>
            <a:off x="4338638" y="4852905"/>
            <a:ext cx="2401684" cy="1138773"/>
          </a:xfrm>
          <a:prstGeom prst="rect">
            <a:avLst/>
          </a:prstGeom>
          <a:solidFill>
            <a:srgbClr val="FFEDC9"/>
          </a:solidFill>
          <a:ln w="28575">
            <a:solidFill>
              <a:schemeClr val="tx1"/>
            </a:solidFill>
            <a:miter lim="800000"/>
            <a:headEnd/>
            <a:tailEnd/>
          </a:ln>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fi-FI" altLang="fi-FI" sz="2000" b="1">
                <a:latin typeface="Arial Narrow" pitchFamily="34" charset="0"/>
              </a:rPr>
              <a:t>( P )</a:t>
            </a:r>
            <a:r>
              <a:rPr kumimoji="0" lang="fi-FI" altLang="fi-FI" sz="2000" b="1" i="0" u="none" strike="noStrike" kern="1200" cap="none" spc="0" normalizeH="0" baseline="0" noProof="0">
                <a:ln>
                  <a:noFill/>
                </a:ln>
                <a:effectLst/>
                <a:uLnTx/>
                <a:uFillTx/>
                <a:latin typeface="Arial Narrow" pitchFamily="34" charset="0"/>
              </a:rPr>
              <a:t> Vihjeiden havainnointi </a:t>
            </a:r>
            <a:r>
              <a:rPr kumimoji="0" lang="fi-FI" altLang="fi-FI" sz="1400" b="1" i="0" u="none" strike="noStrike" kern="1200" cap="none" spc="0" normalizeH="0" baseline="0" noProof="0">
                <a:ln>
                  <a:noFill/>
                </a:ln>
                <a:solidFill>
                  <a:srgbClr val="000000"/>
                </a:solidFill>
                <a:effectLst/>
                <a:uLnTx/>
                <a:uFillTx/>
                <a:latin typeface="Arial Narrow" pitchFamily="34" charset="0"/>
                <a:ea typeface="+mn-ea"/>
                <a:cs typeface="+mn-cs"/>
              </a:rPr>
              <a:t>Sisäiset ja ulkoiset, toisen tunnetila, omat tunteet</a:t>
            </a:r>
            <a:endParaRPr kumimoji="0" lang="en-US" altLang="fi-FI" sz="1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1" name="Text Box 4"/>
          <p:cNvSpPr txBox="1">
            <a:spLocks noChangeArrowheads="1"/>
          </p:cNvSpPr>
          <p:nvPr/>
        </p:nvSpPr>
        <p:spPr bwMode="auto">
          <a:xfrm>
            <a:off x="814879" y="4852905"/>
            <a:ext cx="2658571" cy="907941"/>
          </a:xfrm>
          <a:prstGeom prst="rect">
            <a:avLst/>
          </a:prstGeom>
          <a:solidFill>
            <a:srgbClr val="FFEDC9"/>
          </a:solidFill>
          <a:ln w="28575">
            <a:solidFill>
              <a:schemeClr val="tx1"/>
            </a:solidFill>
            <a:miter lim="800000"/>
            <a:headEnd/>
            <a:tailEnd/>
          </a:ln>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lang="fi-FI" altLang="fi-FI" sz="2000" b="1">
                <a:latin typeface="Arial Narrow" pitchFamily="34" charset="0"/>
              </a:rPr>
              <a:t>( I )</a:t>
            </a:r>
            <a:r>
              <a:rPr kumimoji="0" lang="fi-FI" altLang="fi-FI" sz="2000" b="1" i="0" u="none" strike="noStrike" kern="1200" cap="none" spc="0" normalizeH="0" baseline="0" noProof="0">
                <a:ln>
                  <a:noFill/>
                </a:ln>
                <a:effectLst/>
                <a:uLnTx/>
                <a:uFillTx/>
                <a:latin typeface="Arial Narrow" pitchFamily="34" charset="0"/>
              </a:rPr>
              <a:t> Vihjeiden tulkinta </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fi-FI" altLang="fi-FI" sz="1400" b="1" i="0" u="none" strike="noStrike" kern="1200" cap="none" spc="0" normalizeH="0" baseline="0" noProof="0">
                <a:ln>
                  <a:noFill/>
                </a:ln>
                <a:solidFill>
                  <a:srgbClr val="000000"/>
                </a:solidFill>
                <a:effectLst/>
                <a:uLnTx/>
                <a:uFillTx/>
                <a:latin typeface="Arial Narrow" pitchFamily="34" charset="0"/>
                <a:ea typeface="+mn-ea"/>
                <a:cs typeface="+mn-cs"/>
              </a:rPr>
              <a:t>Syitä ja toisen tavoitetta koskevat oletukset, tunnesuhde</a:t>
            </a:r>
            <a:endParaRPr lang="fi-FI" altLang="fi-FI" sz="1400" b="1" noProof="0">
              <a:solidFill>
                <a:srgbClr val="000000"/>
              </a:solidFill>
              <a:latin typeface="Arial Narrow" pitchFamily="34" charset="0"/>
            </a:endParaRPr>
          </a:p>
        </p:txBody>
      </p:sp>
      <p:sp>
        <p:nvSpPr>
          <p:cNvPr id="19462" name="Text Box 5"/>
          <p:cNvSpPr txBox="1">
            <a:spLocks noChangeArrowheads="1"/>
          </p:cNvSpPr>
          <p:nvPr/>
        </p:nvSpPr>
        <p:spPr bwMode="auto">
          <a:xfrm>
            <a:off x="323850" y="2781300"/>
            <a:ext cx="1800225" cy="1108075"/>
          </a:xfrm>
          <a:prstGeom prst="rect">
            <a:avLst/>
          </a:prstGeom>
          <a:solidFill>
            <a:schemeClr val="bg1">
              <a:lumMod val="95000"/>
            </a:schemeClr>
          </a:solidFill>
          <a:ln w="28575">
            <a:solidFill>
              <a:schemeClr val="tx1"/>
            </a:solidFill>
            <a:miter lim="800000"/>
            <a:headEnd/>
            <a:tailEnd/>
          </a:ln>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1800" b="1" i="0" u="none" strike="noStrike" kern="1200" cap="none" spc="0" normalizeH="0" baseline="0" noProof="0">
                <a:ln>
                  <a:noFill/>
                </a:ln>
                <a:effectLst/>
                <a:uLnTx/>
                <a:uFillTx/>
                <a:latin typeface="Arial Narrow" pitchFamily="34" charset="0"/>
                <a:ea typeface="+mn-ea"/>
                <a:cs typeface="+mn-cs"/>
              </a:rPr>
              <a:t>Tavoitteiden asettaminen   </a:t>
            </a:r>
            <a:r>
              <a:rPr kumimoji="0" lang="fi-FI" altLang="fi-FI" sz="1400" b="1" i="0" u="none" strike="noStrike" kern="1200" cap="none" spc="0" normalizeH="0" baseline="0" noProof="0">
                <a:ln>
                  <a:noFill/>
                </a:ln>
                <a:solidFill>
                  <a:srgbClr val="000000"/>
                </a:solidFill>
                <a:effectLst/>
                <a:uLnTx/>
                <a:uFillTx/>
                <a:latin typeface="Arial Narrow" pitchFamily="34" charset="0"/>
                <a:ea typeface="+mn-ea"/>
                <a:cs typeface="+mn-cs"/>
              </a:rPr>
              <a:t>Vireystilan säätely, tunnesuhde </a:t>
            </a:r>
            <a:endParaRPr kumimoji="0" lang="en-US" altLang="fi-FI" sz="1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3" name="Text Box 6"/>
          <p:cNvSpPr txBox="1">
            <a:spLocks noChangeArrowheads="1"/>
          </p:cNvSpPr>
          <p:nvPr/>
        </p:nvSpPr>
        <p:spPr bwMode="auto">
          <a:xfrm>
            <a:off x="1403350" y="695325"/>
            <a:ext cx="1800225" cy="1108075"/>
          </a:xfrm>
          <a:prstGeom prst="rect">
            <a:avLst/>
          </a:prstGeom>
          <a:solidFill>
            <a:schemeClr val="bg1">
              <a:lumMod val="95000"/>
            </a:schemeClr>
          </a:solidFill>
          <a:ln w="28575">
            <a:solidFill>
              <a:schemeClr val="tx1"/>
            </a:solidFill>
            <a:miter lim="800000"/>
            <a:headEnd/>
            <a:tailEnd/>
          </a:ln>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1800" b="1" i="0" u="none" strike="noStrike" kern="1200" cap="none" spc="0" normalizeH="0" baseline="0" noProof="0">
                <a:ln>
                  <a:noFill/>
                </a:ln>
                <a:effectLst/>
                <a:uLnTx/>
                <a:uFillTx/>
                <a:latin typeface="Arial Narrow" pitchFamily="34" charset="0"/>
                <a:ea typeface="+mn-ea"/>
                <a:cs typeface="+mn-cs"/>
              </a:rPr>
              <a:t>Vaihtoehtojen ideointi        </a:t>
            </a:r>
            <a:r>
              <a:rPr kumimoji="0" lang="fi-FI" altLang="fi-FI" sz="1400" b="1" i="0" u="none" strike="noStrike" kern="1200" cap="none" spc="0" normalizeH="0" baseline="0" noProof="0">
                <a:ln>
                  <a:noFill/>
                </a:ln>
                <a:solidFill>
                  <a:srgbClr val="000000"/>
                </a:solidFill>
                <a:effectLst/>
                <a:uLnTx/>
                <a:uFillTx/>
                <a:latin typeface="Arial Narrow" pitchFamily="34" charset="0"/>
                <a:ea typeface="+mn-ea"/>
                <a:cs typeface="+mn-cs"/>
              </a:rPr>
              <a:t>Strategiavalikoiman hyödyntäminen</a:t>
            </a:r>
            <a:endParaRPr kumimoji="0" lang="en-US" altLang="fi-FI" sz="1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4" name="Text Box 7"/>
          <p:cNvSpPr txBox="1">
            <a:spLocks noChangeArrowheads="1"/>
          </p:cNvSpPr>
          <p:nvPr/>
        </p:nvSpPr>
        <p:spPr bwMode="auto">
          <a:xfrm>
            <a:off x="5508625" y="765175"/>
            <a:ext cx="2735263" cy="1046163"/>
          </a:xfrm>
          <a:prstGeom prst="rect">
            <a:avLst/>
          </a:prstGeom>
          <a:solidFill>
            <a:srgbClr val="FFEDC9"/>
          </a:solidFill>
          <a:ln w="28575">
            <a:solidFill>
              <a:schemeClr val="tx1"/>
            </a:solidFill>
            <a:miter lim="800000"/>
            <a:headEnd/>
            <a:tailEnd/>
          </a:ln>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2000" b="1" i="0" u="none" strike="noStrike" kern="1200" cap="none" spc="0" normalizeH="0" baseline="0" noProof="0">
                <a:ln>
                  <a:noFill/>
                </a:ln>
                <a:effectLst/>
                <a:uLnTx/>
                <a:uFillTx/>
                <a:latin typeface="Arial Narrow" pitchFamily="34" charset="0"/>
                <a:ea typeface="+mn-ea"/>
                <a:cs typeface="+mn-cs"/>
              </a:rPr>
              <a:t>( D ) Päätös strategiasta</a:t>
            </a:r>
            <a:r>
              <a:rPr kumimoji="0" lang="fi-FI" altLang="fi-FI" sz="1800" b="1" i="0" u="none" strike="noStrike" kern="1200" cap="none" spc="0" normalizeH="0" baseline="0" noProof="0">
                <a:ln>
                  <a:noFill/>
                </a:ln>
                <a:effectLst/>
                <a:uLnTx/>
                <a:uFillTx/>
                <a:latin typeface="Arial Narrow" pitchFamily="34" charset="0"/>
                <a:ea typeface="+mn-ea"/>
                <a:cs typeface="+mn-cs"/>
              </a:rPr>
              <a:t> </a:t>
            </a:r>
            <a:r>
              <a:rPr kumimoji="0" lang="fi-FI" altLang="fi-FI" sz="1400" b="1" i="0" u="none" strike="noStrike" kern="1200" cap="none" spc="0" normalizeH="0" baseline="0" noProof="0">
                <a:ln>
                  <a:noFill/>
                </a:ln>
                <a:solidFill>
                  <a:srgbClr val="000000"/>
                </a:solidFill>
                <a:effectLst/>
                <a:uLnTx/>
                <a:uFillTx/>
                <a:latin typeface="Arial Narrow" pitchFamily="34" charset="0"/>
                <a:ea typeface="+mn-ea"/>
                <a:cs typeface="+mn-cs"/>
              </a:rPr>
              <a:t>Valinnan arviointi, odotukset seuraamuksista, </a:t>
            </a:r>
            <a:r>
              <a:rPr kumimoji="0" lang="fi-FI" altLang="fi-FI" sz="1400" b="1" i="0" u="none" strike="noStrike" kern="1200" cap="none" spc="0" normalizeH="0" baseline="0" noProof="0" err="1">
                <a:ln>
                  <a:noFill/>
                </a:ln>
                <a:solidFill>
                  <a:srgbClr val="000000"/>
                </a:solidFill>
                <a:effectLst/>
                <a:uLnTx/>
                <a:uFillTx/>
                <a:latin typeface="Arial Narrow" pitchFamily="34" charset="0"/>
                <a:ea typeface="+mn-ea"/>
                <a:cs typeface="+mn-cs"/>
              </a:rPr>
              <a:t>minäpystyvyyden</a:t>
            </a:r>
            <a:r>
              <a:rPr kumimoji="0" lang="fi-FI" altLang="fi-FI" sz="1400" b="1" i="0" u="none" strike="noStrike" kern="1200" cap="none" spc="0" normalizeH="0" baseline="0" noProof="0">
                <a:ln>
                  <a:noFill/>
                </a:ln>
                <a:solidFill>
                  <a:srgbClr val="000000"/>
                </a:solidFill>
                <a:effectLst/>
                <a:uLnTx/>
                <a:uFillTx/>
                <a:latin typeface="Arial Narrow" pitchFamily="34" charset="0"/>
                <a:ea typeface="+mn-ea"/>
                <a:cs typeface="+mn-cs"/>
              </a:rPr>
              <a:t> kokemus </a:t>
            </a:r>
          </a:p>
        </p:txBody>
      </p:sp>
      <p:sp>
        <p:nvSpPr>
          <p:cNvPr id="19465" name="Text Box 8"/>
          <p:cNvSpPr txBox="1">
            <a:spLocks noChangeArrowheads="1"/>
          </p:cNvSpPr>
          <p:nvPr/>
        </p:nvSpPr>
        <p:spPr bwMode="auto">
          <a:xfrm>
            <a:off x="6516687" y="2781300"/>
            <a:ext cx="1953545" cy="1138773"/>
          </a:xfrm>
          <a:prstGeom prst="rect">
            <a:avLst/>
          </a:prstGeom>
          <a:solidFill>
            <a:srgbClr val="FFEDC9"/>
          </a:solidFill>
          <a:ln w="28575">
            <a:solidFill>
              <a:schemeClr val="tx1"/>
            </a:solidFill>
            <a:miter lim="800000"/>
            <a:headEnd/>
            <a:tailEnd/>
          </a:ln>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2000" b="1" i="0" u="none" strike="noStrike" kern="1200" cap="none" spc="0" normalizeH="0" baseline="0" noProof="0">
                <a:ln>
                  <a:noFill/>
                </a:ln>
                <a:effectLst/>
                <a:uLnTx/>
                <a:uFillTx/>
                <a:latin typeface="Arial Narrow" pitchFamily="34" charset="0"/>
                <a:ea typeface="+mn-ea"/>
                <a:cs typeface="+mn-cs"/>
              </a:rPr>
              <a:t>( D ) Toiminnan toteutus </a:t>
            </a:r>
            <a:r>
              <a:rPr kumimoji="0" lang="fi-FI" altLang="fi-FI" sz="1400" b="1" i="0" u="none" strike="noStrike" kern="1200" cap="none" spc="0" normalizeH="0" baseline="0" noProof="0">
                <a:ln>
                  <a:noFill/>
                </a:ln>
                <a:solidFill>
                  <a:srgbClr val="000000"/>
                </a:solidFill>
                <a:effectLst/>
                <a:uLnTx/>
                <a:uFillTx/>
                <a:latin typeface="Arial Narrow" pitchFamily="34" charset="0"/>
                <a:ea typeface="+mn-ea"/>
                <a:cs typeface="+mn-cs"/>
              </a:rPr>
              <a:t>Käyttäytyminen ja tunneilmaisu</a:t>
            </a:r>
            <a:endParaRPr kumimoji="0" lang="en-US" altLang="fi-FI" sz="18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6" name="Text Box 9"/>
          <p:cNvSpPr txBox="1">
            <a:spLocks noChangeArrowheads="1"/>
          </p:cNvSpPr>
          <p:nvPr/>
        </p:nvSpPr>
        <p:spPr bwMode="auto">
          <a:xfrm>
            <a:off x="7322905" y="4590131"/>
            <a:ext cx="1295400" cy="646331"/>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fi-FI" altLang="fi-FI" sz="1800" b="1">
                <a:solidFill>
                  <a:srgbClr val="000000"/>
                </a:solidFill>
                <a:latin typeface="Arial Narrow" pitchFamily="34" charset="0"/>
              </a:rPr>
              <a:t>Palaute t</a:t>
            </a:r>
            <a:r>
              <a:rPr kumimoji="0" lang="fi-FI" altLang="fi-FI" sz="1800" b="1" i="0" u="none" strike="noStrike" kern="1200" cap="none" spc="0" normalizeH="0" baseline="0" noProof="0" err="1">
                <a:ln>
                  <a:noFill/>
                </a:ln>
                <a:solidFill>
                  <a:srgbClr val="000000"/>
                </a:solidFill>
                <a:effectLst/>
                <a:uLnTx/>
                <a:uFillTx/>
                <a:latin typeface="Arial Narrow" pitchFamily="34" charset="0"/>
                <a:ea typeface="+mn-ea"/>
                <a:cs typeface="+mn-cs"/>
              </a:rPr>
              <a:t>oiminnasta</a:t>
            </a:r>
            <a:endParaRPr kumimoji="0" lang="en-US" altLang="fi-FI" sz="18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7" name="Text Box 10"/>
          <p:cNvSpPr txBox="1">
            <a:spLocks noChangeArrowheads="1"/>
          </p:cNvSpPr>
          <p:nvPr/>
        </p:nvSpPr>
        <p:spPr bwMode="auto">
          <a:xfrm>
            <a:off x="3236745" y="2638198"/>
            <a:ext cx="20034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Arial Narrow" pitchFamily="34" charset="0"/>
                <a:ea typeface="+mn-ea"/>
                <a:cs typeface="+mn-cs"/>
              </a:rPr>
              <a:t>TIETOVARANTO </a:t>
            </a:r>
            <a:r>
              <a:rPr kumimoji="0" lang="fi-FI" altLang="fi-FI" sz="1600" b="1" i="0" u="none" strike="noStrike" kern="1200" cap="none" spc="0" normalizeH="0" baseline="0" noProof="0">
                <a:ln>
                  <a:noFill/>
                </a:ln>
                <a:solidFill>
                  <a:srgbClr val="000000"/>
                </a:solidFill>
                <a:effectLst/>
                <a:uLnTx/>
                <a:uFillTx/>
                <a:latin typeface="Arial Narrow" pitchFamily="34" charset="0"/>
                <a:ea typeface="+mn-ea"/>
                <a:cs typeface="+mn-cs"/>
              </a:rPr>
              <a:t>Muistot, opitut säännöt</a:t>
            </a:r>
            <a:r>
              <a:rPr lang="fi-FI" altLang="fi-FI" sz="1600" b="1">
                <a:solidFill>
                  <a:srgbClr val="000000"/>
                </a:solidFill>
                <a:latin typeface="Arial Narrow" pitchFamily="34" charset="0"/>
              </a:rPr>
              <a:t> &amp; TUNNEPROSESSIT</a:t>
            </a:r>
            <a:endParaRPr kumimoji="0" lang="en-US" altLang="fi-FI" sz="16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8" name="Line 12"/>
          <p:cNvSpPr>
            <a:spLocks noChangeShapeType="1"/>
          </p:cNvSpPr>
          <p:nvPr/>
        </p:nvSpPr>
        <p:spPr bwMode="auto">
          <a:xfrm>
            <a:off x="1403351" y="3859213"/>
            <a:ext cx="663294" cy="94929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69" name="Line 13"/>
          <p:cNvSpPr>
            <a:spLocks noChangeShapeType="1"/>
          </p:cNvSpPr>
          <p:nvPr/>
        </p:nvSpPr>
        <p:spPr bwMode="auto">
          <a:xfrm flipV="1">
            <a:off x="1476375" y="1773238"/>
            <a:ext cx="576263" cy="10080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0" name="Line 15"/>
          <p:cNvSpPr>
            <a:spLocks noChangeShapeType="1"/>
          </p:cNvSpPr>
          <p:nvPr/>
        </p:nvSpPr>
        <p:spPr bwMode="auto">
          <a:xfrm flipV="1">
            <a:off x="5148263" y="1844675"/>
            <a:ext cx="719137" cy="936625"/>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1" name="Line 16"/>
          <p:cNvSpPr>
            <a:spLocks noChangeShapeType="1"/>
          </p:cNvSpPr>
          <p:nvPr/>
        </p:nvSpPr>
        <p:spPr bwMode="auto">
          <a:xfrm flipV="1">
            <a:off x="3202962" y="4076700"/>
            <a:ext cx="359388" cy="731803"/>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2" name="Line 17"/>
          <p:cNvSpPr>
            <a:spLocks noChangeShapeType="1"/>
          </p:cNvSpPr>
          <p:nvPr/>
        </p:nvSpPr>
        <p:spPr bwMode="auto">
          <a:xfrm flipH="1" flipV="1">
            <a:off x="2698750" y="1844675"/>
            <a:ext cx="774700" cy="743069"/>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3" name="Line 18"/>
          <p:cNvSpPr>
            <a:spLocks noChangeShapeType="1"/>
          </p:cNvSpPr>
          <p:nvPr/>
        </p:nvSpPr>
        <p:spPr bwMode="auto">
          <a:xfrm flipV="1">
            <a:off x="2124075" y="3284538"/>
            <a:ext cx="1008063" cy="0"/>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4" name="Line 19"/>
          <p:cNvSpPr>
            <a:spLocks noChangeShapeType="1"/>
          </p:cNvSpPr>
          <p:nvPr/>
        </p:nvSpPr>
        <p:spPr bwMode="auto">
          <a:xfrm flipV="1">
            <a:off x="5292725" y="3357563"/>
            <a:ext cx="1150938" cy="0"/>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5" name="Line 20"/>
          <p:cNvSpPr>
            <a:spLocks noChangeShapeType="1"/>
          </p:cNvSpPr>
          <p:nvPr/>
        </p:nvSpPr>
        <p:spPr bwMode="auto">
          <a:xfrm flipV="1">
            <a:off x="6300173" y="3933825"/>
            <a:ext cx="503851" cy="909699"/>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6" name="Line 21"/>
          <p:cNvSpPr>
            <a:spLocks noChangeShapeType="1"/>
          </p:cNvSpPr>
          <p:nvPr/>
        </p:nvSpPr>
        <p:spPr bwMode="auto">
          <a:xfrm>
            <a:off x="6227763" y="1773238"/>
            <a:ext cx="865187" cy="10080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7" name="Line 22"/>
          <p:cNvSpPr>
            <a:spLocks noChangeShapeType="1"/>
          </p:cNvSpPr>
          <p:nvPr/>
        </p:nvSpPr>
        <p:spPr bwMode="auto">
          <a:xfrm>
            <a:off x="7524750" y="3860800"/>
            <a:ext cx="290951" cy="729331"/>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8" name="Line 23"/>
          <p:cNvSpPr>
            <a:spLocks noChangeShapeType="1"/>
          </p:cNvSpPr>
          <p:nvPr/>
        </p:nvSpPr>
        <p:spPr bwMode="auto">
          <a:xfrm flipH="1">
            <a:off x="6772173" y="5085260"/>
            <a:ext cx="568528" cy="107387"/>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9" name="Line 24"/>
          <p:cNvSpPr>
            <a:spLocks noChangeShapeType="1"/>
          </p:cNvSpPr>
          <p:nvPr/>
        </p:nvSpPr>
        <p:spPr bwMode="auto">
          <a:xfrm flipH="1" flipV="1">
            <a:off x="4643438" y="4076700"/>
            <a:ext cx="281126" cy="636684"/>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80" name="Line 12"/>
          <p:cNvSpPr>
            <a:spLocks noChangeShapeType="1"/>
          </p:cNvSpPr>
          <p:nvPr/>
        </p:nvSpPr>
        <p:spPr bwMode="auto">
          <a:xfrm>
            <a:off x="3492500" y="5373688"/>
            <a:ext cx="846138"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81" name="Line 13"/>
          <p:cNvSpPr>
            <a:spLocks noChangeShapeType="1"/>
          </p:cNvSpPr>
          <p:nvPr/>
        </p:nvSpPr>
        <p:spPr bwMode="auto">
          <a:xfrm flipV="1">
            <a:off x="3199146" y="1320112"/>
            <a:ext cx="23050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82" name="Oval 2"/>
          <p:cNvSpPr>
            <a:spLocks noChangeArrowheads="1"/>
          </p:cNvSpPr>
          <p:nvPr/>
        </p:nvSpPr>
        <p:spPr bwMode="auto">
          <a:xfrm>
            <a:off x="2706020" y="1756360"/>
            <a:ext cx="3097212" cy="287976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5" name="Kaari 34"/>
          <p:cNvSpPr/>
          <p:nvPr/>
        </p:nvSpPr>
        <p:spPr>
          <a:xfrm rot="18654733">
            <a:off x="3232150" y="396073"/>
            <a:ext cx="2822575" cy="3822700"/>
          </a:xfrm>
          <a:prstGeom prst="arc">
            <a:avLst>
              <a:gd name="adj1" fmla="val 16200000"/>
              <a:gd name="adj2" fmla="val 21106756"/>
            </a:avLst>
          </a:prstGeom>
          <a:ln w="12700">
            <a:solidFill>
              <a:schemeClr val="tx1"/>
            </a:solidFill>
            <a:prstDash val="sysDash"/>
            <a:head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6" name="Kaari 35"/>
          <p:cNvSpPr/>
          <p:nvPr/>
        </p:nvSpPr>
        <p:spPr>
          <a:xfrm rot="7906817">
            <a:off x="1890958" y="3334667"/>
            <a:ext cx="2689260" cy="2894490"/>
          </a:xfrm>
          <a:prstGeom prst="arc">
            <a:avLst>
              <a:gd name="adj1" fmla="val 16200000"/>
              <a:gd name="adj2" fmla="val 21106756"/>
            </a:avLst>
          </a:prstGeom>
          <a:ln w="19050">
            <a:solidFill>
              <a:schemeClr val="tx1"/>
            </a:solidFill>
            <a:prstDash val="sysDash"/>
            <a:head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86" name="Text Box 25"/>
          <p:cNvSpPr txBox="1">
            <a:spLocks noChangeArrowheads="1"/>
          </p:cNvSpPr>
          <p:nvPr/>
        </p:nvSpPr>
        <p:spPr bwMode="auto">
          <a:xfrm>
            <a:off x="-330252" y="53413"/>
            <a:ext cx="9828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fi-FI" altLang="fi-FI" sz="2400" b="1">
                <a:latin typeface="Arial" charset="0"/>
              </a:rPr>
              <a:t>S</a:t>
            </a:r>
            <a:r>
              <a:rPr kumimoji="0" lang="fi-FI" altLang="fi-FI" sz="2400" b="1" i="0" u="none" strike="noStrike" kern="1200" cap="none" spc="0" normalizeH="0" baseline="0" noProof="0" err="1">
                <a:ln>
                  <a:noFill/>
                </a:ln>
                <a:effectLst/>
                <a:uLnTx/>
                <a:uFillTx/>
                <a:latin typeface="Arial" charset="0"/>
              </a:rPr>
              <a:t>osiaalisen</a:t>
            </a:r>
            <a:r>
              <a:rPr kumimoji="0" lang="fi-FI" altLang="fi-FI" sz="2400" b="1" i="0" u="none" strike="noStrike" kern="1200" cap="none" spc="0" normalizeH="0" baseline="0" noProof="0">
                <a:ln>
                  <a:noFill/>
                </a:ln>
                <a:effectLst/>
                <a:uLnTx/>
                <a:uFillTx/>
                <a:latin typeface="Arial" charset="0"/>
              </a:rPr>
              <a:t> informaation (kognition) prosessointi </a:t>
            </a:r>
            <a:r>
              <a:rPr lang="fi-FI" altLang="fi-FI" sz="2100" b="1">
                <a:latin typeface="Arial" charset="0"/>
              </a:rPr>
              <a:t>- SIP</a:t>
            </a:r>
            <a:r>
              <a:rPr kumimoji="0" lang="fi-FI" altLang="fi-FI" sz="2100" b="1" i="0" u="none" strike="noStrike" kern="1200" cap="none" spc="0" normalizeH="0" baseline="0" noProof="0">
                <a:ln>
                  <a:noFill/>
                </a:ln>
                <a:effectLst/>
                <a:uLnTx/>
                <a:uFillTx/>
                <a:latin typeface="Arial" charset="0"/>
                <a:ea typeface="+mn-ea"/>
                <a:cs typeface="+mn-cs"/>
              </a:rPr>
              <a:t> vrt. PID  </a:t>
            </a:r>
            <a:endParaRPr kumimoji="0" lang="en-US" altLang="fi-FI" sz="2100" b="1" i="0" u="none" strike="noStrike" kern="1200" cap="none" spc="0" normalizeH="0" baseline="0" noProof="0">
              <a:ln>
                <a:noFill/>
              </a:ln>
              <a:effectLst/>
              <a:uLnTx/>
              <a:uFillTx/>
              <a:latin typeface="Arial" charset="0"/>
              <a:ea typeface="+mn-ea"/>
              <a:cs typeface="+mn-cs"/>
            </a:endParaRPr>
          </a:p>
        </p:txBody>
      </p:sp>
      <p:sp>
        <p:nvSpPr>
          <p:cNvPr id="4" name="Rectangle 3"/>
          <p:cNvSpPr/>
          <p:nvPr/>
        </p:nvSpPr>
        <p:spPr>
          <a:xfrm>
            <a:off x="4796589" y="6185871"/>
            <a:ext cx="4396521" cy="646331"/>
          </a:xfrm>
          <a:prstGeom prst="rect">
            <a:avLst/>
          </a:prstGeom>
        </p:spPr>
        <p:txBody>
          <a:bodyPr wrap="square">
            <a:spAutoFit/>
          </a:bodyPr>
          <a:lstStyle/>
          <a:p>
            <a:r>
              <a:rPr lang="en-US" sz="1200" b="1" err="1">
                <a:solidFill>
                  <a:srgbClr val="202122"/>
                </a:solidFill>
                <a:latin typeface="Arial" panose="020B0604020202020204" pitchFamily="34" charset="0"/>
              </a:rPr>
              <a:t>Lemerise</a:t>
            </a:r>
            <a:r>
              <a:rPr lang="en-US" sz="1200" b="1">
                <a:solidFill>
                  <a:srgbClr val="202122"/>
                </a:solidFill>
                <a:latin typeface="Arial" panose="020B0604020202020204" pitchFamily="34" charset="0"/>
              </a:rPr>
              <a:t>, E. A.; &amp; Arsenio, W. F. 2000). </a:t>
            </a:r>
            <a:r>
              <a:rPr lang="en-US" sz="1200">
                <a:solidFill>
                  <a:srgbClr val="202122"/>
                </a:solidFill>
                <a:latin typeface="Arial" panose="020B0604020202020204" pitchFamily="34" charset="0"/>
              </a:rPr>
              <a:t>An Integrated Model of Emotion Processes and Cognition in Social Information Processing". </a:t>
            </a:r>
            <a:r>
              <a:rPr lang="en-US" sz="1200" i="1">
                <a:solidFill>
                  <a:srgbClr val="202122"/>
                </a:solidFill>
                <a:latin typeface="Arial" panose="020B0604020202020204" pitchFamily="34" charset="0"/>
              </a:rPr>
              <a:t>Child Development</a:t>
            </a:r>
            <a:r>
              <a:rPr lang="en-US" sz="1200">
                <a:solidFill>
                  <a:srgbClr val="202122"/>
                </a:solidFill>
                <a:latin typeface="Arial" panose="020B0604020202020204" pitchFamily="34" charset="0"/>
              </a:rPr>
              <a:t>. </a:t>
            </a:r>
            <a:r>
              <a:rPr lang="en-US" sz="1200" b="1">
                <a:solidFill>
                  <a:srgbClr val="202122"/>
                </a:solidFill>
                <a:latin typeface="Arial" panose="020B0604020202020204" pitchFamily="34" charset="0"/>
              </a:rPr>
              <a:t>71</a:t>
            </a:r>
            <a:r>
              <a:rPr lang="en-US" sz="1200">
                <a:solidFill>
                  <a:srgbClr val="202122"/>
                </a:solidFill>
                <a:latin typeface="Arial" panose="020B0604020202020204" pitchFamily="34" charset="0"/>
              </a:rPr>
              <a:t> (1): 107–118.</a:t>
            </a:r>
            <a:endParaRPr lang="fi-FI" sz="1200"/>
          </a:p>
        </p:txBody>
      </p:sp>
      <p:sp>
        <p:nvSpPr>
          <p:cNvPr id="5" name="Rectangle 4"/>
          <p:cNvSpPr/>
          <p:nvPr/>
        </p:nvSpPr>
        <p:spPr>
          <a:xfrm>
            <a:off x="12152" y="6199640"/>
            <a:ext cx="4572000" cy="646331"/>
          </a:xfrm>
          <a:prstGeom prst="rect">
            <a:avLst/>
          </a:prstGeom>
        </p:spPr>
        <p:txBody>
          <a:bodyPr>
            <a:spAutoFit/>
          </a:bodyPr>
          <a:lstStyle/>
          <a:p>
            <a:r>
              <a:rPr lang="en-US" sz="1200" b="1">
                <a:solidFill>
                  <a:srgbClr val="333333"/>
                </a:solidFill>
                <a:latin typeface="Arial" panose="020B0604020202020204" pitchFamily="34" charset="0"/>
              </a:rPr>
              <a:t>Crick, N. R., &amp; Dodge, K. A. (1994). </a:t>
            </a:r>
            <a:r>
              <a:rPr lang="en-US" sz="1200">
                <a:solidFill>
                  <a:srgbClr val="333333"/>
                </a:solidFill>
                <a:latin typeface="Arial" panose="020B0604020202020204" pitchFamily="34" charset="0"/>
              </a:rPr>
              <a:t>A review and reformulation of social information-processing mechanisms in children's social adjustment. </a:t>
            </a:r>
            <a:r>
              <a:rPr lang="en-US" sz="1200" i="1">
                <a:solidFill>
                  <a:srgbClr val="333333"/>
                </a:solidFill>
                <a:latin typeface="Arial" panose="020B0604020202020204" pitchFamily="34" charset="0"/>
              </a:rPr>
              <a:t>Psychological Bulletin, 115</a:t>
            </a:r>
            <a:r>
              <a:rPr lang="en-US" sz="1200">
                <a:solidFill>
                  <a:srgbClr val="333333"/>
                </a:solidFill>
                <a:latin typeface="Arial" panose="020B0604020202020204" pitchFamily="34" charset="0"/>
              </a:rPr>
              <a:t>(1), 74–101.</a:t>
            </a:r>
            <a:endParaRPr lang="fi-FI" sz="1200"/>
          </a:p>
        </p:txBody>
      </p:sp>
    </p:spTree>
    <p:extLst>
      <p:ext uri="{BB962C8B-B14F-4D97-AF65-F5344CB8AC3E}">
        <p14:creationId xmlns:p14="http://schemas.microsoft.com/office/powerpoint/2010/main" val="66407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p>
        </p:txBody>
      </p:sp>
      <p:sp>
        <p:nvSpPr>
          <p:cNvPr id="3" name="Slide Number Placeholder 2"/>
          <p:cNvSpPr>
            <a:spLocks noGrp="1"/>
          </p:cNvSpPr>
          <p:nvPr>
            <p:ph type="sldNum" sz="quarter" idx="12"/>
          </p:nvPr>
        </p:nvSpPr>
        <p:spPr/>
        <p:txBody>
          <a:bodyPr/>
          <a:lstStyle/>
          <a:p>
            <a:fld id="{0FE3988A-0109-0B40-965D-9E0ED41EFEE4}" type="slidenum">
              <a:rPr lang="fi-FI" smtClean="0"/>
              <a:pPr/>
              <a:t>17</a:t>
            </a:fld>
            <a:endParaRPr lang="fi-FI"/>
          </a:p>
        </p:txBody>
      </p:sp>
      <p:sp>
        <p:nvSpPr>
          <p:cNvPr id="4" name="Title 3"/>
          <p:cNvSpPr>
            <a:spLocks noGrp="1"/>
          </p:cNvSpPr>
          <p:nvPr>
            <p:ph type="title"/>
          </p:nvPr>
        </p:nvSpPr>
        <p:spPr>
          <a:xfrm>
            <a:off x="330803" y="1114124"/>
            <a:ext cx="6406881" cy="901894"/>
          </a:xfrm>
        </p:spPr>
        <p:txBody>
          <a:bodyPr>
            <a:noAutofit/>
          </a:bodyPr>
          <a:lstStyle/>
          <a:p>
            <a:r>
              <a:rPr lang="fi-FI" sz="2800">
                <a:hlinkClick r:id="rId2" action="ppaction://hlinkfile"/>
              </a:rPr>
              <a:t>Video I </a:t>
            </a:r>
            <a:r>
              <a:rPr lang="fi-FI" sz="2800"/>
              <a:t>(nro 7)</a:t>
            </a:r>
          </a:p>
        </p:txBody>
      </p:sp>
      <p:sp>
        <p:nvSpPr>
          <p:cNvPr id="6" name="Date Placeholder 5"/>
          <p:cNvSpPr>
            <a:spLocks noGrp="1"/>
          </p:cNvSpPr>
          <p:nvPr>
            <p:ph type="dt" sz="half" idx="10"/>
          </p:nvPr>
        </p:nvSpPr>
        <p:spPr/>
        <p:txBody>
          <a:bodyPr/>
          <a:lstStyle/>
          <a:p>
            <a:fld id="{02F6C6FE-2BCB-574D-9E89-D023255ACA90}" type="datetime1">
              <a:rPr lang="fi-FI" smtClean="0"/>
              <a:t>23.9.2025</a:t>
            </a:fld>
            <a:endParaRPr lang="fi-FI"/>
          </a:p>
        </p:txBody>
      </p:sp>
      <p:sp>
        <p:nvSpPr>
          <p:cNvPr id="5" name="TextBox 4"/>
          <p:cNvSpPr txBox="1"/>
          <p:nvPr/>
        </p:nvSpPr>
        <p:spPr>
          <a:xfrm>
            <a:off x="330803" y="2228670"/>
            <a:ext cx="5219784" cy="2585323"/>
          </a:xfrm>
          <a:prstGeom prst="rect">
            <a:avLst/>
          </a:prstGeom>
          <a:solidFill>
            <a:schemeClr val="bg1"/>
          </a:solidFill>
        </p:spPr>
        <p:txBody>
          <a:bodyPr wrap="square" rtlCol="0">
            <a:spAutoFit/>
          </a:bodyPr>
          <a:lstStyle/>
          <a:p>
            <a:pPr>
              <a:spcAft>
                <a:spcPts val="1200"/>
              </a:spcAft>
            </a:pPr>
            <a:r>
              <a:rPr lang="fi-FI" sz="2200" b="1">
                <a:solidFill>
                  <a:srgbClr val="002060"/>
                </a:solidFill>
                <a:latin typeface="Calibri" panose="020F0502020204030204" pitchFamily="34" charset="0"/>
                <a:cs typeface="Calibri" panose="020F0502020204030204" pitchFamily="34" charset="0"/>
              </a:rPr>
              <a:t>Havainnoi luokan vertaissuhteita.</a:t>
            </a:r>
          </a:p>
          <a:p>
            <a:pPr>
              <a:spcAft>
                <a:spcPts val="1200"/>
              </a:spcAft>
            </a:pPr>
            <a:r>
              <a:rPr lang="fi-FI" sz="2200" b="1">
                <a:solidFill>
                  <a:srgbClr val="002060"/>
                </a:solidFill>
                <a:latin typeface="Calibri" panose="020F0502020204030204" pitchFamily="34" charset="0"/>
                <a:cs typeface="Calibri" panose="020F0502020204030204" pitchFamily="34" charset="0"/>
              </a:rPr>
              <a:t>Millaista oppilaiden välinen vuorovaikutus mielestäsi on? Mistä päättelit? </a:t>
            </a:r>
          </a:p>
          <a:p>
            <a:pPr>
              <a:spcAft>
                <a:spcPts val="1200"/>
              </a:spcAft>
            </a:pPr>
            <a:r>
              <a:rPr lang="fi-FI" sz="2200" b="1">
                <a:solidFill>
                  <a:srgbClr val="002060"/>
                </a:solidFill>
                <a:latin typeface="Calibri" panose="020F0502020204030204" pitchFamily="34" charset="0"/>
                <a:cs typeface="Calibri" panose="020F0502020204030204" pitchFamily="34" charset="0"/>
              </a:rPr>
              <a:t>Millaisia ryhmäprosesseja havaitsit?</a:t>
            </a:r>
          </a:p>
          <a:p>
            <a:pPr>
              <a:spcAft>
                <a:spcPts val="1200"/>
              </a:spcAft>
            </a:pPr>
            <a:r>
              <a:rPr lang="fi-FI" sz="2200">
                <a:solidFill>
                  <a:srgbClr val="002060"/>
                </a:solidFill>
                <a:latin typeface="Calibri" panose="020F0502020204030204" pitchFamily="34" charset="0"/>
                <a:cs typeface="Calibri" panose="020F0502020204030204" pitchFamily="34" charset="0"/>
              </a:rPr>
              <a:t>Varaudu kirjaamaan ajatuksiasi ylös ja keskustelemaan niistä.</a:t>
            </a:r>
            <a:endParaRPr lang="fi-FI"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09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57201" y="1926325"/>
            <a:ext cx="4610340" cy="3095227"/>
          </a:xfrm>
          <a:solidFill>
            <a:schemeClr val="accent4">
              <a:lumMod val="20000"/>
              <a:lumOff val="80000"/>
            </a:schemeClr>
          </a:solidFill>
        </p:spPr>
        <p:txBody>
          <a:bodyPr>
            <a:normAutofit fontScale="90000"/>
          </a:bodyPr>
          <a:lstStyle/>
          <a:p>
            <a:pPr>
              <a:spcBef>
                <a:spcPts val="1200"/>
              </a:spcBef>
              <a:spcAft>
                <a:spcPts val="1200"/>
              </a:spcAft>
            </a:pPr>
            <a:r>
              <a:rPr lang="fi-FI" sz="3200">
                <a:latin typeface="Times New Roman Normaali"/>
                <a:ea typeface="Times New Roman" panose="02020603050405020304" pitchFamily="18" charset="0"/>
                <a:cs typeface="Times New Roman" panose="02020603050405020304" pitchFamily="18" charset="0"/>
              </a:rPr>
              <a:t>Pienryhmäkeskustelu</a:t>
            </a:r>
            <a:br>
              <a:rPr lang="fi-FI" sz="3200">
                <a:latin typeface="Times New Roman Normaali"/>
                <a:ea typeface="Times New Roman" panose="02020603050405020304" pitchFamily="18" charset="0"/>
                <a:cs typeface="Times New Roman" panose="02020603050405020304" pitchFamily="18" charset="0"/>
              </a:rPr>
            </a:br>
            <a:br>
              <a:rPr lang="fi-FI" sz="3200">
                <a:latin typeface="Times New Roman Normaali"/>
                <a:ea typeface="Times New Roman" panose="02020603050405020304" pitchFamily="18" charset="0"/>
                <a:cs typeface="Times New Roman" panose="02020603050405020304" pitchFamily="18" charset="0"/>
              </a:rPr>
            </a:br>
            <a:r>
              <a:rPr lang="fi-FI" sz="2800">
                <a:solidFill>
                  <a:srgbClr val="002060"/>
                </a:solidFill>
                <a:latin typeface="Calibri" panose="020F0502020204030204" pitchFamily="34" charset="0"/>
                <a:cs typeface="Calibri" panose="020F0502020204030204" pitchFamily="34" charset="0"/>
              </a:rPr>
              <a:t>Millaista oppilaiden välinen vuorovaikutus mielestänne oli?</a:t>
            </a:r>
            <a:br>
              <a:rPr lang="fi-FI" sz="2800">
                <a:solidFill>
                  <a:srgbClr val="002060"/>
                </a:solidFill>
                <a:latin typeface="Calibri" panose="020F0502020204030204" pitchFamily="34" charset="0"/>
                <a:cs typeface="Calibri" panose="020F0502020204030204" pitchFamily="34" charset="0"/>
              </a:rPr>
            </a:br>
            <a:br>
              <a:rPr lang="fi-FI" sz="2800">
                <a:solidFill>
                  <a:srgbClr val="002060"/>
                </a:solidFill>
                <a:latin typeface="Calibri" panose="020F0502020204030204" pitchFamily="34" charset="0"/>
                <a:cs typeface="Calibri" panose="020F0502020204030204" pitchFamily="34" charset="0"/>
              </a:rPr>
            </a:br>
            <a:r>
              <a:rPr lang="fi-FI" sz="2800">
                <a:solidFill>
                  <a:srgbClr val="002060"/>
                </a:solidFill>
                <a:latin typeface="Calibri" panose="020F0502020204030204" pitchFamily="34" charset="0"/>
                <a:cs typeface="Calibri" panose="020F0502020204030204" pitchFamily="34" charset="0"/>
              </a:rPr>
              <a:t>Mistä päättelitte?</a:t>
            </a:r>
            <a:br>
              <a:rPr lang="fi-FI" sz="2800">
                <a:solidFill>
                  <a:srgbClr val="002060"/>
                </a:solidFill>
                <a:latin typeface="Calibri" panose="020F0502020204030204" pitchFamily="34" charset="0"/>
                <a:cs typeface="Calibri" panose="020F0502020204030204" pitchFamily="34" charset="0"/>
              </a:rPr>
            </a:br>
            <a:br>
              <a:rPr lang="fi-FI" sz="2800">
                <a:solidFill>
                  <a:srgbClr val="002060"/>
                </a:solidFill>
                <a:latin typeface="Calibri" panose="020F0502020204030204" pitchFamily="34" charset="0"/>
                <a:cs typeface="Calibri" panose="020F0502020204030204" pitchFamily="34" charset="0"/>
              </a:rPr>
            </a:br>
            <a:endParaRPr lang="fi-FI" sz="3200" b="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905CFF-917D-A547-A88A-94A61F8F474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a:t>
            </a:r>
            <a:r>
              <a:rPr kumimoji="0" lang="fi-FI" sz="900" b="1" i="0" u="none" strike="noStrike" kern="1200" cap="none" spc="0" normalizeH="0" baseline="0" noProof="0" err="1">
                <a:ln>
                  <a:noFill/>
                </a:ln>
                <a:solidFill>
                  <a:prstClr val="white"/>
                </a:solidFill>
                <a:effectLst/>
                <a:uLnTx/>
                <a:uFillTx/>
                <a:latin typeface="Helvetica" pitchFamily="34" charset="0"/>
                <a:ea typeface="+mn-ea"/>
                <a:cs typeface="Helvetica" pitchFamily="34" charset="0"/>
              </a:rPr>
              <a:t>Since</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1863.</a:t>
            </a: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9" name="Rectangle 8"/>
          <p:cNvSpPr/>
          <p:nvPr/>
        </p:nvSpPr>
        <p:spPr>
          <a:xfrm rot="17489520">
            <a:off x="4429809" y="2195978"/>
            <a:ext cx="2351926"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11111"/>
                </a:solidFill>
                <a:effectLst/>
                <a:uLnTx/>
                <a:uFillTx/>
                <a:latin typeface="-apple-system"/>
                <a:ea typeface="+mn-ea"/>
                <a:cs typeface="+mn-cs"/>
              </a:rPr>
              <a:t>Photo </a:t>
            </a:r>
            <a:r>
              <a:rPr kumimoji="0" lang="fi-FI" sz="900" b="0" i="0" u="none" strike="noStrike" kern="1200" cap="none" spc="0" normalizeH="0" baseline="0" noProof="0" err="1">
                <a:ln>
                  <a:noFill/>
                </a:ln>
                <a:solidFill>
                  <a:srgbClr val="111111"/>
                </a:solidFill>
                <a:effectLst/>
                <a:uLnTx/>
                <a:uFillTx/>
                <a:latin typeface="-apple-system"/>
                <a:ea typeface="+mn-ea"/>
                <a:cs typeface="+mn-cs"/>
              </a:rPr>
              <a:t>by</a:t>
            </a:r>
            <a:r>
              <a:rPr kumimoji="0" lang="fi-FI" sz="900" b="0" i="0" u="none" strike="noStrike" kern="1200" cap="none" spc="0" normalizeH="0" baseline="0" noProof="0">
                <a:ln>
                  <a:noFill/>
                </a:ln>
                <a:solidFill>
                  <a:srgbClr val="111111"/>
                </a:solidFill>
                <a:effectLst/>
                <a:uLnTx/>
                <a:uFillTx/>
                <a:latin typeface="-apple-system"/>
                <a:ea typeface="+mn-ea"/>
                <a:cs typeface="+mn-cs"/>
              </a:rPr>
              <a:t> </a:t>
            </a:r>
            <a:r>
              <a:rPr kumimoji="0" lang="fi-FI" sz="900" b="0" i="0" u="none" strike="noStrike" kern="1200" cap="none" spc="0" normalizeH="0" baseline="0" noProof="0">
                <a:ln>
                  <a:noFill/>
                </a:ln>
                <a:solidFill>
                  <a:srgbClr val="999999"/>
                </a:solidFill>
                <a:effectLst/>
                <a:uLnTx/>
                <a:uFillTx/>
                <a:latin typeface="-apple-system"/>
                <a:ea typeface="+mn-ea"/>
                <a:cs typeface="+mn-cs"/>
                <a:hlinkClick r:id="rId3"/>
              </a:rPr>
              <a:t>Nikita </a:t>
            </a:r>
            <a:r>
              <a:rPr kumimoji="0" lang="fi-FI" sz="900" b="0" i="0" u="none" strike="noStrike" kern="1200" cap="none" spc="0" normalizeH="0" baseline="0" noProof="0" err="1">
                <a:ln>
                  <a:noFill/>
                </a:ln>
                <a:solidFill>
                  <a:srgbClr val="999999"/>
                </a:solidFill>
                <a:effectLst/>
                <a:uLnTx/>
                <a:uFillTx/>
                <a:latin typeface="-apple-system"/>
                <a:ea typeface="+mn-ea"/>
                <a:cs typeface="+mn-cs"/>
                <a:hlinkClick r:id="rId3"/>
              </a:rPr>
              <a:t>Kachanovsky</a:t>
            </a:r>
            <a:r>
              <a:rPr kumimoji="0" lang="fi-FI" sz="900" b="0" i="0" u="none" strike="noStrike" kern="1200" cap="none" spc="0" normalizeH="0" baseline="0" noProof="0">
                <a:ln>
                  <a:noFill/>
                </a:ln>
                <a:solidFill>
                  <a:srgbClr val="111111"/>
                </a:solidFill>
                <a:effectLst/>
                <a:uLnTx/>
                <a:uFillTx/>
                <a:latin typeface="-apple-system"/>
                <a:ea typeface="+mn-ea"/>
                <a:cs typeface="+mn-cs"/>
              </a:rPr>
              <a:t> on </a:t>
            </a:r>
            <a:r>
              <a:rPr kumimoji="0" lang="fi-FI" sz="900" b="0" i="0" u="none" strike="noStrike" kern="1200" cap="none" spc="0" normalizeH="0" baseline="0" noProof="0" err="1">
                <a:ln>
                  <a:noFill/>
                </a:ln>
                <a:solidFill>
                  <a:srgbClr val="999999"/>
                </a:solidFill>
                <a:effectLst/>
                <a:uLnTx/>
                <a:uFillTx/>
                <a:latin typeface="-apple-system"/>
                <a:ea typeface="+mn-ea"/>
                <a:cs typeface="+mn-cs"/>
                <a:hlinkClick r:id="rId4"/>
              </a:rPr>
              <a:t>Unsplash</a:t>
            </a:r>
            <a:endParaRPr kumimoji="0" lang="fi-FI" sz="900" b="0" i="0" u="none" strike="noStrike" kern="1200" cap="none" spc="0" normalizeH="0" baseline="0" noProof="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299234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p>
        </p:txBody>
      </p:sp>
      <p:sp>
        <p:nvSpPr>
          <p:cNvPr id="3" name="Slide Number Placeholder 2"/>
          <p:cNvSpPr>
            <a:spLocks noGrp="1"/>
          </p:cNvSpPr>
          <p:nvPr>
            <p:ph type="sldNum" sz="quarter" idx="12"/>
          </p:nvPr>
        </p:nvSpPr>
        <p:spPr/>
        <p:txBody>
          <a:bodyPr/>
          <a:lstStyle/>
          <a:p>
            <a:fld id="{0FE3988A-0109-0B40-965D-9E0ED41EFEE4}" type="slidenum">
              <a:rPr lang="fi-FI" smtClean="0"/>
              <a:pPr/>
              <a:t>19</a:t>
            </a:fld>
            <a:endParaRPr lang="fi-FI"/>
          </a:p>
        </p:txBody>
      </p:sp>
      <p:sp>
        <p:nvSpPr>
          <p:cNvPr id="4" name="Title 3"/>
          <p:cNvSpPr>
            <a:spLocks noGrp="1"/>
          </p:cNvSpPr>
          <p:nvPr>
            <p:ph type="title"/>
          </p:nvPr>
        </p:nvSpPr>
        <p:spPr>
          <a:xfrm>
            <a:off x="447369" y="1020313"/>
            <a:ext cx="4741260" cy="901894"/>
          </a:xfrm>
        </p:spPr>
        <p:txBody>
          <a:bodyPr>
            <a:normAutofit/>
          </a:bodyPr>
          <a:lstStyle/>
          <a:p>
            <a:r>
              <a:rPr lang="fi-FI">
                <a:hlinkClick r:id="rId2" action="ppaction://hlinkfile"/>
              </a:rPr>
              <a:t>Video II </a:t>
            </a:r>
            <a:r>
              <a:rPr lang="fi-FI"/>
              <a:t>(nro 60)</a:t>
            </a:r>
          </a:p>
        </p:txBody>
      </p:sp>
      <p:sp>
        <p:nvSpPr>
          <p:cNvPr id="6" name="Date Placeholder 5"/>
          <p:cNvSpPr>
            <a:spLocks noGrp="1"/>
          </p:cNvSpPr>
          <p:nvPr>
            <p:ph type="dt" sz="half" idx="10"/>
          </p:nvPr>
        </p:nvSpPr>
        <p:spPr/>
        <p:txBody>
          <a:bodyPr/>
          <a:lstStyle/>
          <a:p>
            <a:fld id="{02F6C6FE-2BCB-574D-9E89-D023255ACA90}" type="datetime1">
              <a:rPr lang="fi-FI" smtClean="0"/>
              <a:t>23.9.2025</a:t>
            </a:fld>
            <a:endParaRPr lang="fi-FI"/>
          </a:p>
        </p:txBody>
      </p:sp>
      <p:sp>
        <p:nvSpPr>
          <p:cNvPr id="5" name="TextBox 4"/>
          <p:cNvSpPr txBox="1"/>
          <p:nvPr/>
        </p:nvSpPr>
        <p:spPr>
          <a:xfrm>
            <a:off x="447369" y="1922207"/>
            <a:ext cx="5402588" cy="1477328"/>
          </a:xfrm>
          <a:prstGeom prst="rect">
            <a:avLst/>
          </a:prstGeom>
          <a:solidFill>
            <a:schemeClr val="accent1">
              <a:lumMod val="20000"/>
              <a:lumOff val="80000"/>
            </a:schemeClr>
          </a:solidFill>
        </p:spPr>
        <p:txBody>
          <a:bodyPr wrap="square" rtlCol="0">
            <a:spAutoFit/>
          </a:bodyPr>
          <a:lstStyle/>
          <a:p>
            <a:pPr>
              <a:spcAft>
                <a:spcPts val="1200"/>
              </a:spcAft>
            </a:pPr>
            <a:r>
              <a:rPr lang="fi-FI" sz="2800" b="1">
                <a:solidFill>
                  <a:srgbClr val="002060"/>
                </a:solidFill>
                <a:latin typeface="Calibri" panose="020F0502020204030204" pitchFamily="34" charset="0"/>
                <a:cs typeface="Calibri" panose="020F0502020204030204" pitchFamily="34" charset="0"/>
              </a:rPr>
              <a:t>Havainnoi millaista opettajan ja oppilaiden vuorovaikutus on.</a:t>
            </a:r>
          </a:p>
          <a:p>
            <a:pPr>
              <a:spcAft>
                <a:spcPts val="1200"/>
              </a:spcAft>
            </a:pPr>
            <a:r>
              <a:rPr lang="fi-FI" sz="2400" b="1">
                <a:solidFill>
                  <a:srgbClr val="002060"/>
                </a:solidFill>
                <a:latin typeface="Calibri" panose="020F0502020204030204" pitchFamily="34" charset="0"/>
                <a:cs typeface="Calibri" panose="020F0502020204030204" pitchFamily="34" charset="0"/>
              </a:rPr>
              <a:t>Varaudu keskustelemaan ajatuksistasi.</a:t>
            </a:r>
            <a:endParaRPr lang="fi-FI" sz="2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48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a:t>
            </a:r>
            <a:r>
              <a:rPr kumimoji="0" lang="fi-FI" sz="900" b="1" i="0" u="none" strike="noStrike" kern="1200" cap="none" spc="0" normalizeH="0" baseline="0" noProof="0" err="1">
                <a:ln>
                  <a:noFill/>
                </a:ln>
                <a:solidFill>
                  <a:prstClr val="white"/>
                </a:solidFill>
                <a:effectLst/>
                <a:uLnTx/>
                <a:uFillTx/>
                <a:latin typeface="Helvetica" pitchFamily="34" charset="0"/>
                <a:ea typeface="+mn-ea"/>
                <a:cs typeface="Helvetica" pitchFamily="34" charset="0"/>
              </a:rPr>
              <a:t>Since</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1863.</a:t>
            </a: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3" name="Title 2"/>
          <p:cNvSpPr>
            <a:spLocks noGrp="1"/>
          </p:cNvSpPr>
          <p:nvPr>
            <p:ph type="title"/>
          </p:nvPr>
        </p:nvSpPr>
        <p:spPr>
          <a:xfrm>
            <a:off x="100209" y="1133605"/>
            <a:ext cx="3844730" cy="3688915"/>
          </a:xfrm>
        </p:spPr>
        <p:txBody>
          <a:bodyPr>
            <a:noAutofit/>
          </a:bodyPr>
          <a:lstStyle/>
          <a:p>
            <a:pPr>
              <a:spcAft>
                <a:spcPts val="600"/>
              </a:spcAft>
              <a:tabLst>
                <a:tab pos="-19357340" algn="l"/>
                <a:tab pos="-18533110" algn="l"/>
                <a:tab pos="-17708880" algn="l"/>
                <a:tab pos="824230" algn="l"/>
                <a:tab pos="1648460" algn="l"/>
                <a:tab pos="2473325" algn="l"/>
                <a:tab pos="3296920" algn="l"/>
                <a:tab pos="4121150" algn="l"/>
                <a:tab pos="4946015" algn="l"/>
                <a:tab pos="5770245" algn="l"/>
                <a:tab pos="6595110" algn="l"/>
                <a:tab pos="7419340" algn="l"/>
                <a:tab pos="8243570" algn="l"/>
                <a:tab pos="9068435" algn="l"/>
                <a:tab pos="9892030" algn="l"/>
                <a:tab pos="10716260" algn="l"/>
                <a:tab pos="11541125" algn="l"/>
                <a:tab pos="12365355" algn="l"/>
                <a:tab pos="13190220" algn="l"/>
                <a:tab pos="14014450" algn="l"/>
                <a:tab pos="14838680" algn="l"/>
                <a:tab pos="15662910" algn="l"/>
                <a:tab pos="16487140" algn="l"/>
                <a:tab pos="17311370" algn="l"/>
                <a:tab pos="18136235" algn="l"/>
                <a:tab pos="18960465" algn="l"/>
                <a:tab pos="19785330" algn="l"/>
              </a:tabLst>
            </a:pPr>
            <a:r>
              <a:rPr lang="fi-FI" sz="2000">
                <a:latin typeface="Calibri" panose="020F0502020204030204" pitchFamily="34" charset="0"/>
                <a:ea typeface="Times New Roman" panose="02020603050405020304" pitchFamily="18" charset="0"/>
                <a:cs typeface="Calibri" panose="020F0502020204030204" pitchFamily="34" charset="0"/>
              </a:rPr>
              <a:t>Video Club 1:</a:t>
            </a:r>
            <a:br>
              <a:rPr lang="fi-FI" sz="2000">
                <a:latin typeface="Calibri" panose="020F0502020204030204" pitchFamily="34" charset="0"/>
                <a:ea typeface="Times New Roman" panose="02020603050405020304" pitchFamily="18" charset="0"/>
                <a:cs typeface="Calibri" panose="020F0502020204030204" pitchFamily="34" charset="0"/>
              </a:rPr>
            </a:br>
            <a:r>
              <a:rPr lang="fi-FI" sz="2000">
                <a:latin typeface="Calibri" panose="020F0502020204030204" pitchFamily="34" charset="0"/>
                <a:cs typeface="Calibri" panose="020F0502020204030204" pitchFamily="34" charset="0"/>
              </a:rPr>
              <a:t>Ryhmä ja vertaissuhteet luokassa</a:t>
            </a:r>
            <a:br>
              <a:rPr lang="fi-FI" sz="1800">
                <a:latin typeface="Calibri" panose="020F0502020204030204" pitchFamily="34" charset="0"/>
                <a:cs typeface="Calibri" panose="020F0502020204030204" pitchFamily="34" charset="0"/>
              </a:rPr>
            </a:br>
            <a:br>
              <a:rPr lang="fi-FI" sz="1800">
                <a:latin typeface="Calibri" panose="020F0502020204030204" pitchFamily="34" charset="0"/>
                <a:cs typeface="Calibri" panose="020F0502020204030204" pitchFamily="34" charset="0"/>
              </a:rPr>
            </a:br>
            <a:r>
              <a:rPr lang="fi-FI" sz="1800">
                <a:latin typeface="Calibri" panose="020F0502020204030204" pitchFamily="34" charset="0"/>
                <a:cs typeface="Calibri" panose="020F0502020204030204" pitchFamily="34" charset="0"/>
              </a:rPr>
              <a:t>Ennakkotehtävä:</a:t>
            </a:r>
            <a:br>
              <a:rPr lang="fi-FI" sz="1800" b="0">
                <a:latin typeface="Calibri" panose="020F0502020204030204" pitchFamily="34" charset="0"/>
                <a:cs typeface="Calibri" panose="020F0502020204030204" pitchFamily="34" charset="0"/>
              </a:rPr>
            </a:br>
            <a:r>
              <a:rPr lang="en-US" sz="1800" err="1">
                <a:effectLst/>
                <a:latin typeface="Calibri" panose="020F0502020204030204" pitchFamily="34" charset="0"/>
                <a:cs typeface="Calibri" panose="020F0502020204030204" pitchFamily="34" charset="0"/>
              </a:rPr>
              <a:t>Youtube</a:t>
            </a:r>
            <a:r>
              <a:rPr lang="en-US" sz="1800">
                <a:effectLst/>
                <a:latin typeface="Calibri" panose="020F0502020204030204" pitchFamily="34" charset="0"/>
                <a:cs typeface="Calibri" panose="020F0502020204030204" pitchFamily="34" charset="0"/>
              </a:rPr>
              <a:t> video: What can we learn from children's peer relationships? (Robin Banerjee) </a:t>
            </a:r>
            <a:r>
              <a:rPr lang="fi-FI"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https://www.youtube.com/watch?v=23p5n_vlJ9M</a:t>
            </a:r>
            <a:br>
              <a:rPr lang="fi-FI" sz="1800">
                <a:effectLst/>
                <a:latin typeface="Calibri" panose="020F0502020204030204" pitchFamily="34" charset="0"/>
                <a:ea typeface="Calibri" panose="020F0502020204030204" pitchFamily="34" charset="0"/>
              </a:rPr>
            </a:br>
            <a:endParaRPr lang="fi-FI" sz="1800" b="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905CFF-917D-A547-A88A-94A61F8F474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pic>
        <p:nvPicPr>
          <p:cNvPr id="8" name="Picture Placeholder 7"/>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8066" b="8066"/>
          <a:stretch>
            <a:fillRect/>
          </a:stretch>
        </p:blipFill>
        <p:spPr>
          <a:xfrm>
            <a:off x="3944938" y="-48126"/>
            <a:ext cx="5199062" cy="6540500"/>
          </a:xfrm>
        </p:spPr>
      </p:pic>
    </p:spTree>
    <p:extLst>
      <p:ext uri="{BB962C8B-B14F-4D97-AF65-F5344CB8AC3E}">
        <p14:creationId xmlns:p14="http://schemas.microsoft.com/office/powerpoint/2010/main" val="380431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a:t>
            </a:r>
            <a:r>
              <a:rPr kumimoji="0" lang="fi-FI" sz="900" b="1" i="0" u="none" strike="noStrike" kern="1200" cap="none" spc="0" normalizeH="0" baseline="0" noProof="0" err="1">
                <a:ln>
                  <a:noFill/>
                </a:ln>
                <a:solidFill>
                  <a:prstClr val="white"/>
                </a:solidFill>
                <a:effectLst/>
                <a:uLnTx/>
                <a:uFillTx/>
                <a:latin typeface="Helvetica" pitchFamily="34" charset="0"/>
                <a:ea typeface="+mn-ea"/>
                <a:cs typeface="Helvetica" pitchFamily="34" charset="0"/>
              </a:rPr>
              <a:t>Since</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1863.</a:t>
            </a:r>
          </a:p>
        </p:txBody>
      </p:sp>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905CFF-917D-A547-A88A-94A61F8F474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3" name="Title 2"/>
          <p:cNvSpPr>
            <a:spLocks noGrp="1"/>
          </p:cNvSpPr>
          <p:nvPr>
            <p:ph type="title" idx="4294967295"/>
          </p:nvPr>
        </p:nvSpPr>
        <p:spPr>
          <a:xfrm>
            <a:off x="172002" y="598571"/>
            <a:ext cx="4400550" cy="908050"/>
          </a:xfrm>
          <a:solidFill>
            <a:schemeClr val="accent4">
              <a:lumMod val="20000"/>
              <a:lumOff val="80000"/>
            </a:schemeClr>
          </a:solidFill>
        </p:spPr>
        <p:txBody>
          <a:bodyPr>
            <a:normAutofit/>
          </a:bodyPr>
          <a:lstStyle/>
          <a:p>
            <a:pPr>
              <a:spcAft>
                <a:spcPts val="1200"/>
              </a:spcAft>
              <a:tabLst>
                <a:tab pos="-19357340" algn="l"/>
                <a:tab pos="-18533110" algn="l"/>
                <a:tab pos="-17708880" algn="l"/>
                <a:tab pos="824230" algn="l"/>
                <a:tab pos="1648460" algn="l"/>
                <a:tab pos="2473325" algn="l"/>
                <a:tab pos="3296920" algn="l"/>
                <a:tab pos="4121150" algn="l"/>
                <a:tab pos="4946015" algn="l"/>
                <a:tab pos="5770245" algn="l"/>
                <a:tab pos="6595110" algn="l"/>
                <a:tab pos="7419340" algn="l"/>
                <a:tab pos="8243570" algn="l"/>
                <a:tab pos="9068435" algn="l"/>
                <a:tab pos="9892030" algn="l"/>
                <a:tab pos="10716260" algn="l"/>
                <a:tab pos="11541125" algn="l"/>
                <a:tab pos="12365355" algn="l"/>
                <a:tab pos="13190220" algn="l"/>
                <a:tab pos="14014450" algn="l"/>
                <a:tab pos="14838680" algn="l"/>
                <a:tab pos="15662910" algn="l"/>
                <a:tab pos="16487140" algn="l"/>
                <a:tab pos="17311370" algn="l"/>
                <a:tab pos="18136235" algn="l"/>
                <a:tab pos="18960465" algn="l"/>
                <a:tab pos="19785330" algn="l"/>
              </a:tabLst>
            </a:pPr>
            <a:r>
              <a:rPr lang="fi-FI" sz="3200">
                <a:latin typeface="Times New Roman Normaali"/>
                <a:ea typeface="Times New Roman" panose="02020603050405020304" pitchFamily="18" charset="0"/>
                <a:cs typeface="Times New Roman" panose="02020603050405020304" pitchFamily="18" charset="0"/>
              </a:rPr>
              <a:t>Pienryhmäkeskustelu</a:t>
            </a:r>
            <a:endParaRPr lang="fi-FI" sz="3200" b="0">
              <a:latin typeface="Times New Roman Normaali"/>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pic>
        <p:nvPicPr>
          <p:cNvPr id="8" name="Picture Placeholder 7"/>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17583" t="13328" b="8063"/>
          <a:stretch/>
        </p:blipFill>
        <p:spPr>
          <a:xfrm>
            <a:off x="4572552" y="0"/>
            <a:ext cx="4571448" cy="6540500"/>
          </a:xfrm>
        </p:spPr>
      </p:pic>
      <p:sp>
        <p:nvSpPr>
          <p:cNvPr id="4" name="Content Placeholder 3"/>
          <p:cNvSpPr>
            <a:spLocks noGrp="1"/>
          </p:cNvSpPr>
          <p:nvPr>
            <p:ph idx="4294967295"/>
          </p:nvPr>
        </p:nvSpPr>
        <p:spPr>
          <a:xfrm>
            <a:off x="171207" y="1506620"/>
            <a:ext cx="4868625" cy="4001045"/>
          </a:xfrm>
          <a:solidFill>
            <a:schemeClr val="bg2">
              <a:lumMod val="20000"/>
              <a:lumOff val="80000"/>
            </a:schemeClr>
          </a:solidFill>
        </p:spPr>
        <p:txBody>
          <a:bodyPr>
            <a:noAutofit/>
          </a:bodyPr>
          <a:lstStyle/>
          <a:p>
            <a:r>
              <a:rPr lang="fi-FI" sz="2200">
                <a:solidFill>
                  <a:srgbClr val="002060"/>
                </a:solidFill>
                <a:latin typeface="Calibri" panose="020F0502020204030204" pitchFamily="34" charset="0"/>
                <a:cs typeface="Calibri" panose="020F0502020204030204" pitchFamily="34" charset="0"/>
              </a:rPr>
              <a:t>Millaista opettajan ja oppilaiden vuorovaikutus oli?</a:t>
            </a:r>
          </a:p>
          <a:p>
            <a:pPr marL="342900" indent="-342900">
              <a:buFont typeface="Arial" panose="020B0604020202020204" pitchFamily="34" charset="0"/>
              <a:buChar char="•"/>
            </a:pPr>
            <a:r>
              <a:rPr lang="fi-FI" sz="2200">
                <a:solidFill>
                  <a:srgbClr val="002060"/>
                </a:solidFill>
                <a:latin typeface="Calibri" panose="020F0502020204030204" pitchFamily="34" charset="0"/>
                <a:cs typeface="Calibri" panose="020F0502020204030204" pitchFamily="34" charset="0"/>
              </a:rPr>
              <a:t>Millaisia taitoja oppilailla ilmeni? </a:t>
            </a:r>
          </a:p>
          <a:p>
            <a:pPr marL="342900" indent="-342900">
              <a:buFont typeface="Arial" panose="020B0604020202020204" pitchFamily="34" charset="0"/>
              <a:buChar char="•"/>
            </a:pPr>
            <a:r>
              <a:rPr lang="fi-FI" sz="2200">
                <a:solidFill>
                  <a:srgbClr val="002060"/>
                </a:solidFill>
                <a:latin typeface="Calibri" panose="020F0502020204030204" pitchFamily="34" charset="0"/>
                <a:cs typeface="Calibri" panose="020F0502020204030204" pitchFamily="34" charset="0"/>
              </a:rPr>
              <a:t>Millaisissa tilanteissa opettaja puuttui oppilaiden välisiin suhteisiin? </a:t>
            </a:r>
          </a:p>
          <a:p>
            <a:pPr marL="342900" indent="-342900">
              <a:buFont typeface="Arial" panose="020B0604020202020204" pitchFamily="34" charset="0"/>
              <a:buChar char="•"/>
            </a:pPr>
            <a:r>
              <a:rPr lang="fi-FI" sz="2200">
                <a:solidFill>
                  <a:srgbClr val="002060"/>
                </a:solidFill>
                <a:latin typeface="Calibri" panose="020F0502020204030204" pitchFamily="34" charset="0"/>
                <a:cs typeface="Calibri" panose="020F0502020204030204" pitchFamily="34" charset="0"/>
              </a:rPr>
              <a:t>Millä keinoilla opettaja tuki oppilaiden välistä vuorovaikutusta? </a:t>
            </a:r>
          </a:p>
          <a:p>
            <a:pPr marL="342900" indent="-342900">
              <a:buFont typeface="Arial" panose="020B0604020202020204" pitchFamily="34" charset="0"/>
              <a:buChar char="•"/>
            </a:pPr>
            <a:r>
              <a:rPr lang="fi-FI" sz="2200">
                <a:solidFill>
                  <a:srgbClr val="002060"/>
                </a:solidFill>
                <a:latin typeface="Calibri" panose="020F0502020204030204" pitchFamily="34" charset="0"/>
                <a:cs typeface="Calibri" panose="020F0502020204030204" pitchFamily="34" charset="0"/>
              </a:rPr>
              <a:t>Miten opettaja tuki ryhmän koheesiota ja monipuolisia ryhmärooleja?</a:t>
            </a:r>
            <a:endParaRPr lang="fi-FI"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690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7897" y="374849"/>
            <a:ext cx="7368419" cy="730232"/>
          </a:xfrm>
        </p:spPr>
        <p:txBody>
          <a:bodyPr/>
          <a:lstStyle/>
          <a:p>
            <a:r>
              <a:rPr lang="fi-FI"/>
              <a:t>Vertaissuhteiden tukeminen</a:t>
            </a:r>
          </a:p>
        </p:txBody>
      </p:sp>
      <p:sp>
        <p:nvSpPr>
          <p:cNvPr id="6" name="Date Placeholder 5"/>
          <p:cNvSpPr>
            <a:spLocks noGrp="1"/>
          </p:cNvSpPr>
          <p:nvPr>
            <p:ph type="dt" sz="half" idx="10"/>
          </p:nvPr>
        </p:nvSpPr>
        <p:spPr/>
        <p:txBody>
          <a:bodyPr/>
          <a:lstStyle/>
          <a:p>
            <a:fld id="{308610AC-C6DC-4040-B5DB-3FDA4B18D1E3}" type="datetime1">
              <a:rPr lang="fi-FI" smtClean="0"/>
              <a:t>23.9.2025</a:t>
            </a:fld>
            <a:endParaRPr lang="fi-FI"/>
          </a:p>
        </p:txBody>
      </p:sp>
      <p:sp>
        <p:nvSpPr>
          <p:cNvPr id="4" name="Footer Placeholder 3"/>
          <p:cNvSpPr>
            <a:spLocks noGrp="1"/>
          </p:cNvSpPr>
          <p:nvPr>
            <p:ph type="ftr" sz="quarter" idx="4294967295"/>
          </p:nvPr>
        </p:nvSpPr>
        <p:spPr>
          <a:xfrm>
            <a:off x="6996113" y="6424613"/>
            <a:ext cx="2147887" cy="180975"/>
          </a:xfrm>
        </p:spPr>
        <p:txBody>
          <a:bodyPr/>
          <a:lstStyle/>
          <a:p>
            <a:r>
              <a:rPr lang="fi-FI" b="1">
                <a:solidFill>
                  <a:schemeClr val="tx2"/>
                </a:solidFill>
              </a:rPr>
              <a:t>JYU. </a:t>
            </a:r>
            <a:r>
              <a:rPr lang="fi-FI" b="1"/>
              <a:t>Since 1863.</a:t>
            </a:r>
          </a:p>
        </p:txBody>
      </p:sp>
      <p:sp>
        <p:nvSpPr>
          <p:cNvPr id="5" name="Slide Number Placeholder 4"/>
          <p:cNvSpPr>
            <a:spLocks noGrp="1"/>
          </p:cNvSpPr>
          <p:nvPr>
            <p:ph type="sldNum" sz="quarter" idx="4294967295"/>
          </p:nvPr>
        </p:nvSpPr>
        <p:spPr>
          <a:xfrm>
            <a:off x="8689975" y="6424613"/>
            <a:ext cx="454025" cy="180975"/>
          </a:xfrm>
        </p:spPr>
        <p:txBody>
          <a:bodyPr/>
          <a:lstStyle/>
          <a:p>
            <a:fld id="{0FE3988A-0109-0B40-965D-9E0ED41EFEE4}" type="slidenum">
              <a:rPr lang="fi-FI" smtClean="0"/>
              <a:pPr/>
              <a:t>21</a:t>
            </a:fld>
            <a:endParaRPr lang="fi-FI"/>
          </a:p>
        </p:txBody>
      </p:sp>
      <p:sp>
        <p:nvSpPr>
          <p:cNvPr id="3" name="Rectangle 2"/>
          <p:cNvSpPr/>
          <p:nvPr/>
        </p:nvSpPr>
        <p:spPr>
          <a:xfrm>
            <a:off x="447897" y="1273107"/>
            <a:ext cx="8242078" cy="4385816"/>
          </a:xfrm>
          <a:prstGeom prst="rect">
            <a:avLst/>
          </a:prstGeom>
        </p:spPr>
        <p:txBody>
          <a:bodyPr wrap="square">
            <a:spAutoFit/>
          </a:bodyPr>
          <a:lstStyle/>
          <a:p>
            <a:pPr marL="342900" indent="-342900">
              <a:spcAft>
                <a:spcPts val="600"/>
              </a:spcAft>
              <a:buClr>
                <a:srgbClr val="FF0000"/>
              </a:buClr>
              <a:buSzPct val="120000"/>
              <a:buFont typeface="Arial" panose="020B0604020202020204" pitchFamily="34" charset="0"/>
              <a:buChar char="•"/>
            </a:pPr>
            <a:r>
              <a:rPr lang="fi-FI" sz="2200" b="1">
                <a:solidFill>
                  <a:srgbClr val="002060"/>
                </a:solidFill>
                <a:latin typeface="Calibri" panose="020F0502020204030204" pitchFamily="34" charset="0"/>
                <a:cs typeface="Calibri" panose="020F0502020204030204" pitchFamily="34" charset="0"/>
              </a:rPr>
              <a:t>Opettajalla on tärkeä rooli </a:t>
            </a:r>
            <a:r>
              <a:rPr lang="fi-FI" sz="2200">
                <a:solidFill>
                  <a:srgbClr val="002060"/>
                </a:solidFill>
                <a:latin typeface="Calibri" panose="020F0502020204030204" pitchFamily="34" charset="0"/>
                <a:cs typeface="Calibri" panose="020F0502020204030204" pitchFamily="34" charset="0"/>
              </a:rPr>
              <a:t>sosiaalisten taitojen kehityksessä ja myönteisten vertaissuhteiden rakentumisessa koululuokassa.</a:t>
            </a:r>
          </a:p>
          <a:p>
            <a:pPr marL="342900" indent="-342900">
              <a:spcAft>
                <a:spcPts val="600"/>
              </a:spcAft>
              <a:buClr>
                <a:srgbClr val="FF0000"/>
              </a:buClr>
              <a:buSzPct val="120000"/>
              <a:buFont typeface="Arial" panose="020B0604020202020204" pitchFamily="34" charset="0"/>
              <a:buChar char="•"/>
            </a:pPr>
            <a:r>
              <a:rPr lang="fi-FI" sz="2200">
                <a:solidFill>
                  <a:srgbClr val="002060"/>
                </a:solidFill>
                <a:latin typeface="Calibri" panose="020F0502020204030204" pitchFamily="34" charset="0"/>
                <a:cs typeface="Calibri" panose="020F0502020204030204" pitchFamily="34" charset="0"/>
              </a:rPr>
              <a:t>Vertaissuhteiden tukemisessa voidaan käyttää suoran ja epäsuoran tuen muotoja, kuten </a:t>
            </a:r>
            <a:r>
              <a:rPr lang="fi-FI" sz="2200" b="1">
                <a:solidFill>
                  <a:srgbClr val="002060"/>
                </a:solidFill>
                <a:latin typeface="Calibri" panose="020F0502020204030204" pitchFamily="34" charset="0"/>
                <a:cs typeface="Calibri" panose="020F0502020204030204" pitchFamily="34" charset="0"/>
              </a:rPr>
              <a:t>keskusteluja </a:t>
            </a:r>
            <a:r>
              <a:rPr lang="fi-FI" sz="2200">
                <a:solidFill>
                  <a:srgbClr val="002060"/>
                </a:solidFill>
                <a:latin typeface="Calibri" panose="020F0502020204030204" pitchFamily="34" charset="0"/>
                <a:cs typeface="Calibri" panose="020F0502020204030204" pitchFamily="34" charset="0"/>
              </a:rPr>
              <a:t>ongelmien ratkaisemisesta sosiaalisen </a:t>
            </a:r>
            <a:r>
              <a:rPr lang="fi-FI" sz="2200" err="1">
                <a:solidFill>
                  <a:srgbClr val="002060"/>
                </a:solidFill>
                <a:latin typeface="Calibri" panose="020F0502020204030204" pitchFamily="34" charset="0"/>
                <a:cs typeface="Calibri" panose="020F0502020204030204" pitchFamily="34" charset="0"/>
              </a:rPr>
              <a:t>minäpystyvyyden</a:t>
            </a:r>
            <a:r>
              <a:rPr lang="fi-FI" sz="2200">
                <a:solidFill>
                  <a:srgbClr val="002060"/>
                </a:solidFill>
                <a:latin typeface="Calibri" panose="020F0502020204030204" pitchFamily="34" charset="0"/>
                <a:cs typeface="Calibri" panose="020F0502020204030204" pitchFamily="34" charset="0"/>
              </a:rPr>
              <a:t> tukemiseksi ja </a:t>
            </a:r>
            <a:r>
              <a:rPr lang="fi-FI" sz="2200" b="1">
                <a:solidFill>
                  <a:srgbClr val="002060"/>
                </a:solidFill>
                <a:latin typeface="Calibri" panose="020F0502020204030204" pitchFamily="34" charset="0"/>
                <a:cs typeface="Calibri" panose="020F0502020204030204" pitchFamily="34" charset="0"/>
              </a:rPr>
              <a:t>ryhmän koheesion ja ryhmähengen rakentamista </a:t>
            </a:r>
            <a:r>
              <a:rPr lang="fi-FI" sz="2200">
                <a:solidFill>
                  <a:srgbClr val="002060"/>
                </a:solidFill>
                <a:latin typeface="Calibri" panose="020F0502020204030204" pitchFamily="34" charset="0"/>
                <a:cs typeface="Calibri" panose="020F0502020204030204" pitchFamily="34" charset="0"/>
              </a:rPr>
              <a:t>oppilaan vertaissuhteiden mahdollistamiseksi. </a:t>
            </a:r>
          </a:p>
          <a:p>
            <a:pPr marL="342900" indent="-342900">
              <a:spcAft>
                <a:spcPts val="600"/>
              </a:spcAft>
              <a:buClr>
                <a:srgbClr val="FF0000"/>
              </a:buClr>
              <a:buSzPct val="120000"/>
              <a:buFont typeface="Arial" panose="020B0604020202020204" pitchFamily="34" charset="0"/>
              <a:buChar char="•"/>
            </a:pPr>
            <a:r>
              <a:rPr lang="fi-FI" sz="2200">
                <a:solidFill>
                  <a:srgbClr val="002060"/>
                </a:solidFill>
                <a:latin typeface="Calibri" panose="020F0502020204030204" pitchFamily="34" charset="0"/>
                <a:cs typeface="Calibri" panose="020F0502020204030204" pitchFamily="34" charset="0"/>
              </a:rPr>
              <a:t>Opettaja voi </a:t>
            </a:r>
            <a:r>
              <a:rPr lang="fi-FI" sz="2200" b="1">
                <a:solidFill>
                  <a:srgbClr val="002060"/>
                </a:solidFill>
                <a:latin typeface="Calibri" panose="020F0502020204030204" pitchFamily="34" charset="0"/>
                <a:cs typeface="Calibri" panose="020F0502020204030204" pitchFamily="34" charset="0"/>
              </a:rPr>
              <a:t>vähentää statuksen merkitystä </a:t>
            </a:r>
            <a:r>
              <a:rPr lang="fi-FI" sz="2200">
                <a:solidFill>
                  <a:srgbClr val="002060"/>
                </a:solidFill>
                <a:latin typeface="Calibri" panose="020F0502020204030204" pitchFamily="34" charset="0"/>
                <a:cs typeface="Calibri" panose="020F0502020204030204" pitchFamily="34" charset="0"/>
              </a:rPr>
              <a:t>luokassa ja myötävaikuttaa </a:t>
            </a:r>
            <a:r>
              <a:rPr lang="fi-FI" sz="2200" b="1">
                <a:solidFill>
                  <a:srgbClr val="002060"/>
                </a:solidFill>
                <a:latin typeface="Calibri" panose="020F0502020204030204" pitchFamily="34" charset="0"/>
                <a:cs typeface="Calibri" panose="020F0502020204030204" pitchFamily="34" charset="0"/>
              </a:rPr>
              <a:t>normeihin</a:t>
            </a:r>
            <a:r>
              <a:rPr lang="fi-FI" sz="2200">
                <a:solidFill>
                  <a:srgbClr val="002060"/>
                </a:solidFill>
                <a:latin typeface="Calibri" panose="020F0502020204030204" pitchFamily="34" charset="0"/>
                <a:cs typeface="Calibri" panose="020F0502020204030204" pitchFamily="34" charset="0"/>
              </a:rPr>
              <a:t>, jotka tukevat yhteistyötä ja jokaisen hyväksymistä.</a:t>
            </a:r>
          </a:p>
          <a:p>
            <a:pPr marL="342900" indent="-342900">
              <a:spcAft>
                <a:spcPts val="600"/>
              </a:spcAft>
              <a:buClr>
                <a:srgbClr val="FF0000"/>
              </a:buClr>
              <a:buSzPct val="120000"/>
              <a:buFont typeface="Arial" panose="020B0604020202020204" pitchFamily="34" charset="0"/>
              <a:buChar char="•"/>
            </a:pPr>
            <a:r>
              <a:rPr lang="fi-FI" sz="2200" b="1">
                <a:solidFill>
                  <a:srgbClr val="002060"/>
                </a:solidFill>
                <a:latin typeface="Calibri" panose="020F0502020204030204" pitchFamily="34" charset="0"/>
                <a:cs typeface="Calibri" panose="020F0502020204030204" pitchFamily="34" charset="0"/>
              </a:rPr>
              <a:t>Itsesäätelytaitojen tukeminen </a:t>
            </a:r>
            <a:r>
              <a:rPr lang="fi-FI" sz="2200">
                <a:solidFill>
                  <a:srgbClr val="002060"/>
                </a:solidFill>
                <a:latin typeface="Calibri" panose="020F0502020204030204" pitchFamily="34" charset="0"/>
                <a:cs typeface="Calibri" panose="020F0502020204030204" pitchFamily="34" charset="0"/>
              </a:rPr>
              <a:t>on kriittistä, koska vertaissuhteet ovat usein pulmallisia oppilailla, joilla on itsesäätelyn pulmia.  </a:t>
            </a:r>
          </a:p>
        </p:txBody>
      </p:sp>
      <p:sp>
        <p:nvSpPr>
          <p:cNvPr id="10" name="Rectangle 9"/>
          <p:cNvSpPr/>
          <p:nvPr/>
        </p:nvSpPr>
        <p:spPr>
          <a:xfrm>
            <a:off x="0" y="5826949"/>
            <a:ext cx="9144000" cy="1031051"/>
          </a:xfrm>
          <a:prstGeom prst="rect">
            <a:avLst/>
          </a:prstGeom>
          <a:solidFill>
            <a:schemeClr val="bg2">
              <a:lumMod val="20000"/>
              <a:lumOff val="80000"/>
            </a:schemeClr>
          </a:solidFill>
        </p:spPr>
        <p:txBody>
          <a:bodyPr wrap="square">
            <a:spAutoFit/>
          </a:bodyPr>
          <a:lstStyle/>
          <a:p>
            <a:pPr>
              <a:spcAft>
                <a:spcPts val="300"/>
              </a:spcAft>
            </a:pPr>
            <a:r>
              <a:rPr lang="fi-FI" sz="1400">
                <a:latin typeface="Calibri" panose="020F0502020204030204" pitchFamily="34" charset="0"/>
                <a:cs typeface="Calibri" panose="020F0502020204030204" pitchFamily="34" charset="0"/>
              </a:rPr>
              <a:t>Aro, T. &amp; Närhi, V. 2003. Tarkkaavaisuushäiriöinen oppilas koululuokassa. Jyväskylä: Niilo Mäki Instituutti. </a:t>
            </a:r>
          </a:p>
          <a:p>
            <a:pPr>
              <a:spcAft>
                <a:spcPts val="300"/>
              </a:spcAft>
            </a:pPr>
            <a:r>
              <a:rPr lang="fi-FI" sz="1400">
                <a:latin typeface="Calibri" panose="020F0502020204030204" pitchFamily="34" charset="0"/>
                <a:cs typeface="Calibri" panose="020F0502020204030204" pitchFamily="34" charset="0"/>
              </a:rPr>
              <a:t>Salmivalli, C. 2005. Kaverien kanssa. Vertaissuhteet ja sosiaalinen kehitys. Jyväskylä: PS-kustannus.</a:t>
            </a:r>
          </a:p>
          <a:p>
            <a:pPr>
              <a:spcAft>
                <a:spcPts val="300"/>
              </a:spcAft>
            </a:pPr>
            <a:r>
              <a:rPr lang="en-US" sz="1400" err="1">
                <a:latin typeface="Calibri" panose="020F0502020204030204" pitchFamily="34" charset="0"/>
                <a:cs typeface="Calibri" panose="020F0502020204030204" pitchFamily="34" charset="0"/>
              </a:rPr>
              <a:t>Trentacosta</a:t>
            </a:r>
            <a:r>
              <a:rPr lang="en-US" sz="1400">
                <a:latin typeface="Calibri" panose="020F0502020204030204" pitchFamily="34" charset="0"/>
                <a:cs typeface="Calibri" panose="020F0502020204030204" pitchFamily="34" charset="0"/>
              </a:rPr>
              <a:t>, C.J. &amp; Shaw, D.S. 2009. Emotional self-regulation, peer rejection, and antisocial behavior: Developmental associations from early childhood to early adolescence. Journal of Applied Developmental Psychology 30(3), 356–365. </a:t>
            </a:r>
            <a:endParaRPr lang="fi-FI"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013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p>
        </p:txBody>
      </p:sp>
      <p:sp>
        <p:nvSpPr>
          <p:cNvPr id="3" name="Slide Number Placeholder 2"/>
          <p:cNvSpPr>
            <a:spLocks noGrp="1"/>
          </p:cNvSpPr>
          <p:nvPr>
            <p:ph type="sldNum" sz="quarter" idx="12"/>
          </p:nvPr>
        </p:nvSpPr>
        <p:spPr/>
        <p:txBody>
          <a:bodyPr/>
          <a:lstStyle/>
          <a:p>
            <a:fld id="{0FE3988A-0109-0B40-965D-9E0ED41EFEE4}" type="slidenum">
              <a:rPr lang="fi-FI" smtClean="0"/>
              <a:pPr/>
              <a:t>22</a:t>
            </a:fld>
            <a:endParaRPr lang="fi-FI"/>
          </a:p>
        </p:txBody>
      </p:sp>
      <p:sp>
        <p:nvSpPr>
          <p:cNvPr id="4" name="Title 3"/>
          <p:cNvSpPr>
            <a:spLocks noGrp="1"/>
          </p:cNvSpPr>
          <p:nvPr>
            <p:ph type="title"/>
          </p:nvPr>
        </p:nvSpPr>
        <p:spPr/>
        <p:txBody>
          <a:bodyPr>
            <a:normAutofit fontScale="90000"/>
          </a:bodyPr>
          <a:lstStyle/>
          <a:p>
            <a:r>
              <a:rPr lang="fi-FI"/>
              <a:t>Keinoja tukea oppilaiden keskinäistä vuorovaikutusta</a:t>
            </a:r>
          </a:p>
        </p:txBody>
      </p:sp>
      <p:sp>
        <p:nvSpPr>
          <p:cNvPr id="5" name="Content Placeholder 4"/>
          <p:cNvSpPr>
            <a:spLocks noGrp="1"/>
          </p:cNvSpPr>
          <p:nvPr>
            <p:ph idx="1"/>
          </p:nvPr>
        </p:nvSpPr>
        <p:spPr>
          <a:xfrm>
            <a:off x="457200" y="2035469"/>
            <a:ext cx="8229600" cy="4557156"/>
          </a:xfrm>
        </p:spPr>
        <p:txBody>
          <a:bodyPr>
            <a:normAutofit/>
          </a:bodyPr>
          <a:lstStyle/>
          <a:p>
            <a:pPr marL="0" indent="0">
              <a:buNone/>
            </a:pPr>
            <a:r>
              <a:rPr lang="fi-FI">
                <a:latin typeface="Calibri" panose="020F0502020204030204" pitchFamily="34" charset="0"/>
                <a:cs typeface="Calibri" panose="020F0502020204030204" pitchFamily="34" charset="0"/>
              </a:rPr>
              <a:t>Oppilaiden vertaisvuorovaikutustilanteiden mahdollistaminen </a:t>
            </a:r>
            <a:r>
              <a:rPr lang="fi-FI" b="1">
                <a:latin typeface="Calibri" panose="020F0502020204030204" pitchFamily="34" charset="0"/>
                <a:cs typeface="Calibri" panose="020F0502020204030204" pitchFamily="34" charset="0"/>
              </a:rPr>
              <a:t>tilajärjestelyillä ja vaihtelemalla oppilaiden sijoittumista luokassa</a:t>
            </a:r>
            <a:r>
              <a:rPr lang="fi-FI">
                <a:latin typeface="Calibri" panose="020F0502020204030204" pitchFamily="34" charset="0"/>
                <a:cs typeface="Calibri" panose="020F0502020204030204" pitchFamily="34" charset="0"/>
              </a:rPr>
              <a:t>:</a:t>
            </a:r>
            <a:endParaRPr lang="fi-FI" b="1">
              <a:latin typeface="Calibri" panose="020F0502020204030204" pitchFamily="34" charset="0"/>
              <a:cs typeface="Calibri" panose="020F0502020204030204" pitchFamily="34" charset="0"/>
            </a:endParaRPr>
          </a:p>
          <a:p>
            <a:r>
              <a:rPr lang="fi-FI" sz="2800">
                <a:latin typeface="Calibri" panose="020F0502020204030204" pitchFamily="34" charset="0"/>
                <a:cs typeface="Calibri" panose="020F0502020204030204" pitchFamily="34" charset="0"/>
              </a:rPr>
              <a:t>Istumajärjestyksen suunnittelu</a:t>
            </a:r>
          </a:p>
          <a:p>
            <a:r>
              <a:rPr lang="fi-FI" sz="2800">
                <a:latin typeface="Calibri" panose="020F0502020204030204" pitchFamily="34" charset="0"/>
                <a:cs typeface="Calibri" panose="020F0502020204030204" pitchFamily="34" charset="0"/>
              </a:rPr>
              <a:t>Oppilaiden fyysinen sijoittuminen</a:t>
            </a:r>
          </a:p>
          <a:p>
            <a:r>
              <a:rPr lang="fi-FI" sz="2800">
                <a:latin typeface="Calibri" panose="020F0502020204030204" pitchFamily="34" charset="0"/>
                <a:cs typeface="Calibri" panose="020F0502020204030204" pitchFamily="34" charset="0"/>
              </a:rPr>
              <a:t>Parit ja ryhmät</a:t>
            </a:r>
          </a:p>
          <a:p>
            <a:pPr marL="0" indent="0">
              <a:buNone/>
            </a:pPr>
            <a:endParaRPr lang="fi-FI"/>
          </a:p>
          <a:p>
            <a:pPr marL="0" indent="0">
              <a:buNone/>
            </a:pPr>
            <a:r>
              <a:rPr lang="fi-FI" sz="1300" err="1"/>
              <a:t>Farmer</a:t>
            </a:r>
            <a:r>
              <a:rPr lang="fi-FI" sz="1300"/>
              <a:t> yms. 2018, </a:t>
            </a:r>
            <a:r>
              <a:rPr lang="fi-FI" sz="1300" err="1"/>
              <a:t>Gest</a:t>
            </a:r>
            <a:r>
              <a:rPr lang="fi-FI" sz="1300"/>
              <a:t> &amp; Rodkin 2011, </a:t>
            </a:r>
            <a:r>
              <a:rPr lang="fi-FI" sz="1300" err="1"/>
              <a:t>Plank</a:t>
            </a:r>
            <a:r>
              <a:rPr lang="fi-FI" sz="1300"/>
              <a:t> 2000, van </a:t>
            </a:r>
            <a:r>
              <a:rPr lang="fi-FI" sz="1300" err="1"/>
              <a:t>den</a:t>
            </a:r>
            <a:r>
              <a:rPr lang="fi-FI" sz="1300"/>
              <a:t> Berg &amp; </a:t>
            </a:r>
            <a:r>
              <a:rPr lang="fi-FI" sz="1300" err="1"/>
              <a:t>Cillessen</a:t>
            </a:r>
            <a:r>
              <a:rPr lang="fi-FI" sz="1300"/>
              <a:t> 2015</a:t>
            </a:r>
          </a:p>
        </p:txBody>
      </p:sp>
      <p:sp>
        <p:nvSpPr>
          <p:cNvPr id="6" name="Date Placeholder 5"/>
          <p:cNvSpPr>
            <a:spLocks noGrp="1"/>
          </p:cNvSpPr>
          <p:nvPr>
            <p:ph type="dt" sz="half" idx="10"/>
          </p:nvPr>
        </p:nvSpPr>
        <p:spPr/>
        <p:txBody>
          <a:bodyPr/>
          <a:lstStyle/>
          <a:p>
            <a:fld id="{F9D46576-D913-A841-B054-014875DAA31A}" type="datetime1">
              <a:rPr lang="fi-FI" smtClean="0"/>
              <a:t>23.9.2025</a:t>
            </a:fld>
            <a:endParaRPr lang="fi-FI"/>
          </a:p>
        </p:txBody>
      </p:sp>
    </p:spTree>
    <p:extLst>
      <p:ext uri="{BB962C8B-B14F-4D97-AF65-F5344CB8AC3E}">
        <p14:creationId xmlns:p14="http://schemas.microsoft.com/office/powerpoint/2010/main" val="72602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p>
        </p:txBody>
      </p:sp>
      <p:sp>
        <p:nvSpPr>
          <p:cNvPr id="3" name="Slide Number Placeholder 2"/>
          <p:cNvSpPr>
            <a:spLocks noGrp="1"/>
          </p:cNvSpPr>
          <p:nvPr>
            <p:ph type="sldNum" sz="quarter" idx="12"/>
          </p:nvPr>
        </p:nvSpPr>
        <p:spPr/>
        <p:txBody>
          <a:bodyPr/>
          <a:lstStyle/>
          <a:p>
            <a:fld id="{0FE3988A-0109-0B40-965D-9E0ED41EFEE4}" type="slidenum">
              <a:rPr lang="fi-FI" smtClean="0"/>
              <a:pPr/>
              <a:t>23</a:t>
            </a:fld>
            <a:endParaRPr lang="fi-FI"/>
          </a:p>
        </p:txBody>
      </p:sp>
      <p:sp>
        <p:nvSpPr>
          <p:cNvPr id="4" name="Title 3"/>
          <p:cNvSpPr>
            <a:spLocks noGrp="1"/>
          </p:cNvSpPr>
          <p:nvPr>
            <p:ph type="title"/>
          </p:nvPr>
        </p:nvSpPr>
        <p:spPr>
          <a:xfrm>
            <a:off x="457200" y="637578"/>
            <a:ext cx="7368419" cy="769881"/>
          </a:xfrm>
        </p:spPr>
        <p:txBody>
          <a:bodyPr/>
          <a:lstStyle/>
          <a:p>
            <a:r>
              <a:rPr lang="fi-FI"/>
              <a:t>Opetusjärjestelyt</a:t>
            </a:r>
          </a:p>
        </p:txBody>
      </p:sp>
      <p:sp>
        <p:nvSpPr>
          <p:cNvPr id="5" name="Content Placeholder 4"/>
          <p:cNvSpPr>
            <a:spLocks noGrp="1"/>
          </p:cNvSpPr>
          <p:nvPr>
            <p:ph idx="1"/>
          </p:nvPr>
        </p:nvSpPr>
        <p:spPr>
          <a:xfrm>
            <a:off x="457199" y="1557829"/>
            <a:ext cx="8373035" cy="3552054"/>
          </a:xfrm>
        </p:spPr>
        <p:txBody>
          <a:bodyPr>
            <a:normAutofit/>
          </a:bodyPr>
          <a:lstStyle/>
          <a:p>
            <a:pPr marL="0" indent="0">
              <a:buNone/>
            </a:pPr>
            <a:r>
              <a:rPr lang="fi-FI">
                <a:latin typeface="Calibri" panose="020F0502020204030204" pitchFamily="34" charset="0"/>
                <a:cs typeface="Calibri" panose="020F0502020204030204" pitchFamily="34" charset="0"/>
              </a:rPr>
              <a:t>Vertaisvuorovaikutusta ja –oppimista tukevia työtapoja: </a:t>
            </a:r>
          </a:p>
          <a:p>
            <a:r>
              <a:rPr lang="fi-FI" sz="2800">
                <a:latin typeface="Calibri" panose="020F0502020204030204" pitchFamily="34" charset="0"/>
                <a:cs typeface="Calibri" panose="020F0502020204030204" pitchFamily="34" charset="0"/>
              </a:rPr>
              <a:t>Yhteistoiminnallinen oppiminen</a:t>
            </a:r>
          </a:p>
          <a:p>
            <a:r>
              <a:rPr lang="fi-FI" sz="2800">
                <a:latin typeface="Calibri" panose="020F0502020204030204" pitchFamily="34" charset="0"/>
                <a:cs typeface="Calibri" panose="020F0502020204030204" pitchFamily="34" charset="0"/>
              </a:rPr>
              <a:t>Pari- ja ryhmätyö</a:t>
            </a:r>
          </a:p>
          <a:p>
            <a:r>
              <a:rPr lang="fi-FI" sz="2800">
                <a:latin typeface="Calibri" panose="020F0502020204030204" pitchFamily="34" charset="0"/>
                <a:cs typeface="Calibri" panose="020F0502020204030204" pitchFamily="34" charset="0"/>
              </a:rPr>
              <a:t>Vertaispalaute</a:t>
            </a:r>
          </a:p>
          <a:p>
            <a:pPr marL="0" indent="0">
              <a:buNone/>
            </a:pPr>
            <a:endParaRPr lang="fi-FI"/>
          </a:p>
        </p:txBody>
      </p:sp>
      <p:sp>
        <p:nvSpPr>
          <p:cNvPr id="6" name="Date Placeholder 5"/>
          <p:cNvSpPr>
            <a:spLocks noGrp="1"/>
          </p:cNvSpPr>
          <p:nvPr>
            <p:ph type="dt" sz="half" idx="10"/>
          </p:nvPr>
        </p:nvSpPr>
        <p:spPr/>
        <p:txBody>
          <a:bodyPr/>
          <a:lstStyle/>
          <a:p>
            <a:fld id="{F9D46576-D913-A841-B054-014875DAA31A}" type="datetime1">
              <a:rPr lang="fi-FI" smtClean="0"/>
              <a:t>23.9.2025</a:t>
            </a:fld>
            <a:endParaRPr lang="fi-FI"/>
          </a:p>
        </p:txBody>
      </p:sp>
      <p:sp>
        <p:nvSpPr>
          <p:cNvPr id="7" name="Rectangle 6"/>
          <p:cNvSpPr/>
          <p:nvPr/>
        </p:nvSpPr>
        <p:spPr>
          <a:xfrm>
            <a:off x="457199" y="5583962"/>
            <a:ext cx="8238566" cy="369332"/>
          </a:xfrm>
          <a:prstGeom prst="rect">
            <a:avLst/>
          </a:prstGeom>
        </p:spPr>
        <p:txBody>
          <a:bodyPr wrap="square">
            <a:spAutoFit/>
          </a:bodyPr>
          <a:lstStyle/>
          <a:p>
            <a:r>
              <a:rPr lang="fi-FI" err="1">
                <a:latin typeface="Calibri" panose="020F0502020204030204" pitchFamily="34" charset="0"/>
                <a:cs typeface="Calibri" panose="020F0502020204030204" pitchFamily="34" charset="0"/>
              </a:rPr>
              <a:t>Plank</a:t>
            </a:r>
            <a:r>
              <a:rPr lang="fi-FI">
                <a:latin typeface="Calibri" panose="020F0502020204030204" pitchFamily="34" charset="0"/>
                <a:cs typeface="Calibri" panose="020F0502020204030204" pitchFamily="34" charset="0"/>
              </a:rPr>
              <a:t> 2000; </a:t>
            </a:r>
            <a:r>
              <a:rPr lang="fi-FI" err="1">
                <a:latin typeface="Calibri" panose="020F0502020204030204" pitchFamily="34" charset="0"/>
                <a:cs typeface="Calibri" panose="020F0502020204030204" pitchFamily="34" charset="0"/>
              </a:rPr>
              <a:t>Ruys</a:t>
            </a:r>
            <a:r>
              <a:rPr lang="fi-FI">
                <a:latin typeface="Calibri" panose="020F0502020204030204" pitchFamily="34" charset="0"/>
                <a:cs typeface="Calibri" panose="020F0502020204030204" pitchFamily="34" charset="0"/>
              </a:rPr>
              <a:t>, Van </a:t>
            </a:r>
            <a:r>
              <a:rPr lang="fi-FI" err="1">
                <a:latin typeface="Calibri" panose="020F0502020204030204" pitchFamily="34" charset="0"/>
                <a:cs typeface="Calibri" panose="020F0502020204030204" pitchFamily="34" charset="0"/>
              </a:rPr>
              <a:t>Keer</a:t>
            </a:r>
            <a:r>
              <a:rPr lang="fi-FI">
                <a:latin typeface="Calibri" panose="020F0502020204030204" pitchFamily="34" charset="0"/>
                <a:cs typeface="Calibri" panose="020F0502020204030204" pitchFamily="34" charset="0"/>
              </a:rPr>
              <a:t>, &amp; </a:t>
            </a:r>
            <a:r>
              <a:rPr lang="fi-FI" err="1">
                <a:latin typeface="Calibri" panose="020F0502020204030204" pitchFamily="34" charset="0"/>
                <a:cs typeface="Calibri" panose="020F0502020204030204" pitchFamily="34" charset="0"/>
              </a:rPr>
              <a:t>Aelterman</a:t>
            </a:r>
            <a:r>
              <a:rPr lang="fi-FI">
                <a:latin typeface="Calibri" panose="020F0502020204030204" pitchFamily="34" charset="0"/>
                <a:cs typeface="Calibri" panose="020F0502020204030204" pitchFamily="34" charset="0"/>
              </a:rPr>
              <a:t> 2012; </a:t>
            </a:r>
            <a:r>
              <a:rPr lang="fi-FI" err="1">
                <a:latin typeface="Calibri" panose="020F0502020204030204" pitchFamily="34" charset="0"/>
                <a:cs typeface="Calibri" panose="020F0502020204030204" pitchFamily="34" charset="0"/>
              </a:rPr>
              <a:t>Farmer</a:t>
            </a:r>
            <a:r>
              <a:rPr lang="fi-FI">
                <a:latin typeface="Calibri" panose="020F0502020204030204" pitchFamily="34" charset="0"/>
                <a:cs typeface="Calibri" panose="020F0502020204030204" pitchFamily="34" charset="0"/>
              </a:rPr>
              <a:t> </a:t>
            </a:r>
            <a:r>
              <a:rPr lang="fi-FI" err="1">
                <a:latin typeface="Calibri" panose="020F0502020204030204" pitchFamily="34" charset="0"/>
                <a:cs typeface="Calibri" panose="020F0502020204030204" pitchFamily="34" charset="0"/>
              </a:rPr>
              <a:t>ym</a:t>
            </a:r>
            <a:r>
              <a:rPr lang="fi-FI">
                <a:latin typeface="Calibri" panose="020F0502020204030204" pitchFamily="34" charset="0"/>
                <a:cs typeface="Calibri" panose="020F0502020204030204" pitchFamily="34" charset="0"/>
              </a:rPr>
              <a:t> 2018 </a:t>
            </a:r>
          </a:p>
        </p:txBody>
      </p:sp>
    </p:spTree>
    <p:extLst>
      <p:ext uri="{BB962C8B-B14F-4D97-AF65-F5344CB8AC3E}">
        <p14:creationId xmlns:p14="http://schemas.microsoft.com/office/powerpoint/2010/main" val="210071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57200" y="284229"/>
            <a:ext cx="7368419" cy="728272"/>
          </a:xfrm>
        </p:spPr>
        <p:txBody>
          <a:bodyPr>
            <a:normAutofit fontScale="90000"/>
          </a:bodyPr>
          <a:lstStyle/>
          <a:p>
            <a:r>
              <a:rPr lang="fi-FI"/>
              <a:t>Ohjeistus havainnointiin (4 x 45 min)</a:t>
            </a:r>
          </a:p>
        </p:txBody>
      </p:sp>
      <p:sp>
        <p:nvSpPr>
          <p:cNvPr id="5" name="Content Placeholder 4"/>
          <p:cNvSpPr>
            <a:spLocks noGrp="1"/>
          </p:cNvSpPr>
          <p:nvPr>
            <p:ph idx="1"/>
          </p:nvPr>
        </p:nvSpPr>
        <p:spPr>
          <a:xfrm>
            <a:off x="457021" y="1008620"/>
            <a:ext cx="8561791" cy="5313694"/>
          </a:xfrm>
        </p:spPr>
        <p:txBody>
          <a:bodyPr vert="horz" lIns="91440" tIns="45720" rIns="91440" bIns="45720" rtlCol="0" anchor="t">
            <a:noAutofit/>
          </a:bodyPr>
          <a:lstStyle/>
          <a:p>
            <a:pPr marL="0" indent="0">
              <a:spcBef>
                <a:spcPts val="0"/>
              </a:spcBef>
              <a:spcAft>
                <a:spcPts val="1200"/>
              </a:spcAft>
              <a:buNone/>
            </a:pPr>
            <a:r>
              <a:rPr lang="fi-FI" sz="1800" b="1">
                <a:latin typeface="Calibri"/>
                <a:ea typeface="Calibri"/>
                <a:cs typeface="Calibri"/>
              </a:rPr>
              <a:t>Observaatio 1 (ryhmä, vertaissuhteet): </a:t>
            </a:r>
            <a:r>
              <a:rPr lang="fi-FI" sz="1800">
                <a:latin typeface="Calibri"/>
                <a:ea typeface="Calibri"/>
                <a:cs typeface="Calibri"/>
              </a:rPr>
              <a:t>Tee havaintoja luokan ryhmädynamiikasta ja vertaissuhteista. Miten oppilaat toimivat keskenään? Miltä vertaissuhteet näyttävät? Kiinnitä myös huomiota vertaisoppimiseen. Luodaanko oppitunnilla mahdollisuuksia siihen? Miten</a:t>
            </a:r>
            <a:r>
              <a:rPr lang="fi-FI" sz="2000">
                <a:latin typeface="Calibri"/>
                <a:ea typeface="Calibri"/>
                <a:cs typeface="Calibri"/>
              </a:rPr>
              <a:t>?</a:t>
            </a:r>
            <a:r>
              <a:rPr lang="fi-FI" sz="1800">
                <a:latin typeface="Calibri"/>
                <a:ea typeface="Calibri"/>
                <a:cs typeface="Calibri"/>
              </a:rPr>
              <a:t> Jääkö joku ulkopuolelle? Onko havaittavissa kaveriporukoita?</a:t>
            </a:r>
            <a:endParaRPr lang="fi-FI" sz="1800" b="1">
              <a:latin typeface="Calibri"/>
              <a:ea typeface="Calibri"/>
              <a:cs typeface="Calibri"/>
            </a:endParaRPr>
          </a:p>
          <a:p>
            <a:pPr marL="0" indent="0">
              <a:spcBef>
                <a:spcPts val="0"/>
              </a:spcBef>
              <a:spcAft>
                <a:spcPts val="1200"/>
              </a:spcAft>
              <a:buNone/>
            </a:pPr>
            <a:r>
              <a:rPr lang="fi-FI" sz="1800" b="1">
                <a:latin typeface="Calibri"/>
                <a:ea typeface="Calibri"/>
                <a:cs typeface="Calibri"/>
              </a:rPr>
              <a:t>Observaatio 2 (tunteet): </a:t>
            </a:r>
            <a:r>
              <a:rPr lang="fi-FI" sz="1800">
                <a:solidFill>
                  <a:srgbClr val="002060"/>
                </a:solidFill>
                <a:latin typeface="Calibri"/>
                <a:ea typeface="Calibri"/>
                <a:cs typeface="Calibri"/>
              </a:rPr>
              <a:t>Havainnoi oppilaiden myönteisiä ja kielteisiä tunteita oppimistilanteen aikana. Millaisia havaintoja teet ja mihin havaintosi perustuvat? Millaisissa tilanteissa tunteita näyttää viriävän? Miten niitä ilmaistaan? Mitä niiden ilmaisemisesta seuraa?</a:t>
            </a:r>
            <a:r>
              <a:rPr lang="fi-FI" sz="1800">
                <a:latin typeface="Calibri"/>
                <a:ea typeface="Calibri"/>
                <a:cs typeface="Calibri"/>
              </a:rPr>
              <a:t> </a:t>
            </a:r>
          </a:p>
          <a:p>
            <a:pPr marL="0" indent="0">
              <a:spcBef>
                <a:spcPts val="0"/>
              </a:spcBef>
              <a:spcAft>
                <a:spcPts val="1200"/>
              </a:spcAft>
              <a:buNone/>
            </a:pPr>
            <a:r>
              <a:rPr lang="fi-FI" sz="1800" b="1">
                <a:latin typeface="Calibri"/>
                <a:ea typeface="Calibri"/>
                <a:cs typeface="Calibri"/>
              </a:rPr>
              <a:t>Observaatio 3 (tunteet): </a:t>
            </a:r>
            <a:r>
              <a:rPr lang="fi-FI" sz="1800">
                <a:latin typeface="Calibri"/>
                <a:ea typeface="Calibri"/>
                <a:cs typeface="Calibri"/>
              </a:rPr>
              <a:t>Kiinnitä huomioita seuraaviin asioihin: Miten oppilaiden tunteet vaihtelevat yhden oppitunnin aikana? Valitse yhden observaatiotunnin aikana luokasta yksi lapsi, jota seuraat erityisesti. Jos mahdollista, kysy lapselta oppitunnin jälkeen millaisia tunteita hänellä oli oppitunnin aikana. Pohdi vastausta suhteessa omiin havaintoihisi.  </a:t>
            </a:r>
          </a:p>
          <a:p>
            <a:pPr marL="0" indent="0">
              <a:spcBef>
                <a:spcPts val="0"/>
              </a:spcBef>
              <a:spcAft>
                <a:spcPts val="1200"/>
              </a:spcAft>
              <a:buNone/>
            </a:pPr>
            <a:r>
              <a:rPr lang="fi-FI" sz="1800" b="1">
                <a:latin typeface="Calibri"/>
                <a:ea typeface="Calibri"/>
                <a:cs typeface="Calibri"/>
              </a:rPr>
              <a:t>Observaatiot 4:</a:t>
            </a:r>
            <a:r>
              <a:rPr lang="fi-FI" sz="1800">
                <a:latin typeface="Calibri"/>
                <a:ea typeface="Calibri"/>
                <a:cs typeface="Calibri"/>
              </a:rPr>
              <a:t> Valitse observoitava asia edellisistä tehtävistä.</a:t>
            </a:r>
          </a:p>
          <a:p>
            <a:pPr marL="0" indent="0">
              <a:spcBef>
                <a:spcPts val="0"/>
              </a:spcBef>
              <a:spcAft>
                <a:spcPts val="1200"/>
              </a:spcAft>
              <a:buNone/>
            </a:pPr>
            <a:r>
              <a:rPr lang="fi-FI" sz="1800" b="1">
                <a:latin typeface="Calibri"/>
                <a:ea typeface="Calibri"/>
                <a:cs typeface="Calibri"/>
              </a:rPr>
              <a:t>Aikaa havainnointien tekemiseen vko 45  / xx.11.2025 saakka</a:t>
            </a:r>
          </a:p>
        </p:txBody>
      </p:sp>
      <p:sp>
        <p:nvSpPr>
          <p:cNvPr id="6" name="Date Placeholder 5"/>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914400" rtl="0" eaLnBrk="1" fontAlgn="auto" latinLnBrk="0" hangingPunct="1">
                <a:lnSpc>
                  <a:spcPct val="100000"/>
                </a:lnSpc>
                <a:spcBef>
                  <a:spcPts val="0"/>
                </a:spcBef>
                <a:spcAft>
                  <a:spcPts val="0"/>
                </a:spcAft>
                <a:buClrTx/>
                <a:buSzTx/>
                <a:buFontTx/>
                <a:buNone/>
                <a:tabLst/>
                <a:defRPr/>
              </a:pPr>
              <a:t>23.9.2025</a:t>
            </a:fld>
            <a:endPar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187885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p>
        </p:txBody>
      </p:sp>
      <p:sp>
        <p:nvSpPr>
          <p:cNvPr id="3" name="Slide Number Placeholder 2"/>
          <p:cNvSpPr>
            <a:spLocks noGrp="1"/>
          </p:cNvSpPr>
          <p:nvPr>
            <p:ph type="sldNum" sz="quarter" idx="12"/>
          </p:nvPr>
        </p:nvSpPr>
        <p:spPr/>
        <p:txBody>
          <a:bodyPr/>
          <a:lstStyle/>
          <a:p>
            <a:fld id="{0FE3988A-0109-0B40-965D-9E0ED41EFEE4}" type="slidenum">
              <a:rPr lang="fi-FI" smtClean="0"/>
              <a:pPr/>
              <a:t>25</a:t>
            </a:fld>
            <a:endParaRPr lang="fi-FI"/>
          </a:p>
        </p:txBody>
      </p:sp>
      <p:sp>
        <p:nvSpPr>
          <p:cNvPr id="4" name="Title 3"/>
          <p:cNvSpPr>
            <a:spLocks noGrp="1"/>
          </p:cNvSpPr>
          <p:nvPr>
            <p:ph type="title"/>
          </p:nvPr>
        </p:nvSpPr>
        <p:spPr/>
        <p:txBody>
          <a:bodyPr>
            <a:normAutofit/>
          </a:bodyPr>
          <a:lstStyle/>
          <a:p>
            <a:r>
              <a:rPr lang="fi-FI" sz="2800"/>
              <a:t>Ohjeistus ryhmäilmiöiden ja vertaissuhteiden havainnointiin norssilla</a:t>
            </a:r>
          </a:p>
        </p:txBody>
      </p:sp>
      <p:sp>
        <p:nvSpPr>
          <p:cNvPr id="5" name="Content Placeholder 4"/>
          <p:cNvSpPr>
            <a:spLocks noGrp="1"/>
          </p:cNvSpPr>
          <p:nvPr>
            <p:ph idx="1"/>
          </p:nvPr>
        </p:nvSpPr>
        <p:spPr>
          <a:xfrm>
            <a:off x="457200" y="1913203"/>
            <a:ext cx="8229600" cy="2610874"/>
          </a:xfrm>
        </p:spPr>
        <p:txBody>
          <a:bodyPr>
            <a:normAutofit fontScale="85000" lnSpcReduction="20000"/>
          </a:bodyPr>
          <a:lstStyle/>
          <a:p>
            <a:pPr marL="0" indent="0">
              <a:buNone/>
            </a:pPr>
            <a:r>
              <a:rPr lang="fi-FI" sz="2800">
                <a:latin typeface="Calibri" panose="020F0502020204030204" pitchFamily="34" charset="0"/>
                <a:cs typeface="Calibri" panose="020F0502020204030204" pitchFamily="34" charset="0"/>
              </a:rPr>
              <a:t>Tee havaintoja luokan ryhmädynamiikasta ja vertaissuhteista. </a:t>
            </a:r>
          </a:p>
          <a:p>
            <a:pPr lvl="1"/>
            <a:r>
              <a:rPr lang="fi-FI" sz="2400">
                <a:latin typeface="Calibri" panose="020F0502020204030204" pitchFamily="34" charset="0"/>
                <a:cs typeface="Calibri" panose="020F0502020204030204" pitchFamily="34" charset="0"/>
              </a:rPr>
              <a:t>Miten oppilaat toimivat keskenään? Miltä vertaissuhteet näyttävät? </a:t>
            </a:r>
          </a:p>
          <a:p>
            <a:pPr lvl="1"/>
            <a:r>
              <a:rPr lang="fi-FI" sz="2400">
                <a:latin typeface="Calibri" panose="020F0502020204030204" pitchFamily="34" charset="0"/>
                <a:cs typeface="Calibri" panose="020F0502020204030204" pitchFamily="34" charset="0"/>
              </a:rPr>
              <a:t>Jääkö joku ulkopuolelle? Onko havaittavissa kaveriporukoita?</a:t>
            </a:r>
          </a:p>
          <a:p>
            <a:r>
              <a:rPr lang="fi-FI" sz="2800">
                <a:latin typeface="Calibri" panose="020F0502020204030204" pitchFamily="34" charset="0"/>
                <a:cs typeface="Calibri" panose="020F0502020204030204" pitchFamily="34" charset="0"/>
              </a:rPr>
              <a:t>Kiinnitä myös huomiota vertaisoppimiseen. </a:t>
            </a:r>
          </a:p>
          <a:p>
            <a:pPr lvl="1"/>
            <a:r>
              <a:rPr lang="fi-FI" sz="2400">
                <a:latin typeface="Calibri" panose="020F0502020204030204" pitchFamily="34" charset="0"/>
                <a:cs typeface="Calibri" panose="020F0502020204030204" pitchFamily="34" charset="0"/>
              </a:rPr>
              <a:t>Luodaanko oppitunnilla mahdollisuuksia siihen? Miten?</a:t>
            </a:r>
          </a:p>
          <a:p>
            <a:pPr lvl="1"/>
            <a:endParaRPr lang="fi-FI" sz="2400">
              <a:latin typeface="Calibri" panose="020F0502020204030204" pitchFamily="34" charset="0"/>
              <a:cs typeface="Calibri" panose="020F0502020204030204" pitchFamily="34" charset="0"/>
            </a:endParaRPr>
          </a:p>
          <a:p>
            <a:pPr marL="0" indent="0">
              <a:buNone/>
            </a:pPr>
            <a:r>
              <a:rPr lang="fi-FI" sz="2800">
                <a:solidFill>
                  <a:srgbClr val="FF0000"/>
                </a:solidFill>
                <a:latin typeface="Calibri" panose="020F0502020204030204" pitchFamily="34" charset="0"/>
                <a:cs typeface="Calibri" panose="020F0502020204030204" pitchFamily="34" charset="0"/>
              </a:rPr>
              <a:t>Muista tehdä muistiinpanoja havainnoistasi </a:t>
            </a:r>
            <a:r>
              <a:rPr lang="fi-FI" sz="2800" err="1">
                <a:solidFill>
                  <a:srgbClr val="FF0000"/>
                </a:solidFill>
                <a:latin typeface="Calibri" panose="020F0502020204030204" pitchFamily="34" charset="0"/>
                <a:cs typeface="Calibri" panose="020F0502020204030204" pitchFamily="34" charset="0"/>
              </a:rPr>
              <a:t>Propea</a:t>
            </a:r>
            <a:r>
              <a:rPr lang="fi-FI" sz="2800">
                <a:solidFill>
                  <a:srgbClr val="FF0000"/>
                </a:solidFill>
                <a:latin typeface="Calibri" panose="020F0502020204030204" pitchFamily="34" charset="0"/>
                <a:cs typeface="Calibri" panose="020F0502020204030204" pitchFamily="34" charset="0"/>
              </a:rPr>
              <a:t> varten!</a:t>
            </a:r>
          </a:p>
        </p:txBody>
      </p:sp>
      <p:sp>
        <p:nvSpPr>
          <p:cNvPr id="6" name="Date Placeholder 5"/>
          <p:cNvSpPr>
            <a:spLocks noGrp="1"/>
          </p:cNvSpPr>
          <p:nvPr>
            <p:ph type="dt" sz="half" idx="10"/>
          </p:nvPr>
        </p:nvSpPr>
        <p:spPr/>
        <p:txBody>
          <a:bodyPr/>
          <a:lstStyle/>
          <a:p>
            <a:fld id="{F9D46576-D913-A841-B054-014875DAA31A}" type="datetime1">
              <a:rPr lang="fi-FI" smtClean="0"/>
              <a:t>23.9.2025</a:t>
            </a:fld>
            <a:endParaRPr lang="fi-FI"/>
          </a:p>
        </p:txBody>
      </p:sp>
      <p:sp>
        <p:nvSpPr>
          <p:cNvPr id="7" name="TextBox 6"/>
          <p:cNvSpPr txBox="1"/>
          <p:nvPr/>
        </p:nvSpPr>
        <p:spPr>
          <a:xfrm flipH="1">
            <a:off x="457200" y="4524077"/>
            <a:ext cx="8229600" cy="1938992"/>
          </a:xfrm>
          <a:prstGeom prst="rect">
            <a:avLst/>
          </a:prstGeom>
          <a:noFill/>
        </p:spPr>
        <p:txBody>
          <a:bodyPr wrap="square" lIns="91440" tIns="45720" rIns="91440" bIns="45720" rtlCol="0" anchor="t">
            <a:spAutoFit/>
          </a:bodyPr>
          <a:lstStyle/>
          <a:p>
            <a:r>
              <a:rPr lang="fi-FI" sz="2000">
                <a:solidFill>
                  <a:srgbClr val="002060"/>
                </a:solidFill>
                <a:latin typeface="Calibri"/>
                <a:ea typeface="Calibri"/>
                <a:cs typeface="Calibri"/>
              </a:rPr>
              <a:t>Video Club 1 ja 2 sisältävät yhteensä 4 x 45 min observointia norssilla viikkojen 40–44 aikana (viikko 42 on syysloma!). Aloita havainnoinnit ryhmäilmiöiden ja vertaissuhteiden osalta jo viikon 40 aikana.</a:t>
            </a:r>
            <a:br>
              <a:rPr lang="fi-FI" sz="2000">
                <a:solidFill>
                  <a:srgbClr val="002060"/>
                </a:solidFill>
                <a:latin typeface="Calibri"/>
                <a:ea typeface="Calibri"/>
                <a:cs typeface="Calibri"/>
              </a:rPr>
            </a:br>
            <a:r>
              <a:rPr lang="fi-FI" sz="2000">
                <a:solidFill>
                  <a:srgbClr val="002060"/>
                </a:solidFill>
                <a:latin typeface="Calibri"/>
                <a:ea typeface="Calibri"/>
                <a:cs typeface="Calibri"/>
              </a:rPr>
              <a:t>Video Club 2 teemoihin liittyvän observaation ohjeistus annetaan ensi kerralla.  </a:t>
            </a:r>
          </a:p>
          <a:p>
            <a:r>
              <a:rPr lang="fi-FI" sz="200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2691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57201" y="1439672"/>
            <a:ext cx="4741260" cy="655828"/>
          </a:xfrm>
        </p:spPr>
        <p:txBody>
          <a:bodyPr>
            <a:normAutofit fontScale="90000"/>
          </a:bodyPr>
          <a:lstStyle/>
          <a:p>
            <a:pPr>
              <a:spcBef>
                <a:spcPts val="0"/>
              </a:spcBef>
              <a:spcAft>
                <a:spcPts val="600"/>
              </a:spcAft>
            </a:pPr>
            <a:r>
              <a:rPr lang="fi-FI" sz="3200">
                <a:latin typeface="Calibri" panose="020F0502020204030204" pitchFamily="34" charset="0"/>
                <a:ea typeface="Times New Roman" panose="02020603050405020304" pitchFamily="18" charset="0"/>
                <a:cs typeface="Calibri" panose="020F0502020204030204" pitchFamily="34" charset="0"/>
              </a:rPr>
              <a:t>Video Club 2</a:t>
            </a:r>
            <a:br>
              <a:rPr lang="fi-FI" sz="3200">
                <a:latin typeface="Calibri" panose="020F0502020204030204" pitchFamily="34" charset="0"/>
                <a:ea typeface="Times New Roman" panose="02020603050405020304" pitchFamily="18" charset="0"/>
                <a:cs typeface="Calibri" panose="020F0502020204030204" pitchFamily="34" charset="0"/>
              </a:rPr>
            </a:br>
            <a:r>
              <a:rPr lang="fi-FI" sz="3200">
                <a:latin typeface="Calibri" panose="020F0502020204030204" pitchFamily="34" charset="0"/>
                <a:cs typeface="Calibri" panose="020F0502020204030204" pitchFamily="34" charset="0"/>
              </a:rPr>
              <a:t>Tunteet ja tunteiden säätely</a:t>
            </a:r>
            <a:br>
              <a:rPr lang="fi-FI" sz="3200">
                <a:latin typeface="Calibri" panose="020F0502020204030204" pitchFamily="34" charset="0"/>
                <a:ea typeface="Times New Roman" panose="02020603050405020304" pitchFamily="18" charset="0"/>
                <a:cs typeface="Calibri" panose="020F0502020204030204" pitchFamily="34" charset="0"/>
              </a:rPr>
            </a:br>
            <a:endParaRPr lang="fi-FI" sz="3200" b="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fld id="{9A905CFF-917D-A547-A88A-94A61F8F474F}" type="datetime1">
              <a:rPr lang="fi-FI" smtClean="0"/>
              <a:t>23.9.2025</a:t>
            </a:fld>
            <a:endParaRPr lang="fi-FI"/>
          </a:p>
        </p:txBody>
      </p:sp>
      <p:sp>
        <p:nvSpPr>
          <p:cNvPr id="6" name="Footer Placeholder 5"/>
          <p:cNvSpPr>
            <a:spLocks noGrp="1"/>
          </p:cNvSpPr>
          <p:nvPr>
            <p:ph type="ftr" sz="quarter" idx="11"/>
          </p:nvPr>
        </p:nvSpPr>
        <p:spPr/>
        <p:txBody>
          <a:bodyPr/>
          <a:lstStyle/>
          <a:p>
            <a:r>
              <a:rPr lang="fi-FI" b="1">
                <a:solidFill>
                  <a:schemeClr val="accent1"/>
                </a:solidFill>
              </a:rPr>
              <a:t>JYU.</a:t>
            </a:r>
            <a:r>
              <a:rPr lang="fi-FI" b="1"/>
              <a:t> </a:t>
            </a:r>
            <a:r>
              <a:rPr lang="fi-FI" b="1" err="1"/>
              <a:t>Since</a:t>
            </a:r>
            <a:r>
              <a:rPr lang="fi-FI" b="1"/>
              <a:t> 1863.</a:t>
            </a:r>
          </a:p>
        </p:txBody>
      </p:sp>
      <p:sp>
        <p:nvSpPr>
          <p:cNvPr id="7" name="Slide Number Placeholder 6"/>
          <p:cNvSpPr>
            <a:spLocks noGrp="1"/>
          </p:cNvSpPr>
          <p:nvPr>
            <p:ph type="sldNum" sz="quarter" idx="12"/>
          </p:nvPr>
        </p:nvSpPr>
        <p:spPr/>
        <p:txBody>
          <a:bodyPr/>
          <a:lstStyle/>
          <a:p>
            <a:fld id="{0FE3988A-0109-0B40-965D-9E0ED41EFEE4}" type="slidenum">
              <a:rPr lang="fi-FI" smtClean="0"/>
              <a:pPr/>
              <a:t>26</a:t>
            </a:fld>
            <a:endParaRPr lang="fi-FI"/>
          </a:p>
        </p:txBody>
      </p:sp>
      <p:sp>
        <p:nvSpPr>
          <p:cNvPr id="9" name="Rectangle 8"/>
          <p:cNvSpPr/>
          <p:nvPr/>
        </p:nvSpPr>
        <p:spPr>
          <a:xfrm rot="17489520">
            <a:off x="4429809" y="2195978"/>
            <a:ext cx="2351926" cy="230832"/>
          </a:xfrm>
          <a:prstGeom prst="rect">
            <a:avLst/>
          </a:prstGeom>
        </p:spPr>
        <p:txBody>
          <a:bodyPr wrap="none">
            <a:spAutoFit/>
          </a:bodyPr>
          <a:lstStyle/>
          <a:p>
            <a:r>
              <a:rPr lang="fi-FI" sz="900">
                <a:solidFill>
                  <a:srgbClr val="111111"/>
                </a:solidFill>
                <a:latin typeface="-apple-system"/>
              </a:rPr>
              <a:t>Photo </a:t>
            </a:r>
            <a:r>
              <a:rPr lang="fi-FI" sz="900" err="1">
                <a:solidFill>
                  <a:srgbClr val="111111"/>
                </a:solidFill>
                <a:latin typeface="-apple-system"/>
              </a:rPr>
              <a:t>by</a:t>
            </a:r>
            <a:r>
              <a:rPr lang="fi-FI" sz="900">
                <a:solidFill>
                  <a:srgbClr val="111111"/>
                </a:solidFill>
                <a:latin typeface="-apple-system"/>
              </a:rPr>
              <a:t> </a:t>
            </a:r>
            <a:r>
              <a:rPr lang="fi-FI" sz="900">
                <a:solidFill>
                  <a:srgbClr val="999999"/>
                </a:solidFill>
                <a:latin typeface="-apple-system"/>
                <a:hlinkClick r:id="rId3"/>
              </a:rPr>
              <a:t>Nikita </a:t>
            </a:r>
            <a:r>
              <a:rPr lang="fi-FI" sz="900" err="1">
                <a:solidFill>
                  <a:srgbClr val="999999"/>
                </a:solidFill>
                <a:latin typeface="-apple-system"/>
                <a:hlinkClick r:id="rId3"/>
              </a:rPr>
              <a:t>Kachanovsky</a:t>
            </a:r>
            <a:r>
              <a:rPr lang="fi-FI" sz="900">
                <a:solidFill>
                  <a:srgbClr val="111111"/>
                </a:solidFill>
                <a:latin typeface="-apple-system"/>
              </a:rPr>
              <a:t> on </a:t>
            </a:r>
            <a:r>
              <a:rPr lang="fi-FI" sz="900" err="1">
                <a:solidFill>
                  <a:srgbClr val="999999"/>
                </a:solidFill>
                <a:latin typeface="-apple-system"/>
                <a:hlinkClick r:id="rId4"/>
              </a:rPr>
              <a:t>Unsplash</a:t>
            </a:r>
            <a:endParaRPr lang="fi-FI" sz="900"/>
          </a:p>
        </p:txBody>
      </p:sp>
      <p:sp>
        <p:nvSpPr>
          <p:cNvPr id="11" name="Content Placeholder 8"/>
          <p:cNvSpPr>
            <a:spLocks noGrp="1"/>
          </p:cNvSpPr>
          <p:nvPr>
            <p:ph idx="1"/>
          </p:nvPr>
        </p:nvSpPr>
        <p:spPr>
          <a:xfrm>
            <a:off x="457201" y="2095500"/>
            <a:ext cx="3809999" cy="4010025"/>
          </a:xfrm>
          <a:solidFill>
            <a:schemeClr val="bg1"/>
          </a:solidFill>
        </p:spPr>
        <p:txBody>
          <a:bodyPr>
            <a:normAutofit fontScale="70000" lnSpcReduction="20000"/>
          </a:bodyPr>
          <a:lstStyle/>
          <a:p>
            <a:r>
              <a:rPr lang="fi-FI" sz="2200" b="1">
                <a:latin typeface="Calibri" panose="020F0502020204030204" pitchFamily="34" charset="0"/>
                <a:cs typeface="Calibri" panose="020F0502020204030204" pitchFamily="34" charset="0"/>
              </a:rPr>
              <a:t>Ennakkotehtävä: </a:t>
            </a:r>
          </a:p>
          <a:p>
            <a:pPr marL="0" indent="0">
              <a:buNone/>
            </a:pPr>
            <a:r>
              <a:rPr lang="fi-FI" sz="2200">
                <a:latin typeface="Calibri" panose="020F0502020204030204" pitchFamily="34" charset="0"/>
                <a:cs typeface="Calibri" panose="020F0502020204030204" pitchFamily="34" charset="0"/>
              </a:rPr>
              <a:t>Lue: </a:t>
            </a:r>
            <a:r>
              <a:rPr lang="fi-FI" sz="2300" b="0" i="0">
                <a:solidFill>
                  <a:srgbClr val="002060"/>
                </a:solidFill>
                <a:effectLst/>
                <a:highlight>
                  <a:srgbClr val="FFFFFF"/>
                </a:highlight>
                <a:latin typeface="Calibri" panose="020F0502020204030204" pitchFamily="34" charset="0"/>
                <a:cs typeface="Calibri" panose="020F0502020204030204" pitchFamily="34" charset="0"/>
              </a:rPr>
              <a:t>Kokkonen, M. (2017). Luku 2. Tunteiden onnistunut ja epäonnistunut säätely. Teoksessa </a:t>
            </a:r>
            <a:r>
              <a:rPr lang="fi-FI" sz="2300" b="0" i="1">
                <a:solidFill>
                  <a:srgbClr val="002060"/>
                </a:solidFill>
                <a:effectLst/>
                <a:highlight>
                  <a:srgbClr val="FFFFFF"/>
                </a:highlight>
                <a:latin typeface="Calibri" panose="020F0502020204030204" pitchFamily="34" charset="0"/>
                <a:cs typeface="Calibri" panose="020F0502020204030204" pitchFamily="34" charset="0"/>
              </a:rPr>
              <a:t>Ihastuttavat, vihastuttavat tunteet: Opi tunteiden säätelyn taito</a:t>
            </a:r>
            <a:r>
              <a:rPr lang="fi-FI" sz="2300" b="0" i="0">
                <a:solidFill>
                  <a:srgbClr val="002060"/>
                </a:solidFill>
                <a:effectLst/>
                <a:highlight>
                  <a:srgbClr val="FFFFFF"/>
                </a:highlight>
                <a:latin typeface="Calibri" panose="020F0502020204030204" pitchFamily="34" charset="0"/>
                <a:cs typeface="Calibri" panose="020F0502020204030204" pitchFamily="34" charset="0"/>
              </a:rPr>
              <a:t> (3., uudistettu painos.). PS-kustannus.</a:t>
            </a:r>
            <a:endParaRPr lang="fi-FI" sz="2100">
              <a:solidFill>
                <a:srgbClr val="002060"/>
              </a:solidFill>
              <a:latin typeface="Calibri" panose="020F0502020204030204" pitchFamily="34" charset="0"/>
              <a:cs typeface="Calibri" panose="020F0502020204030204" pitchFamily="34" charset="0"/>
            </a:endParaRPr>
          </a:p>
          <a:p>
            <a:pPr marL="0" indent="0">
              <a:buNone/>
            </a:pPr>
            <a:r>
              <a:rPr lang="fi-FI" sz="2200">
                <a:latin typeface="Calibri" panose="020F0502020204030204" pitchFamily="34" charset="0"/>
                <a:cs typeface="Calibri" panose="020F0502020204030204" pitchFamily="34" charset="0"/>
              </a:rPr>
              <a:t>Katso </a:t>
            </a:r>
            <a:r>
              <a:rPr lang="fi-FI" sz="2200" err="1">
                <a:latin typeface="Calibri" panose="020F0502020204030204" pitchFamily="34" charset="0"/>
                <a:cs typeface="Calibri" panose="020F0502020204030204" pitchFamily="34" charset="0"/>
              </a:rPr>
              <a:t>Youtube</a:t>
            </a:r>
            <a:r>
              <a:rPr lang="fi-FI" sz="2200">
                <a:latin typeface="Calibri" panose="020F0502020204030204" pitchFamily="34" charset="0"/>
                <a:cs typeface="Calibri" panose="020F0502020204030204" pitchFamily="34" charset="0"/>
              </a:rPr>
              <a:t> videot: </a:t>
            </a:r>
          </a:p>
          <a:p>
            <a:pPr marL="0" indent="0" defTabSz="914400">
              <a:spcBef>
                <a:spcPts val="0"/>
              </a:spcBef>
              <a:spcAft>
                <a:spcPts val="1200"/>
              </a:spcAft>
              <a:buClrTx/>
              <a:buNone/>
            </a:pPr>
            <a:r>
              <a:rPr lang="fi-FI" sz="2000">
                <a:solidFill>
                  <a:srgbClr val="002957"/>
                </a:solidFill>
                <a:latin typeface="Calibri" panose="020F0502020204030204" pitchFamily="34" charset="0"/>
                <a:cs typeface="Calibri" panose="020F0502020204030204" pitchFamily="34" charset="0"/>
              </a:rPr>
              <a:t>1. </a:t>
            </a:r>
            <a:r>
              <a:rPr lang="fi-FI" sz="2000" err="1">
                <a:solidFill>
                  <a:srgbClr val="002957"/>
                </a:solidFill>
                <a:latin typeface="Calibri" panose="020F0502020204030204" pitchFamily="34" charset="0"/>
                <a:cs typeface="Calibri" panose="020F0502020204030204" pitchFamily="34" charset="0"/>
              </a:rPr>
              <a:t>Why</a:t>
            </a:r>
            <a:r>
              <a:rPr lang="fi-FI" sz="2000">
                <a:solidFill>
                  <a:srgbClr val="002957"/>
                </a:solidFill>
                <a:latin typeface="Calibri" panose="020F0502020204030204" pitchFamily="34" charset="0"/>
                <a:cs typeface="Calibri" panose="020F0502020204030204" pitchFamily="34" charset="0"/>
              </a:rPr>
              <a:t> </a:t>
            </a:r>
            <a:r>
              <a:rPr lang="fi-FI" sz="2000" err="1">
                <a:solidFill>
                  <a:srgbClr val="002957"/>
                </a:solidFill>
                <a:latin typeface="Calibri" panose="020F0502020204030204" pitchFamily="34" charset="0"/>
                <a:cs typeface="Calibri" panose="020F0502020204030204" pitchFamily="34" charset="0"/>
              </a:rPr>
              <a:t>do</a:t>
            </a:r>
            <a:r>
              <a:rPr lang="fi-FI" sz="2000">
                <a:solidFill>
                  <a:srgbClr val="002957"/>
                </a:solidFill>
                <a:latin typeface="Calibri" panose="020F0502020204030204" pitchFamily="34" charset="0"/>
                <a:cs typeface="Calibri" panose="020F0502020204030204" pitchFamily="34" charset="0"/>
              </a:rPr>
              <a:t> </a:t>
            </a:r>
            <a:r>
              <a:rPr lang="fi-FI" sz="2000" err="1">
                <a:solidFill>
                  <a:srgbClr val="002957"/>
                </a:solidFill>
                <a:latin typeface="Calibri" panose="020F0502020204030204" pitchFamily="34" charset="0"/>
                <a:cs typeface="Calibri" panose="020F0502020204030204" pitchFamily="34" charset="0"/>
              </a:rPr>
              <a:t>we</a:t>
            </a:r>
            <a:r>
              <a:rPr lang="fi-FI" sz="2000">
                <a:solidFill>
                  <a:srgbClr val="002957"/>
                </a:solidFill>
                <a:latin typeface="Calibri" panose="020F0502020204030204" pitchFamily="34" charset="0"/>
                <a:cs typeface="Calibri" panose="020F0502020204030204" pitchFamily="34" charset="0"/>
              </a:rPr>
              <a:t> </a:t>
            </a:r>
            <a:r>
              <a:rPr lang="fi-FI" sz="2000" err="1">
                <a:solidFill>
                  <a:srgbClr val="002957"/>
                </a:solidFill>
                <a:latin typeface="Calibri" panose="020F0502020204030204" pitchFamily="34" charset="0"/>
                <a:cs typeface="Calibri" panose="020F0502020204030204" pitchFamily="34" charset="0"/>
              </a:rPr>
              <a:t>lose</a:t>
            </a:r>
            <a:r>
              <a:rPr lang="fi-FI" sz="2000">
                <a:solidFill>
                  <a:srgbClr val="002957"/>
                </a:solidFill>
                <a:latin typeface="Calibri" panose="020F0502020204030204" pitchFamily="34" charset="0"/>
                <a:cs typeface="Calibri" panose="020F0502020204030204" pitchFamily="34" charset="0"/>
              </a:rPr>
              <a:t> </a:t>
            </a:r>
            <a:r>
              <a:rPr lang="fi-FI" sz="2000" err="1">
                <a:solidFill>
                  <a:srgbClr val="002957"/>
                </a:solidFill>
                <a:latin typeface="Calibri" panose="020F0502020204030204" pitchFamily="34" charset="0"/>
                <a:cs typeface="Calibri" panose="020F0502020204030204" pitchFamily="34" charset="0"/>
              </a:rPr>
              <a:t>control</a:t>
            </a:r>
            <a:r>
              <a:rPr lang="fi-FI" sz="2000">
                <a:solidFill>
                  <a:srgbClr val="002957"/>
                </a:solidFill>
                <a:latin typeface="Calibri" panose="020F0502020204030204" pitchFamily="34" charset="0"/>
                <a:cs typeface="Calibri" panose="020F0502020204030204" pitchFamily="34" charset="0"/>
              </a:rPr>
              <a:t> of </a:t>
            </a:r>
            <a:r>
              <a:rPr lang="fi-FI" sz="2000" err="1">
                <a:solidFill>
                  <a:srgbClr val="002957"/>
                </a:solidFill>
                <a:latin typeface="Calibri" panose="020F0502020204030204" pitchFamily="34" charset="0"/>
                <a:cs typeface="Calibri" panose="020F0502020204030204" pitchFamily="34" charset="0"/>
              </a:rPr>
              <a:t>our</a:t>
            </a:r>
            <a:r>
              <a:rPr lang="fi-FI" sz="2000">
                <a:solidFill>
                  <a:srgbClr val="002957"/>
                </a:solidFill>
                <a:latin typeface="Calibri" panose="020F0502020204030204" pitchFamily="34" charset="0"/>
                <a:cs typeface="Calibri" panose="020F0502020204030204" pitchFamily="34" charset="0"/>
              </a:rPr>
              <a:t> </a:t>
            </a:r>
            <a:r>
              <a:rPr lang="fi-FI" sz="2000" err="1">
                <a:solidFill>
                  <a:srgbClr val="002957"/>
                </a:solidFill>
                <a:latin typeface="Calibri" panose="020F0502020204030204" pitchFamily="34" charset="0"/>
                <a:cs typeface="Calibri" panose="020F0502020204030204" pitchFamily="34" charset="0"/>
              </a:rPr>
              <a:t>emotion</a:t>
            </a:r>
            <a:r>
              <a:rPr lang="fi-FI" sz="2000">
                <a:solidFill>
                  <a:srgbClr val="002957"/>
                </a:solidFill>
                <a:latin typeface="Calibri" panose="020F0502020204030204" pitchFamily="34" charset="0"/>
                <a:cs typeface="Calibri" panose="020F0502020204030204" pitchFamily="34" charset="0"/>
              </a:rPr>
              <a:t>?</a:t>
            </a:r>
            <a:endParaRPr lang="fi-FI" sz="2000">
              <a:solidFill>
                <a:srgbClr val="CD1619"/>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marL="0" lvl="0" indent="0" defTabSz="914400">
              <a:spcBef>
                <a:spcPts val="0"/>
              </a:spcBef>
              <a:spcAft>
                <a:spcPts val="1200"/>
              </a:spcAft>
              <a:buClrTx/>
              <a:buNone/>
            </a:pPr>
            <a:r>
              <a:rPr lang="fi-FI" sz="2000">
                <a:solidFill>
                  <a:srgbClr val="CD1619"/>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https://www.youtube.com/watch?v=3bKuoH8CkFc</a:t>
            </a:r>
            <a:endParaRPr lang="fi-FI" sz="2200">
              <a:latin typeface="Calibri" panose="020F0502020204030204" pitchFamily="34" charset="0"/>
              <a:cs typeface="Calibri" panose="020F0502020204030204" pitchFamily="34" charset="0"/>
            </a:endParaRPr>
          </a:p>
          <a:p>
            <a:pPr marL="0" indent="0">
              <a:buNone/>
            </a:pPr>
            <a:r>
              <a:rPr lang="en-US" sz="2200">
                <a:latin typeface="Calibri" panose="020F0502020204030204" pitchFamily="34" charset="0"/>
                <a:cs typeface="Calibri" panose="020F0502020204030204" pitchFamily="34" charset="0"/>
              </a:rPr>
              <a:t>2. Emotional Engagement in Learning | Mark Thompson</a:t>
            </a:r>
          </a:p>
          <a:p>
            <a:pPr marL="0" indent="0">
              <a:buNone/>
            </a:pPr>
            <a:r>
              <a:rPr lang="fi-FI" sz="2200">
                <a:latin typeface="Calibri" panose="020F0502020204030204" pitchFamily="34" charset="0"/>
                <a:cs typeface="Calibri" panose="020F0502020204030204" pitchFamily="34" charset="0"/>
                <a:hlinkClick r:id="rId6"/>
              </a:rPr>
              <a:t>https://www.youtube.com/watch?v=QfXNn51OoxM</a:t>
            </a:r>
            <a:endParaRPr lang="fi-FI" sz="2200">
              <a:latin typeface="Calibri" panose="020F0502020204030204" pitchFamily="34" charset="0"/>
              <a:cs typeface="Calibri" panose="020F0502020204030204" pitchFamily="34" charset="0"/>
            </a:endParaRPr>
          </a:p>
          <a:p>
            <a:pPr marL="0" indent="0">
              <a:buNone/>
            </a:pPr>
            <a:endParaRPr lang="fi-FI"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91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Since 1863.</a:t>
            </a: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4034FB0-F16B-984E-9F7F-EBDE0736108B}"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7" name="Title 6"/>
          <p:cNvSpPr>
            <a:spLocks noGrp="1"/>
          </p:cNvSpPr>
          <p:nvPr>
            <p:ph type="title" idx="4294967295"/>
          </p:nvPr>
        </p:nvSpPr>
        <p:spPr>
          <a:xfrm>
            <a:off x="182880" y="646709"/>
            <a:ext cx="8229600" cy="1020762"/>
          </a:xfrm>
        </p:spPr>
        <p:txBody>
          <a:bodyPr>
            <a:normAutofit/>
          </a:bodyPr>
          <a:lstStyle/>
          <a:p>
            <a:r>
              <a:rPr lang="fi-FI" sz="2800" dirty="0">
                <a:solidFill>
                  <a:srgbClr val="002957"/>
                </a:solidFill>
                <a:latin typeface="Calibri"/>
                <a:ea typeface="Calibri"/>
                <a:cs typeface="Calibri"/>
              </a:rPr>
              <a:t>KTKP3019</a:t>
            </a:r>
            <a:r>
              <a:rPr lang="fi-FI" sz="2800" dirty="0">
                <a:latin typeface="Calibri"/>
                <a:ea typeface="Calibri"/>
                <a:cs typeface="Calibri"/>
              </a:rPr>
              <a:t> Osaaminen ja asiantuntijuus: opetusharjoittelu 1 (5 op)</a:t>
            </a:r>
          </a:p>
        </p:txBody>
      </p:sp>
      <p:sp>
        <p:nvSpPr>
          <p:cNvPr id="8" name="Content Placeholder 7"/>
          <p:cNvSpPr>
            <a:spLocks noGrp="1"/>
          </p:cNvSpPr>
          <p:nvPr>
            <p:ph idx="4294967295"/>
          </p:nvPr>
        </p:nvSpPr>
        <p:spPr>
          <a:xfrm>
            <a:off x="182880" y="1651000"/>
            <a:ext cx="4535488" cy="4443413"/>
          </a:xfrm>
          <a:ln w="57150">
            <a:solidFill>
              <a:schemeClr val="accent3">
                <a:lumMod val="20000"/>
                <a:lumOff val="80000"/>
              </a:schemeClr>
            </a:solidFill>
          </a:ln>
        </p:spPr>
        <p:txBody>
          <a:bodyPr>
            <a:normAutofit fontScale="85000" lnSpcReduction="20000"/>
          </a:bodyPr>
          <a:lstStyle/>
          <a:p>
            <a:pPr marL="0" indent="0">
              <a:spcBef>
                <a:spcPts val="0"/>
              </a:spcBef>
              <a:buNone/>
            </a:pPr>
            <a:r>
              <a:rPr lang="fi-FI" sz="2400" b="1">
                <a:latin typeface="Calibri" panose="020F0502020204030204" pitchFamily="34" charset="0"/>
                <a:cs typeface="Calibri" panose="020F0502020204030204" pitchFamily="34" charset="0"/>
              </a:rPr>
              <a:t>Sisältö</a:t>
            </a:r>
          </a:p>
          <a:p>
            <a:pPr marL="179388" indent="-179388">
              <a:lnSpc>
                <a:spcPct val="120000"/>
              </a:lnSpc>
              <a:spcBef>
                <a:spcPts val="0"/>
              </a:spcBef>
              <a:spcAft>
                <a:spcPts val="600"/>
              </a:spcAft>
            </a:pPr>
            <a:r>
              <a:rPr lang="fi-FI" sz="2100">
                <a:latin typeface="Calibri" panose="020F0502020204030204" pitchFamily="34" charset="0"/>
                <a:cs typeface="Calibri" panose="020F0502020204030204" pitchFamily="34" charset="0"/>
              </a:rPr>
              <a:t>koulun toimintakulttuurin ja </a:t>
            </a:r>
            <a:r>
              <a:rPr lang="fi-FI" sz="2600" b="1">
                <a:latin typeface="Calibri" panose="020F0502020204030204" pitchFamily="34" charset="0"/>
                <a:cs typeface="Calibri" panose="020F0502020204030204" pitchFamily="34" charset="0"/>
              </a:rPr>
              <a:t>opetustilanteiden havainnointi ohjatusti ja itsenäisesti</a:t>
            </a:r>
          </a:p>
          <a:p>
            <a:pPr marL="179388" indent="-179388">
              <a:lnSpc>
                <a:spcPct val="120000"/>
              </a:lnSpc>
              <a:spcBef>
                <a:spcPts val="0"/>
              </a:spcBef>
              <a:spcAft>
                <a:spcPts val="600"/>
              </a:spcAft>
            </a:pPr>
            <a:r>
              <a:rPr lang="fi-FI" sz="2100">
                <a:latin typeface="Calibri" panose="020F0502020204030204" pitchFamily="34" charset="0"/>
                <a:cs typeface="Calibri" panose="020F0502020204030204" pitchFamily="34" charset="0"/>
              </a:rPr>
              <a:t>pedagogisen prosessin eli opetuksen </a:t>
            </a:r>
            <a:r>
              <a:rPr lang="fi-FI" sz="2100">
                <a:solidFill>
                  <a:srgbClr val="002060"/>
                </a:solidFill>
                <a:latin typeface="Calibri" panose="020F0502020204030204" pitchFamily="34" charset="0"/>
                <a:cs typeface="Calibri" panose="020F0502020204030204" pitchFamily="34" charset="0"/>
              </a:rPr>
              <a:t>suunnittelun,</a:t>
            </a:r>
            <a:r>
              <a:rPr lang="fi-FI" sz="2100">
                <a:latin typeface="Calibri" panose="020F0502020204030204" pitchFamily="34" charset="0"/>
                <a:cs typeface="Calibri" panose="020F0502020204030204" pitchFamily="34" charset="0"/>
              </a:rPr>
              <a:t> toteutuksen ja arvioinnin harjoittelu ohjatusti</a:t>
            </a:r>
          </a:p>
          <a:p>
            <a:pPr marL="179388" indent="-179388">
              <a:lnSpc>
                <a:spcPct val="120000"/>
              </a:lnSpc>
              <a:spcBef>
                <a:spcPts val="0"/>
              </a:spcBef>
              <a:spcAft>
                <a:spcPts val="600"/>
              </a:spcAft>
            </a:pPr>
            <a:r>
              <a:rPr lang="fi-FI" sz="2100">
                <a:latin typeface="Calibri" panose="020F0502020204030204" pitchFamily="34" charset="0"/>
                <a:cs typeface="Calibri" panose="020F0502020204030204" pitchFamily="34" charset="0"/>
              </a:rPr>
              <a:t>kasvatustieteellisen asiantuntijuuden ja opettajuuden ydinosaamisalueen jäsentäminen teorioiden, omien ennakkokäsitysten ja toimintatapojen kriittisen reflektion avulla</a:t>
            </a:r>
          </a:p>
          <a:p>
            <a:pPr marL="179388" indent="-179388">
              <a:lnSpc>
                <a:spcPct val="120000"/>
              </a:lnSpc>
              <a:spcBef>
                <a:spcPts val="0"/>
              </a:spcBef>
              <a:spcAft>
                <a:spcPts val="600"/>
              </a:spcAft>
            </a:pPr>
            <a:r>
              <a:rPr lang="fi-FI" sz="2100">
                <a:latin typeface="Calibri" panose="020F0502020204030204" pitchFamily="34" charset="0"/>
                <a:cs typeface="Calibri" panose="020F0502020204030204" pitchFamily="34" charset="0"/>
              </a:rPr>
              <a:t>tieto- ja viestintäteknologian pedagogisiin käyttötapoihin tutustuminen</a:t>
            </a:r>
          </a:p>
        </p:txBody>
      </p:sp>
      <p:sp>
        <p:nvSpPr>
          <p:cNvPr id="9" name="Rectangle 8"/>
          <p:cNvSpPr/>
          <p:nvPr/>
        </p:nvSpPr>
        <p:spPr>
          <a:xfrm>
            <a:off x="4796118" y="1650420"/>
            <a:ext cx="4347882" cy="4047262"/>
          </a:xfrm>
          <a:prstGeom prst="rect">
            <a:avLst/>
          </a:prstGeom>
          <a:solidFill>
            <a:schemeClr val="accent3">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200" b="1" i="0" u="none" strike="noStrike" kern="1200" cap="none" spc="0" normalizeH="0" baseline="0" noProof="0">
                <a:ln>
                  <a:noFill/>
                </a:ln>
                <a:solidFill>
                  <a:srgbClr val="212529"/>
                </a:solidFill>
                <a:effectLst/>
                <a:uLnTx/>
                <a:uFillTx/>
                <a:latin typeface="Calibri" panose="020F0502020204030204" pitchFamily="34" charset="0"/>
                <a:ea typeface="+mn-ea"/>
                <a:cs typeface="Calibri" panose="020F0502020204030204" pitchFamily="34" charset="0"/>
              </a:rPr>
              <a:t>Opintojakson suoritettuaan opiskelija osaa</a:t>
            </a:r>
          </a:p>
          <a:p>
            <a:pPr marL="179388" marR="0" lvl="0" indent="-17938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212529"/>
                </a:solidFill>
                <a:effectLst/>
                <a:uLnTx/>
                <a:uFillTx/>
                <a:latin typeface="Calibri" panose="020F0502020204030204" pitchFamily="34" charset="0"/>
                <a:ea typeface="+mn-ea"/>
                <a:cs typeface="Calibri" panose="020F0502020204030204" pitchFamily="34" charset="0"/>
              </a:rPr>
              <a:t>havainnoida koulun toimintakulttuuria, oppimisympäristöjä, oppila</a:t>
            </a:r>
            <a:r>
              <a:rPr kumimoji="0" lang="fi-FI"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id</a:t>
            </a:r>
            <a:r>
              <a:rPr kumimoji="0" lang="fi-FI" sz="1800" b="0" i="0" u="none" strike="noStrike" kern="1200" cap="none" spc="0" normalizeH="0" baseline="0" noProof="0">
                <a:ln>
                  <a:noFill/>
                </a:ln>
                <a:solidFill>
                  <a:srgbClr val="212529"/>
                </a:solidFill>
                <a:effectLst/>
                <a:uLnTx/>
                <a:uFillTx/>
                <a:latin typeface="Calibri" panose="020F0502020204030204" pitchFamily="34" charset="0"/>
                <a:ea typeface="+mn-ea"/>
                <a:cs typeface="Calibri" panose="020F0502020204030204" pitchFamily="34" charset="0"/>
              </a:rPr>
              <a:t>en moninaisuutta ja oppilaiden oppimiseen vaikuttavia tekijöitä</a:t>
            </a:r>
          </a:p>
          <a:p>
            <a:pPr marL="179388" marR="0" lvl="0" indent="-17938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212529"/>
                </a:solidFill>
                <a:effectLst/>
                <a:uLnTx/>
                <a:uFillTx/>
                <a:latin typeface="Calibri" panose="020F0502020204030204" pitchFamily="34" charset="0"/>
                <a:ea typeface="+mn-ea"/>
                <a:cs typeface="Calibri" panose="020F0502020204030204" pitchFamily="34" charset="0"/>
              </a:rPr>
              <a:t>tunnistaa pedagogiseen prosessiin liittyviä tekijöitä ja soveltaa niitä omassa opetuksessa</a:t>
            </a:r>
            <a:r>
              <a:rPr kumimoji="0" lang="fi-FI"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an</a:t>
            </a:r>
          </a:p>
          <a:p>
            <a:pPr marL="179388" marR="0" lvl="0" indent="-17938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212529"/>
                </a:solidFill>
                <a:effectLst/>
                <a:uLnTx/>
                <a:uFillTx/>
                <a:latin typeface="Calibri" panose="020F0502020204030204" pitchFamily="34" charset="0"/>
                <a:ea typeface="+mn-ea"/>
                <a:cs typeface="Calibri" panose="020F0502020204030204" pitchFamily="34" charset="0"/>
              </a:rPr>
              <a:t>rakentaa aktiivisesti opetus- ja </a:t>
            </a:r>
            <a:r>
              <a:rPr kumimoji="0" lang="fi-FI" sz="1800" b="0" i="0" u="none" strike="noStrike" kern="1200" cap="none" spc="0" normalizeH="0" baseline="0" noProof="0" err="1">
                <a:ln>
                  <a:noFill/>
                </a:ln>
                <a:solidFill>
                  <a:srgbClr val="212529"/>
                </a:solidFill>
                <a:effectLst/>
                <a:uLnTx/>
                <a:uFillTx/>
                <a:latin typeface="Calibri" panose="020F0502020204030204" pitchFamily="34" charset="0"/>
                <a:ea typeface="+mn-ea"/>
                <a:cs typeface="Calibri" panose="020F0502020204030204" pitchFamily="34" charset="0"/>
              </a:rPr>
              <a:t>kasvatusalan</a:t>
            </a:r>
            <a:r>
              <a:rPr kumimoji="0" lang="fi-FI" sz="1800" b="0" i="0" u="none" strike="noStrike" kern="1200" cap="none" spc="0" normalizeH="0" baseline="0" noProof="0">
                <a:ln>
                  <a:noFill/>
                </a:ln>
                <a:solidFill>
                  <a:srgbClr val="212529"/>
                </a:solidFill>
                <a:effectLst/>
                <a:uLnTx/>
                <a:uFillTx/>
                <a:latin typeface="Calibri" panose="020F0502020204030204" pitchFamily="34" charset="0"/>
                <a:ea typeface="+mn-ea"/>
                <a:cs typeface="Calibri" panose="020F0502020204030204" pitchFamily="34" charset="0"/>
              </a:rPr>
              <a:t> asiantuntijuuttaan</a:t>
            </a:r>
          </a:p>
          <a:p>
            <a:pPr marL="179388" marR="0" lvl="0" indent="-17938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212529"/>
                </a:solidFill>
                <a:effectLst/>
                <a:uLnTx/>
                <a:uFillTx/>
                <a:latin typeface="Calibri" panose="020F0502020204030204" pitchFamily="34" charset="0"/>
                <a:ea typeface="+mn-ea"/>
                <a:cs typeface="Calibri" panose="020F0502020204030204" pitchFamily="34" charset="0"/>
              </a:rPr>
              <a:t>reflektoida kokemuksiaan tutkimustietoon pohjautuen</a:t>
            </a:r>
          </a:p>
        </p:txBody>
      </p:sp>
    </p:spTree>
    <p:extLst>
      <p:ext uri="{BB962C8B-B14F-4D97-AF65-F5344CB8AC3E}">
        <p14:creationId xmlns:p14="http://schemas.microsoft.com/office/powerpoint/2010/main" val="227481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257175">
              <a:defRPr/>
            </a:pPr>
            <a:r>
              <a:rPr lang="fi-FI" sz="506" b="1">
                <a:solidFill>
                  <a:srgbClr val="BBE0E3"/>
                </a:solidFill>
              </a:rPr>
              <a:t>JYU. </a:t>
            </a:r>
            <a:r>
              <a:rPr lang="fi-FI" sz="506" b="1">
                <a:solidFill>
                  <a:srgbClr val="FFFFFF"/>
                </a:solidFill>
              </a:rPr>
              <a:t>Since 1863.</a:t>
            </a:r>
          </a:p>
        </p:txBody>
      </p:sp>
      <p:sp>
        <p:nvSpPr>
          <p:cNvPr id="3" name="Slide Number Placeholder 2"/>
          <p:cNvSpPr>
            <a:spLocks noGrp="1"/>
          </p:cNvSpPr>
          <p:nvPr>
            <p:ph type="sldNum" sz="quarter" idx="4"/>
          </p:nvPr>
        </p:nvSpPr>
        <p:spPr/>
        <p:txBody>
          <a:bodyPr/>
          <a:lstStyle/>
          <a:p>
            <a:pPr defTabSz="257175">
              <a:defRPr/>
            </a:pPr>
            <a:fld id="{0FE3988A-0109-0B40-965D-9E0ED41EFEE4}" type="slidenum">
              <a:rPr lang="fi-FI" sz="506">
                <a:solidFill>
                  <a:srgbClr val="FFFFFF"/>
                </a:solidFill>
                <a:cs typeface="Arial"/>
              </a:rPr>
              <a:pPr defTabSz="257175">
                <a:defRPr/>
              </a:pPr>
              <a:t>4</a:t>
            </a:fld>
            <a:endParaRPr lang="fi-FI" sz="506">
              <a:solidFill>
                <a:srgbClr val="FFFFFF"/>
              </a:solidFill>
              <a:cs typeface="Arial"/>
            </a:endParaRPr>
          </a:p>
        </p:txBody>
      </p:sp>
      <p:graphicFrame>
        <p:nvGraphicFramePr>
          <p:cNvPr id="6" name="Table 5"/>
          <p:cNvGraphicFramePr>
            <a:graphicFrameLocks noGrp="1"/>
          </p:cNvGraphicFramePr>
          <p:nvPr/>
        </p:nvGraphicFramePr>
        <p:xfrm>
          <a:off x="683582" y="594627"/>
          <a:ext cx="7963267" cy="5305966"/>
        </p:xfrm>
        <a:graphic>
          <a:graphicData uri="http://schemas.openxmlformats.org/drawingml/2006/table">
            <a:tbl>
              <a:tblPr firstRow="1" bandRow="1">
                <a:tableStyleId>{5940675A-B579-460E-94D1-54222C63F5DA}</a:tableStyleId>
              </a:tblPr>
              <a:tblGrid>
                <a:gridCol w="1210223">
                  <a:extLst>
                    <a:ext uri="{9D8B030D-6E8A-4147-A177-3AD203B41FA5}">
                      <a16:colId xmlns:a16="http://schemas.microsoft.com/office/drawing/2014/main" val="1552835324"/>
                    </a:ext>
                  </a:extLst>
                </a:gridCol>
                <a:gridCol w="1436132">
                  <a:extLst>
                    <a:ext uri="{9D8B030D-6E8A-4147-A177-3AD203B41FA5}">
                      <a16:colId xmlns:a16="http://schemas.microsoft.com/office/drawing/2014/main" val="4130883434"/>
                    </a:ext>
                  </a:extLst>
                </a:gridCol>
                <a:gridCol w="1419995">
                  <a:extLst>
                    <a:ext uri="{9D8B030D-6E8A-4147-A177-3AD203B41FA5}">
                      <a16:colId xmlns:a16="http://schemas.microsoft.com/office/drawing/2014/main" val="3689724029"/>
                    </a:ext>
                  </a:extLst>
                </a:gridCol>
                <a:gridCol w="1402578">
                  <a:extLst>
                    <a:ext uri="{9D8B030D-6E8A-4147-A177-3AD203B41FA5}">
                      <a16:colId xmlns:a16="http://schemas.microsoft.com/office/drawing/2014/main" val="3715201053"/>
                    </a:ext>
                  </a:extLst>
                </a:gridCol>
                <a:gridCol w="1598775">
                  <a:extLst>
                    <a:ext uri="{9D8B030D-6E8A-4147-A177-3AD203B41FA5}">
                      <a16:colId xmlns:a16="http://schemas.microsoft.com/office/drawing/2014/main" val="1707312976"/>
                    </a:ext>
                  </a:extLst>
                </a:gridCol>
                <a:gridCol w="895564">
                  <a:extLst>
                    <a:ext uri="{9D8B030D-6E8A-4147-A177-3AD203B41FA5}">
                      <a16:colId xmlns:a16="http://schemas.microsoft.com/office/drawing/2014/main" val="4025260522"/>
                    </a:ext>
                  </a:extLst>
                </a:gridCol>
              </a:tblGrid>
              <a:tr h="298248">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 </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marL="0" indent="0">
                        <a:lnSpc>
                          <a:spcPct val="107000"/>
                        </a:lnSpc>
                        <a:spcAft>
                          <a:spcPts val="480"/>
                        </a:spcAft>
                      </a:pPr>
                      <a:r>
                        <a:rPr lang="fi-FI" sz="900" b="1">
                          <a:effectLst/>
                          <a:latin typeface="Calibri"/>
                          <a:cs typeface="Calibri"/>
                        </a:rPr>
                        <a:t>PERIODI 1 </a:t>
                      </a:r>
                      <a:r>
                        <a:rPr lang="fi-FI" sz="900" b="1">
                          <a:solidFill>
                            <a:schemeClr val="tx1"/>
                          </a:solidFill>
                          <a:effectLst/>
                          <a:latin typeface="Calibri"/>
                          <a:cs typeface="Calibri"/>
                        </a:rPr>
                        <a:t>1.8.–26.10.25</a:t>
                      </a:r>
                      <a:endParaRPr lang="fi-FI" sz="9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chemeClr val="tx2">
                        <a:lumMod val="10000"/>
                        <a:lumOff val="90000"/>
                      </a:schemeClr>
                    </a:solidFill>
                  </a:tcPr>
                </a:tc>
                <a:tc gridSpan="2">
                  <a:txBody>
                    <a:bodyPr/>
                    <a:lstStyle/>
                    <a:p>
                      <a:pPr>
                        <a:lnSpc>
                          <a:spcPct val="107000"/>
                        </a:lnSpc>
                        <a:spcAft>
                          <a:spcPts val="480"/>
                        </a:spcAft>
                      </a:pPr>
                      <a:r>
                        <a:rPr lang="fi-FI" sz="900" b="1">
                          <a:effectLst/>
                          <a:latin typeface="Calibri"/>
                          <a:cs typeface="Calibri"/>
                        </a:rPr>
                        <a:t>PERIODI 2 27.10.–31.12.2025</a:t>
                      </a:r>
                      <a:endParaRPr lang="fi-FI" sz="900" b="1">
                        <a:effectLst/>
                        <a:latin typeface="Calibri"/>
                        <a:ea typeface="Calibri" panose="020F0502020204030204" pitchFamily="34" charset="0"/>
                        <a:cs typeface="Calibri"/>
                      </a:endParaRPr>
                    </a:p>
                  </a:txBody>
                  <a:tcPr marL="38154" marR="38154" marT="19077" marB="19077">
                    <a:solidFill>
                      <a:srgbClr val="FFFFCC"/>
                    </a:solidFill>
                  </a:tcPr>
                </a:tc>
                <a:tc hMerge="1">
                  <a:txBody>
                    <a:bodyPr/>
                    <a:lstStyle/>
                    <a:p>
                      <a:pPr>
                        <a:lnSpc>
                          <a:spcPct val="107000"/>
                        </a:lnSpc>
                        <a:spcAft>
                          <a:spcPts val="480"/>
                        </a:spcAft>
                      </a:pPr>
                      <a:endParaRPr lang="fi-FI" sz="900" b="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a:effectLst/>
                          <a:latin typeface="Calibri"/>
                          <a:cs typeface="Calibri"/>
                        </a:rPr>
                        <a:t>PERIODI 3 1.1.–15.3.2026</a:t>
                      </a:r>
                      <a:endParaRPr lang="fi-FI" sz="900" b="1">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E5FFF8"/>
                    </a:solidFill>
                  </a:tcPr>
                </a:tc>
                <a:tc>
                  <a:txBody>
                    <a:bodyPr/>
                    <a:lstStyle/>
                    <a:p>
                      <a:pPr>
                        <a:lnSpc>
                          <a:spcPct val="107000"/>
                        </a:lnSpc>
                        <a:spcAft>
                          <a:spcPts val="480"/>
                        </a:spcAft>
                      </a:pPr>
                      <a:r>
                        <a:rPr lang="fi-FI" sz="900">
                          <a:effectLst/>
                          <a:latin typeface="Calibri"/>
                          <a:cs typeface="Calibri"/>
                        </a:rPr>
                        <a:t> PERIODI 4 </a:t>
                      </a:r>
                      <a:br>
                        <a:rPr lang="fi-FI" sz="900">
                          <a:effectLst/>
                          <a:latin typeface="Calibri"/>
                          <a:cs typeface="Calibri"/>
                        </a:rPr>
                      </a:br>
                      <a:r>
                        <a:rPr lang="fi-FI" sz="900" b="1" i="0" u="none" strike="noStrike" noProof="0">
                          <a:solidFill>
                            <a:schemeClr val="tx1"/>
                          </a:solidFill>
                          <a:effectLst/>
                          <a:latin typeface="Calibri"/>
                        </a:rPr>
                        <a:t>16.3.–24.5.2026</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2034847146"/>
                  </a:ext>
                </a:extLst>
              </a:tr>
              <a:tr h="340639">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 </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a:effectLst/>
                          <a:latin typeface="Calibri" panose="020F0502020204030204" pitchFamily="34" charset="0"/>
                          <a:cs typeface="Calibri" panose="020F0502020204030204" pitchFamily="34" charset="0"/>
                        </a:rPr>
                        <a:t>KTKP050 Vuorovaikutus ja yhteistyö </a:t>
                      </a:r>
                      <a:endParaRPr lang="fi-FI" sz="900" b="1">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chemeClr val="tx2">
                        <a:lumMod val="10000"/>
                        <a:lumOff val="90000"/>
                      </a:schemeClr>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a:effectLst/>
                          <a:latin typeface="Calibri" panose="020F0502020204030204" pitchFamily="34" charset="0"/>
                          <a:cs typeface="Calibri" panose="020F0502020204030204" pitchFamily="34" charset="0"/>
                        </a:rPr>
                        <a:t>KTKP020 Kestävä kasvatus ja yhteiskunta</a:t>
                      </a:r>
                      <a:endParaRPr lang="fi-FI" sz="900" b="1">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FFFFCC"/>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a:effectLst/>
                          <a:latin typeface="Calibri" panose="020F0502020204030204" pitchFamily="34" charset="0"/>
                          <a:cs typeface="Calibri" panose="020F0502020204030204" pitchFamily="34" charset="0"/>
                        </a:rPr>
                        <a:t>KTKP010 Oppiminen ja ohjaus </a:t>
                      </a:r>
                      <a:endParaRPr lang="fi-FI" sz="900" b="1">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FFFFCC"/>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a:effectLst/>
                          <a:latin typeface="Calibri" panose="020F0502020204030204" pitchFamily="34" charset="0"/>
                          <a:cs typeface="Calibri" panose="020F0502020204030204" pitchFamily="34" charset="0"/>
                        </a:rPr>
                        <a:t>KTKP040 Tieteellinen ajattelu ja tieto   </a:t>
                      </a:r>
                      <a:endParaRPr lang="fi-FI" sz="900" b="1">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E5FFF8"/>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 </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54216982"/>
                  </a:ext>
                </a:extLst>
              </a:tr>
              <a:tr h="1027177">
                <a:tc>
                  <a:txBody>
                    <a:bodyPr/>
                    <a:lstStyle/>
                    <a:p>
                      <a:pPr marL="88900" indent="0">
                        <a:lnSpc>
                          <a:spcPct val="107000"/>
                        </a:lnSpc>
                        <a:spcAft>
                          <a:spcPts val="0"/>
                        </a:spcAft>
                      </a:pPr>
                      <a:r>
                        <a:rPr lang="fi-FI" sz="900" b="1" kern="1200">
                          <a:effectLst/>
                          <a:latin typeface="Calibri" panose="020F0502020204030204" pitchFamily="34" charset="0"/>
                          <a:cs typeface="Calibri" panose="020F0502020204030204" pitchFamily="34" charset="0"/>
                        </a:rPr>
                        <a:t>OKL teemaluennot</a:t>
                      </a:r>
                    </a:p>
                    <a:p>
                      <a:pPr marL="88900" indent="0">
                        <a:lnSpc>
                          <a:spcPct val="107000"/>
                        </a:lnSpc>
                        <a:spcAft>
                          <a:spcPts val="0"/>
                        </a:spcAft>
                      </a:pPr>
                      <a:r>
                        <a:rPr lang="fi-FI" sz="900" b="1" kern="1200">
                          <a:effectLst/>
                          <a:latin typeface="Calibri" panose="020F0502020204030204" pitchFamily="34" charset="0"/>
                          <a:cs typeface="Calibri" panose="020F0502020204030204" pitchFamily="34" charset="0"/>
                        </a:rPr>
                        <a:t>Klo 12:30-13:30 </a:t>
                      </a:r>
                      <a:endParaRPr lang="fi-FI" sz="900" b="1" kern="1200">
                        <a:effectLst/>
                        <a:highlight>
                          <a:srgbClr val="FFFF00"/>
                        </a:highlight>
                        <a:latin typeface="Calibri" panose="020F0502020204030204" pitchFamily="34" charset="0"/>
                        <a:cs typeface="Calibri" panose="020F0502020204030204" pitchFamily="34" charset="0"/>
                      </a:endParaRPr>
                    </a:p>
                    <a:p>
                      <a:pPr marL="88900" indent="0">
                        <a:lnSpc>
                          <a:spcPct val="107000"/>
                        </a:lnSpc>
                        <a:spcAft>
                          <a:spcPts val="0"/>
                        </a:spcAft>
                      </a:pPr>
                      <a:r>
                        <a:rPr lang="fi-FI" sz="900" kern="1200">
                          <a:effectLst/>
                          <a:latin typeface="Calibri"/>
                          <a:cs typeface="Calibri"/>
                        </a:rPr>
                        <a:t>19.9. </a:t>
                      </a:r>
                      <a:r>
                        <a:rPr lang="fi-FI" sz="900" kern="1200">
                          <a:solidFill>
                            <a:schemeClr val="tx1"/>
                          </a:solidFill>
                          <a:effectLst/>
                          <a:latin typeface="Calibri"/>
                          <a:cs typeface="Calibri"/>
                        </a:rPr>
                        <a:t>Pakarinen</a:t>
                      </a:r>
                    </a:p>
                    <a:p>
                      <a:pPr marL="88900" indent="0">
                        <a:lnSpc>
                          <a:spcPct val="107000"/>
                        </a:lnSpc>
                        <a:spcAft>
                          <a:spcPts val="0"/>
                        </a:spcAft>
                      </a:pPr>
                      <a:r>
                        <a:rPr lang="fi-FI" sz="900" kern="1200">
                          <a:effectLst/>
                          <a:latin typeface="Calibri"/>
                          <a:cs typeface="Calibri"/>
                        </a:rPr>
                        <a:t>26.9. Pakarinen</a:t>
                      </a:r>
                    </a:p>
                    <a:p>
                      <a:pPr marL="88900" indent="0">
                        <a:lnSpc>
                          <a:spcPct val="107000"/>
                        </a:lnSpc>
                        <a:spcAft>
                          <a:spcPts val="0"/>
                        </a:spcAft>
                      </a:pPr>
                      <a:r>
                        <a:rPr lang="fi-FI" sz="900" kern="1200">
                          <a:effectLst/>
                          <a:latin typeface="Calibri"/>
                          <a:cs typeface="Calibri"/>
                        </a:rPr>
                        <a:t>3.10. </a:t>
                      </a:r>
                      <a:r>
                        <a:rPr lang="fi-FI" sz="900" kern="1200" err="1">
                          <a:effectLst/>
                          <a:latin typeface="Calibri"/>
                          <a:cs typeface="Calibri"/>
                        </a:rPr>
                        <a:t>Moate</a:t>
                      </a:r>
                      <a:endParaRPr lang="fi-FI" sz="900" err="1">
                        <a:effectLst/>
                        <a:latin typeface="Calibri"/>
                        <a:ea typeface="Times New Roman" panose="02020603050405020304" pitchFamily="18" charset="0"/>
                        <a:cs typeface="Calibri"/>
                      </a:endParaRPr>
                    </a:p>
                  </a:txBody>
                  <a:tcPr marL="0" marR="0" marT="0" marB="0">
                    <a:solidFill>
                      <a:schemeClr val="bg1">
                        <a:lumMod val="95000"/>
                      </a:schemeClr>
                    </a:solidFill>
                  </a:tcPr>
                </a:tc>
                <a:tc>
                  <a:txBody>
                    <a:bodyPr/>
                    <a:lstStyle/>
                    <a:p>
                      <a:pPr>
                        <a:lnSpc>
                          <a:spcPct val="100000"/>
                        </a:lnSpc>
                        <a:spcAft>
                          <a:spcPts val="200"/>
                        </a:spcAft>
                      </a:pPr>
                      <a:r>
                        <a:rPr lang="fi-FI" sz="900">
                          <a:solidFill>
                            <a:schemeClr val="tx1"/>
                          </a:solidFill>
                          <a:effectLst/>
                          <a:latin typeface="Calibri" panose="020F0502020204030204" pitchFamily="34" charset="0"/>
                          <a:cs typeface="Calibri" panose="020F0502020204030204" pitchFamily="34" charset="0"/>
                        </a:rPr>
                        <a:t>LUENNOT, PIENRYHMÄTYÖSKENTELY JA OPPIMISTEHTÄVÄT</a:t>
                      </a:r>
                    </a:p>
                  </a:txBody>
                  <a:tcPr marL="38154" marR="38154" marT="19077" marB="19077">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fi-FI" sz="900">
                          <a:solidFill>
                            <a:schemeClr val="tx1"/>
                          </a:solidFill>
                          <a:effectLst/>
                          <a:latin typeface="Calibri" panose="020F0502020204030204" pitchFamily="34" charset="0"/>
                          <a:cs typeface="Calibri" panose="020F0502020204030204" pitchFamily="34" charset="0"/>
                        </a:rPr>
                        <a:t>VIDEOLUENNOT, PIENRYHMÄTYÖSKENTELY JA OPPIMISTEHTÄVÄT</a:t>
                      </a:r>
                    </a:p>
                    <a:p>
                      <a:pPr>
                        <a:lnSpc>
                          <a:spcPct val="100000"/>
                        </a:lnSpc>
                        <a:spcAft>
                          <a:spcPts val="200"/>
                        </a:spcAft>
                      </a:pPr>
                      <a:endParaRPr lang="fi-FI" sz="900">
                        <a:solidFill>
                          <a:srgbClr val="FF0000"/>
                        </a:solidFill>
                        <a:effectLst/>
                        <a:latin typeface="Calibri" panose="020F0502020204030204" pitchFamily="34" charset="0"/>
                        <a:cs typeface="Calibri" panose="020F0502020204030204" pitchFamily="34" charset="0"/>
                      </a:endParaRPr>
                    </a:p>
                  </a:txBody>
                  <a:tcPr marL="38154" marR="38154" marT="19077" marB="19077">
                    <a:solidFill>
                      <a:srgbClr val="FFFFCC"/>
                    </a:solidFill>
                  </a:tcPr>
                </a:tc>
                <a:tc>
                  <a:txBody>
                    <a:bodyPr/>
                    <a:lstStyle/>
                    <a:p>
                      <a:pPr>
                        <a:lnSpc>
                          <a:spcPct val="100000"/>
                        </a:lnSpc>
                        <a:spcAft>
                          <a:spcPts val="200"/>
                        </a:spcAft>
                      </a:pPr>
                      <a:r>
                        <a:rPr lang="fi-FI" sz="900">
                          <a:solidFill>
                            <a:schemeClr val="tx1"/>
                          </a:solidFill>
                          <a:effectLst/>
                          <a:latin typeface="Calibri" panose="020F0502020204030204" pitchFamily="34" charset="0"/>
                          <a:cs typeface="Calibri" panose="020F0502020204030204" pitchFamily="34" charset="0"/>
                        </a:rPr>
                        <a:t>LUENNOT, TENTTI, PIENRYHMÄTYÖSKENTELY JA OPPIMISTEHTÄVÄT</a:t>
                      </a:r>
                    </a:p>
                    <a:p>
                      <a:pPr>
                        <a:lnSpc>
                          <a:spcPct val="100000"/>
                        </a:lnSpc>
                        <a:spcAft>
                          <a:spcPts val="200"/>
                        </a:spcAft>
                      </a:pPr>
                      <a:endParaRPr lang="fi-FI" sz="9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FFFFCC"/>
                    </a:solidFill>
                  </a:tcPr>
                </a:tc>
                <a:tc>
                  <a:txBody>
                    <a:bodyPr/>
                    <a:lstStyle/>
                    <a:p>
                      <a:pPr>
                        <a:lnSpc>
                          <a:spcPct val="100000"/>
                        </a:lnSpc>
                        <a:spcAft>
                          <a:spcPts val="200"/>
                        </a:spcAft>
                      </a:pPr>
                      <a:r>
                        <a:rPr lang="fi-FI" sz="900">
                          <a:solidFill>
                            <a:schemeClr val="tx1"/>
                          </a:solidFill>
                          <a:effectLst/>
                          <a:latin typeface="Calibri" panose="020F0502020204030204" pitchFamily="34" charset="0"/>
                          <a:cs typeface="Calibri" panose="020F0502020204030204" pitchFamily="34" charset="0"/>
                        </a:rPr>
                        <a:t>LUENNOT, PIENRYHMÄTYÖSKENTELY JA OPPIMISTEHTÄVÄT</a:t>
                      </a:r>
                    </a:p>
                  </a:txBody>
                  <a:tcPr marL="38154" marR="38154" marT="19077" marB="19077">
                    <a:solidFill>
                      <a:srgbClr val="E5FFF8"/>
                    </a:solidFill>
                  </a:tcPr>
                </a:tc>
                <a:tc>
                  <a:txBody>
                    <a:bodyPr/>
                    <a:lstStyle/>
                    <a:p>
                      <a:pPr marL="87313" indent="0">
                        <a:lnSpc>
                          <a:spcPct val="107000"/>
                        </a:lnSpc>
                        <a:spcAft>
                          <a:spcPts val="480"/>
                        </a:spcAft>
                      </a:pPr>
                      <a:r>
                        <a:rPr lang="fi-FI" sz="900" b="1">
                          <a:solidFill>
                            <a:schemeClr val="tx1"/>
                          </a:solidFill>
                          <a:latin typeface="Calibri" panose="020F0502020204030204" pitchFamily="34" charset="0"/>
                          <a:cs typeface="Calibri" panose="020F0502020204030204" pitchFamily="34" charset="0"/>
                        </a:rPr>
                        <a:t>Periodit</a:t>
                      </a:r>
                      <a:r>
                        <a:rPr lang="fi-FI" sz="900" b="1" baseline="0">
                          <a:solidFill>
                            <a:schemeClr val="tx1"/>
                          </a:solidFill>
                          <a:latin typeface="Calibri" panose="020F0502020204030204" pitchFamily="34" charset="0"/>
                          <a:cs typeface="Calibri" panose="020F0502020204030204" pitchFamily="34" charset="0"/>
                        </a:rPr>
                        <a:t> 1-4</a:t>
                      </a:r>
                    </a:p>
                    <a:p>
                      <a:pPr marL="86995" indent="0">
                        <a:lnSpc>
                          <a:spcPct val="107000"/>
                        </a:lnSpc>
                        <a:spcAft>
                          <a:spcPts val="480"/>
                        </a:spcAft>
                      </a:pPr>
                      <a:r>
                        <a:rPr lang="fi-FI" sz="900" b="1" baseline="0">
                          <a:solidFill>
                            <a:schemeClr val="tx1"/>
                          </a:solidFill>
                          <a:latin typeface="Calibri"/>
                          <a:cs typeface="Calibri"/>
                        </a:rPr>
                        <a:t>24.5.2026 asti</a:t>
                      </a:r>
                    </a:p>
                    <a:p>
                      <a:pPr marL="87313" indent="0">
                        <a:lnSpc>
                          <a:spcPct val="107000"/>
                        </a:lnSpc>
                        <a:spcAft>
                          <a:spcPts val="480"/>
                        </a:spcAft>
                      </a:pPr>
                      <a:r>
                        <a:rPr lang="fi-FI" sz="900">
                          <a:solidFill>
                            <a:schemeClr val="tx1"/>
                          </a:solidFill>
                          <a:latin typeface="Calibri" panose="020F0502020204030204" pitchFamily="34" charset="0"/>
                          <a:cs typeface="Calibri" panose="020F0502020204030204" pitchFamily="34" charset="0"/>
                        </a:rPr>
                        <a:t>Oma opetus</a:t>
                      </a:r>
                      <a:br>
                        <a:rPr lang="fi-FI" sz="900">
                          <a:solidFill>
                            <a:schemeClr val="tx1"/>
                          </a:solidFill>
                          <a:latin typeface="Calibri" panose="020F0502020204030204" pitchFamily="34" charset="0"/>
                          <a:cs typeface="Calibri" panose="020F0502020204030204" pitchFamily="34" charset="0"/>
                        </a:rPr>
                      </a:br>
                      <a:r>
                        <a:rPr lang="fi-FI" sz="900">
                          <a:solidFill>
                            <a:schemeClr val="tx1"/>
                          </a:solidFill>
                          <a:latin typeface="Calibri" panose="020F0502020204030204" pitchFamily="34" charset="0"/>
                          <a:cs typeface="Calibri" panose="020F0502020204030204" pitchFamily="34" charset="0"/>
                        </a:rPr>
                        <a:t>ennen vappua </a:t>
                      </a:r>
                    </a:p>
                    <a:p>
                      <a:pPr marL="85725" marR="0" lvl="0" indent="0" algn="l" defTabSz="457200" rtl="0" eaLnBrk="1" fontAlgn="auto" latinLnBrk="0" hangingPunct="1">
                        <a:lnSpc>
                          <a:spcPct val="107000"/>
                        </a:lnSpc>
                        <a:spcBef>
                          <a:spcPts val="0"/>
                        </a:spcBef>
                        <a:spcAft>
                          <a:spcPts val="480"/>
                        </a:spcAft>
                        <a:buClrTx/>
                        <a:buSzTx/>
                        <a:buFontTx/>
                        <a:buNone/>
                        <a:tabLst/>
                        <a:defRPr/>
                      </a:pPr>
                      <a:r>
                        <a:rPr lang="fi-FI" sz="900">
                          <a:latin typeface="Calibri" panose="020F0502020204030204" pitchFamily="34" charset="0"/>
                          <a:cs typeface="Calibri" panose="020F0502020204030204" pitchFamily="34" charset="0"/>
                        </a:rPr>
                        <a:t>(8 x 75 min)</a:t>
                      </a:r>
                    </a:p>
                  </a:txBody>
                  <a:tcPr marL="0" marR="0" marT="0" marB="0">
                    <a:solidFill>
                      <a:schemeClr val="bg1">
                        <a:lumMod val="95000"/>
                      </a:schemeClr>
                    </a:solidFill>
                  </a:tcPr>
                </a:tc>
                <a:extLst>
                  <a:ext uri="{0D108BD9-81ED-4DB2-BD59-A6C34878D82A}">
                    <a16:rowId xmlns:a16="http://schemas.microsoft.com/office/drawing/2014/main" val="2165893332"/>
                  </a:ext>
                </a:extLst>
              </a:tr>
              <a:tr h="194685">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 </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KOTIRYHMÄ 6 X 2h</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chemeClr val="tx2">
                        <a:lumMod val="10000"/>
                        <a:lumOff val="90000"/>
                      </a:schemeClr>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KOTIRYHMÄ 6 X 2h</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FFFFCC"/>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KOTIRYHMÄ 6 X 2h</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FFFFCC"/>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KOTIRYHMÄ 6 X 2h</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E5FFF8"/>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 </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3812042738"/>
                  </a:ext>
                </a:extLst>
              </a:tr>
              <a:tr h="148500">
                <a:tc gridSpan="6">
                  <a:txBody>
                    <a:bodyPr/>
                    <a:lstStyle/>
                    <a:p>
                      <a:pPr algn="ctr">
                        <a:lnSpc>
                          <a:spcPct val="107000"/>
                        </a:lnSpc>
                        <a:spcAft>
                          <a:spcPts val="480"/>
                        </a:spcAft>
                      </a:pPr>
                      <a:r>
                        <a:rPr lang="fi-FI" sz="900" b="1">
                          <a:effectLst/>
                          <a:latin typeface="Calibri" panose="020F0502020204030204" pitchFamily="34" charset="0"/>
                          <a:cs typeface="Calibri" panose="020F0502020204030204" pitchFamily="34" charset="0"/>
                        </a:rPr>
                        <a:t>Video Clubit ja muut harjoitteluun kuuluvat ohjaukset</a:t>
                      </a:r>
                      <a:endParaRPr lang="fi-FI" sz="900" b="1">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2">
                        <a:lumMod val="20000"/>
                        <a:lumOff val="80000"/>
                      </a:schemeClr>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655653136"/>
                  </a:ext>
                </a:extLst>
              </a:tr>
              <a:tr h="1139898">
                <a:tc rowSpan="3">
                  <a:txBody>
                    <a:bodyPr/>
                    <a:lstStyle/>
                    <a:p>
                      <a:pPr marL="84455">
                        <a:lnSpc>
                          <a:spcPct val="107000"/>
                        </a:lnSpc>
                        <a:spcAft>
                          <a:spcPts val="480"/>
                        </a:spcAft>
                      </a:pPr>
                      <a:r>
                        <a:rPr lang="fi-FI" sz="900" b="1">
                          <a:effectLst/>
                          <a:latin typeface="Calibri" panose="020F0502020204030204" pitchFamily="34" charset="0"/>
                          <a:cs typeface="Calibri" panose="020F0502020204030204" pitchFamily="34" charset="0"/>
                        </a:rPr>
                        <a:t>Viikko 38</a:t>
                      </a:r>
                    </a:p>
                    <a:p>
                      <a:pPr marL="84455" defTabSz="419100">
                        <a:lnSpc>
                          <a:spcPct val="107000"/>
                        </a:lnSpc>
                        <a:spcAft>
                          <a:spcPts val="480"/>
                        </a:spcAft>
                      </a:pPr>
                      <a:r>
                        <a:rPr lang="fi-FI" sz="900" b="1">
                          <a:effectLst/>
                          <a:latin typeface="Calibri"/>
                          <a:cs typeface="Calibri"/>
                        </a:rPr>
                        <a:t>Harjoitteluun liittyvä yleinen harjoitteluinfo ti</a:t>
                      </a:r>
                      <a:r>
                        <a:rPr lang="fi-FI" sz="900" b="1" baseline="0">
                          <a:effectLst/>
                          <a:latin typeface="Calibri"/>
                          <a:cs typeface="Calibri"/>
                        </a:rPr>
                        <a:t> 16.9</a:t>
                      </a:r>
                      <a:r>
                        <a:rPr lang="fi-FI" sz="900" b="1">
                          <a:effectLst/>
                          <a:latin typeface="Calibri"/>
                          <a:cs typeface="Calibri"/>
                        </a:rPr>
                        <a:t>. Norssin </a:t>
                      </a:r>
                      <a:r>
                        <a:rPr lang="fi-FI" sz="900" b="1" baseline="0">
                          <a:effectLst/>
                          <a:latin typeface="Calibri"/>
                          <a:cs typeface="Calibri"/>
                        </a:rPr>
                        <a:t>ruokala Amandassa </a:t>
                      </a:r>
                      <a:endParaRPr lang="fi-FI" sz="900" b="1">
                        <a:effectLst/>
                        <a:latin typeface="Calibri"/>
                        <a:cs typeface="Calibri"/>
                      </a:endParaRPr>
                    </a:p>
                    <a:p>
                      <a:pPr marL="84455" defTabSz="419100">
                        <a:lnSpc>
                          <a:spcPct val="107000"/>
                        </a:lnSpc>
                        <a:spcAft>
                          <a:spcPts val="0"/>
                        </a:spcAft>
                      </a:pPr>
                      <a:r>
                        <a:rPr lang="fi-FI" sz="900" b="1">
                          <a:solidFill>
                            <a:schemeClr val="tx1"/>
                          </a:solidFill>
                          <a:effectLst/>
                          <a:latin typeface="Calibri" panose="020F0502020204030204" pitchFamily="34" charset="0"/>
                          <a:cs typeface="Calibri" panose="020F0502020204030204" pitchFamily="34" charset="0"/>
                        </a:rPr>
                        <a:t>klo 13:30-14:15 </a:t>
                      </a:r>
                    </a:p>
                    <a:p>
                      <a:pPr marL="84455">
                        <a:lnSpc>
                          <a:spcPct val="107000"/>
                        </a:lnSpc>
                        <a:spcAft>
                          <a:spcPts val="0"/>
                        </a:spcAft>
                      </a:pPr>
                      <a:r>
                        <a:rPr lang="fi-FI" sz="900">
                          <a:solidFill>
                            <a:schemeClr val="tx1"/>
                          </a:solidFill>
                          <a:effectLst/>
                          <a:latin typeface="Calibri"/>
                          <a:cs typeface="Calibri"/>
                        </a:rPr>
                        <a:t>(OKL:n info) </a:t>
                      </a:r>
                      <a:br>
                        <a:rPr lang="fi-FI" sz="900">
                          <a:solidFill>
                            <a:srgbClr val="000000"/>
                          </a:solidFill>
                          <a:effectLst/>
                          <a:latin typeface="Calibri"/>
                          <a:cs typeface="Calibri"/>
                        </a:rPr>
                      </a:br>
                      <a:r>
                        <a:rPr lang="fi-FI" sz="900" b="1">
                          <a:solidFill>
                            <a:schemeClr val="tx1"/>
                          </a:solidFill>
                          <a:effectLst/>
                          <a:latin typeface="Calibri"/>
                          <a:cs typeface="Calibri"/>
                        </a:rPr>
                        <a:t>n. klo 14:15-15:30</a:t>
                      </a:r>
                      <a:r>
                        <a:rPr lang="fi-FI" sz="900" b="1" baseline="0">
                          <a:solidFill>
                            <a:schemeClr val="tx1"/>
                          </a:solidFill>
                          <a:effectLst/>
                          <a:latin typeface="Calibri"/>
                          <a:cs typeface="Calibri"/>
                        </a:rPr>
                        <a:t> </a:t>
                      </a:r>
                      <a:r>
                        <a:rPr lang="fi-FI" sz="900" baseline="0">
                          <a:effectLst/>
                          <a:latin typeface="Calibri"/>
                          <a:cs typeface="Calibri"/>
                        </a:rPr>
                        <a:t>(Norssin info ja luokanopettajan ohjaus)</a:t>
                      </a:r>
                    </a:p>
                    <a:p>
                      <a:pPr marL="84455" defTabSz="419100">
                        <a:lnSpc>
                          <a:spcPct val="107000"/>
                        </a:lnSpc>
                        <a:spcAft>
                          <a:spcPts val="0"/>
                        </a:spcAft>
                      </a:pPr>
                      <a:endParaRPr lang="fi-FI" sz="900" b="1" baseline="0">
                        <a:effectLst/>
                        <a:latin typeface="Calibri" panose="020F0502020204030204" pitchFamily="34" charset="0"/>
                        <a:cs typeface="Calibri" panose="020F0502020204030204" pitchFamily="34" charset="0"/>
                      </a:endParaRPr>
                    </a:p>
                    <a:p>
                      <a:pPr marL="84455" defTabSz="419100">
                        <a:lnSpc>
                          <a:spcPct val="107000"/>
                        </a:lnSpc>
                        <a:spcAft>
                          <a:spcPts val="0"/>
                        </a:spcAft>
                      </a:pPr>
                      <a:r>
                        <a:rPr lang="fi-FI" sz="900" b="1">
                          <a:effectLst/>
                          <a:latin typeface="Calibri" panose="020F0502020204030204" pitchFamily="34" charset="0"/>
                          <a:cs typeface="Calibri" panose="020F0502020204030204" pitchFamily="34" charset="0"/>
                        </a:rPr>
                        <a:t>Viikko</a:t>
                      </a:r>
                      <a:r>
                        <a:rPr lang="fi-FI" sz="900" b="1" baseline="0">
                          <a:effectLst/>
                          <a:latin typeface="Calibri" panose="020F0502020204030204" pitchFamily="34" charset="0"/>
                          <a:cs typeface="Calibri" panose="020F0502020204030204" pitchFamily="34" charset="0"/>
                        </a:rPr>
                        <a:t> 39</a:t>
                      </a:r>
                      <a:endParaRPr lang="fi-FI" sz="900" b="1">
                        <a:effectLst/>
                        <a:latin typeface="Calibri" panose="020F0502020204030204" pitchFamily="34" charset="0"/>
                        <a:cs typeface="Calibri" panose="020F0502020204030204" pitchFamily="34" charset="0"/>
                      </a:endParaRPr>
                    </a:p>
                    <a:p>
                      <a:pPr marL="84455">
                        <a:lnSpc>
                          <a:spcPct val="107000"/>
                        </a:lnSpc>
                        <a:spcAft>
                          <a:spcPts val="480"/>
                        </a:spcAft>
                      </a:pPr>
                      <a:r>
                        <a:rPr lang="fi-FI" sz="900">
                          <a:effectLst/>
                          <a:latin typeface="Calibri" panose="020F0502020204030204" pitchFamily="34" charset="0"/>
                          <a:cs typeface="Calibri" panose="020F0502020204030204" pitchFamily="34" charset="0"/>
                        </a:rPr>
                        <a:t>1 x 90 min demo: </a:t>
                      </a:r>
                      <a:r>
                        <a:rPr lang="fi-FI" sz="900" err="1">
                          <a:effectLst/>
                          <a:latin typeface="Calibri" panose="020F0502020204030204" pitchFamily="34" charset="0"/>
                          <a:cs typeface="Calibri" panose="020F0502020204030204" pitchFamily="34" charset="0"/>
                        </a:rPr>
                        <a:t>PROpe</a:t>
                      </a:r>
                      <a:r>
                        <a:rPr lang="fi-FI" sz="900">
                          <a:effectLst/>
                          <a:latin typeface="Calibri" panose="020F0502020204030204" pitchFamily="34" charset="0"/>
                          <a:cs typeface="Calibri" panose="020F0502020204030204" pitchFamily="34" charset="0"/>
                        </a:rPr>
                        <a:t> työskentely OH1, Video Club -työskentelyn esittely, muut asiat</a:t>
                      </a:r>
                    </a:p>
                  </a:txBody>
                  <a:tcPr marL="0" marR="0" marT="0" marB="0">
                    <a:solidFill>
                      <a:schemeClr val="bg1">
                        <a:lumMod val="95000"/>
                      </a:schemeClr>
                    </a:solidFill>
                  </a:tcPr>
                </a:tc>
                <a:tc>
                  <a:txBody>
                    <a:bodyPr/>
                    <a:lstStyle/>
                    <a:p>
                      <a:pPr>
                        <a:lnSpc>
                          <a:spcPct val="107000"/>
                        </a:lnSpc>
                        <a:spcAft>
                          <a:spcPts val="480"/>
                        </a:spcAft>
                      </a:pPr>
                      <a:r>
                        <a:rPr lang="fi-FI" sz="900" b="1" u="sng">
                          <a:solidFill>
                            <a:srgbClr val="00B050"/>
                          </a:solidFill>
                          <a:effectLst/>
                          <a:latin typeface="Calibri" panose="020F0502020204030204" pitchFamily="34" charset="0"/>
                          <a:cs typeface="Calibri" panose="020F0502020204030204" pitchFamily="34" charset="0"/>
                        </a:rPr>
                        <a:t>PERIODI 1</a:t>
                      </a:r>
                    </a:p>
                    <a:p>
                      <a:pPr>
                        <a:lnSpc>
                          <a:spcPct val="107000"/>
                        </a:lnSpc>
                        <a:spcAft>
                          <a:spcPts val="480"/>
                        </a:spcAft>
                      </a:pPr>
                      <a:r>
                        <a:rPr lang="fi-FI" sz="900" b="1">
                          <a:effectLst/>
                          <a:latin typeface="Calibri" panose="020F0502020204030204" pitchFamily="34" charset="0"/>
                          <a:cs typeface="Calibri" panose="020F0502020204030204" pitchFamily="34" charset="0"/>
                        </a:rPr>
                        <a:t>Video Club 1, Viikko 40</a:t>
                      </a:r>
                    </a:p>
                    <a:p>
                      <a:pPr marL="0" marR="0" lvl="0" indent="0" algn="l" defTabSz="914400" rtl="0" eaLnBrk="1" fontAlgn="auto" latinLnBrk="0" hangingPunct="1">
                        <a:lnSpc>
                          <a:spcPct val="107000"/>
                        </a:lnSpc>
                        <a:spcBef>
                          <a:spcPts val="0"/>
                        </a:spcBef>
                        <a:spcAft>
                          <a:spcPts val="480"/>
                        </a:spcAft>
                        <a:buClrTx/>
                        <a:buSzTx/>
                        <a:buFontTx/>
                        <a:buNone/>
                        <a:tabLst/>
                        <a:defRPr/>
                      </a:pPr>
                      <a:r>
                        <a:rPr lang="fi-FI" sz="1000">
                          <a:solidFill>
                            <a:srgbClr val="FF0000"/>
                          </a:solidFill>
                          <a:effectLst/>
                          <a:latin typeface="Calibri" panose="020F0502020204030204" pitchFamily="34" charset="0"/>
                          <a:cs typeface="Calibri" panose="020F0502020204030204" pitchFamily="34" charset="0"/>
                        </a:rPr>
                        <a:t>Ryhmä ja vertaissuhteet luokassa</a:t>
                      </a:r>
                    </a:p>
                    <a:p>
                      <a:pPr>
                        <a:lnSpc>
                          <a:spcPct val="107000"/>
                        </a:lnSpc>
                        <a:spcAft>
                          <a:spcPts val="480"/>
                        </a:spcAft>
                      </a:pPr>
                      <a:r>
                        <a:rPr lang="fi-FI" sz="900">
                          <a:effectLst/>
                          <a:latin typeface="Calibri" panose="020F0502020204030204" pitchFamily="34" charset="0"/>
                          <a:cs typeface="Calibri" panose="020F0502020204030204" pitchFamily="34" charset="0"/>
                        </a:rPr>
                        <a:t>Ennakkotehtävä</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chemeClr val="tx2">
                        <a:lumMod val="10000"/>
                        <a:lumOff val="90000"/>
                      </a:schemeClr>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u="sng">
                          <a:solidFill>
                            <a:srgbClr val="00B050"/>
                          </a:solidFill>
                          <a:effectLst/>
                          <a:latin typeface="Calibri" panose="020F0502020204030204" pitchFamily="34" charset="0"/>
                          <a:cs typeface="Calibri" panose="020F0502020204030204" pitchFamily="34" charset="0"/>
                        </a:rPr>
                        <a:t>PERIODI 2</a:t>
                      </a:r>
                      <a:endParaRPr lang="fi-FI" sz="900" b="1" u="sng">
                        <a:effectLst/>
                        <a:latin typeface="Calibri" panose="020F0502020204030204" pitchFamily="34" charset="0"/>
                        <a:cs typeface="Calibri" panose="020F0502020204030204" pitchFamily="34" charset="0"/>
                      </a:endParaRPr>
                    </a:p>
                    <a:p>
                      <a:pPr>
                        <a:lnSpc>
                          <a:spcPct val="107000"/>
                        </a:lnSpc>
                        <a:spcAft>
                          <a:spcPts val="480"/>
                        </a:spcAft>
                      </a:pPr>
                      <a:r>
                        <a:rPr lang="fi-FI" sz="900" b="1">
                          <a:effectLst/>
                          <a:latin typeface="Calibri" panose="020F0502020204030204" pitchFamily="34" charset="0"/>
                          <a:cs typeface="Calibri" panose="020F0502020204030204" pitchFamily="34" charset="0"/>
                        </a:rPr>
                        <a:t>Video Club 3, Viikko 45 </a:t>
                      </a:r>
                    </a:p>
                    <a:p>
                      <a:pPr marL="0" marR="0" lvl="0" indent="0" algn="l" defTabSz="457200" rtl="0" eaLnBrk="1" fontAlgn="auto" latinLnBrk="0" hangingPunct="1">
                        <a:lnSpc>
                          <a:spcPct val="107000"/>
                        </a:lnSpc>
                        <a:spcBef>
                          <a:spcPts val="0"/>
                        </a:spcBef>
                        <a:spcAft>
                          <a:spcPts val="480"/>
                        </a:spcAft>
                        <a:buClrTx/>
                        <a:buSzTx/>
                        <a:buFontTx/>
                        <a:buNone/>
                        <a:tabLst/>
                        <a:defRPr/>
                      </a:pPr>
                      <a:r>
                        <a:rPr lang="fi-FI" sz="1000">
                          <a:solidFill>
                            <a:srgbClr val="FF0000"/>
                          </a:solidFill>
                          <a:effectLst/>
                          <a:latin typeface="Calibri" panose="020F0502020204030204" pitchFamily="34" charset="0"/>
                          <a:cs typeface="Calibri" panose="020F0502020204030204" pitchFamily="34" charset="0"/>
                        </a:rPr>
                        <a:t>Kielitietoisuus</a:t>
                      </a:r>
                      <a:endParaRPr lang="fi-FI" sz="1000">
                        <a:solidFill>
                          <a:schemeClr val="tx1"/>
                        </a:solidFill>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480"/>
                        </a:spcAft>
                        <a:buClrTx/>
                        <a:buSzTx/>
                        <a:buFontTx/>
                        <a:buNone/>
                        <a:tabLst/>
                        <a:defRPr/>
                      </a:pPr>
                      <a:r>
                        <a:rPr lang="fi-FI" sz="900">
                          <a:solidFill>
                            <a:schemeClr val="tx1"/>
                          </a:solidFill>
                          <a:effectLst/>
                          <a:latin typeface="Calibri" panose="020F0502020204030204" pitchFamily="34" charset="0"/>
                          <a:cs typeface="Calibri" panose="020F0502020204030204" pitchFamily="34" charset="0"/>
                        </a:rPr>
                        <a:t>Ennakkotehtävä</a:t>
                      </a:r>
                    </a:p>
                  </a:txBody>
                  <a:tcPr marL="38154" marR="38154" marT="19077" marB="19077">
                    <a:solidFill>
                      <a:srgbClr val="FFFFCC"/>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u="sng">
                          <a:solidFill>
                            <a:srgbClr val="00B050"/>
                          </a:solidFill>
                          <a:effectLst/>
                          <a:latin typeface="Calibri" panose="020F0502020204030204" pitchFamily="34" charset="0"/>
                          <a:cs typeface="Calibri" panose="020F0502020204030204" pitchFamily="34" charset="0"/>
                        </a:rPr>
                        <a:t>PERIODI 3</a:t>
                      </a:r>
                    </a:p>
                    <a:p>
                      <a:pPr>
                        <a:lnSpc>
                          <a:spcPct val="107000"/>
                        </a:lnSpc>
                        <a:spcAft>
                          <a:spcPts val="480"/>
                        </a:spcAft>
                      </a:pPr>
                      <a:r>
                        <a:rPr lang="fi-FI" sz="900" b="1">
                          <a:effectLst/>
                          <a:latin typeface="Calibri" panose="020F0502020204030204" pitchFamily="34" charset="0"/>
                          <a:cs typeface="Calibri" panose="020F0502020204030204" pitchFamily="34" charset="0"/>
                        </a:rPr>
                        <a:t>Video Club 5</a:t>
                      </a:r>
                      <a:endParaRPr lang="fi-FI" sz="900" b="1">
                        <a:effectLst/>
                        <a:highlight>
                          <a:srgbClr val="FF00FF"/>
                        </a:highligh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480"/>
                        </a:spcAft>
                        <a:buClrTx/>
                        <a:buSzTx/>
                        <a:buFontTx/>
                        <a:buNone/>
                        <a:tabLst/>
                        <a:defRPr/>
                      </a:pPr>
                      <a:r>
                        <a:rPr lang="fi-FI" sz="1000">
                          <a:solidFill>
                            <a:srgbClr val="FF0000"/>
                          </a:solidFill>
                          <a:effectLst/>
                          <a:latin typeface="Calibri" panose="020F0502020204030204" pitchFamily="34" charset="0"/>
                          <a:cs typeface="Calibri" panose="020F0502020204030204" pitchFamily="34" charset="0"/>
                        </a:rPr>
                        <a:t>Tilannekiinnostus ja tehtäväsuuntautunut käyttäytyminen</a:t>
                      </a:r>
                    </a:p>
                    <a:p>
                      <a:pPr>
                        <a:lnSpc>
                          <a:spcPct val="107000"/>
                        </a:lnSpc>
                        <a:spcAft>
                          <a:spcPts val="480"/>
                        </a:spcAft>
                      </a:pPr>
                      <a:r>
                        <a:rPr lang="fi-FI" sz="900" strike="noStrike">
                          <a:effectLst/>
                          <a:latin typeface="Calibri" panose="020F0502020204030204" pitchFamily="34" charset="0"/>
                          <a:cs typeface="Calibri" panose="020F0502020204030204" pitchFamily="34" charset="0"/>
                        </a:rPr>
                        <a:t>Ennakkotehtävä</a:t>
                      </a:r>
                      <a:endParaRPr lang="fi-FI" sz="900">
                        <a:effectLst/>
                        <a:latin typeface="Calibri" panose="020F0502020204030204" pitchFamily="34" charset="0"/>
                        <a:cs typeface="Calibri" panose="020F0502020204030204" pitchFamily="34" charset="0"/>
                      </a:endParaRPr>
                    </a:p>
                  </a:txBody>
                  <a:tcPr marL="38154" marR="38154" marT="19077" marB="19077">
                    <a:solidFill>
                      <a:srgbClr val="E5FFF8"/>
                    </a:solidFill>
                  </a:tcPr>
                </a:tc>
                <a:tc>
                  <a:txBody>
                    <a:bodyPr/>
                    <a:lstStyle/>
                    <a:p>
                      <a:pPr marL="0" marR="0" lvl="0" indent="0" algn="l" defTabSz="914400" rtl="0" eaLnBrk="1" fontAlgn="auto" latinLnBrk="0" hangingPunct="1">
                        <a:lnSpc>
                          <a:spcPct val="107000"/>
                        </a:lnSpc>
                        <a:spcBef>
                          <a:spcPts val="0"/>
                        </a:spcBef>
                        <a:spcAft>
                          <a:spcPts val="480"/>
                        </a:spcAft>
                        <a:buClrTx/>
                        <a:buSzTx/>
                        <a:buFontTx/>
                        <a:buNone/>
                        <a:tabLst/>
                        <a:defRPr/>
                      </a:pPr>
                      <a:r>
                        <a:rPr lang="fi-FI" sz="900" b="1" u="sng">
                          <a:solidFill>
                            <a:srgbClr val="00B050"/>
                          </a:solidFill>
                          <a:effectLst/>
                          <a:latin typeface="Calibri"/>
                          <a:cs typeface="Calibri"/>
                        </a:rPr>
                        <a:t>PERIODI 4 </a:t>
                      </a:r>
                      <a:endParaRPr lang="fi-FI" sz="900" b="1" u="none">
                        <a:solidFill>
                          <a:schemeClr val="tx1"/>
                        </a:solidFill>
                        <a:effectLst/>
                        <a:latin typeface="Calibri"/>
                        <a:cs typeface="Calibri"/>
                      </a:endParaRPr>
                    </a:p>
                    <a:p>
                      <a:pPr>
                        <a:lnSpc>
                          <a:spcPct val="107000"/>
                        </a:lnSpc>
                        <a:spcAft>
                          <a:spcPts val="480"/>
                        </a:spcAft>
                      </a:pPr>
                      <a:r>
                        <a:rPr lang="fi-FI" sz="900" b="1">
                          <a:effectLst/>
                          <a:latin typeface="Calibri" panose="020F0502020204030204" pitchFamily="34" charset="0"/>
                          <a:cs typeface="Calibri" panose="020F0502020204030204" pitchFamily="34" charset="0"/>
                        </a:rPr>
                        <a:t>Video Club 7</a:t>
                      </a:r>
                      <a:endParaRPr lang="fi-FI" sz="900" b="0">
                        <a:effectLst/>
                        <a:highlight>
                          <a:srgbClr val="FFFF00"/>
                        </a:highligh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480"/>
                        </a:spcAft>
                        <a:buClrTx/>
                        <a:buSzTx/>
                        <a:buFontTx/>
                        <a:buNone/>
                        <a:tabLst/>
                        <a:defRPr/>
                      </a:pPr>
                      <a:r>
                        <a:rPr lang="fi-FI" sz="1000">
                          <a:solidFill>
                            <a:srgbClr val="FF0000"/>
                          </a:solidFill>
                          <a:effectLst/>
                          <a:latin typeface="Calibri" panose="020F0502020204030204" pitchFamily="34" charset="0"/>
                          <a:cs typeface="Calibri" panose="020F0502020204030204" pitchFamily="34" charset="0"/>
                        </a:rPr>
                        <a:t>Ajatteluprosessien</a:t>
                      </a:r>
                      <a:r>
                        <a:rPr lang="fi-FI" sz="1000" strike="sngStrike">
                          <a:solidFill>
                            <a:srgbClr val="FF0000"/>
                          </a:solidFill>
                          <a:effectLst/>
                          <a:latin typeface="Calibri" panose="020F0502020204030204" pitchFamily="34" charset="0"/>
                          <a:cs typeface="Calibri" panose="020F0502020204030204" pitchFamily="34" charset="0"/>
                        </a:rPr>
                        <a:t> </a:t>
                      </a:r>
                      <a:r>
                        <a:rPr lang="fi-FI" sz="1000" strike="noStrike">
                          <a:solidFill>
                            <a:srgbClr val="FF0000"/>
                          </a:solidFill>
                          <a:effectLst/>
                          <a:latin typeface="Calibri" panose="020F0502020204030204" pitchFamily="34" charset="0"/>
                          <a:cs typeface="Calibri" panose="020F0502020204030204" pitchFamily="34" charset="0"/>
                        </a:rPr>
                        <a:t>tukeminen </a:t>
                      </a:r>
                      <a:endParaRPr lang="fi-FI" sz="1000">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480"/>
                        </a:spcAft>
                        <a:buClrTx/>
                        <a:buSzTx/>
                        <a:buFontTx/>
                        <a:buNone/>
                        <a:tabLst/>
                        <a:defRPr/>
                      </a:pPr>
                      <a:r>
                        <a:rPr lang="fi-FI" sz="900">
                          <a:effectLst/>
                          <a:latin typeface="Calibri" panose="020F0502020204030204" pitchFamily="34" charset="0"/>
                          <a:cs typeface="Calibri" panose="020F0502020204030204" pitchFamily="34" charset="0"/>
                        </a:rPr>
                        <a:t>Ennakkotehtävä</a:t>
                      </a:r>
                      <a:endParaRPr lang="fi-FI" sz="900">
                        <a:solidFill>
                          <a:srgbClr val="FF0000"/>
                        </a:solidFill>
                        <a:effectLst/>
                        <a:latin typeface="Calibri" panose="020F0502020204030204" pitchFamily="34" charset="0"/>
                        <a:cs typeface="Calibri" panose="020F0502020204030204" pitchFamily="34" charset="0"/>
                      </a:endParaRPr>
                    </a:p>
                  </a:txBody>
                  <a:tcPr marL="38154" marR="38154" marT="19077" marB="19077">
                    <a:solidFill>
                      <a:srgbClr val="CCECFF"/>
                    </a:solidFill>
                  </a:tcPr>
                </a:tc>
                <a:tc rowSpan="3">
                  <a:txBody>
                    <a:bodyPr/>
                    <a:lstStyle/>
                    <a:p>
                      <a:pPr marL="93345">
                        <a:lnSpc>
                          <a:spcPct val="107000"/>
                        </a:lnSpc>
                        <a:spcAft>
                          <a:spcPts val="480"/>
                        </a:spcAft>
                      </a:pPr>
                      <a:r>
                        <a:rPr lang="fi-FI" sz="900" b="1">
                          <a:effectLst/>
                          <a:latin typeface="Calibri"/>
                          <a:cs typeface="Calibri"/>
                        </a:rPr>
                        <a:t>Huhti-toukokuu</a:t>
                      </a:r>
                    </a:p>
                    <a:p>
                      <a:pPr marL="93345" defTabSz="179388">
                        <a:lnSpc>
                          <a:spcPct val="107000"/>
                        </a:lnSpc>
                        <a:spcAft>
                          <a:spcPts val="480"/>
                        </a:spcAft>
                        <a:tabLst>
                          <a:tab pos="533400" algn="l"/>
                          <a:tab pos="898525" algn="l"/>
                        </a:tabLst>
                      </a:pPr>
                      <a:r>
                        <a:rPr lang="fi-FI" sz="900" b="1" err="1">
                          <a:effectLst/>
                          <a:latin typeface="Calibri" panose="020F0502020204030204" pitchFamily="34" charset="0"/>
                          <a:cs typeface="Calibri" panose="020F0502020204030204" pitchFamily="34" charset="0"/>
                        </a:rPr>
                        <a:t>PROpe</a:t>
                      </a:r>
                      <a:r>
                        <a:rPr lang="fi-FI" sz="900" b="1">
                          <a:effectLst/>
                          <a:latin typeface="Calibri" panose="020F0502020204030204" pitchFamily="34" charset="0"/>
                          <a:cs typeface="Calibri" panose="020F0502020204030204" pitchFamily="34" charset="0"/>
                        </a:rPr>
                        <a:t> loppu-keskustelut</a:t>
                      </a:r>
                      <a:r>
                        <a:rPr lang="fi-FI" sz="900" b="1" baseline="0">
                          <a:effectLst/>
                          <a:latin typeface="Calibri" panose="020F0502020204030204" pitchFamily="34" charset="0"/>
                          <a:cs typeface="Calibri" panose="020F0502020204030204" pitchFamily="34" charset="0"/>
                        </a:rPr>
                        <a:t> </a:t>
                      </a:r>
                      <a:r>
                        <a:rPr lang="fi-FI" sz="900">
                          <a:effectLst/>
                          <a:latin typeface="Calibri" panose="020F0502020204030204" pitchFamily="34" charset="0"/>
                          <a:cs typeface="Calibri" panose="020F0502020204030204" pitchFamily="34" charset="0"/>
                        </a:rPr>
                        <a:t>toteutetaan kahdessa ryhmässä, </a:t>
                      </a:r>
                    </a:p>
                    <a:p>
                      <a:pPr marL="93345">
                        <a:lnSpc>
                          <a:spcPct val="107000"/>
                        </a:lnSpc>
                        <a:spcAft>
                          <a:spcPts val="480"/>
                        </a:spcAft>
                      </a:pPr>
                      <a:r>
                        <a:rPr lang="fi-FI" sz="900">
                          <a:effectLst/>
                          <a:latin typeface="Calibri" panose="020F0502020204030204" pitchFamily="34" charset="0"/>
                          <a:cs typeface="Calibri" panose="020F0502020204030204" pitchFamily="34" charset="0"/>
                        </a:rPr>
                        <a:t>1 x 90 min / ryhmä</a:t>
                      </a:r>
                    </a:p>
                    <a:p>
                      <a:pPr>
                        <a:lnSpc>
                          <a:spcPct val="107000"/>
                        </a:lnSpc>
                        <a:spcAft>
                          <a:spcPts val="480"/>
                        </a:spcAft>
                      </a:pPr>
                      <a:endParaRPr lang="fi-FI" sz="900">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420503351"/>
                  </a:ext>
                </a:extLst>
              </a:tr>
              <a:tr h="981260">
                <a:tc vMerge="1">
                  <a:txBody>
                    <a:bodyPr/>
                    <a:lstStyle/>
                    <a:p>
                      <a:endParaRPr lang="fi-FI"/>
                    </a:p>
                  </a:txBody>
                  <a:tcPr/>
                </a:tc>
                <a:tc>
                  <a:txBody>
                    <a:bodyPr/>
                    <a:lstStyle/>
                    <a:p>
                      <a:pPr>
                        <a:lnSpc>
                          <a:spcPct val="107000"/>
                        </a:lnSpc>
                        <a:spcAft>
                          <a:spcPts val="480"/>
                        </a:spcAft>
                      </a:pPr>
                      <a:r>
                        <a:rPr lang="fi-FI" sz="900" b="1">
                          <a:effectLst/>
                          <a:latin typeface="Calibri" panose="020F0502020204030204" pitchFamily="34" charset="0"/>
                          <a:cs typeface="Calibri" panose="020F0502020204030204" pitchFamily="34" charset="0"/>
                        </a:rPr>
                        <a:t>Video Club 2, Viikko 41 </a:t>
                      </a:r>
                    </a:p>
                    <a:p>
                      <a:pPr>
                        <a:lnSpc>
                          <a:spcPct val="107000"/>
                        </a:lnSpc>
                        <a:spcAft>
                          <a:spcPts val="480"/>
                        </a:spcAft>
                      </a:pPr>
                      <a:r>
                        <a:rPr lang="fi-FI" sz="1000">
                          <a:solidFill>
                            <a:srgbClr val="FF0000"/>
                          </a:solidFill>
                          <a:effectLst/>
                          <a:latin typeface="Calibri" panose="020F0502020204030204" pitchFamily="34" charset="0"/>
                          <a:cs typeface="Calibri" panose="020F0502020204030204" pitchFamily="34" charset="0"/>
                        </a:rPr>
                        <a:t>Tunteet ja tunteiden säätely </a:t>
                      </a:r>
                    </a:p>
                    <a:p>
                      <a:pPr>
                        <a:lnSpc>
                          <a:spcPct val="107000"/>
                        </a:lnSpc>
                        <a:spcAft>
                          <a:spcPts val="480"/>
                        </a:spcAft>
                      </a:pPr>
                      <a:r>
                        <a:rPr lang="fi-FI" sz="900">
                          <a:effectLst/>
                          <a:latin typeface="Calibri" panose="020F0502020204030204" pitchFamily="34" charset="0"/>
                          <a:cs typeface="Calibri" panose="020F0502020204030204" pitchFamily="34" charset="0"/>
                        </a:rPr>
                        <a:t>ennakkotehtävä</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chemeClr val="tx2">
                        <a:lumMod val="10000"/>
                        <a:lumOff val="90000"/>
                      </a:schemeClr>
                    </a:solidFill>
                  </a:tcPr>
                </a:tc>
                <a:tc>
                  <a:txBody>
                    <a:bodyPr/>
                    <a:lstStyle/>
                    <a:p>
                      <a:pPr>
                        <a:lnSpc>
                          <a:spcPct val="107000"/>
                        </a:lnSpc>
                        <a:spcAft>
                          <a:spcPts val="480"/>
                        </a:spcAft>
                      </a:pPr>
                      <a:r>
                        <a:rPr lang="fi-FI" sz="900" b="1">
                          <a:effectLst/>
                          <a:latin typeface="Calibri" panose="020F0502020204030204" pitchFamily="34" charset="0"/>
                          <a:cs typeface="Calibri" panose="020F0502020204030204" pitchFamily="34" charset="0"/>
                        </a:rPr>
                        <a:t>Video Club 4, Viikko 46 </a:t>
                      </a:r>
                    </a:p>
                    <a:p>
                      <a:pPr>
                        <a:lnSpc>
                          <a:spcPct val="107000"/>
                        </a:lnSpc>
                        <a:spcAft>
                          <a:spcPts val="480"/>
                        </a:spcAft>
                      </a:pPr>
                      <a:r>
                        <a:rPr lang="fi-FI" sz="1000" b="0">
                          <a:solidFill>
                            <a:srgbClr val="FF0000"/>
                          </a:solidFill>
                          <a:effectLst/>
                          <a:latin typeface="Calibri" panose="020F0502020204030204" pitchFamily="34" charset="0"/>
                          <a:cs typeface="Calibri" panose="020F0502020204030204" pitchFamily="34" charset="0"/>
                        </a:rPr>
                        <a:t>Demokratiakasvatus</a:t>
                      </a:r>
                    </a:p>
                    <a:p>
                      <a:pPr>
                        <a:lnSpc>
                          <a:spcPct val="107000"/>
                        </a:lnSpc>
                        <a:spcAft>
                          <a:spcPts val="480"/>
                        </a:spcAft>
                      </a:pPr>
                      <a:r>
                        <a:rPr lang="fi-FI" sz="900" b="0">
                          <a:effectLst/>
                          <a:latin typeface="Calibri" panose="020F0502020204030204" pitchFamily="34" charset="0"/>
                          <a:cs typeface="Calibri" panose="020F0502020204030204" pitchFamily="34" charset="0"/>
                        </a:rPr>
                        <a:t>ennakkotehtävä</a:t>
                      </a:r>
                    </a:p>
                  </a:txBody>
                  <a:tcPr marL="38154" marR="38154" marT="19077" marB="19077">
                    <a:solidFill>
                      <a:srgbClr val="FFFFCC"/>
                    </a:solidFill>
                  </a:tcPr>
                </a:tc>
                <a:tc>
                  <a:txBody>
                    <a:bodyPr/>
                    <a:lstStyle/>
                    <a:p>
                      <a:pPr>
                        <a:lnSpc>
                          <a:spcPct val="107000"/>
                        </a:lnSpc>
                        <a:spcAft>
                          <a:spcPts val="480"/>
                        </a:spcAft>
                      </a:pPr>
                      <a:r>
                        <a:rPr lang="fi-FI" sz="900" b="1">
                          <a:effectLst/>
                          <a:latin typeface="Calibri" panose="020F0502020204030204" pitchFamily="34" charset="0"/>
                          <a:cs typeface="Calibri" panose="020F0502020204030204" pitchFamily="34" charset="0"/>
                        </a:rPr>
                        <a:t>Video Club 6</a:t>
                      </a:r>
                    </a:p>
                    <a:p>
                      <a:pPr>
                        <a:lnSpc>
                          <a:spcPct val="107000"/>
                        </a:lnSpc>
                        <a:spcAft>
                          <a:spcPts val="480"/>
                        </a:spcAft>
                      </a:pPr>
                      <a:r>
                        <a:rPr lang="fi-FI" sz="1000">
                          <a:solidFill>
                            <a:srgbClr val="FF0000"/>
                          </a:solidFill>
                          <a:effectLst/>
                          <a:latin typeface="Calibri" panose="020F0502020204030204" pitchFamily="34" charset="0"/>
                          <a:cs typeface="Calibri" panose="020F0502020204030204" pitchFamily="34" charset="0"/>
                        </a:rPr>
                        <a:t>Palaute ja jatkuva arviointi</a:t>
                      </a:r>
                    </a:p>
                    <a:p>
                      <a:pPr>
                        <a:lnSpc>
                          <a:spcPct val="107000"/>
                        </a:lnSpc>
                        <a:spcAft>
                          <a:spcPts val="480"/>
                        </a:spcAft>
                      </a:pPr>
                      <a:r>
                        <a:rPr lang="fi-FI" sz="900">
                          <a:effectLst/>
                          <a:latin typeface="Calibri" panose="020F0502020204030204" pitchFamily="34" charset="0"/>
                          <a:cs typeface="Calibri" panose="020F0502020204030204" pitchFamily="34" charset="0"/>
                        </a:rPr>
                        <a:t>ennakkotehtävä</a:t>
                      </a:r>
                      <a:endParaRPr lang="fi-FI" sz="9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480"/>
                        </a:spcAft>
                      </a:pPr>
                      <a:endParaRPr lang="fi-FI" sz="900" b="0">
                        <a:effectLst/>
                        <a:latin typeface="Calibri" panose="020F0502020204030204" pitchFamily="34" charset="0"/>
                        <a:cs typeface="Calibri" panose="020F0502020204030204" pitchFamily="34" charset="0"/>
                      </a:endParaRPr>
                    </a:p>
                  </a:txBody>
                  <a:tcPr marL="38154" marR="38154" marT="19077" marB="19077">
                    <a:solidFill>
                      <a:srgbClr val="E5FFF8"/>
                    </a:solidFill>
                  </a:tcPr>
                </a:tc>
                <a:tc>
                  <a:txBody>
                    <a:bodyPr/>
                    <a:lstStyle/>
                    <a:p>
                      <a:pPr>
                        <a:lnSpc>
                          <a:spcPct val="107000"/>
                        </a:lnSpc>
                        <a:spcAft>
                          <a:spcPts val="480"/>
                        </a:spcAft>
                      </a:pPr>
                      <a:r>
                        <a:rPr lang="fi-FI" sz="900" b="1">
                          <a:effectLst/>
                          <a:latin typeface="Calibri" panose="020F0502020204030204" pitchFamily="34" charset="0"/>
                          <a:cs typeface="Calibri" panose="020F0502020204030204" pitchFamily="34" charset="0"/>
                        </a:rPr>
                        <a:t>Video Club 8</a:t>
                      </a:r>
                      <a:r>
                        <a:rPr lang="fi-FI" sz="900">
                          <a:effectLst/>
                          <a:latin typeface="Calibri" panose="020F0502020204030204" pitchFamily="34" charset="0"/>
                          <a:cs typeface="Calibri" panose="020F0502020204030204" pitchFamily="34" charset="0"/>
                        </a:rPr>
                        <a:t> </a:t>
                      </a:r>
                    </a:p>
                    <a:p>
                      <a:pPr>
                        <a:lnSpc>
                          <a:spcPct val="107000"/>
                        </a:lnSpc>
                        <a:spcAft>
                          <a:spcPts val="480"/>
                        </a:spcAft>
                      </a:pPr>
                      <a:r>
                        <a:rPr lang="fi-FI" sz="1000">
                          <a:solidFill>
                            <a:srgbClr val="FF0000"/>
                          </a:solidFill>
                          <a:effectLst/>
                          <a:latin typeface="Calibri" panose="020F0502020204030204" pitchFamily="34" charset="0"/>
                          <a:cs typeface="Calibri" panose="020F0502020204030204" pitchFamily="34" charset="0"/>
                        </a:rPr>
                        <a:t>Käyttäytymisen säätely</a:t>
                      </a:r>
                    </a:p>
                    <a:p>
                      <a:pPr marL="0" marR="0" lvl="0" indent="0" algn="l" defTabSz="457200" rtl="0" eaLnBrk="1" fontAlgn="auto" latinLnBrk="0" hangingPunct="1">
                        <a:lnSpc>
                          <a:spcPct val="107000"/>
                        </a:lnSpc>
                        <a:spcBef>
                          <a:spcPts val="0"/>
                        </a:spcBef>
                        <a:spcAft>
                          <a:spcPts val="480"/>
                        </a:spcAft>
                        <a:buClrTx/>
                        <a:buSzTx/>
                        <a:buFontTx/>
                        <a:buNone/>
                        <a:tabLst/>
                        <a:defRPr/>
                      </a:pPr>
                      <a:r>
                        <a:rPr lang="fi-FI" sz="900">
                          <a:effectLst/>
                          <a:latin typeface="Calibri" panose="020F0502020204030204" pitchFamily="34" charset="0"/>
                          <a:cs typeface="Calibri" panose="020F0502020204030204" pitchFamily="34" charset="0"/>
                        </a:rPr>
                        <a:t>ennakkotehtävä </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CCECFF"/>
                    </a:solidFill>
                  </a:tcPr>
                </a:tc>
                <a:tc vMerge="1">
                  <a:txBody>
                    <a:bodyPr/>
                    <a:lstStyle/>
                    <a:p>
                      <a:endParaRPr lang="fi-FI"/>
                    </a:p>
                  </a:txBody>
                  <a:tcPr/>
                </a:tc>
                <a:extLst>
                  <a:ext uri="{0D108BD9-81ED-4DB2-BD59-A6C34878D82A}">
                    <a16:rowId xmlns:a16="http://schemas.microsoft.com/office/drawing/2014/main" val="2996254119"/>
                  </a:ext>
                </a:extLst>
              </a:tr>
              <a:tr h="669938">
                <a:tc vMerge="1">
                  <a:txBody>
                    <a:bodyPr/>
                    <a:lstStyle/>
                    <a:p>
                      <a:endParaRPr lang="fi-FI"/>
                    </a:p>
                  </a:txBody>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Observaatio Norssilla: 4 x 45min (observointiaika 4 viikkoa)</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chemeClr val="tx2">
                        <a:lumMod val="10000"/>
                        <a:lumOff val="90000"/>
                      </a:schemeClr>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Observaatio Norssilla: 4 x 45min (observointiaika 4 viikkoa)</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FFFFCC"/>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Observaatio Norssilla: 4 x 45min (observointiaika 4 viikkoa)</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E5FFF8"/>
                    </a:solidFill>
                  </a:tcPr>
                </a:tc>
                <a:tc>
                  <a:txBody>
                    <a:bodyPr/>
                    <a:lstStyle/>
                    <a:p>
                      <a:pPr>
                        <a:lnSpc>
                          <a:spcPct val="107000"/>
                        </a:lnSpc>
                        <a:spcAft>
                          <a:spcPts val="480"/>
                        </a:spcAft>
                      </a:pPr>
                      <a:r>
                        <a:rPr lang="fi-FI" sz="900">
                          <a:effectLst/>
                          <a:latin typeface="Calibri" panose="020F0502020204030204" pitchFamily="34" charset="0"/>
                          <a:cs typeface="Calibri" panose="020F0502020204030204" pitchFamily="34" charset="0"/>
                        </a:rPr>
                        <a:t>Observaatio Norssilla: 4 x 45min (observointiaika 4 viikkoa)</a:t>
                      </a:r>
                      <a:endParaRPr lang="fi-FI" sz="900">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rgbClr val="CCECFF"/>
                    </a:solidFill>
                  </a:tcPr>
                </a:tc>
                <a:tc vMerge="1">
                  <a:txBody>
                    <a:bodyPr/>
                    <a:lstStyle/>
                    <a:p>
                      <a:endParaRPr lang="fi-FI"/>
                    </a:p>
                  </a:txBody>
                  <a:tcPr/>
                </a:tc>
                <a:extLst>
                  <a:ext uri="{0D108BD9-81ED-4DB2-BD59-A6C34878D82A}">
                    <a16:rowId xmlns:a16="http://schemas.microsoft.com/office/drawing/2014/main" val="2353521057"/>
                  </a:ext>
                </a:extLst>
              </a:tr>
              <a:tr h="486593">
                <a:tc gridSpan="3">
                  <a:txBody>
                    <a:bodyPr/>
                    <a:lstStyle/>
                    <a:p>
                      <a:pPr marL="84455">
                        <a:lnSpc>
                          <a:spcPct val="107000"/>
                        </a:lnSpc>
                        <a:spcAft>
                          <a:spcPts val="480"/>
                        </a:spcAft>
                      </a:pPr>
                      <a:r>
                        <a:rPr lang="fi-FI" sz="900">
                          <a:solidFill>
                            <a:schemeClr val="tx1"/>
                          </a:solidFill>
                          <a:effectLst/>
                          <a:latin typeface="Calibri" panose="020F0502020204030204" pitchFamily="34" charset="0"/>
                          <a:cs typeface="Calibri" panose="020F0502020204030204" pitchFamily="34" charset="0"/>
                        </a:rPr>
                        <a:t>Lisäksi harjoittelun ohjaukseen varataan 3 x 45 min,</a:t>
                      </a:r>
                      <a:r>
                        <a:rPr lang="fi-FI" sz="900" baseline="0">
                          <a:solidFill>
                            <a:schemeClr val="tx1"/>
                          </a:solidFill>
                          <a:effectLst/>
                          <a:latin typeface="Calibri" panose="020F0502020204030204" pitchFamily="34" charset="0"/>
                          <a:cs typeface="Calibri" panose="020F0502020204030204" pitchFamily="34" charset="0"/>
                        </a:rPr>
                        <a:t> jolloin järjestetään </a:t>
                      </a:r>
                      <a:r>
                        <a:rPr lang="fi-FI" sz="900">
                          <a:solidFill>
                            <a:schemeClr val="tx1"/>
                          </a:solidFill>
                          <a:effectLst/>
                          <a:latin typeface="Calibri" panose="020F0502020204030204" pitchFamily="34" charset="0"/>
                          <a:cs typeface="Calibri" panose="020F0502020204030204" pitchFamily="34" charset="0"/>
                        </a:rPr>
                        <a:t>ryhmäkuuntelu sekä siihen pohjautuva keskustelu TAI jokin muu kotiryhmän ohjaajan valitsema harjoitteluun liittyvä ryhmäohjaus.</a:t>
                      </a:r>
                      <a:endParaRPr lang="fi-FI"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hMerge="1">
                  <a:txBody>
                    <a:bodyPr/>
                    <a:lstStyle/>
                    <a:p>
                      <a:endParaRPr lang="fi-FI"/>
                    </a:p>
                  </a:txBody>
                  <a:tcPr/>
                </a:tc>
                <a:tc hMerge="1">
                  <a:txBody>
                    <a:bodyPr/>
                    <a:lstStyle/>
                    <a:p>
                      <a:endParaRPr lang="fi-FI"/>
                    </a:p>
                  </a:txBody>
                  <a:tcPr/>
                </a:tc>
                <a:tc gridSpan="3">
                  <a:txBody>
                    <a:bodyPr/>
                    <a:lstStyle/>
                    <a:p>
                      <a:pPr>
                        <a:lnSpc>
                          <a:spcPct val="107000"/>
                        </a:lnSpc>
                        <a:spcAft>
                          <a:spcPts val="480"/>
                        </a:spcAft>
                      </a:pPr>
                      <a:r>
                        <a:rPr lang="fi-FI" sz="900">
                          <a:solidFill>
                            <a:schemeClr val="tx1"/>
                          </a:solidFill>
                          <a:effectLst/>
                          <a:latin typeface="Calibri" panose="020F0502020204030204" pitchFamily="34" charset="0"/>
                          <a:cs typeface="Calibri" panose="020F0502020204030204" pitchFamily="34" charset="0"/>
                        </a:rPr>
                        <a:t>Lisäksi harjoittelun ohjaukseen varataan 3 x 45 min,</a:t>
                      </a:r>
                      <a:r>
                        <a:rPr lang="fi-FI" sz="900" baseline="0">
                          <a:solidFill>
                            <a:schemeClr val="tx1"/>
                          </a:solidFill>
                          <a:effectLst/>
                          <a:latin typeface="Calibri" panose="020F0502020204030204" pitchFamily="34" charset="0"/>
                          <a:cs typeface="Calibri" panose="020F0502020204030204" pitchFamily="34" charset="0"/>
                        </a:rPr>
                        <a:t> jolloin järjestetään </a:t>
                      </a:r>
                      <a:r>
                        <a:rPr lang="fi-FI" sz="900">
                          <a:solidFill>
                            <a:schemeClr val="tx1"/>
                          </a:solidFill>
                          <a:effectLst/>
                          <a:latin typeface="Calibri" panose="020F0502020204030204" pitchFamily="34" charset="0"/>
                          <a:cs typeface="Calibri" panose="020F0502020204030204" pitchFamily="34" charset="0"/>
                        </a:rPr>
                        <a:t>ryhmäkuuntelu sekä siihen pohjautuva keskustelu TAI jokin muu kotiryhmän ohjaajan valitsema harjoitteluun liittyvä ryhmäohjaus.</a:t>
                      </a:r>
                      <a:endParaRPr lang="fi-FI"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154" marR="38154" marT="19077" marB="19077">
                    <a:solidFill>
                      <a:schemeClr val="bg1">
                        <a:lumMod val="95000"/>
                      </a:schemeClr>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034959105"/>
                  </a:ext>
                </a:extLst>
              </a:tr>
            </a:tbl>
          </a:graphicData>
        </a:graphic>
      </p:graphicFrame>
      <p:sp>
        <p:nvSpPr>
          <p:cNvPr id="5" name="Rectangle 4"/>
          <p:cNvSpPr/>
          <p:nvPr/>
        </p:nvSpPr>
        <p:spPr>
          <a:xfrm>
            <a:off x="7769564" y="923880"/>
            <a:ext cx="800219" cy="342401"/>
          </a:xfrm>
          <a:prstGeom prst="rect">
            <a:avLst/>
          </a:prstGeom>
          <a:solidFill>
            <a:srgbClr val="FFC000"/>
          </a:solidFill>
        </p:spPr>
        <p:txBody>
          <a:bodyPr wrap="none" lIns="91440" tIns="45720" rIns="91440" bIns="45720" anchor="t">
            <a:spAutoFit/>
          </a:bodyPr>
          <a:lstStyle/>
          <a:p>
            <a:pPr defTabSz="257175">
              <a:defRPr/>
            </a:pPr>
            <a:r>
              <a:rPr lang="fi-FI" sz="825">
                <a:solidFill>
                  <a:srgbClr val="212529"/>
                </a:solidFill>
                <a:latin typeface="Calibri" panose="020F0502020204030204" pitchFamily="34" charset="0"/>
                <a:cs typeface="Calibri" panose="020F0502020204030204" pitchFamily="34" charset="0"/>
              </a:rPr>
              <a:t>Pääsiäisloma</a:t>
            </a:r>
          </a:p>
          <a:p>
            <a:pPr defTabSz="257175">
              <a:defRPr/>
            </a:pPr>
            <a:r>
              <a:rPr lang="fi-FI" sz="800">
                <a:solidFill>
                  <a:srgbClr val="212529"/>
                </a:solidFill>
                <a:latin typeface="Calibri"/>
                <a:ea typeface="Calibri"/>
                <a:cs typeface="Calibri"/>
              </a:rPr>
              <a:t>30.3.–6.4.2026</a:t>
            </a:r>
            <a:endParaRPr lang="fi-FI" sz="800">
              <a:solidFill>
                <a:srgbClr val="000000"/>
              </a:solidFill>
              <a:latin typeface="Calibri"/>
              <a:ea typeface="Calibri"/>
              <a:cs typeface="Calibri"/>
            </a:endParaRPr>
          </a:p>
        </p:txBody>
      </p:sp>
      <p:sp>
        <p:nvSpPr>
          <p:cNvPr id="4" name="TextBox 3">
            <a:extLst>
              <a:ext uri="{FF2B5EF4-FFF2-40B4-BE49-F238E27FC236}">
                <a16:creationId xmlns:a16="http://schemas.microsoft.com/office/drawing/2014/main" id="{D42124C2-103C-AFA5-BAA3-2673365B78C0}"/>
              </a:ext>
            </a:extLst>
          </p:cNvPr>
          <p:cNvSpPr txBox="1"/>
          <p:nvPr/>
        </p:nvSpPr>
        <p:spPr>
          <a:xfrm>
            <a:off x="4845232" y="5955596"/>
            <a:ext cx="3719743" cy="307777"/>
          </a:xfrm>
          <a:prstGeom prst="rect">
            <a:avLst/>
          </a:prstGeom>
          <a:noFill/>
        </p:spPr>
        <p:txBody>
          <a:bodyPr wrap="square" rtlCol="0">
            <a:spAutoFit/>
          </a:bodyPr>
          <a:lstStyle/>
          <a:p>
            <a:r>
              <a:rPr lang="en-US" sz="1400" err="1"/>
              <a:t>Ryhmäohjaus</a:t>
            </a:r>
            <a:r>
              <a:rPr lang="en-US" sz="1400"/>
              <a:t> 2: </a:t>
            </a:r>
            <a:r>
              <a:rPr lang="en-US" sz="1400" err="1"/>
              <a:t>Ryhmäkuuntelut</a:t>
            </a:r>
            <a:r>
              <a:rPr lang="en-US" sz="1400"/>
              <a:t> </a:t>
            </a:r>
            <a:r>
              <a:rPr lang="en-US" sz="1400" err="1"/>
              <a:t>keväällä</a:t>
            </a:r>
            <a:endParaRPr lang="en-US" sz="1400"/>
          </a:p>
        </p:txBody>
      </p:sp>
      <p:sp>
        <p:nvSpPr>
          <p:cNvPr id="7" name="TextBox 6">
            <a:extLst>
              <a:ext uri="{FF2B5EF4-FFF2-40B4-BE49-F238E27FC236}">
                <a16:creationId xmlns:a16="http://schemas.microsoft.com/office/drawing/2014/main" id="{F344EE51-4F64-FDBE-8C8B-D08F57EC0B36}"/>
              </a:ext>
            </a:extLst>
          </p:cNvPr>
          <p:cNvSpPr txBox="1"/>
          <p:nvPr/>
        </p:nvSpPr>
        <p:spPr>
          <a:xfrm>
            <a:off x="683582" y="5937297"/>
            <a:ext cx="4509856" cy="307777"/>
          </a:xfrm>
          <a:prstGeom prst="rect">
            <a:avLst/>
          </a:prstGeom>
          <a:noFill/>
        </p:spPr>
        <p:txBody>
          <a:bodyPr wrap="square" lIns="91440" tIns="45720" rIns="91440" bIns="45720" rtlCol="0" anchor="t">
            <a:spAutoFit/>
          </a:bodyPr>
          <a:lstStyle/>
          <a:p>
            <a:r>
              <a:rPr lang="en-US" sz="1400" err="1"/>
              <a:t>Ryhmäohjaus</a:t>
            </a:r>
            <a:r>
              <a:rPr lang="en-US" sz="1400"/>
              <a:t> 1: 1. </a:t>
            </a:r>
            <a:r>
              <a:rPr lang="en-US" sz="1400" err="1"/>
              <a:t>vsk</a:t>
            </a:r>
            <a:r>
              <a:rPr lang="en-US" sz="1400"/>
              <a:t> </a:t>
            </a:r>
            <a:r>
              <a:rPr lang="en-US" sz="1400" err="1"/>
              <a:t>yhteiset</a:t>
            </a:r>
            <a:r>
              <a:rPr lang="en-US" sz="1400"/>
              <a:t> </a:t>
            </a:r>
            <a:r>
              <a:rPr lang="en-US" sz="1400" err="1"/>
              <a:t>pikkujoulut</a:t>
            </a:r>
            <a:r>
              <a:rPr lang="en-US" sz="1400"/>
              <a:t> 10.12.</a:t>
            </a:r>
          </a:p>
        </p:txBody>
      </p:sp>
    </p:spTree>
    <p:extLst>
      <p:ext uri="{BB962C8B-B14F-4D97-AF65-F5344CB8AC3E}">
        <p14:creationId xmlns:p14="http://schemas.microsoft.com/office/powerpoint/2010/main" val="20835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509221" y="611052"/>
            <a:ext cx="8282762" cy="1781003"/>
          </a:xfrm>
        </p:spPr>
        <p:txBody>
          <a:bodyPr>
            <a:normAutofit/>
          </a:bodyPr>
          <a:lstStyle/>
          <a:p>
            <a:pPr marL="0" indent="0">
              <a:buNone/>
            </a:pPr>
            <a:r>
              <a:rPr lang="en-US" err="1">
                <a:latin typeface="Calibri" panose="020F0502020204030204" pitchFamily="34" charset="0"/>
                <a:cs typeface="Calibri" panose="020F0502020204030204" pitchFamily="34" charset="0"/>
              </a:rPr>
              <a:t>Havaintojen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tekeminen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opetustilanteissa</a:t>
            </a:r>
            <a:r>
              <a:rPr lang="en-US">
                <a:latin typeface="Calibri" panose="020F0502020204030204" pitchFamily="34" charset="0"/>
                <a:cs typeface="Calibri" panose="020F0502020204030204" pitchFamily="34" charset="0"/>
              </a:rPr>
              <a:t> on </a:t>
            </a:r>
            <a:r>
              <a:rPr lang="en-US" err="1">
                <a:latin typeface="Calibri" panose="020F0502020204030204" pitchFamily="34" charset="0"/>
                <a:cs typeface="Calibri" panose="020F0502020204030204" pitchFamily="34" charset="0"/>
              </a:rPr>
              <a:t>opittavissa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oleva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taito</a:t>
            </a:r>
            <a:endParaRPr lang="en-US">
              <a:latin typeface="Calibri" panose="020F0502020204030204" pitchFamily="34" charset="0"/>
              <a:cs typeface="Calibri" panose="020F0502020204030204" pitchFamily="34" charset="0"/>
            </a:endParaRPr>
          </a:p>
          <a:p>
            <a:pPr marL="0" indent="0">
              <a:buNone/>
            </a:pPr>
            <a:r>
              <a:rPr lang="de-DE" sz="1400">
                <a:latin typeface="Calibri" panose="020F0502020204030204" pitchFamily="34" charset="0"/>
                <a:cs typeface="Calibri" panose="020F0502020204030204" pitchFamily="34" charset="0"/>
              </a:rPr>
              <a:t>Stürmer, K., &amp; Seidel, T. (2015). </a:t>
            </a:r>
            <a:r>
              <a:rPr lang="de-DE" sz="1400" err="1">
                <a:latin typeface="Calibri" panose="020F0502020204030204" pitchFamily="34" charset="0"/>
                <a:cs typeface="Calibri" panose="020F0502020204030204" pitchFamily="34" charset="0"/>
              </a:rPr>
              <a:t>Assessing</a:t>
            </a:r>
            <a:r>
              <a:rPr lang="de-DE" sz="1400">
                <a:latin typeface="Calibri" panose="020F0502020204030204" pitchFamily="34" charset="0"/>
                <a:cs typeface="Calibri" panose="020F0502020204030204" pitchFamily="34" charset="0"/>
              </a:rPr>
              <a:t> professional </a:t>
            </a:r>
            <a:r>
              <a:rPr lang="de-DE" sz="1400" err="1">
                <a:latin typeface="Calibri" panose="020F0502020204030204" pitchFamily="34" charset="0"/>
                <a:cs typeface="Calibri" panose="020F0502020204030204" pitchFamily="34" charset="0"/>
              </a:rPr>
              <a:t>vision</a:t>
            </a:r>
            <a:r>
              <a:rPr lang="de-DE" sz="1400">
                <a:latin typeface="Calibri" panose="020F0502020204030204" pitchFamily="34" charset="0"/>
                <a:cs typeface="Calibri" panose="020F0502020204030204" pitchFamily="34" charset="0"/>
              </a:rPr>
              <a:t> in </a:t>
            </a:r>
            <a:r>
              <a:rPr lang="de-DE" sz="1400" err="1">
                <a:latin typeface="Calibri" panose="020F0502020204030204" pitchFamily="34" charset="0"/>
                <a:cs typeface="Calibri" panose="020F0502020204030204" pitchFamily="34" charset="0"/>
              </a:rPr>
              <a:t>teacher</a:t>
            </a:r>
            <a:r>
              <a:rPr lang="de-DE" sz="1400">
                <a:latin typeface="Calibri" panose="020F0502020204030204" pitchFamily="34" charset="0"/>
                <a:cs typeface="Calibri" panose="020F0502020204030204" pitchFamily="34" charset="0"/>
              </a:rPr>
              <a:t> </a:t>
            </a:r>
            <a:r>
              <a:rPr lang="de-DE" sz="1400" err="1">
                <a:latin typeface="Calibri" panose="020F0502020204030204" pitchFamily="34" charset="0"/>
                <a:cs typeface="Calibri" panose="020F0502020204030204" pitchFamily="34" charset="0"/>
              </a:rPr>
              <a:t>candidates</a:t>
            </a:r>
            <a:r>
              <a:rPr lang="de-DE" sz="1400">
                <a:latin typeface="Calibri" panose="020F0502020204030204" pitchFamily="34" charset="0"/>
                <a:cs typeface="Calibri" panose="020F0502020204030204" pitchFamily="34" charset="0"/>
              </a:rPr>
              <a:t>. </a:t>
            </a:r>
            <a:r>
              <a:rPr lang="de-DE" sz="1400" i="1">
                <a:latin typeface="Calibri" panose="020F0502020204030204" pitchFamily="34" charset="0"/>
                <a:cs typeface="Calibri" panose="020F0502020204030204" pitchFamily="34" charset="0"/>
              </a:rPr>
              <a:t>Zeitschrift für Psychologie, 223, </a:t>
            </a:r>
            <a:r>
              <a:rPr lang="de-DE" sz="1400">
                <a:latin typeface="Calibri" panose="020F0502020204030204" pitchFamily="34" charset="0"/>
                <a:cs typeface="Calibri" panose="020F0502020204030204" pitchFamily="34" charset="0"/>
              </a:rPr>
              <a:t>54-63.</a:t>
            </a:r>
            <a:endParaRPr lang="fi-FI" sz="1400">
              <a:latin typeface="Calibri" panose="020F0502020204030204" pitchFamily="34" charset="0"/>
              <a:cs typeface="Calibri" panose="020F0502020204030204" pitchFamily="34" charset="0"/>
            </a:endParaRPr>
          </a:p>
          <a:p>
            <a:pPr marL="0" indent="0">
              <a:buNone/>
            </a:pPr>
            <a:endParaRPr lang="en-US">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8" name="Content Placeholder 4"/>
          <p:cNvSpPr txBox="1">
            <a:spLocks/>
          </p:cNvSpPr>
          <p:nvPr/>
        </p:nvSpPr>
        <p:spPr>
          <a:xfrm>
            <a:off x="509221" y="2472015"/>
            <a:ext cx="8282762" cy="1223016"/>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3"/>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768"/>
              </a:spcBef>
              <a:spcAft>
                <a:spcPts val="0"/>
              </a:spcAft>
              <a:buClr>
                <a:srgbClr val="F1563F"/>
              </a:buClr>
              <a:buSzTx/>
              <a:buFont typeface="Arial"/>
              <a:buNone/>
              <a:tabLst/>
              <a:defRPr/>
            </a:pPr>
            <a:r>
              <a:rPr kumimoji="0" lang="en-US" sz="32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Videotallenteet</a:t>
            </a:r>
            <a:r>
              <a:rPr kumimoji="0" lang="en-US" sz="32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tukevat</a:t>
            </a:r>
            <a:r>
              <a:rPr kumimoji="0" lang="en-US" sz="32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oppimista</a:t>
            </a:r>
            <a:r>
              <a:rPr kumimoji="0" lang="en-US" sz="32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768"/>
              </a:spcBef>
              <a:spcAft>
                <a:spcPts val="0"/>
              </a:spcAft>
              <a:buClr>
                <a:srgbClr val="F1563F"/>
              </a:buClr>
              <a:buSzTx/>
              <a:buFont typeface="Arial"/>
              <a:buNone/>
              <a:tabLst/>
              <a:defRPr/>
            </a:pP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Van </a:t>
            </a:r>
            <a:r>
              <a:rPr kumimoji="0" lang="en-US" sz="1400" b="0" i="0" u="none" strike="noStrike" kern="1200" cap="none" spc="0" normalizeH="0" baseline="0" noProof="0" err="1">
                <a:ln>
                  <a:noFill/>
                </a:ln>
                <a:solidFill>
                  <a:srgbClr val="002060"/>
                </a:solidFill>
                <a:effectLst/>
                <a:uLnTx/>
                <a:uFillTx/>
                <a:latin typeface="Arial" panose="020B0604020202020204" pitchFamily="34" charset="0"/>
                <a:ea typeface="+mn-ea"/>
                <a:cs typeface="Helvetica"/>
              </a:rPr>
              <a:t>Es</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 E. A., &amp; </a:t>
            </a:r>
            <a:r>
              <a:rPr kumimoji="0" lang="en-US" sz="1400" b="0" i="0" u="none" strike="noStrike" kern="1200" cap="none" spc="0" normalizeH="0" baseline="0" noProof="0" err="1">
                <a:ln>
                  <a:noFill/>
                </a:ln>
                <a:solidFill>
                  <a:srgbClr val="002060"/>
                </a:solidFill>
                <a:effectLst/>
                <a:uLnTx/>
                <a:uFillTx/>
                <a:latin typeface="Arial" panose="020B0604020202020204" pitchFamily="34" charset="0"/>
                <a:ea typeface="+mn-ea"/>
                <a:cs typeface="Helvetica"/>
              </a:rPr>
              <a:t>Sherin</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 M. G. (2002). Learning to notice: Scaffolding new teachers’ interpretations of classroom interactions. </a:t>
            </a:r>
            <a:r>
              <a:rPr kumimoji="0" lang="en-US" sz="1400" b="0" i="1" u="none" strike="noStrike" kern="1200" cap="none" spc="0" normalizeH="0" baseline="0" noProof="0">
                <a:ln>
                  <a:noFill/>
                </a:ln>
                <a:solidFill>
                  <a:srgbClr val="002060"/>
                </a:solidFill>
                <a:effectLst/>
                <a:uLnTx/>
                <a:uFillTx/>
                <a:latin typeface="Arial" panose="020B0604020202020204" pitchFamily="34" charset="0"/>
                <a:ea typeface="+mn-ea"/>
                <a:cs typeface="Helvetica"/>
              </a:rPr>
              <a:t>Journal of Technology and Teacher Education, 10</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(4), 571-596.</a:t>
            </a:r>
            <a:endParaRPr kumimoji="0" lang="en-US" sz="32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endParaRPr>
          </a:p>
        </p:txBody>
      </p:sp>
      <p:sp>
        <p:nvSpPr>
          <p:cNvPr id="12" name="Content Placeholder 4"/>
          <p:cNvSpPr txBox="1">
            <a:spLocks/>
          </p:cNvSpPr>
          <p:nvPr/>
        </p:nvSpPr>
        <p:spPr>
          <a:xfrm>
            <a:off x="509221" y="3949977"/>
            <a:ext cx="8282762" cy="238770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3"/>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768"/>
              </a:spcBef>
              <a:spcAft>
                <a:spcPts val="0"/>
              </a:spcAft>
              <a:buClr>
                <a:srgbClr val="F1563F"/>
              </a:buClr>
              <a:buSzTx/>
              <a:buFont typeface="Arial"/>
              <a:buNone/>
              <a:tabLst/>
              <a:defRPr/>
            </a:pP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mutta</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havaintojen</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tekemiseen</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tarvitaan</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ohjausta</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Ilman</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ohjausta</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on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vaikea</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tunnistaa</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oppimisen</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kannalta</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merkityksellisiä</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asioita</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ja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kehittää</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r>
              <a:rPr kumimoji="0" lang="en-US" sz="4100" b="0" i="0" u="none" strike="noStrike" kern="1200" cap="none" spc="0" normalizeH="0" baseline="0" noProof="0" err="1">
                <a:ln>
                  <a:noFill/>
                </a:ln>
                <a:solidFill>
                  <a:srgbClr val="002957"/>
                </a:solidFill>
                <a:effectLst/>
                <a:uLnTx/>
                <a:uFillTx/>
                <a:latin typeface="Calibri" panose="020F0502020204030204" pitchFamily="34" charset="0"/>
                <a:ea typeface="+mn-ea"/>
                <a:cs typeface="Calibri" panose="020F0502020204030204" pitchFamily="34" charset="0"/>
              </a:rPr>
              <a:t>havainnointitaitojaan</a:t>
            </a:r>
            <a:r>
              <a:rPr kumimoji="0" lang="en-US" sz="4100" b="0" i="0" u="none" strike="noStrike" kern="1200" cap="none" spc="0" normalizeH="0" baseline="0" noProof="0">
                <a:ln>
                  <a:noFill/>
                </a:ln>
                <a:solidFill>
                  <a:srgbClr val="002957"/>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20000"/>
              </a:lnSpc>
              <a:spcBef>
                <a:spcPts val="768"/>
              </a:spcBef>
              <a:spcAft>
                <a:spcPts val="0"/>
              </a:spcAft>
              <a:buClr>
                <a:srgbClr val="F1563F"/>
              </a:buClr>
              <a:buSzTx/>
              <a:buFont typeface="Arial"/>
              <a:buNone/>
              <a:tabLst/>
              <a:defRPr/>
            </a:pPr>
            <a:r>
              <a:rPr kumimoji="0" lang="en-US" sz="2000" b="0" i="0" u="none" strike="noStrike" kern="1200" cap="none" spc="0" normalizeH="0" baseline="0" noProof="0" err="1">
                <a:ln>
                  <a:noFill/>
                </a:ln>
                <a:solidFill>
                  <a:srgbClr val="002060"/>
                </a:solidFill>
                <a:effectLst/>
                <a:uLnTx/>
                <a:uFillTx/>
                <a:latin typeface="Arial" panose="020B0604020202020204" pitchFamily="34" charset="0"/>
                <a:ea typeface="+mn-ea"/>
                <a:cs typeface="Helvetica"/>
              </a:rPr>
              <a:t>Santagata</a:t>
            </a: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 R., &amp; </a:t>
            </a:r>
            <a:r>
              <a:rPr kumimoji="0" lang="en-US" sz="2000" b="0" i="0" u="none" strike="noStrike" kern="1200" cap="none" spc="0" normalizeH="0" baseline="0" noProof="0" err="1">
                <a:ln>
                  <a:noFill/>
                </a:ln>
                <a:solidFill>
                  <a:srgbClr val="002060"/>
                </a:solidFill>
                <a:effectLst/>
                <a:uLnTx/>
                <a:uFillTx/>
                <a:latin typeface="Arial" panose="020B0604020202020204" pitchFamily="34" charset="0"/>
                <a:ea typeface="+mn-ea"/>
                <a:cs typeface="Helvetica"/>
              </a:rPr>
              <a:t>Angelici</a:t>
            </a: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 G. (2010). Studying the impact of the lesson analysis framework on preservice teachers’ abilities to reflect on videos of classroom teaching. </a:t>
            </a:r>
            <a:r>
              <a:rPr kumimoji="0" lang="en-US" sz="2000" b="0" i="1" u="none" strike="noStrike" kern="1200" cap="none" spc="0" normalizeH="0" baseline="0" noProof="0">
                <a:ln>
                  <a:noFill/>
                </a:ln>
                <a:solidFill>
                  <a:srgbClr val="002060"/>
                </a:solidFill>
                <a:effectLst/>
                <a:uLnTx/>
                <a:uFillTx/>
                <a:latin typeface="Arial" panose="020B0604020202020204" pitchFamily="34" charset="0"/>
                <a:ea typeface="+mn-ea"/>
                <a:cs typeface="Helvetica"/>
              </a:rPr>
              <a:t>Journal of Teacher Education</a:t>
            </a: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 </a:t>
            </a:r>
            <a:r>
              <a:rPr kumimoji="0" lang="en-US" sz="2000" b="0" i="1" u="none" strike="noStrike" kern="1200" cap="none" spc="0" normalizeH="0" baseline="0" noProof="0">
                <a:ln>
                  <a:noFill/>
                </a:ln>
                <a:solidFill>
                  <a:srgbClr val="002060"/>
                </a:solidFill>
                <a:effectLst/>
                <a:uLnTx/>
                <a:uFillTx/>
                <a:latin typeface="Arial" panose="020B0604020202020204" pitchFamily="34" charset="0"/>
                <a:ea typeface="+mn-ea"/>
                <a:cs typeface="Helvetica"/>
              </a:rPr>
              <a:t>61</a:t>
            </a: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Helvetica"/>
              </a:rPr>
              <a:t>(4), 339-349.</a:t>
            </a:r>
            <a:endParaRPr kumimoji="0" lang="fi-FI" sz="2000" b="0" i="0" u="none" strike="noStrike" kern="1200" cap="none" spc="0" normalizeH="0" baseline="0" noProof="0">
              <a:ln>
                <a:noFill/>
              </a:ln>
              <a:solidFill>
                <a:srgbClr val="002060"/>
              </a:solidFill>
              <a:effectLst/>
              <a:uLnTx/>
              <a:uFillTx/>
              <a:latin typeface="Helvetica" pitchFamily="34" charset="0"/>
              <a:ea typeface="+mn-ea"/>
              <a:cs typeface="Helvetica"/>
            </a:endParaRPr>
          </a:p>
          <a:p>
            <a:pPr marL="0" marR="0" lvl="0" indent="0" algn="l" defTabSz="457200" rtl="0" eaLnBrk="1" fontAlgn="auto" latinLnBrk="0" hangingPunct="1">
              <a:lnSpc>
                <a:spcPct val="120000"/>
              </a:lnSpc>
              <a:spcBef>
                <a:spcPts val="768"/>
              </a:spcBef>
              <a:spcAft>
                <a:spcPts val="0"/>
              </a:spcAft>
              <a:buClr>
                <a:srgbClr val="F1563F"/>
              </a:buClr>
              <a:buSzTx/>
              <a:buFont typeface="Arial"/>
              <a:buNone/>
              <a:tabLst/>
              <a:defRPr/>
            </a:pPr>
            <a:endParaRPr kumimoji="0" lang="fi-FI"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20000"/>
              </a:lnSpc>
              <a:spcBef>
                <a:spcPts val="768"/>
              </a:spcBef>
              <a:spcAft>
                <a:spcPts val="0"/>
              </a:spcAft>
              <a:buClr>
                <a:srgbClr val="F1563F"/>
              </a:buClr>
              <a:buSzTx/>
              <a:buFont typeface="Arial"/>
              <a:buNone/>
              <a:tabLst/>
              <a:defRPr/>
            </a:pPr>
            <a:endParaRPr kumimoji="0" lang="en-US" sz="32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4177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5DA6D7-8BEC-4C7B-BD2E-0B933080A024}"/>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p>
        </p:txBody>
      </p:sp>
      <p:sp>
        <p:nvSpPr>
          <p:cNvPr id="3" name="Slide Number Placeholder 2">
            <a:extLst>
              <a:ext uri="{FF2B5EF4-FFF2-40B4-BE49-F238E27FC236}">
                <a16:creationId xmlns:a16="http://schemas.microsoft.com/office/drawing/2014/main" id="{7BF62A35-500D-4B7C-A726-C587DEBC467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4" name="Title 3">
            <a:extLst>
              <a:ext uri="{FF2B5EF4-FFF2-40B4-BE49-F238E27FC236}">
                <a16:creationId xmlns:a16="http://schemas.microsoft.com/office/drawing/2014/main" id="{4ED90215-786A-44AF-A785-8E27E0F142AD}"/>
              </a:ext>
            </a:extLst>
          </p:cNvPr>
          <p:cNvSpPr>
            <a:spLocks noGrp="1"/>
          </p:cNvSpPr>
          <p:nvPr>
            <p:ph type="title"/>
          </p:nvPr>
        </p:nvSpPr>
        <p:spPr/>
        <p:txBody>
          <a:bodyPr>
            <a:normAutofit fontScale="90000"/>
          </a:bodyPr>
          <a:lstStyle/>
          <a:p>
            <a:r>
              <a:rPr lang="fi-FI">
                <a:latin typeface="Helvetica"/>
              </a:rPr>
              <a:t>Pariporinaa luentojen (Pakarinen) pohjalta</a:t>
            </a:r>
          </a:p>
        </p:txBody>
      </p:sp>
      <p:sp>
        <p:nvSpPr>
          <p:cNvPr id="5" name="Content Placeholder 4">
            <a:extLst>
              <a:ext uri="{FF2B5EF4-FFF2-40B4-BE49-F238E27FC236}">
                <a16:creationId xmlns:a16="http://schemas.microsoft.com/office/drawing/2014/main" id="{BEA765DC-2832-4699-A52B-AB183869BB4A}"/>
              </a:ext>
            </a:extLst>
          </p:cNvPr>
          <p:cNvSpPr>
            <a:spLocks noGrp="1"/>
          </p:cNvSpPr>
          <p:nvPr>
            <p:ph idx="1"/>
          </p:nvPr>
        </p:nvSpPr>
        <p:spPr/>
        <p:txBody>
          <a:bodyPr/>
          <a:lstStyle/>
          <a:p>
            <a:r>
              <a:rPr lang="fi-FI"/>
              <a:t>Millainen olet havaintojen tekijänä? </a:t>
            </a:r>
          </a:p>
          <a:p>
            <a:r>
              <a:rPr lang="fi-FI"/>
              <a:t>Mikä havaitsemisessa ja havaintojen tekemisen taidossa tuntui itsellesi olennaiselta? </a:t>
            </a:r>
          </a:p>
        </p:txBody>
      </p:sp>
      <p:sp>
        <p:nvSpPr>
          <p:cNvPr id="6" name="Date Placeholder 5">
            <a:extLst>
              <a:ext uri="{FF2B5EF4-FFF2-40B4-BE49-F238E27FC236}">
                <a16:creationId xmlns:a16="http://schemas.microsoft.com/office/drawing/2014/main" id="{344A013B-9E01-46D4-9D26-E8354AC764AF}"/>
              </a:ext>
            </a:extLst>
          </p:cNvPr>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94168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26317"/>
            <a:ext cx="4741260" cy="683433"/>
          </a:xfrm>
        </p:spPr>
        <p:txBody>
          <a:bodyPr>
            <a:normAutofit fontScale="90000"/>
          </a:bodyPr>
          <a:lstStyle/>
          <a:p>
            <a:r>
              <a:rPr lang="fi-FI"/>
              <a:t>Video Clubin tavoitteet</a:t>
            </a:r>
          </a:p>
        </p:txBody>
      </p:sp>
      <p:sp>
        <p:nvSpPr>
          <p:cNvPr id="8" name="Content Placeholder 7"/>
          <p:cNvSpPr>
            <a:spLocks noGrp="1"/>
          </p:cNvSpPr>
          <p:nvPr>
            <p:ph idx="1"/>
          </p:nvPr>
        </p:nvSpPr>
        <p:spPr>
          <a:xfrm>
            <a:off x="283029" y="1819729"/>
            <a:ext cx="4443274" cy="2923411"/>
          </a:xfrm>
        </p:spPr>
        <p:txBody>
          <a:bodyPr>
            <a:noAutofit/>
          </a:bodyPr>
          <a:lstStyle/>
          <a:p>
            <a:pPr marL="457200" indent="-457200">
              <a:buFont typeface="+mj-lt"/>
              <a:buAutoNum type="arabicPeriod"/>
            </a:pPr>
            <a:r>
              <a:rPr lang="fi-FI" sz="2200">
                <a:latin typeface="Calibri" panose="020F0502020204030204" pitchFamily="34" charset="0"/>
                <a:cs typeface="Calibri" panose="020F0502020204030204" pitchFamily="34" charset="0"/>
              </a:rPr>
              <a:t>Harjoitella </a:t>
            </a:r>
            <a:r>
              <a:rPr lang="fi-FI" sz="2200" b="1">
                <a:latin typeface="Calibri" panose="020F0502020204030204" pitchFamily="34" charset="0"/>
                <a:cs typeface="Calibri" panose="020F0502020204030204" pitchFamily="34" charset="0"/>
              </a:rPr>
              <a:t>ohjatusti opetustilanteiden </a:t>
            </a:r>
            <a:r>
              <a:rPr lang="fi-FI" sz="2200">
                <a:latin typeface="Calibri" panose="020F0502020204030204" pitchFamily="34" charset="0"/>
                <a:cs typeface="Calibri" panose="020F0502020204030204" pitchFamily="34" charset="0"/>
              </a:rPr>
              <a:t>havainnointia ennalta määritellyistä teemoista</a:t>
            </a:r>
          </a:p>
          <a:p>
            <a:pPr marL="457200" indent="-457200">
              <a:buFont typeface="+mj-lt"/>
              <a:buAutoNum type="arabicPeriod"/>
            </a:pPr>
            <a:r>
              <a:rPr lang="fi-FI" sz="2200">
                <a:latin typeface="Calibri" panose="020F0502020204030204" pitchFamily="34" charset="0"/>
                <a:cs typeface="Calibri" panose="020F0502020204030204" pitchFamily="34" charset="0"/>
              </a:rPr>
              <a:t>Soveltaa taitoja havainnoimalla </a:t>
            </a:r>
            <a:r>
              <a:rPr lang="fi-FI" sz="2200" b="1">
                <a:latin typeface="Calibri" panose="020F0502020204030204" pitchFamily="34" charset="0"/>
                <a:cs typeface="Calibri" panose="020F0502020204030204" pitchFamily="34" charset="0"/>
              </a:rPr>
              <a:t>itsenäisesti</a:t>
            </a:r>
            <a:r>
              <a:rPr lang="fi-FI" sz="2200">
                <a:latin typeface="Calibri" panose="020F0502020204030204" pitchFamily="34" charset="0"/>
                <a:cs typeface="Calibri" panose="020F0502020204030204" pitchFamily="34" charset="0"/>
              </a:rPr>
              <a:t> opetustilanteita </a:t>
            </a:r>
            <a:r>
              <a:rPr lang="fi-FI" sz="2200">
                <a:solidFill>
                  <a:srgbClr val="002060"/>
                </a:solidFill>
                <a:latin typeface="Calibri" panose="020F0502020204030204" pitchFamily="34" charset="0"/>
                <a:cs typeface="Calibri" panose="020F0502020204030204" pitchFamily="34" charset="0"/>
              </a:rPr>
              <a:t>norssilla samoista teemoista</a:t>
            </a:r>
          </a:p>
          <a:p>
            <a:pPr marL="457200" indent="-457200">
              <a:buFont typeface="+mj-lt"/>
              <a:buAutoNum type="arabicPeriod"/>
            </a:pPr>
            <a:r>
              <a:rPr lang="fi-FI" sz="2200">
                <a:solidFill>
                  <a:srgbClr val="002060"/>
                </a:solidFill>
                <a:latin typeface="Calibri" panose="020F0502020204030204" pitchFamily="34" charset="0"/>
                <a:cs typeface="Calibri" panose="020F0502020204030204" pitchFamily="34" charset="0"/>
              </a:rPr>
              <a:t>Laajentaa vuorovaikutuksen tilannekohtaisiin </a:t>
            </a:r>
            <a:r>
              <a:rPr lang="fi-FI" sz="2200">
                <a:latin typeface="Calibri" panose="020F0502020204030204" pitchFamily="34" charset="0"/>
                <a:cs typeface="Calibri" panose="020F0502020204030204" pitchFamily="34" charset="0"/>
              </a:rPr>
              <a:t>tekijöihin liittyvää osaamista perehtymällä </a:t>
            </a:r>
            <a:r>
              <a:rPr lang="fi-FI" sz="2200" b="1">
                <a:latin typeface="Calibri" panose="020F0502020204030204" pitchFamily="34" charset="0"/>
                <a:cs typeface="Calibri" panose="020F0502020204030204" pitchFamily="34" charset="0"/>
              </a:rPr>
              <a:t>tutkimustietoon</a:t>
            </a: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8610AC-C6DC-4040-B5DB-3FDA4B18D1E3}"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4" name="Footer Placeholder 3"/>
          <p:cNvSpPr>
            <a:spLocks noGrp="1"/>
          </p:cNvSpPr>
          <p:nvPr>
            <p:ph type="ftr" sz="quarter" idx="4294967295"/>
          </p:nvPr>
        </p:nvSpPr>
        <p:spPr>
          <a:xfrm>
            <a:off x="6996113" y="6424613"/>
            <a:ext cx="2147887" cy="1809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2957"/>
                </a:solidFill>
                <a:effectLst/>
                <a:uLnTx/>
                <a:uFillTx/>
                <a:latin typeface="Helvetica"/>
                <a:ea typeface="+mn-ea"/>
                <a:cs typeface="Helvetica"/>
              </a:rPr>
              <a:t>JYU. </a:t>
            </a:r>
            <a:r>
              <a:rPr kumimoji="0" lang="fi-FI" sz="900" b="1" i="0" u="none" strike="noStrike" kern="1200" cap="none" spc="0" normalizeH="0" baseline="0" noProof="0">
                <a:ln>
                  <a:noFill/>
                </a:ln>
                <a:solidFill>
                  <a:prstClr val="white"/>
                </a:solidFill>
                <a:effectLst/>
                <a:uLnTx/>
                <a:uFillTx/>
                <a:latin typeface="Helvetica"/>
                <a:ea typeface="+mn-ea"/>
                <a:cs typeface="Helvetica"/>
              </a:rPr>
              <a:t>Since 1863.</a:t>
            </a:r>
          </a:p>
        </p:txBody>
      </p:sp>
      <p:sp>
        <p:nvSpPr>
          <p:cNvPr id="5" name="Slide Number Placeholder 4"/>
          <p:cNvSpPr>
            <a:spLocks noGrp="1"/>
          </p:cNvSpPr>
          <p:nvPr>
            <p:ph type="sldNum" sz="quarter" idx="4294967295"/>
          </p:nvPr>
        </p:nvSpPr>
        <p:spPr>
          <a:xfrm>
            <a:off x="8689975" y="6424613"/>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fi-FI" sz="900" b="0" i="0" u="none" strike="noStrike" kern="1200" cap="none" spc="0" normalizeH="0" baseline="0" noProof="0">
              <a:ln>
                <a:noFill/>
              </a:ln>
              <a:solidFill>
                <a:prstClr val="white"/>
              </a:solidFill>
              <a:effectLst/>
              <a:uLnTx/>
              <a:uFillTx/>
              <a:latin typeface="Helvetica"/>
              <a:ea typeface="+mn-ea"/>
              <a:cs typeface="Helvetica"/>
            </a:endParaRPr>
          </a:p>
        </p:txBody>
      </p:sp>
    </p:spTree>
    <p:extLst>
      <p:ext uri="{BB962C8B-B14F-4D97-AF65-F5344CB8AC3E}">
        <p14:creationId xmlns:p14="http://schemas.microsoft.com/office/powerpoint/2010/main" val="402206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p>
        </p:txBody>
      </p:sp>
      <p:sp>
        <p:nvSpPr>
          <p:cNvPr id="8" name="Slide Number Placeholder 7"/>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11479" y="1327785"/>
            <a:ext cx="5038725" cy="791372"/>
          </a:xfrm>
        </p:spPr>
        <p:txBody>
          <a:bodyPr>
            <a:normAutofit/>
          </a:bodyPr>
          <a:lstStyle/>
          <a:p>
            <a:r>
              <a:rPr lang="fi-FI" sz="2800"/>
              <a:t>Opetustuokion havainnointi</a:t>
            </a:r>
          </a:p>
        </p:txBody>
      </p:sp>
      <p:sp>
        <p:nvSpPr>
          <p:cNvPr id="9" name="Date Placeholder 8"/>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124041A-D7AC-0740-969A-8B5B84F7A4B9}"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411479" y="2119157"/>
            <a:ext cx="4371976" cy="2923411"/>
          </a:xfrm>
        </p:spPr>
        <p:txBody>
          <a:bodyPr>
            <a:noAutofit/>
          </a:bodyPr>
          <a:lstStyle/>
          <a:p>
            <a:pPr>
              <a:spcBef>
                <a:spcPts val="0"/>
              </a:spcBef>
              <a:spcAft>
                <a:spcPts val="1200"/>
              </a:spcAft>
            </a:pPr>
            <a:r>
              <a:rPr lang="fi-FI" sz="2000"/>
              <a:t>Luokanopettaja työskentelee tavallisesti luokkaympäristössä, jossa on läsnä useita oppilaita, joskus myös muita opettajia tai aikuisia. Luokkatilanteissa tapahtuu monia asioita usein yhtä aikaa ja nopealla tahdilla ja siksi olennaista on se, mihin opettaja kiinnittää huomiota. </a:t>
            </a:r>
          </a:p>
        </p:txBody>
      </p:sp>
    </p:spTree>
    <p:extLst>
      <p:ext uri="{BB962C8B-B14F-4D97-AF65-F5344CB8AC3E}">
        <p14:creationId xmlns:p14="http://schemas.microsoft.com/office/powerpoint/2010/main" val="401447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66980" y="1318593"/>
            <a:ext cx="5282310" cy="1589105"/>
          </a:xfrm>
        </p:spPr>
        <p:txBody>
          <a:bodyPr>
            <a:normAutofit/>
          </a:bodyPr>
          <a:lstStyle/>
          <a:p>
            <a:pPr>
              <a:spcAft>
                <a:spcPts val="1200"/>
              </a:spcAft>
            </a:pPr>
            <a:br>
              <a:rPr lang="fi-FI" sz="2700" b="0"/>
            </a:br>
            <a:r>
              <a:rPr lang="fi-FI">
                <a:hlinkClick r:id="rId2" action="ppaction://hlinkfile"/>
              </a:rPr>
              <a:t>Video I </a:t>
            </a:r>
            <a:r>
              <a:rPr lang="fi-FI" sz="3300"/>
              <a:t>(nro 25)</a:t>
            </a: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2F6C6FE-2BCB-574D-9E89-D023255ACA90}"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23.9.2025</a:t>
            </a:fld>
            <a:endParaRPr kumimoji="0" lang="fi-FI" sz="900" b="0" i="0" u="none" strike="noStrike" kern="1200" cap="none" spc="0" normalizeH="0" baseline="0" noProof="0">
              <a:ln>
                <a:noFill/>
              </a:ln>
              <a:solidFill>
                <a:prstClr val="white"/>
              </a:solidFill>
              <a:effectLst/>
              <a:uLnTx/>
              <a:uFillTx/>
              <a:latin typeface="Helvetica" pitchFamily="34" charset="0"/>
              <a:ea typeface="+mn-ea"/>
              <a:cs typeface="Helvetica"/>
            </a:endParaRPr>
          </a:p>
        </p:txBody>
      </p:sp>
      <p:sp>
        <p:nvSpPr>
          <p:cNvPr id="9" name="TextBox 8">
            <a:extLst>
              <a:ext uri="{FF2B5EF4-FFF2-40B4-BE49-F238E27FC236}">
                <a16:creationId xmlns:a16="http://schemas.microsoft.com/office/drawing/2014/main" id="{ED624810-8B51-416D-9324-DED4CE1C3B75}"/>
              </a:ext>
            </a:extLst>
          </p:cNvPr>
          <p:cNvSpPr txBox="1"/>
          <p:nvPr/>
        </p:nvSpPr>
        <p:spPr>
          <a:xfrm>
            <a:off x="466980" y="3429000"/>
            <a:ext cx="5305426" cy="1785104"/>
          </a:xfrm>
          <a:prstGeom prst="rect">
            <a:avLst/>
          </a:prstGeom>
          <a:solidFill>
            <a:schemeClr val="accent3">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i-FI" sz="20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Millaisia havaintoja sinä teet videolla näkyvästä opetustuokiosta?</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i-FI" sz="2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Kirjoita muistiinpanoja havainnoistasi, varaudu keskustelemaan muistiinpanojesi pohjalta</a:t>
            </a:r>
            <a:endParaRPr kumimoji="0" lang="fi-FI" sz="1800" b="0" i="0" u="none" strike="noStrike" kern="1200" cap="none" spc="0" normalizeH="0" baseline="0" noProof="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149246495"/>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YU_ppt-eikuvia_kevyt_Helvetica.potx" id="{9280246C-8154-4742-BA74-FA58D652E538}" vid="{2DE237A3-F387-42F7-8438-1775296BE603}"/>
    </a:ext>
  </a:extLst>
</a:theme>
</file>

<file path=ppt/theme/theme7.xml><?xml version="1.0" encoding="utf-8"?>
<a:theme xmlns:a="http://schemas.openxmlformats.org/drawingml/2006/main" name="1_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7A83D467DF9054E94CB04796189DB8E" ma:contentTypeVersion="21" ma:contentTypeDescription="Luo uusi asiakirja." ma:contentTypeScope="" ma:versionID="4621e1ef279188ec75db8d7085092282">
  <xsd:schema xmlns:xsd="http://www.w3.org/2001/XMLSchema" xmlns:xs="http://www.w3.org/2001/XMLSchema" xmlns:p="http://schemas.microsoft.com/office/2006/metadata/properties" xmlns:ns1="http://schemas.microsoft.com/sharepoint/v3" xmlns:ns2="f614ec27-3931-49f9-a414-263afd844c8d" xmlns:ns3="08d3aeba-70ec-4fda-8fb5-41d865a3bafb" targetNamespace="http://schemas.microsoft.com/office/2006/metadata/properties" ma:root="true" ma:fieldsID="006c553b6e7fd686cacf88277f6070df" ns1:_="" ns2:_="" ns3:_="">
    <xsd:import namespace="http://schemas.microsoft.com/sharepoint/v3"/>
    <xsd:import namespace="f614ec27-3931-49f9-a414-263afd844c8d"/>
    <xsd:import namespace="08d3aeba-70ec-4fda-8fb5-41d865a3ba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Yhtenäisen yhteensopivuuskäytännön ominaisuudet" ma:hidden="true" ma:internalName="_ip_UnifiedCompliancePolicyProperties">
      <xsd:simpleType>
        <xsd:restriction base="dms:Note"/>
      </xsd:simpleType>
    </xsd:element>
    <xsd:element name="_ip_UnifiedCompliancePolicyUIAction" ma:index="27"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14ec27-3931-49f9-a414-263afd844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d3aeba-70ec-4fda-8fb5-41d865a3baf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d374f958-a1d1-4d95-9f8d-5e34673cd14f}" ma:internalName="TaxCatchAll" ma:showField="CatchAllData" ma:web="08d3aeba-70ec-4fda-8fb5-41d865a3ba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d3aeba-70ec-4fda-8fb5-41d865a3bafb" xsi:nil="true"/>
    <lcf76f155ced4ddcb4097134ff3c332f xmlns="f614ec27-3931-49f9-a414-263afd844c8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40237C9-88B2-4F02-A41E-8F06C821422B}">
  <ds:schemaRefs>
    <ds:schemaRef ds:uri="http://schemas.microsoft.com/sharepoint/v3/contenttype/forms"/>
  </ds:schemaRefs>
</ds:datastoreItem>
</file>

<file path=customXml/itemProps2.xml><?xml version="1.0" encoding="utf-8"?>
<ds:datastoreItem xmlns:ds="http://schemas.openxmlformats.org/officeDocument/2006/customXml" ds:itemID="{0B2B8DF7-282D-4DA4-B103-CCEA8D08B7DE}">
  <ds:schemaRefs>
    <ds:schemaRef ds:uri="08d3aeba-70ec-4fda-8fb5-41d865a3bafb"/>
    <ds:schemaRef ds:uri="f614ec27-3931-49f9-a414-263afd844c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5AF47D-7E5F-46B7-BDF3-5F66C2E4B2A4}">
  <ds:schemaRefs>
    <ds:schemaRef ds:uri="08d3aeba-70ec-4fda-8fb5-41d865a3bafb"/>
    <ds:schemaRef ds:uri="f614ec27-3931-49f9-a414-263afd844c8d"/>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4 demo 29112019</Template>
  <TotalTime>0</TotalTime>
  <Words>2207</Words>
  <Application>Microsoft Office PowerPoint</Application>
  <PresentationFormat>On-screen Show (4:3)</PresentationFormat>
  <Paragraphs>310</Paragraphs>
  <Slides>26</Slides>
  <Notes>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-apple-system</vt:lpstr>
      <vt:lpstr>Arial</vt:lpstr>
      <vt:lpstr>Arial Narrow</vt:lpstr>
      <vt:lpstr>Calibri</vt:lpstr>
      <vt:lpstr>Helvetica</vt:lpstr>
      <vt:lpstr>Palatino Linotype</vt:lpstr>
      <vt:lpstr>Times New Roman</vt:lpstr>
      <vt:lpstr>Times New Roman Normaali</vt:lpstr>
      <vt:lpstr>JYU Otsikkodiat</vt:lpstr>
      <vt:lpstr>JYU sisältö pohjat</vt:lpstr>
      <vt:lpstr>utu-2013-laajakuva</vt:lpstr>
      <vt:lpstr>Default Design</vt:lpstr>
      <vt:lpstr>1_Default Design</vt:lpstr>
      <vt:lpstr>1_JYU sisältö pohjat</vt:lpstr>
      <vt:lpstr>1_JYU Otsikkodiat</vt:lpstr>
      <vt:lpstr>Tervetuloa  Video Clubiin!</vt:lpstr>
      <vt:lpstr>Video Club 1: Ryhmä ja vertaissuhteet luokassa  Ennakkotehtävä: Youtube video: What can we learn from children's peer relationships? (Robin Banerjee) https://www.youtube.com/watch?v=23p5n_vlJ9M </vt:lpstr>
      <vt:lpstr>KTKP3019 Osaaminen ja asiantuntijuus: opetusharjoittelu 1 (5 op)</vt:lpstr>
      <vt:lpstr>PowerPoint Presentation</vt:lpstr>
      <vt:lpstr>PowerPoint Presentation</vt:lpstr>
      <vt:lpstr>Pariporinaa luentojen (Pakarinen) pohjalta</vt:lpstr>
      <vt:lpstr>Video Clubin tavoitteet</vt:lpstr>
      <vt:lpstr>Opetustuokion havainnointi</vt:lpstr>
      <vt:lpstr> Video I (nro 25)</vt:lpstr>
      <vt:lpstr>Pienryhmäkeskustelu</vt:lpstr>
      <vt:lpstr>Oppimistilanteiden havainnoinnin prosessit (teacher noticing, professional vision)</vt:lpstr>
      <vt:lpstr>PowerPoint Presentation</vt:lpstr>
      <vt:lpstr>PowerPoint Presentation</vt:lpstr>
      <vt:lpstr>PowerPoint Presentation</vt:lpstr>
      <vt:lpstr>PowerPoint Presentation</vt:lpstr>
      <vt:lpstr>PowerPoint Presentation</vt:lpstr>
      <vt:lpstr>Video I (nro 7)</vt:lpstr>
      <vt:lpstr>Pienryhmäkeskustelu  Millaista oppilaiden välinen vuorovaikutus mielestänne oli?  Mistä päättelitte?  </vt:lpstr>
      <vt:lpstr>Video II (nro 60)</vt:lpstr>
      <vt:lpstr>Pienryhmäkeskustelu</vt:lpstr>
      <vt:lpstr>Vertaissuhteiden tukeminen</vt:lpstr>
      <vt:lpstr>Keinoja tukea oppilaiden keskinäistä vuorovaikutusta</vt:lpstr>
      <vt:lpstr>Opetusjärjestelyt</vt:lpstr>
      <vt:lpstr>Ohjeistus havainnointiin (4 x 45 min)</vt:lpstr>
      <vt:lpstr>Ohjeistus ryhmäilmiöiden ja vertaissuhteiden havainnointiin norssilla</vt:lpstr>
      <vt:lpstr>Video Club 2 Tunteet ja tunteiden säätely </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Käyttäytymisen säätely</dc:title>
  <dc:creator>Pakarinen, Sanna</dc:creator>
  <cp:lastModifiedBy>Kepler-Uotinen, Kaili</cp:lastModifiedBy>
  <cp:revision>13</cp:revision>
  <dcterms:created xsi:type="dcterms:W3CDTF">2020-01-21T10:15:48Z</dcterms:created>
  <dcterms:modified xsi:type="dcterms:W3CDTF">2025-09-23T14:57:33Z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0x010100F7A83D467DF9054E94CB04796189DB8E</vt:lpwstr>
  </property>
  <property fmtid="{D5CDD505-2E9C-101B-9397-08002B2CF9AE}" pid="3" name="MediaServiceImageTags">
    <vt:lpwstr/>
  </property>
</Properties>
</file>