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4" r:id="rId5"/>
    <p:sldId id="260" r:id="rId6"/>
    <p:sldId id="275" r:id="rId7"/>
    <p:sldId id="270" r:id="rId8"/>
    <p:sldId id="276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16C75-8778-6D49-9462-9DC6F6EE9E74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781-824C-9F47-9E60-84048531C5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0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9392c7e0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9392c7e03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9392c7e03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9392c7e03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9392c7e03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9392c7e03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382cc0a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9382cc0a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486E64-6942-F6F5-038A-1561C344C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0C0F8B-45D6-4A43-7F12-1754C9EEE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5AF9F4-EDE2-5BA8-9EE7-13D04C0B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06AB7A-5FEE-9283-487D-56A2059B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69F7CB-F1DE-FFCE-0480-076F61F9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6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3D317B-3D14-29FF-BC29-5777AD4C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28AF822-4E73-1A62-791B-DC3FC7C87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FE17F0-390C-D511-3985-11DFC21B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9FD1AE-88E5-813C-1B15-4C622A00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D589F3-3112-8118-AA46-E896F274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51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B5C0325-CF88-37A4-BEC0-52EA970A6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41E3F-75F6-4C1D-05CF-A4B2C8477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FB2358-7EBA-498D-7A6A-81D4B8F5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D2CF99-B17B-9954-6C44-1AFA090C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E9C9CE-2D69-5F74-D541-C169FABE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64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8624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8F7A03-FBBB-0E12-6A0D-4A549F8C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255ECD-5C8E-F4A2-6EC1-42AB3CF1C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F52F58-1AE9-9E78-2220-143C7B18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9E2CB3-6662-43B6-FB69-16509BCF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D73A13-EF19-A6C2-4212-C9DD65D4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50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498B98-83BE-B201-D666-6E72C130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27C6C4-AAE0-428B-6499-37CAD380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DC656D-D8D4-4AB4-02FA-9C703B62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015136-143A-8E17-1A27-085B6CB5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F8D3AB-9C45-972C-DF49-ADD70D7F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3654E-AFFD-B178-F12E-1A61684A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6379AE-BB86-3812-07DB-348B50173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FD388E-DCBA-08F2-EEEF-1C823502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E4AED9-6E2B-4FE8-D6DC-55B1DFF4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4E789E-2EF6-5B12-E5B5-6E60DF91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EF1CE7-9DB9-4402-D14A-E62296CB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40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3F591-99A1-F521-5616-9ED3A444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221576-3585-1B51-BDA5-F9BEA4FD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EDF7F7-9612-0F9B-0597-FE2BCAB9F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E84AF12-3AB0-7CE5-F239-8267125C1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B79DF9-C455-8EC7-ECBB-8BBE6228A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497DF8E-156D-2F11-52E2-B80C46D7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77FE530-5FAB-6A2A-22B5-8E3CC3C8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A28687-6226-1DF1-1CA5-62775227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4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66DBE-079E-D4A7-0E8A-696FFC5D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9D34CC4-C903-386D-4F3F-1E6EEA4B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624416-38C2-485D-534F-A671EB69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45BB4B-120D-2E71-0E84-42B88865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41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B669945-F429-8AF0-A340-3DEC5410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C4FF74-9F9C-C31E-D7C3-9FF7E46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6DD7D5-9F7E-BFA8-20DB-6A1791FF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32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0BCE2A-101B-0E91-9A85-D8FEA9C5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18C668-C3D0-BEE8-1967-0A940B318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C51976-A549-14D3-84B3-5E6F9259F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7F3A9C-E8D6-BF65-A0C5-93CF6F4D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187807-A00A-1B43-F0BC-561DBAA3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E00B2C-D14A-C616-4471-F4127CFC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09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D84F94-FC8C-71F5-9342-F4565220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BABB464-EB07-0364-7289-21EA1C2FC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AEFA9E-0C20-E833-219E-62FF17CEE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CF7162-B540-DA06-24EA-2CEFE22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7F8DFF-A2CF-BD40-519B-5E18FAEB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7685BC-46D9-0B93-2BD4-B21E91A7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65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B69BC1C-166C-1B79-5699-118A9174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B377B1-E180-A62B-C331-55D34A347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CAD68F-08E5-5BDC-9C78-E4923841E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51252-EE68-8547-8692-4329AFBF378C}" type="datetimeFigureOut">
              <a:rPr lang="fi-FI" smtClean="0"/>
              <a:t>12.2.2026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72CCC8-24C3-F6CB-3636-433932D87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C54658-6DD1-D78E-CF58-750F8D08E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F1CE18-CABD-3C43-9766-936336EF64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0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va, joka sisältää kohteen vaate, henkilö, Ihmisen kasvot, seinä&#10;&#10;Kuvaus luotu automaattisesti">
            <a:extLst>
              <a:ext uri="{FF2B5EF4-FFF2-40B4-BE49-F238E27FC236}">
                <a16:creationId xmlns:a16="http://schemas.microsoft.com/office/drawing/2014/main" id="{0DB71034-4371-18EB-5B2F-2943C497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6329" b="-1"/>
          <a:stretch>
            <a:fillRect/>
          </a:stretch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671EB18-158D-5018-6066-E67359F91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962400"/>
            <a:ext cx="5753464" cy="1690409"/>
          </a:xfrm>
        </p:spPr>
        <p:txBody>
          <a:bodyPr anchor="b">
            <a:normAutofit/>
          </a:bodyPr>
          <a:lstStyle/>
          <a:p>
            <a:br>
              <a:rPr lang="fi-FI" sz="4400" dirty="0"/>
            </a:br>
            <a:endParaRPr lang="fi-FI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62AEA0E-1BEA-4F94-DFA3-4D309E6B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r>
              <a:rPr lang="fi-FI" dirty="0"/>
              <a:t>Emilia, Samuli, Sara &amp; Suvi</a:t>
            </a:r>
          </a:p>
        </p:txBody>
      </p:sp>
      <p:pic>
        <p:nvPicPr>
          <p:cNvPr id="1028" name="Picture 4" descr="Kuva, joka sisältää kohteen henkilö, vaate, Ihmisen kasvot, Oppiminen&#10;&#10;Kuvaus luotu automaattisesti">
            <a:extLst>
              <a:ext uri="{FF2B5EF4-FFF2-40B4-BE49-F238E27FC236}">
                <a16:creationId xmlns:a16="http://schemas.microsoft.com/office/drawing/2014/main" id="{18575A22-3DED-D2F5-B1AA-BE7B4C12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4430" b="-1"/>
          <a:stretch>
            <a:fillRect/>
          </a:stretch>
        </p:blipFill>
        <p:spPr bwMode="auto">
          <a:xfrm>
            <a:off x="7592562" y="42577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4D5AD803-A604-E136-6E86-B89F660E78DD}"/>
              </a:ext>
            </a:extLst>
          </p:cNvPr>
          <p:cNvSpPr/>
          <p:nvPr/>
        </p:nvSpPr>
        <p:spPr>
          <a:xfrm>
            <a:off x="5955414" y="4345939"/>
            <a:ext cx="5894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Lasten tutkiminen</a:t>
            </a:r>
          </a:p>
        </p:txBody>
      </p:sp>
    </p:spTree>
    <p:extLst>
      <p:ext uri="{BB962C8B-B14F-4D97-AF65-F5344CB8AC3E}">
        <p14:creationId xmlns:p14="http://schemas.microsoft.com/office/powerpoint/2010/main" val="261751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vaate, sisä-, seinä&#10;&#10;Kuvaus luotu automaattisesti">
            <a:extLst>
              <a:ext uri="{FF2B5EF4-FFF2-40B4-BE49-F238E27FC236}">
                <a16:creationId xmlns:a16="http://schemas.microsoft.com/office/drawing/2014/main" id="{271D8927-0303-6146-24CA-D87F5FE6A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0" r="2568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E7B4BD-C0C5-4B64-A4AE-AF6BC755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309" y="122238"/>
            <a:ext cx="3822189" cy="1569660"/>
          </a:xfrm>
        </p:spPr>
        <p:txBody>
          <a:bodyPr>
            <a:normAutofit/>
          </a:bodyPr>
          <a:lstStyle/>
          <a:p>
            <a:r>
              <a:rPr lang="fi-FI" sz="4000" dirty="0"/>
              <a:t>Lapsen rooli </a:t>
            </a:r>
            <a:br>
              <a:rPr lang="fi-FI" sz="4000" dirty="0"/>
            </a:br>
            <a:r>
              <a:rPr lang="fi-FI" sz="4000" dirty="0"/>
              <a:t>oli jokin näistä: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87199A-A36D-005F-7B14-41C4F086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9309" y="1691898"/>
            <a:ext cx="3822189" cy="3308727"/>
          </a:xfrm>
        </p:spPr>
        <p:txBody>
          <a:bodyPr>
            <a:normAutofit/>
          </a:bodyPr>
          <a:lstStyle/>
          <a:p>
            <a:r>
              <a:rPr lang="en-US" sz="2000" dirty="0"/>
              <a:t>Asian </a:t>
            </a:r>
            <a:r>
              <a:rPr lang="en-US" sz="2000" dirty="0" err="1"/>
              <a:t>vierestä</a:t>
            </a:r>
            <a:r>
              <a:rPr lang="en-US" sz="2000" dirty="0"/>
              <a:t> </a:t>
            </a:r>
            <a:r>
              <a:rPr lang="en-US" sz="2000" dirty="0" err="1"/>
              <a:t>vastaaja</a:t>
            </a:r>
            <a:endParaRPr lang="en-US" sz="2000" dirty="0"/>
          </a:p>
          <a:p>
            <a:r>
              <a:rPr lang="en-US" sz="2000" dirty="0" err="1"/>
              <a:t>Yhden</a:t>
            </a:r>
            <a:r>
              <a:rPr lang="en-US" sz="2000" dirty="0"/>
              <a:t> </a:t>
            </a:r>
            <a:r>
              <a:rPr lang="en-US" sz="2000" dirty="0" err="1"/>
              <a:t>sanan</a:t>
            </a:r>
            <a:r>
              <a:rPr lang="en-US" sz="2000" dirty="0"/>
              <a:t> </a:t>
            </a:r>
            <a:r>
              <a:rPr lang="en-US" sz="2000" dirty="0" err="1"/>
              <a:t>mestari</a:t>
            </a:r>
            <a:endParaRPr lang="en-US" sz="2000" dirty="0"/>
          </a:p>
          <a:p>
            <a:r>
              <a:rPr lang="en-US" sz="2000" dirty="0" err="1"/>
              <a:t>Hiljainen</a:t>
            </a:r>
            <a:r>
              <a:rPr lang="en-US" sz="2000" dirty="0"/>
              <a:t> </a:t>
            </a:r>
            <a:r>
              <a:rPr lang="en-US" sz="2000" dirty="0" err="1"/>
              <a:t>tarkkailija</a:t>
            </a:r>
            <a:endParaRPr lang="en-US" sz="2000" dirty="0"/>
          </a:p>
          <a:p>
            <a:r>
              <a:rPr lang="en-US" sz="2000" dirty="0" err="1"/>
              <a:t>Kaikkitietävä</a:t>
            </a:r>
            <a:r>
              <a:rPr lang="en-US" sz="2000" dirty="0"/>
              <a:t> </a:t>
            </a:r>
            <a:r>
              <a:rPr lang="en-US" sz="2000" dirty="0" err="1"/>
              <a:t>tarinankertoja</a:t>
            </a:r>
            <a:endParaRPr lang="en-US" sz="2000" dirty="0"/>
          </a:p>
          <a:p>
            <a:r>
              <a:rPr lang="en-US" sz="2000" dirty="0" err="1"/>
              <a:t>Vastakysymysten</a:t>
            </a:r>
            <a:r>
              <a:rPr lang="en-US" sz="2000" dirty="0"/>
              <a:t> </a:t>
            </a:r>
            <a:r>
              <a:rPr lang="en-US" sz="2000" dirty="0" err="1"/>
              <a:t>esittäjä</a:t>
            </a:r>
            <a:endParaRPr lang="en-US" sz="2000" dirty="0"/>
          </a:p>
          <a:p>
            <a:r>
              <a:rPr lang="en-US" sz="2000" dirty="0" err="1"/>
              <a:t>Yli-innokas</a:t>
            </a:r>
            <a:r>
              <a:rPr lang="en-US" sz="2000" dirty="0"/>
              <a:t> </a:t>
            </a:r>
            <a:r>
              <a:rPr lang="en-US" sz="2000" dirty="0" err="1"/>
              <a:t>selittäjä</a:t>
            </a:r>
            <a:endParaRPr lang="en-US" sz="2000" dirty="0"/>
          </a:p>
          <a:p>
            <a:r>
              <a:rPr lang="en-US" sz="2000" dirty="0" err="1"/>
              <a:t>Aiheen</a:t>
            </a:r>
            <a:r>
              <a:rPr lang="en-US" sz="2000" dirty="0"/>
              <a:t> </a:t>
            </a:r>
            <a:r>
              <a:rPr lang="en-US" sz="2000" dirty="0" err="1"/>
              <a:t>vaihtaja</a:t>
            </a:r>
            <a:endParaRPr lang="en-US" sz="2000" dirty="0"/>
          </a:p>
          <a:p>
            <a:r>
              <a:rPr lang="en-US" sz="2000" dirty="0" err="1"/>
              <a:t>Leikkimielinen</a:t>
            </a:r>
            <a:r>
              <a:rPr lang="en-US" sz="2000" dirty="0"/>
              <a:t> </a:t>
            </a:r>
            <a:r>
              <a:rPr lang="en-US" sz="2000" dirty="0" err="1"/>
              <a:t>hassuttelija</a:t>
            </a:r>
            <a:endParaRPr lang="en-US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A14BF4B-6A8A-2D61-5366-0986DB741EA7}"/>
              </a:ext>
            </a:extLst>
          </p:cNvPr>
          <p:cNvSpPr txBox="1"/>
          <p:nvPr/>
        </p:nvSpPr>
        <p:spPr>
          <a:xfrm>
            <a:off x="7420982" y="5015894"/>
            <a:ext cx="4497321" cy="1569660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endParaRPr lang="fi-FI" sz="2400" b="1" dirty="0"/>
          </a:p>
          <a:p>
            <a:r>
              <a:rPr lang="fi-FI" sz="2400" b="1" dirty="0"/>
              <a:t>Miltä haastatteleminen tuntui? </a:t>
            </a:r>
          </a:p>
          <a:p>
            <a:r>
              <a:rPr lang="fi-FI" sz="2400" b="1" dirty="0"/>
              <a:t>Saitko kerättyä aineistoa? </a:t>
            </a:r>
          </a:p>
          <a:p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47698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sisä-, kannettava tietokone, tietokone&#10;&#10;Kuvaus luotu automaattisesti">
            <a:extLst>
              <a:ext uri="{FF2B5EF4-FFF2-40B4-BE49-F238E27FC236}">
                <a16:creationId xmlns:a16="http://schemas.microsoft.com/office/drawing/2014/main" id="{4A83C9ED-24B4-239D-A00A-2E96AF6F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53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B605C2-E5EE-AD21-354C-04DDF6D2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89" y="122237"/>
            <a:ext cx="4819650" cy="1899912"/>
          </a:xfrm>
        </p:spPr>
        <p:txBody>
          <a:bodyPr>
            <a:normAutofit/>
          </a:bodyPr>
          <a:lstStyle/>
          <a:p>
            <a:r>
              <a:rPr lang="fi-FI" sz="4000" dirty="0"/>
              <a:t>Mitä tästä opittiin? 🤓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74358-7C25-1D3B-5A34-E4DDBCBC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89" y="2022149"/>
            <a:ext cx="6148388" cy="1594874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i-FI" sz="2000" b="0" i="0" u="none" strike="noStrike" dirty="0">
                <a:effectLst/>
              </a:rPr>
              <a:t>Lapsi ei vastaa aikuisen logiikalla - eikä tarvitsekaan</a:t>
            </a:r>
            <a:endParaRPr lang="fi-FI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i-FI" sz="2000" b="0" i="0" u="none" strike="noStrike" dirty="0">
                <a:effectLst/>
              </a:rPr>
              <a:t>Haastattelu on vuorovaikutusta - ei kysymyslista</a:t>
            </a:r>
            <a:endParaRPr lang="fi-FI" sz="2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i-FI" sz="2000" b="0" i="0" u="none" strike="noStrike" dirty="0">
                <a:effectLst/>
              </a:rPr>
              <a:t>Haastattelijan joustavuus on tärkeä taito</a:t>
            </a:r>
            <a:endParaRPr lang="fi-FI" sz="2000" b="0" dirty="0">
              <a:effectLst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D671B5E-5BE8-1CBF-1AC1-F34D67B10F2A}"/>
              </a:ext>
            </a:extLst>
          </p:cNvPr>
          <p:cNvSpPr txBox="1"/>
          <p:nvPr/>
        </p:nvSpPr>
        <p:spPr>
          <a:xfrm>
            <a:off x="160789" y="4304974"/>
            <a:ext cx="401478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Onnittelut! 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Olet nyt kokenut</a:t>
            </a:r>
          </a:p>
          <a:p>
            <a:pPr algn="ctr"/>
            <a:r>
              <a:rPr lang="fi-FI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lapsen haastattelun </a:t>
            </a:r>
          </a:p>
          <a:p>
            <a:pPr algn="ctr"/>
            <a:r>
              <a:rPr lang="fi-FI" dirty="0"/>
              <a:t>(turvallisesti, ilman oikeita lapsia) </a:t>
            </a:r>
          </a:p>
        </p:txBody>
      </p:sp>
    </p:spTree>
    <p:extLst>
      <p:ext uri="{BB962C8B-B14F-4D97-AF65-F5344CB8AC3E}">
        <p14:creationId xmlns:p14="http://schemas.microsoft.com/office/powerpoint/2010/main" val="3405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vaate, henkilö, jalkineet, Matkatavarat ja laukut&#10;&#10;Kuvaus luotu automaattisesti">
            <a:extLst>
              <a:ext uri="{FF2B5EF4-FFF2-40B4-BE49-F238E27FC236}">
                <a16:creationId xmlns:a16="http://schemas.microsoft.com/office/drawing/2014/main" id="{01F734B6-0384-5878-0EC7-50482AC1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3" r="20735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84D72E-AFA2-8687-642D-49C0537D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214" y="128574"/>
            <a:ext cx="4267199" cy="1314451"/>
          </a:xfrm>
          <a:solidFill>
            <a:srgbClr val="FFC000">
              <a:alpha val="99000"/>
            </a:srgbClr>
          </a:solidFill>
        </p:spPr>
        <p:txBody>
          <a:bodyPr>
            <a:normAutofit/>
          </a:bodyPr>
          <a:lstStyle/>
          <a:p>
            <a:r>
              <a:rPr lang="fi-FI" sz="4000" dirty="0"/>
              <a:t>Lapsen haastattelu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5208E-89A2-1E48-55AB-EC5FFA10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6" y="1571599"/>
            <a:ext cx="6788276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Taustahuomioita</a:t>
            </a:r>
          </a:p>
          <a:p>
            <a:pPr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dirty="0">
              <a:solidFill>
                <a:srgbClr val="000000"/>
              </a:solidFill>
            </a:endParaRPr>
          </a:p>
          <a:p>
            <a:pPr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Tietoa lapsesta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Taidot, kyvyt, uskomukset, toiveet, pelot, odotukset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Esim. mitä lapsi voi muistaa? Millaiset sosiaaliset taidot? Millainen kielellisen ymmärryksen ja tuottamisen taso?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Yleisesti 7-vuotias tai nuorempi voi osallistua kahdenkeskeiseen työskentelyyn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Nuoremmat lapset lyhyissä jaksoissa tai leikin kautta</a:t>
            </a:r>
          </a:p>
          <a:p>
            <a:pPr marL="914400" lvl="2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</a:endParaRPr>
          </a:p>
          <a:p>
            <a:pPr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Tietoa olosuhteista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Mistä lapsi osaa / uskaltaa / voi kertoa?</a:t>
            </a: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</a:endParaRPr>
          </a:p>
          <a:p>
            <a:pPr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Tietoa lapselle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Mitä lapsi haluaa tietää? Mitä osaa kysyä? Mitä lapsi uskaltaa kysyä?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421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459A49-5BB1-4F93-9CF3-93F57247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64" y="365125"/>
            <a:ext cx="5251316" cy="849313"/>
          </a:xfrm>
        </p:spPr>
        <p:txBody>
          <a:bodyPr>
            <a:normAutofit/>
          </a:bodyPr>
          <a:lstStyle/>
          <a:p>
            <a:r>
              <a:rPr lang="fi-FI" dirty="0"/>
              <a:t>Lapsen haastattelu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441592-D8E6-C757-5D7E-77C695C4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" y="1385888"/>
            <a:ext cx="5579928" cy="5300662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Kontaktin luominen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Vie aikaa! 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Kunnioitus, turvallisuus, ennakointi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Kerro kuka olet 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Kerro, mitä tapahtuu 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Anna lupa kysyä (esimerkki) ja olla tietämättä tai vastaamatta (esimerkki) ja eri mieltä (esimerkki)</a:t>
            </a:r>
          </a:p>
          <a:p>
            <a:pPr marL="1600200" lvl="3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Anna aina konkreettisia esimerkkejä!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Luottamuksellisuus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Kerro, mitä sinun on kerrottava eteenpäin tai mistä keskusteltava muiden kanssa ja mikä jää teidän väliseksi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Älä välitä lapselle kiireen tuntua</a:t>
            </a:r>
          </a:p>
          <a:p>
            <a:endParaRPr lang="fi-FI" sz="2000" dirty="0"/>
          </a:p>
        </p:txBody>
      </p:sp>
      <p:pic>
        <p:nvPicPr>
          <p:cNvPr id="2050" name="Picture 2" descr="Kuva, joka sisältää kohteen Ihmisen kasvot, henkilö, taapero, vaate&#10;&#10;Kuvaus luotu automaattisesti">
            <a:extLst>
              <a:ext uri="{FF2B5EF4-FFF2-40B4-BE49-F238E27FC236}">
                <a16:creationId xmlns:a16="http://schemas.microsoft.com/office/drawing/2014/main" id="{D0EBECEF-6DB3-9D65-8815-C9E72D8D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0437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0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69D6EC-E0F2-F72F-4CDB-0106E11F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54" y="501651"/>
            <a:ext cx="5956725" cy="755649"/>
          </a:xfrm>
        </p:spPr>
        <p:txBody>
          <a:bodyPr anchor="b">
            <a:normAutofit fontScale="90000"/>
          </a:bodyPr>
          <a:lstStyle/>
          <a:p>
            <a:r>
              <a:rPr lang="fi-FI" sz="5600" dirty="0"/>
              <a:t>Lapsen haastattelu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9BC2558F-E9C2-3B96-32BD-E139BBB2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06" r="33383" b="-1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4E6D9D-0D52-7AFE-D284-9DAA77BA4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054" y="1885950"/>
            <a:ext cx="5385225" cy="4470399"/>
          </a:xfrm>
        </p:spPr>
        <p:txBody>
          <a:bodyPr anchor="t"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Lapsen kanssa puhuminen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20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Selkeät, yksiselitteiset kysymykset, lyhyet lauseet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Ajan määreet, abstraktit käsitteet, määrät tai kaksoiskiellot mahdollisesti hankalia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Esim. “Lupaathan, että et valehtele” ”En” → ??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Jos et ymmärrä, pyydä toistamaan. Älä esitä, että ymmärtäisit, jos et ymmärrä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5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A4E3CD-4CB8-07C7-8A69-E0E613F5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097" y="184131"/>
            <a:ext cx="5256507" cy="875754"/>
          </a:xfrm>
        </p:spPr>
        <p:txBody>
          <a:bodyPr anchor="b">
            <a:normAutofit/>
          </a:bodyPr>
          <a:lstStyle/>
          <a:p>
            <a:r>
              <a:rPr lang="fi-FI" sz="4800" dirty="0"/>
              <a:t>Lapsen haastattelu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Ihmisen kasvot, henkilö, vaate, poika&#10;&#10;Kuvaus luotu automaattisesti">
            <a:extLst>
              <a:ext uri="{FF2B5EF4-FFF2-40B4-BE49-F238E27FC236}">
                <a16:creationId xmlns:a16="http://schemas.microsoft.com/office/drawing/2014/main" id="{89FE1140-A8D9-53CC-4700-071480BA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34" r="15287" b="1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9A85CF-5706-4039-722E-B923C840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607" y="1244016"/>
            <a:ext cx="5338555" cy="5742189"/>
          </a:xfrm>
        </p:spPr>
        <p:txBody>
          <a:bodyPr anchor="t">
            <a:no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Kysymykset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Avoimet kysymykset!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Eli kysymyksiä,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joihi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 ei voi vastata kyllä tai ei. (mikä, millainen, miten, milloin, kuinka jne.)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Pari tarkentavaa kysymystä aina tarpeen</a:t>
            </a:r>
          </a:p>
          <a:p>
            <a:pPr marL="1600200" lvl="3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</a:rPr>
              <a:t>Kun lapselta kysytään, miten äidillä menee, usein vastaus on hyvin. Kun mennään konkretian tasolle, sieltä paljastuu kaikenlaista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Suljetuissa kysymyksissä tutkitusti haasteita: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yes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bias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last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 option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bias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don’t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know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bias</a:t>
            </a:r>
            <a:endParaRPr lang="fi-FI" sz="18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Älä johdattele vastausta (toki opetuksessa eri) 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Ei: “Asutko mielelläsi isovanhempiesi luona?” Vaan: “Millaista on asua isovanhempiesi luona?”</a:t>
            </a: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2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BC09CE-99B8-6D28-5B1F-720B87D7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115889"/>
            <a:ext cx="4414848" cy="755649"/>
          </a:xfrm>
        </p:spPr>
        <p:txBody>
          <a:bodyPr anchor="b">
            <a:normAutofit/>
          </a:bodyPr>
          <a:lstStyle/>
          <a:p>
            <a:r>
              <a:rPr lang="fi-FI" sz="4000" dirty="0"/>
              <a:t>Lapsen haastattelu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taapero, Ihmisen kasvot, vaate, henkilö&#10;&#10;Kuvaus luotu automaattisesti">
            <a:extLst>
              <a:ext uri="{FF2B5EF4-FFF2-40B4-BE49-F238E27FC236}">
                <a16:creationId xmlns:a16="http://schemas.microsoft.com/office/drawing/2014/main" id="{C04A075A-5F9B-0027-6AAA-E45FA1A0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02" r="3097" b="-1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5F8C8C69-3D4A-4785-6FA1-8BEC377E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1307306"/>
            <a:ext cx="4914431" cy="5114925"/>
          </a:xfrm>
        </p:spPr>
        <p:txBody>
          <a:bodyPr anchor="t">
            <a:no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Oleellisia huomioita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Oleta, että lapsella on jotain tärkeää kerrottavanaan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Lapsen ärtymys, häiriintyvyys, vastahakoisuus jne. ei tulisi johtaa harhaan siitä, että lapsella ei ole mitään tärkeää kerrottavana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Oleta, että vanhemmalla on jotain tärkeää kerrottavanaan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Joskus negatiivisesti puhuvien vanhempien näkemystä vähätellään tai aletaan puolustelemaan lasta, vaikka kotona voisi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</a:rPr>
              <a:t>tapahtau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 mitä tahansa. Selvitettävä lisää - ei rangaista vanhempaa heikoista kommunikaatiotaidoista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</a:rPr>
              <a:t>Tiedä, ettet ole ennustaja, ennakkoluuloton tai tiedä varmasti lapsen tilanteesta</a:t>
            </a:r>
          </a:p>
        </p:txBody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67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514DD3-48ED-45B0-F7ED-CDD286D6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647" y="697657"/>
            <a:ext cx="6007570" cy="241785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i-FI" sz="3100" dirty="0"/>
              <a:t>Pohdi vierustoverisi kanssa:</a:t>
            </a:r>
            <a:br>
              <a:rPr lang="fi-FI" sz="3100" dirty="0"/>
            </a:br>
            <a:r>
              <a:rPr lang="fi-FI" sz="3100" dirty="0"/>
              <a:t>Mitä otat mukaan opettajanreppuusi?</a:t>
            </a:r>
            <a:br>
              <a:rPr lang="fi-FI" sz="3100" dirty="0"/>
            </a:br>
            <a:br>
              <a:rPr lang="fi-FI" sz="3100" dirty="0"/>
            </a:br>
            <a:r>
              <a:rPr lang="fi-FI" sz="6000" dirty="0"/>
              <a:t>🎒</a:t>
            </a:r>
            <a:br>
              <a:rPr lang="fi-FI" sz="3100" dirty="0"/>
            </a:br>
            <a:endParaRPr lang="fi-FI" sz="31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vaate, henkilö, sisä-, Oppiminen&#10;&#10;Kuvaus luotu automaattisesti">
            <a:extLst>
              <a:ext uri="{FF2B5EF4-FFF2-40B4-BE49-F238E27FC236}">
                <a16:creationId xmlns:a16="http://schemas.microsoft.com/office/drawing/2014/main" id="{48607FA3-5959-9526-9363-C1DED9D5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40" r="10324" b="-1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80394E-A7AB-B19A-59AF-B84CCA00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34" y="2871788"/>
            <a:ext cx="4195673" cy="3123222"/>
          </a:xfrm>
        </p:spPr>
        <p:txBody>
          <a:bodyPr anchor="t">
            <a:normAutofit/>
          </a:bodyPr>
          <a:lstStyle/>
          <a:p>
            <a:endParaRPr lang="fi-FI" sz="20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Miten opettajana voit kohdata lapsia paremmin? </a:t>
            </a:r>
          </a:p>
          <a:p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Mitä vinkkejä/näkökulmia voisit soveltaa lasten haastattelusta opettajan ammatissa?</a:t>
            </a:r>
          </a:p>
          <a:p>
            <a:endParaRPr lang="fi-FI" sz="20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fi-FI" sz="2000" b="1" i="0" u="none" strike="noStrike" dirty="0">
                <a:solidFill>
                  <a:srgbClr val="0070C0"/>
                </a:solidFill>
                <a:effectLst/>
              </a:rPr>
              <a:t>Valmistautukaa tuomaan jokin asia yhteiseen keskusteluun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7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isällön paikkamerkki 3" descr="Kuva, joka sisältää kohteen henkilö, sormi, peukalo, urheilu&#10;&#10;Kuvaus luotu automaattisesti">
            <a:extLst>
              <a:ext uri="{FF2B5EF4-FFF2-40B4-BE49-F238E27FC236}">
                <a16:creationId xmlns:a16="http://schemas.microsoft.com/office/drawing/2014/main" id="{6BED45AE-0996-7E8B-7A66-E08D7FBB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5" r="6621" b="-1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FC836A-789A-F663-9CBB-FA9BD204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874" y="1545609"/>
            <a:ext cx="3633746" cy="2176819"/>
          </a:xfrm>
        </p:spPr>
        <p:txBody>
          <a:bodyPr anchor="b">
            <a:normAutofit/>
          </a:bodyPr>
          <a:lstStyle/>
          <a:p>
            <a:pPr algn="ctr"/>
            <a:r>
              <a:rPr lang="fi-FI" sz="3600" dirty="0"/>
              <a:t>Opettajilta opettajille: 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/>
              <a:t>KIITOS 💛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624F96-E308-85D9-04EC-FA74B8C0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4223981"/>
            <a:ext cx="3633747" cy="119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Nähdään</a:t>
            </a:r>
            <a:r>
              <a:rPr lang="en-US" dirty="0"/>
              <a:t> </a:t>
            </a:r>
            <a:r>
              <a:rPr lang="en-US" dirty="0" err="1"/>
              <a:t>ensi</a:t>
            </a:r>
            <a:r>
              <a:rPr lang="en-US" dirty="0"/>
              <a:t> </a:t>
            </a:r>
            <a:r>
              <a:rPr lang="en-US" dirty="0" err="1"/>
              <a:t>viikolla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8836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vaate, Oppiminen, toimistotarvikkeet&#10;&#10;Kuvaus luotu automaattisesti">
            <a:extLst>
              <a:ext uri="{FF2B5EF4-FFF2-40B4-BE49-F238E27FC236}">
                <a16:creationId xmlns:a16="http://schemas.microsoft.com/office/drawing/2014/main" id="{BD9320B3-51A6-5B32-ADED-9BA11A803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3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CF1840-077E-9B0D-B7D4-6CF12FA6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442" y="267145"/>
            <a:ext cx="474344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Mitä</a:t>
            </a:r>
            <a:r>
              <a:rPr lang="en-US" sz="4000" dirty="0"/>
              <a:t> </a:t>
            </a:r>
            <a:r>
              <a:rPr lang="en-US" sz="4000" dirty="0" err="1"/>
              <a:t>tänään</a:t>
            </a:r>
            <a:r>
              <a:rPr lang="en-US" sz="4000" dirty="0"/>
              <a:t> </a:t>
            </a:r>
            <a:r>
              <a:rPr lang="en-US" sz="4000" dirty="0" err="1"/>
              <a:t>opitaan</a:t>
            </a:r>
            <a:r>
              <a:rPr lang="en-US" sz="4000" dirty="0"/>
              <a:t>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68A1994-D22A-CA21-DBFE-BC9615D214B7}"/>
              </a:ext>
            </a:extLst>
          </p:cNvPr>
          <p:cNvSpPr txBox="1"/>
          <p:nvPr/>
        </p:nvSpPr>
        <p:spPr>
          <a:xfrm>
            <a:off x="8331200" y="2186661"/>
            <a:ext cx="3608386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lasten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r>
              <a:rPr lang="en-US" sz="2000" dirty="0"/>
              <a:t> on?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Miten</a:t>
            </a:r>
            <a:r>
              <a:rPr lang="en-US" sz="2000" dirty="0"/>
              <a:t> se </a:t>
            </a:r>
            <a:r>
              <a:rPr lang="en-US" sz="2000" dirty="0" err="1"/>
              <a:t>poikkeaa</a:t>
            </a:r>
            <a:r>
              <a:rPr lang="en-US" sz="2000" dirty="0"/>
              <a:t> </a:t>
            </a:r>
            <a:r>
              <a:rPr lang="en-US" sz="2000" dirty="0" err="1"/>
              <a:t>aikuisten</a:t>
            </a:r>
            <a:r>
              <a:rPr lang="en-US" sz="2000" dirty="0"/>
              <a:t>      </a:t>
            </a:r>
            <a:r>
              <a:rPr lang="en-US" sz="2000" dirty="0" err="1"/>
              <a:t>tutkimisesta</a:t>
            </a:r>
            <a:r>
              <a:rPr lang="en-US" sz="2000" dirty="0"/>
              <a:t>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Tutustutaan</a:t>
            </a:r>
            <a:r>
              <a:rPr lang="en-US" sz="2000" dirty="0"/>
              <a:t> </a:t>
            </a:r>
            <a:r>
              <a:rPr lang="en-US" sz="2000" dirty="0" err="1"/>
              <a:t>lasten</a:t>
            </a:r>
            <a:r>
              <a:rPr lang="en-US" sz="2000" dirty="0"/>
              <a:t> </a:t>
            </a:r>
            <a:r>
              <a:rPr lang="en-US" sz="2000" dirty="0" err="1"/>
              <a:t>tutkimusmenetelmiin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tulee</a:t>
            </a:r>
            <a:r>
              <a:rPr lang="en-US" sz="2000" dirty="0"/>
              <a:t> </a:t>
            </a:r>
            <a:r>
              <a:rPr lang="en-US" sz="2000" dirty="0" err="1"/>
              <a:t>ottaa</a:t>
            </a:r>
            <a:r>
              <a:rPr lang="en-US" sz="2000" dirty="0"/>
              <a:t> </a:t>
            </a:r>
            <a:r>
              <a:rPr lang="en-US" sz="2000" dirty="0" err="1"/>
              <a:t>huomioon</a:t>
            </a:r>
            <a:r>
              <a:rPr lang="en-US" sz="2000" dirty="0"/>
              <a:t>, </a:t>
            </a:r>
            <a:r>
              <a:rPr lang="en-US" sz="2000" dirty="0" err="1"/>
              <a:t>kun</a:t>
            </a:r>
            <a:r>
              <a:rPr lang="en-US" sz="2000" dirty="0"/>
              <a:t> </a:t>
            </a:r>
            <a:r>
              <a:rPr lang="en-US" sz="2000" dirty="0" err="1"/>
              <a:t>haastateltavana</a:t>
            </a:r>
            <a:r>
              <a:rPr lang="en-US" sz="2000" dirty="0"/>
              <a:t> on </a:t>
            </a:r>
            <a:r>
              <a:rPr lang="en-US" sz="2000" dirty="0" err="1"/>
              <a:t>lapsi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532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vaate, Ihmisen kasvot, kirja&#10;&#10;Kuvaus luotu automaattisesti">
            <a:extLst>
              <a:ext uri="{FF2B5EF4-FFF2-40B4-BE49-F238E27FC236}">
                <a16:creationId xmlns:a16="http://schemas.microsoft.com/office/drawing/2014/main" id="{2EBE7DCC-0ADE-6708-3D9A-5F0AEC32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3"/>
          <a:stretch>
            <a:fillRect/>
          </a:stretch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5593F43-80F7-2514-7542-B27984C8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13" y="2760959"/>
            <a:ext cx="4385279" cy="1336081"/>
          </a:xfrm>
        </p:spPr>
        <p:txBody>
          <a:bodyPr anchor="b">
            <a:normAutofit/>
          </a:bodyPr>
          <a:lstStyle/>
          <a:p>
            <a:r>
              <a:rPr lang="fi-FI" dirty="0"/>
              <a:t>Lasten tutkiminen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04C6A1-B59D-4A11-49B8-B35D5ABC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7" y="4314825"/>
            <a:ext cx="5552089" cy="2071688"/>
          </a:xfrm>
          <a:solidFill>
            <a:schemeClr val="accent6">
              <a:lumMod val="20000"/>
              <a:lumOff val="80000"/>
              <a:alpha val="55024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Voiko </a:t>
            </a:r>
            <a:r>
              <a:rPr lang="en-US" sz="3200" dirty="0" err="1"/>
              <a:t>aikuinen</a:t>
            </a:r>
            <a:r>
              <a:rPr lang="en-US" sz="3200" dirty="0"/>
              <a:t> </a:t>
            </a:r>
            <a:r>
              <a:rPr lang="en-US" sz="3200" dirty="0" err="1"/>
              <a:t>koskaan</a:t>
            </a:r>
            <a:r>
              <a:rPr lang="en-US" sz="3200" dirty="0"/>
              <a:t> </a:t>
            </a:r>
            <a:r>
              <a:rPr lang="en-US" sz="3200" dirty="0" err="1"/>
              <a:t>todella</a:t>
            </a:r>
            <a:r>
              <a:rPr lang="en-US" sz="3200" dirty="0"/>
              <a:t> </a:t>
            </a:r>
            <a:r>
              <a:rPr lang="en-US" sz="3200" dirty="0" err="1"/>
              <a:t>ymmärtää</a:t>
            </a:r>
            <a:r>
              <a:rPr lang="en-US" sz="3200" dirty="0"/>
              <a:t> </a:t>
            </a:r>
            <a:r>
              <a:rPr lang="en-US" sz="3200" dirty="0" err="1"/>
              <a:t>lasta</a:t>
            </a:r>
            <a:r>
              <a:rPr lang="en-US" sz="3200" dirty="0"/>
              <a:t>? 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E6E02CF-8961-FBF1-3F94-D5E058F3A5B5}"/>
              </a:ext>
            </a:extLst>
          </p:cNvPr>
          <p:cNvSpPr txBox="1"/>
          <p:nvPr/>
        </p:nvSpPr>
        <p:spPr>
          <a:xfrm>
            <a:off x="3046997" y="3244334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14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469509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469509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469509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vaate, piha-, henkilö, puu&#10;&#10;Kuvaus luotu automaattisesti">
            <a:extLst>
              <a:ext uri="{FF2B5EF4-FFF2-40B4-BE49-F238E27FC236}">
                <a16:creationId xmlns:a16="http://schemas.microsoft.com/office/drawing/2014/main" id="{75EF88B6-6BB0-5482-8584-519CAABB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41" r="1242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39281F-8912-9D9A-2DD1-CE237BBB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263" y="267145"/>
            <a:ext cx="5268371" cy="13330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i-FI" sz="2800" dirty="0"/>
              <a:t>Ryhmätyö:</a:t>
            </a:r>
            <a:br>
              <a:rPr lang="fi-FI" sz="2800" dirty="0"/>
            </a:br>
            <a:r>
              <a:rPr lang="fi-FI" sz="2800" dirty="0"/>
              <a:t>Lasten tutkimusmenetelmät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0D331F-1D5F-E2BB-5F8B-DF659BE0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3" y="1867335"/>
            <a:ext cx="5268371" cy="44481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000" b="1" i="0" u="none" strike="noStrike" dirty="0">
                <a:solidFill>
                  <a:srgbClr val="000000"/>
                </a:solidFill>
                <a:effectLst/>
              </a:rPr>
              <a:t>Muodostetaan 4 ryhmää: </a:t>
            </a:r>
            <a:endParaRPr lang="fi-FI" sz="2000" b="1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 Havainnointi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 Haastattelu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 Kysely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 Toiminnalliset ja luovat menetelmät (piirtäminen, leikki, tarinat)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i-FI" sz="20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000" b="1" dirty="0"/>
              <a:t>Tässä on homman nimi: 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fi-FI" sz="2000" b="0" dirty="0">
                <a:effectLst/>
              </a:rPr>
            </a:b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Miten menetelmää käytetään lasten kanssa?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Mitkä ovat hyödyt? 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Mitkä ovat riskit/haasteet?</a:t>
            </a:r>
            <a:endParaRPr lang="fi-FI" sz="1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Etsi tietoa ryhmäsi kanssa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</a:rPr>
              <a:t>Valmistautukaa esittämään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</a:rPr>
              <a:t> oppimanne muille</a:t>
            </a:r>
          </a:p>
          <a:p>
            <a:pPr marL="0" indent="0" rtl="0" fontAlgn="base">
              <a:spcBef>
                <a:spcPts val="0"/>
              </a:spcBef>
              <a:spcAft>
                <a:spcPts val="1200"/>
              </a:spcAft>
              <a:buNone/>
            </a:pPr>
            <a:endParaRPr lang="fi-FI" sz="20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467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1"/>
            <a:ext cx="11469509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A120AF-2D34-9117-5465-B94BA50C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747978"/>
            <a:ext cx="5458838" cy="1325563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Tervetuloa haastattelemaan lasta!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vaate, henkilö, Ihmisen kasvot, Oppiminen&#10;&#10;Kuvaus luotu automaattisesti">
            <a:extLst>
              <a:ext uri="{FF2B5EF4-FFF2-40B4-BE49-F238E27FC236}">
                <a16:creationId xmlns:a16="http://schemas.microsoft.com/office/drawing/2014/main" id="{74F92748-9E25-5D1B-5D58-E85868199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78544"/>
            <a:ext cx="4777381" cy="333116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2DDF9A-3C5E-E231-1CE4-F388642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2200275"/>
            <a:ext cx="5458838" cy="433076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US" dirty="0" err="1"/>
              <a:t>Muodostetaan</a:t>
            </a:r>
            <a:r>
              <a:rPr lang="en-US" dirty="0"/>
              <a:t> </a:t>
            </a:r>
            <a:r>
              <a:rPr lang="en-US" dirty="0" err="1"/>
              <a:t>parit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    </a:t>
            </a:r>
            <a:r>
              <a:rPr lang="en-US" dirty="0" err="1"/>
              <a:t>Valitkaa</a:t>
            </a:r>
            <a:r>
              <a:rPr lang="en-US" dirty="0"/>
              <a:t>, </a:t>
            </a:r>
            <a:r>
              <a:rPr lang="en-US" dirty="0" err="1"/>
              <a:t>kumpi</a:t>
            </a:r>
            <a:r>
              <a:rPr lang="en-US" dirty="0"/>
              <a:t> on </a:t>
            </a:r>
            <a:r>
              <a:rPr lang="en-US" dirty="0" err="1"/>
              <a:t>haastattelija</a:t>
            </a:r>
            <a:r>
              <a:rPr lang="en-US" dirty="0"/>
              <a:t> ja  	</a:t>
            </a:r>
            <a:r>
              <a:rPr lang="en-US" dirty="0" err="1"/>
              <a:t>kumpi</a:t>
            </a:r>
            <a:r>
              <a:rPr lang="en-US" dirty="0"/>
              <a:t> </a:t>
            </a:r>
            <a:r>
              <a:rPr lang="en-US" dirty="0" err="1"/>
              <a:t>haastateltava</a:t>
            </a:r>
            <a:r>
              <a:rPr lang="en-US" dirty="0"/>
              <a:t> (</a:t>
            </a:r>
            <a:r>
              <a:rPr lang="en-US" dirty="0" err="1"/>
              <a:t>lapsi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    </a:t>
            </a:r>
            <a:r>
              <a:rPr lang="en-US" dirty="0" err="1"/>
              <a:t>Tehtävä</a:t>
            </a:r>
            <a:r>
              <a:rPr lang="en-US" dirty="0"/>
              <a:t>: </a:t>
            </a:r>
          </a:p>
          <a:p>
            <a:r>
              <a:rPr lang="en-US" dirty="0"/>
              <a:t>”</a:t>
            </a:r>
            <a:r>
              <a:rPr lang="en-US" dirty="0" err="1"/>
              <a:t>Lapsi</a:t>
            </a:r>
            <a:r>
              <a:rPr lang="en-US" dirty="0"/>
              <a:t>”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paperilapulla</a:t>
            </a:r>
            <a:r>
              <a:rPr lang="en-US" dirty="0"/>
              <a:t> </a:t>
            </a:r>
            <a:r>
              <a:rPr lang="en-US" b="1" dirty="0" err="1"/>
              <a:t>salaisen</a:t>
            </a:r>
            <a:r>
              <a:rPr lang="en-US" dirty="0"/>
              <a:t> </a:t>
            </a:r>
            <a:r>
              <a:rPr lang="en-US" dirty="0" err="1"/>
              <a:t>tehtävän</a:t>
            </a:r>
            <a:r>
              <a:rPr lang="en-US" dirty="0"/>
              <a:t>, jota </a:t>
            </a:r>
            <a:r>
              <a:rPr lang="en-US" dirty="0" err="1"/>
              <a:t>hänen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noudattaa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Haastattelija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haastattelurungon</a:t>
            </a:r>
            <a:r>
              <a:rPr lang="en-US" dirty="0"/>
              <a:t> ja </a:t>
            </a:r>
            <a:r>
              <a:rPr lang="en-US" dirty="0" err="1"/>
              <a:t>tekee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 </a:t>
            </a:r>
            <a:r>
              <a:rPr lang="en-US" dirty="0" err="1"/>
              <a:t>muistiinpanot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Ja </a:t>
            </a:r>
            <a:r>
              <a:rPr lang="en-US" b="1" dirty="0" err="1">
                <a:solidFill>
                  <a:srgbClr val="0070C0"/>
                </a:solidFill>
              </a:rPr>
              <a:t>sitten</a:t>
            </a:r>
            <a:r>
              <a:rPr lang="en-US" b="1" dirty="0">
                <a:solidFill>
                  <a:srgbClr val="0070C0"/>
                </a:solidFill>
              </a:rPr>
              <a:t> vain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</a:rPr>
              <a:t>haastattelututkimus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käyntiin</a:t>
            </a:r>
            <a:r>
              <a:rPr lang="en-US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183A0CA-C98D-9EF7-FEAC-1C248B84B217}"/>
              </a:ext>
            </a:extLst>
          </p:cNvPr>
          <p:cNvSpPr txBox="1"/>
          <p:nvPr/>
        </p:nvSpPr>
        <p:spPr>
          <a:xfrm>
            <a:off x="1589087" y="158045"/>
            <a:ext cx="3302000" cy="1384995"/>
          </a:xfrm>
          <a:prstGeom prst="rect">
            <a:avLst/>
          </a:prstGeom>
          <a:solidFill>
            <a:srgbClr val="FF9300">
              <a:alpha val="48985"/>
            </a:srgbClr>
          </a:solidFill>
        </p:spPr>
        <p:txBody>
          <a:bodyPr wrap="square" rtlCol="0">
            <a:spAutoFit/>
          </a:bodyPr>
          <a:lstStyle/>
          <a:p>
            <a:endParaRPr lang="fi-FI" dirty="0"/>
          </a:p>
          <a:p>
            <a:pPr algn="ctr"/>
            <a:r>
              <a:rPr lang="fi-FI" sz="24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Tämä ei ole testi.</a:t>
            </a:r>
          </a:p>
          <a:p>
            <a:pPr algn="ctr"/>
            <a:r>
              <a:rPr lang="fi-FI" sz="24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Tämä on kokemus.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69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654</Words>
  <Application>Microsoft Office PowerPoint</Application>
  <PresentationFormat>Widescreen</PresentationFormat>
  <Paragraphs>120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Meiryo</vt:lpstr>
      <vt:lpstr>Aptos</vt:lpstr>
      <vt:lpstr>Aptos Display</vt:lpstr>
      <vt:lpstr>Arial</vt:lpstr>
      <vt:lpstr>Calibri</vt:lpstr>
      <vt:lpstr>Dreaming Outloud Pro</vt:lpstr>
      <vt:lpstr>Office-teema</vt:lpstr>
      <vt:lpstr> </vt:lpstr>
      <vt:lpstr>Mitä tänään opitaan?</vt:lpstr>
      <vt:lpstr>Lasten tutkiminen</vt:lpstr>
      <vt:lpstr>PowerPoint Presentation</vt:lpstr>
      <vt:lpstr>PowerPoint Presentation</vt:lpstr>
      <vt:lpstr>PowerPoint Presentation</vt:lpstr>
      <vt:lpstr>Ryhmätyö: Lasten tutkimusmenetelmät</vt:lpstr>
      <vt:lpstr>PowerPoint Presentation</vt:lpstr>
      <vt:lpstr>Tervetuloa haastattelemaan lasta!</vt:lpstr>
      <vt:lpstr>Lapsen rooli  oli jokin näistä:</vt:lpstr>
      <vt:lpstr>Mitä tästä opittiin? 🤓</vt:lpstr>
      <vt:lpstr>Lapsen haastattelu</vt:lpstr>
      <vt:lpstr>Lapsen haastattelu</vt:lpstr>
      <vt:lpstr>Lapsen haastattelu</vt:lpstr>
      <vt:lpstr>Lapsen haastattelu</vt:lpstr>
      <vt:lpstr>Lapsen haastattelu</vt:lpstr>
      <vt:lpstr>Pohdi vierustoverisi kanssa: Mitä otat mukaan opettajanreppuusi?  🎒 </vt:lpstr>
      <vt:lpstr>Opettajilta opettajille:   KIITOS 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Suvi Alakärppä</dc:creator>
  <cp:lastModifiedBy>Kepler-Uotinen, Kaili</cp:lastModifiedBy>
  <cp:revision>3</cp:revision>
  <dcterms:created xsi:type="dcterms:W3CDTF">2026-02-06T15:12:35Z</dcterms:created>
  <dcterms:modified xsi:type="dcterms:W3CDTF">2026-02-12T07:45:37Z</dcterms:modified>
</cp:coreProperties>
</file>