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256" r:id="rId3"/>
    <p:sldId id="257" r:id="rId4"/>
    <p:sldId id="258" r:id="rId5"/>
    <p:sldId id="259" r:id="rId6"/>
    <p:sldId id="260" r:id="rId7"/>
    <p:sldId id="263" r:id="rId8"/>
    <p:sldId id="262" r:id="rId9"/>
    <p:sldId id="264"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3F5E5-E044-4A09-ABFA-562E92B6F0DA}"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D55E0FFC-F71D-4304-8311-F792FF478ECF}">
      <dgm:prSet/>
      <dgm:spPr/>
      <dgm:t>
        <a:bodyPr/>
        <a:lstStyle/>
        <a:p>
          <a:r>
            <a:rPr lang="fi-FI" dirty="0"/>
            <a:t> Eettisiä periaatteita noudatetaan aina ihmisiä tutkittaessa riippumatta siitä, minkä ikäinen tutkittava on. Lapsen tulee saada vaikuttaa itseään koskeviin asioihin kehitystään vastaavasti.</a:t>
          </a:r>
          <a:endParaRPr lang="en-US" dirty="0"/>
        </a:p>
      </dgm:t>
    </dgm:pt>
    <dgm:pt modelId="{5275B793-86C9-4CA8-9526-D9DB757790C0}" type="parTrans" cxnId="{6F7DD145-8CDB-48FF-BAA2-0C3524D618BC}">
      <dgm:prSet/>
      <dgm:spPr/>
      <dgm:t>
        <a:bodyPr/>
        <a:lstStyle/>
        <a:p>
          <a:endParaRPr lang="en-US"/>
        </a:p>
      </dgm:t>
    </dgm:pt>
    <dgm:pt modelId="{212E20E0-A443-4A9D-8E85-2A379391A9CE}" type="sibTrans" cxnId="{6F7DD145-8CDB-48FF-BAA2-0C3524D618BC}">
      <dgm:prSet/>
      <dgm:spPr/>
      <dgm:t>
        <a:bodyPr/>
        <a:lstStyle/>
        <a:p>
          <a:endParaRPr lang="en-US"/>
        </a:p>
      </dgm:t>
    </dgm:pt>
    <dgm:pt modelId="{BD9FE235-C406-4BD6-83D1-2706D9B54CEA}">
      <dgm:prSet/>
      <dgm:spPr/>
      <dgm:t>
        <a:bodyPr/>
        <a:lstStyle/>
        <a:p>
          <a:r>
            <a:rPr lang="fi-FI"/>
            <a:t>Yleensä huoltajia informoidaan tutkimuksesta. Toisinaan lapsen osallistuminen tutkimukseen on perusteltua myös ilman huoltajan erillistä suostumusta. </a:t>
          </a:r>
          <a:endParaRPr lang="en-US"/>
        </a:p>
      </dgm:t>
    </dgm:pt>
    <dgm:pt modelId="{824B7C20-805B-48D4-93E8-500312EA0278}" type="parTrans" cxnId="{60E6074C-23D1-4A76-8FE1-92A3A66661E3}">
      <dgm:prSet/>
      <dgm:spPr/>
      <dgm:t>
        <a:bodyPr/>
        <a:lstStyle/>
        <a:p>
          <a:endParaRPr lang="en-US"/>
        </a:p>
      </dgm:t>
    </dgm:pt>
    <dgm:pt modelId="{B36C24ED-4A43-4135-9291-7ABF6912B2C8}" type="sibTrans" cxnId="{60E6074C-23D1-4A76-8FE1-92A3A66661E3}">
      <dgm:prSet/>
      <dgm:spPr/>
      <dgm:t>
        <a:bodyPr/>
        <a:lstStyle/>
        <a:p>
          <a:endParaRPr lang="en-US"/>
        </a:p>
      </dgm:t>
    </dgm:pt>
    <dgm:pt modelId="{4AD766A0-68FF-4158-B5A0-5FDD47774A1F}">
      <dgm:prSet/>
      <dgm:spPr/>
      <dgm:t>
        <a:bodyPr/>
        <a:lstStyle/>
        <a:p>
          <a:r>
            <a:rPr lang="fi-FI" dirty="0"/>
            <a:t>Alaikäisten tutkimisen eettiset periaatteet: a) Alaikäiselle annetaan tietoa tutkimuksesta tavalla, jonka hän pystyy ymmärtämään.</a:t>
          </a:r>
        </a:p>
        <a:p>
          <a:r>
            <a:rPr lang="fi-FI" dirty="0"/>
            <a:t> b) Jos alaikäinen on täyttänyt 15 vuotta, tutkimukseen osallistumiseen riittää hänen oma suostumuksensa. Tällöinkin huoltajia tulee informoida tutkimuksesta, jos tutkimusasetelma tai -kysymykset sen sallivat.</a:t>
          </a:r>
        </a:p>
        <a:p>
          <a:r>
            <a:rPr lang="fi-FI" dirty="0"/>
            <a:t> c) Alle 15-vuotiaan tutkimukseen osallistumisesta päättää ensisijaisesti huoltaja.</a:t>
          </a:r>
          <a:endParaRPr lang="en-US" dirty="0"/>
        </a:p>
      </dgm:t>
    </dgm:pt>
    <dgm:pt modelId="{45818367-BB17-4F14-93E9-8EA2ABF7E0B2}" type="parTrans" cxnId="{B40B7410-8C4F-41E5-A6BB-A5C6B2CE62B4}">
      <dgm:prSet/>
      <dgm:spPr/>
      <dgm:t>
        <a:bodyPr/>
        <a:lstStyle/>
        <a:p>
          <a:endParaRPr lang="en-US"/>
        </a:p>
      </dgm:t>
    </dgm:pt>
    <dgm:pt modelId="{C830BF9E-5071-42C7-A9C3-01D9D16B527D}" type="sibTrans" cxnId="{B40B7410-8C4F-41E5-A6BB-A5C6B2CE62B4}">
      <dgm:prSet/>
      <dgm:spPr/>
      <dgm:t>
        <a:bodyPr/>
        <a:lstStyle/>
        <a:p>
          <a:endParaRPr lang="en-US"/>
        </a:p>
      </dgm:t>
    </dgm:pt>
    <dgm:pt modelId="{80B7C9E1-A0B6-4986-84A8-35632265FF51}" type="pres">
      <dgm:prSet presAssocID="{07A3F5E5-E044-4A09-ABFA-562E92B6F0DA}" presName="Name0" presStyleCnt="0">
        <dgm:presLayoutVars>
          <dgm:dir/>
          <dgm:resizeHandles val="exact"/>
        </dgm:presLayoutVars>
      </dgm:prSet>
      <dgm:spPr/>
    </dgm:pt>
    <dgm:pt modelId="{CC27BEBB-4BA7-47B0-9E6A-340BB361D7B5}" type="pres">
      <dgm:prSet presAssocID="{D55E0FFC-F71D-4304-8311-F792FF478ECF}" presName="node" presStyleLbl="node1" presStyleIdx="0" presStyleCnt="3">
        <dgm:presLayoutVars>
          <dgm:bulletEnabled val="1"/>
        </dgm:presLayoutVars>
      </dgm:prSet>
      <dgm:spPr/>
    </dgm:pt>
    <dgm:pt modelId="{816CDB8C-2DF7-4BFA-A4DB-1836248D159B}" type="pres">
      <dgm:prSet presAssocID="{212E20E0-A443-4A9D-8E85-2A379391A9CE}" presName="sibTrans" presStyleLbl="sibTrans2D1" presStyleIdx="0" presStyleCnt="2"/>
      <dgm:spPr/>
    </dgm:pt>
    <dgm:pt modelId="{B31B963E-00A7-4334-96A7-717911D32729}" type="pres">
      <dgm:prSet presAssocID="{212E20E0-A443-4A9D-8E85-2A379391A9CE}" presName="connectorText" presStyleLbl="sibTrans2D1" presStyleIdx="0" presStyleCnt="2"/>
      <dgm:spPr/>
    </dgm:pt>
    <dgm:pt modelId="{3211145E-21C4-4436-8FD2-B788B20694A7}" type="pres">
      <dgm:prSet presAssocID="{BD9FE235-C406-4BD6-83D1-2706D9B54CEA}" presName="node" presStyleLbl="node1" presStyleIdx="1" presStyleCnt="3">
        <dgm:presLayoutVars>
          <dgm:bulletEnabled val="1"/>
        </dgm:presLayoutVars>
      </dgm:prSet>
      <dgm:spPr/>
    </dgm:pt>
    <dgm:pt modelId="{8CC92CD6-332D-45EE-B725-CA6C222B302D}" type="pres">
      <dgm:prSet presAssocID="{B36C24ED-4A43-4135-9291-7ABF6912B2C8}" presName="sibTrans" presStyleLbl="sibTrans2D1" presStyleIdx="1" presStyleCnt="2"/>
      <dgm:spPr/>
    </dgm:pt>
    <dgm:pt modelId="{9A72ABD9-501D-43D0-8A18-7B8041099D4B}" type="pres">
      <dgm:prSet presAssocID="{B36C24ED-4A43-4135-9291-7ABF6912B2C8}" presName="connectorText" presStyleLbl="sibTrans2D1" presStyleIdx="1" presStyleCnt="2"/>
      <dgm:spPr/>
    </dgm:pt>
    <dgm:pt modelId="{6F43B0C1-B96D-4964-8B17-69B58DA28985}" type="pres">
      <dgm:prSet presAssocID="{4AD766A0-68FF-4158-B5A0-5FDD47774A1F}" presName="node" presStyleLbl="node1" presStyleIdx="2" presStyleCnt="3">
        <dgm:presLayoutVars>
          <dgm:bulletEnabled val="1"/>
        </dgm:presLayoutVars>
      </dgm:prSet>
      <dgm:spPr/>
    </dgm:pt>
  </dgm:ptLst>
  <dgm:cxnLst>
    <dgm:cxn modelId="{B40B7410-8C4F-41E5-A6BB-A5C6B2CE62B4}" srcId="{07A3F5E5-E044-4A09-ABFA-562E92B6F0DA}" destId="{4AD766A0-68FF-4158-B5A0-5FDD47774A1F}" srcOrd="2" destOrd="0" parTransId="{45818367-BB17-4F14-93E9-8EA2ABF7E0B2}" sibTransId="{C830BF9E-5071-42C7-A9C3-01D9D16B527D}"/>
    <dgm:cxn modelId="{5FB1431E-42AF-459E-AE8E-16AACFC976BF}" type="presOf" srcId="{07A3F5E5-E044-4A09-ABFA-562E92B6F0DA}" destId="{80B7C9E1-A0B6-4986-84A8-35632265FF51}" srcOrd="0" destOrd="0" presId="urn:microsoft.com/office/officeart/2005/8/layout/process1"/>
    <dgm:cxn modelId="{748F8E32-9B99-4711-8716-9412CEE5734F}" type="presOf" srcId="{BD9FE235-C406-4BD6-83D1-2706D9B54CEA}" destId="{3211145E-21C4-4436-8FD2-B788B20694A7}" srcOrd="0" destOrd="0" presId="urn:microsoft.com/office/officeart/2005/8/layout/process1"/>
    <dgm:cxn modelId="{6F7DD145-8CDB-48FF-BAA2-0C3524D618BC}" srcId="{07A3F5E5-E044-4A09-ABFA-562E92B6F0DA}" destId="{D55E0FFC-F71D-4304-8311-F792FF478ECF}" srcOrd="0" destOrd="0" parTransId="{5275B793-86C9-4CA8-9526-D9DB757790C0}" sibTransId="{212E20E0-A443-4A9D-8E85-2A379391A9CE}"/>
    <dgm:cxn modelId="{60E6074C-23D1-4A76-8FE1-92A3A66661E3}" srcId="{07A3F5E5-E044-4A09-ABFA-562E92B6F0DA}" destId="{BD9FE235-C406-4BD6-83D1-2706D9B54CEA}" srcOrd="1" destOrd="0" parTransId="{824B7C20-805B-48D4-93E8-500312EA0278}" sibTransId="{B36C24ED-4A43-4135-9291-7ABF6912B2C8}"/>
    <dgm:cxn modelId="{D2EB3273-B54D-4B4A-93D3-0D3367E14832}" type="presOf" srcId="{4AD766A0-68FF-4158-B5A0-5FDD47774A1F}" destId="{6F43B0C1-B96D-4964-8B17-69B58DA28985}" srcOrd="0" destOrd="0" presId="urn:microsoft.com/office/officeart/2005/8/layout/process1"/>
    <dgm:cxn modelId="{AFE4E473-732E-4234-B6C3-8F4BBE14A78B}" type="presOf" srcId="{212E20E0-A443-4A9D-8E85-2A379391A9CE}" destId="{B31B963E-00A7-4334-96A7-717911D32729}" srcOrd="1" destOrd="0" presId="urn:microsoft.com/office/officeart/2005/8/layout/process1"/>
    <dgm:cxn modelId="{78CA03AD-9A3B-4C85-8959-805ED6491051}" type="presOf" srcId="{212E20E0-A443-4A9D-8E85-2A379391A9CE}" destId="{816CDB8C-2DF7-4BFA-A4DB-1836248D159B}" srcOrd="0" destOrd="0" presId="urn:microsoft.com/office/officeart/2005/8/layout/process1"/>
    <dgm:cxn modelId="{8A0AE8AE-7E20-4DAC-A258-3C9FFF57E278}" type="presOf" srcId="{B36C24ED-4A43-4135-9291-7ABF6912B2C8}" destId="{9A72ABD9-501D-43D0-8A18-7B8041099D4B}" srcOrd="1" destOrd="0" presId="urn:microsoft.com/office/officeart/2005/8/layout/process1"/>
    <dgm:cxn modelId="{4F5A1BDC-1317-43D4-A87D-ABCBAB2EFF4C}" type="presOf" srcId="{B36C24ED-4A43-4135-9291-7ABF6912B2C8}" destId="{8CC92CD6-332D-45EE-B725-CA6C222B302D}" srcOrd="0" destOrd="0" presId="urn:microsoft.com/office/officeart/2005/8/layout/process1"/>
    <dgm:cxn modelId="{92EEA8DC-E5C4-4197-A645-3EE542610CFA}" type="presOf" srcId="{D55E0FFC-F71D-4304-8311-F792FF478ECF}" destId="{CC27BEBB-4BA7-47B0-9E6A-340BB361D7B5}" srcOrd="0" destOrd="0" presId="urn:microsoft.com/office/officeart/2005/8/layout/process1"/>
    <dgm:cxn modelId="{03EE17F4-2354-4A20-9CA2-86C5CBFABD7A}" type="presParOf" srcId="{80B7C9E1-A0B6-4986-84A8-35632265FF51}" destId="{CC27BEBB-4BA7-47B0-9E6A-340BB361D7B5}" srcOrd="0" destOrd="0" presId="urn:microsoft.com/office/officeart/2005/8/layout/process1"/>
    <dgm:cxn modelId="{65C45DD6-4526-47B3-B8BD-7CEDA1B94AA1}" type="presParOf" srcId="{80B7C9E1-A0B6-4986-84A8-35632265FF51}" destId="{816CDB8C-2DF7-4BFA-A4DB-1836248D159B}" srcOrd="1" destOrd="0" presId="urn:microsoft.com/office/officeart/2005/8/layout/process1"/>
    <dgm:cxn modelId="{9C8C335E-1DFA-429D-BFB9-5B7430AED241}" type="presParOf" srcId="{816CDB8C-2DF7-4BFA-A4DB-1836248D159B}" destId="{B31B963E-00A7-4334-96A7-717911D32729}" srcOrd="0" destOrd="0" presId="urn:microsoft.com/office/officeart/2005/8/layout/process1"/>
    <dgm:cxn modelId="{C90F24D1-556C-43DE-BE93-42817BD1ED0A}" type="presParOf" srcId="{80B7C9E1-A0B6-4986-84A8-35632265FF51}" destId="{3211145E-21C4-4436-8FD2-B788B20694A7}" srcOrd="2" destOrd="0" presId="urn:microsoft.com/office/officeart/2005/8/layout/process1"/>
    <dgm:cxn modelId="{B1939E02-D188-481D-AC33-D6F8BE87FF98}" type="presParOf" srcId="{80B7C9E1-A0B6-4986-84A8-35632265FF51}" destId="{8CC92CD6-332D-45EE-B725-CA6C222B302D}" srcOrd="3" destOrd="0" presId="urn:microsoft.com/office/officeart/2005/8/layout/process1"/>
    <dgm:cxn modelId="{9CBF9D73-6587-4679-9242-C8168E4B1F06}" type="presParOf" srcId="{8CC92CD6-332D-45EE-B725-CA6C222B302D}" destId="{9A72ABD9-501D-43D0-8A18-7B8041099D4B}" srcOrd="0" destOrd="0" presId="urn:microsoft.com/office/officeart/2005/8/layout/process1"/>
    <dgm:cxn modelId="{0503A1A2-AA8A-4FA7-863E-BD4659BDEE8D}" type="presParOf" srcId="{80B7C9E1-A0B6-4986-84A8-35632265FF51}" destId="{6F43B0C1-B96D-4964-8B17-69B58DA2898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09CF9-88C3-4B82-BD57-6F37A9642CD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9617F2E-D01E-40C9-BB09-BA05B6D6CC3A}">
      <dgm:prSet/>
      <dgm:spPr/>
      <dgm:t>
        <a:bodyPr/>
        <a:lstStyle/>
        <a:p>
          <a:r>
            <a:rPr lang="en-US" dirty="0"/>
            <a:t>WHO-</a:t>
          </a:r>
          <a:r>
            <a:rPr lang="en-US" dirty="0" err="1"/>
            <a:t>Koululaistutkimuksen</a:t>
          </a:r>
          <a:r>
            <a:rPr lang="en-US" dirty="0"/>
            <a:t> 11-vuotiaiden </a:t>
          </a:r>
          <a:r>
            <a:rPr lang="en-US" dirty="0" err="1"/>
            <a:t>kysely</a:t>
          </a:r>
          <a:r>
            <a:rPr lang="en-US" dirty="0"/>
            <a:t> ja </a:t>
          </a:r>
          <a:r>
            <a:rPr lang="en-US" dirty="0" err="1"/>
            <a:t>siihen</a:t>
          </a:r>
          <a:r>
            <a:rPr lang="en-US" dirty="0"/>
            <a:t> </a:t>
          </a:r>
          <a:r>
            <a:rPr lang="en-US" dirty="0" err="1"/>
            <a:t>tutustuminen</a:t>
          </a:r>
          <a:endParaRPr lang="en-US" dirty="0"/>
        </a:p>
      </dgm:t>
    </dgm:pt>
    <dgm:pt modelId="{6642BA89-C683-4B4B-A37F-06C5D25830A6}" type="parTrans" cxnId="{95764082-136F-4664-9F60-C1274D1068CD}">
      <dgm:prSet/>
      <dgm:spPr/>
      <dgm:t>
        <a:bodyPr/>
        <a:lstStyle/>
        <a:p>
          <a:endParaRPr lang="en-US"/>
        </a:p>
      </dgm:t>
    </dgm:pt>
    <dgm:pt modelId="{403F4820-C478-42D2-8036-AD033897E657}" type="sibTrans" cxnId="{95764082-136F-4664-9F60-C1274D1068CD}">
      <dgm:prSet/>
      <dgm:spPr/>
      <dgm:t>
        <a:bodyPr/>
        <a:lstStyle/>
        <a:p>
          <a:endParaRPr lang="en-US"/>
        </a:p>
      </dgm:t>
    </dgm:pt>
    <dgm:pt modelId="{8C4984E1-197D-4E7B-B153-B45A32EF6E2E}">
      <dgm:prSet/>
      <dgm:spPr/>
      <dgm:t>
        <a:bodyPr/>
        <a:lstStyle/>
        <a:p>
          <a:r>
            <a:rPr lang="en-US" dirty="0" err="1"/>
            <a:t>Terveyskäyttäytymisen</a:t>
          </a:r>
          <a:r>
            <a:rPr lang="en-US" dirty="0"/>
            <a:t> </a:t>
          </a:r>
          <a:r>
            <a:rPr lang="en-US" dirty="0" err="1"/>
            <a:t>osio</a:t>
          </a:r>
          <a:r>
            <a:rPr lang="en-US" dirty="0"/>
            <a:t> (</a:t>
          </a:r>
          <a:r>
            <a:rPr lang="en-US" dirty="0" err="1"/>
            <a:t>Ryhmä</a:t>
          </a:r>
          <a:r>
            <a:rPr lang="en-US" dirty="0"/>
            <a:t> 2)</a:t>
          </a:r>
        </a:p>
      </dgm:t>
    </dgm:pt>
    <dgm:pt modelId="{F832DA34-BA40-459F-BF05-5A69F89F7D15}" type="parTrans" cxnId="{EE1C6185-B079-40BF-B0DD-6B3C62D5F6A2}">
      <dgm:prSet/>
      <dgm:spPr/>
      <dgm:t>
        <a:bodyPr/>
        <a:lstStyle/>
        <a:p>
          <a:endParaRPr lang="en-US"/>
        </a:p>
      </dgm:t>
    </dgm:pt>
    <dgm:pt modelId="{22FFB492-7EF8-4D31-8FE7-0578730BF194}" type="sibTrans" cxnId="{EE1C6185-B079-40BF-B0DD-6B3C62D5F6A2}">
      <dgm:prSet/>
      <dgm:spPr/>
      <dgm:t>
        <a:bodyPr/>
        <a:lstStyle/>
        <a:p>
          <a:endParaRPr lang="en-US"/>
        </a:p>
      </dgm:t>
    </dgm:pt>
    <dgm:pt modelId="{9F055C19-C95D-41A9-9CC1-F5BE840D25BA}">
      <dgm:prSet/>
      <dgm:spPr/>
      <dgm:t>
        <a:bodyPr/>
        <a:lstStyle/>
        <a:p>
          <a:r>
            <a:rPr lang="en-US" dirty="0" err="1"/>
            <a:t>Koulunkäynti</a:t>
          </a:r>
          <a:r>
            <a:rPr lang="en-US" dirty="0"/>
            <a:t> (</a:t>
          </a:r>
          <a:r>
            <a:rPr lang="en-US" dirty="0" err="1"/>
            <a:t>Ryhmä</a:t>
          </a:r>
          <a:r>
            <a:rPr lang="en-US" dirty="0"/>
            <a:t> 3)</a:t>
          </a:r>
        </a:p>
      </dgm:t>
    </dgm:pt>
    <dgm:pt modelId="{862E3687-D7F8-4FBE-BBAE-077676E10E07}" type="parTrans" cxnId="{03E404B0-BAE4-4706-B94F-2FCA0BBE6DB7}">
      <dgm:prSet/>
      <dgm:spPr/>
      <dgm:t>
        <a:bodyPr/>
        <a:lstStyle/>
        <a:p>
          <a:endParaRPr lang="en-US"/>
        </a:p>
      </dgm:t>
    </dgm:pt>
    <dgm:pt modelId="{909F768B-CE42-4671-8D67-C5968DAD6E33}" type="sibTrans" cxnId="{03E404B0-BAE4-4706-B94F-2FCA0BBE6DB7}">
      <dgm:prSet/>
      <dgm:spPr/>
      <dgm:t>
        <a:bodyPr/>
        <a:lstStyle/>
        <a:p>
          <a:endParaRPr lang="en-US"/>
        </a:p>
      </dgm:t>
    </dgm:pt>
    <dgm:pt modelId="{82D71A9A-F949-4A39-9871-916E00EE84B8}">
      <dgm:prSet/>
      <dgm:spPr/>
      <dgm:t>
        <a:bodyPr/>
        <a:lstStyle/>
        <a:p>
          <a:r>
            <a:rPr lang="fi-FI" dirty="0"/>
            <a:t>Koettu terveys ja psykosomaattinen </a:t>
          </a:r>
          <a:r>
            <a:rPr lang="fi-FI" dirty="0" err="1"/>
            <a:t>oirelu</a:t>
          </a:r>
          <a:r>
            <a:rPr lang="fi-FI" dirty="0"/>
            <a:t> (Ryhmä 1)</a:t>
          </a:r>
        </a:p>
      </dgm:t>
    </dgm:pt>
    <dgm:pt modelId="{B2DED25F-2C1A-41D6-A868-2BCD31CEDC85}" type="parTrans" cxnId="{CDD60A0A-DDE0-4134-A901-409C9098A2C3}">
      <dgm:prSet/>
      <dgm:spPr/>
      <dgm:t>
        <a:bodyPr/>
        <a:lstStyle/>
        <a:p>
          <a:endParaRPr lang="fi-FI"/>
        </a:p>
      </dgm:t>
    </dgm:pt>
    <dgm:pt modelId="{E1560B4F-8875-455C-B32E-BBFD243C1F95}" type="sibTrans" cxnId="{CDD60A0A-DDE0-4134-A901-409C9098A2C3}">
      <dgm:prSet/>
      <dgm:spPr/>
      <dgm:t>
        <a:bodyPr/>
        <a:lstStyle/>
        <a:p>
          <a:endParaRPr lang="fi-FI"/>
        </a:p>
      </dgm:t>
    </dgm:pt>
    <dgm:pt modelId="{D34E17A1-2054-4798-935D-1704DD7F9975}" type="pres">
      <dgm:prSet presAssocID="{BF909CF9-88C3-4B82-BD57-6F37A9642CDC}" presName="linear" presStyleCnt="0">
        <dgm:presLayoutVars>
          <dgm:animLvl val="lvl"/>
          <dgm:resizeHandles val="exact"/>
        </dgm:presLayoutVars>
      </dgm:prSet>
      <dgm:spPr/>
    </dgm:pt>
    <dgm:pt modelId="{C8F01E13-F6EE-462F-8449-BC442DD0606C}" type="pres">
      <dgm:prSet presAssocID="{59617F2E-D01E-40C9-BB09-BA05B6D6CC3A}" presName="parentText" presStyleLbl="node1" presStyleIdx="0" presStyleCnt="4">
        <dgm:presLayoutVars>
          <dgm:chMax val="0"/>
          <dgm:bulletEnabled val="1"/>
        </dgm:presLayoutVars>
      </dgm:prSet>
      <dgm:spPr/>
    </dgm:pt>
    <dgm:pt modelId="{61DD6D45-2239-4AC1-88D8-7948F5DC7D4A}" type="pres">
      <dgm:prSet presAssocID="{403F4820-C478-42D2-8036-AD033897E657}" presName="spacer" presStyleCnt="0"/>
      <dgm:spPr/>
    </dgm:pt>
    <dgm:pt modelId="{773E9657-0AB2-4C08-8AFB-74D576BC1C96}" type="pres">
      <dgm:prSet presAssocID="{82D71A9A-F949-4A39-9871-916E00EE84B8}" presName="parentText" presStyleLbl="node1" presStyleIdx="1" presStyleCnt="4" custLinFactNeighborX="-1145" custLinFactNeighborY="46001">
        <dgm:presLayoutVars>
          <dgm:chMax val="0"/>
          <dgm:bulletEnabled val="1"/>
        </dgm:presLayoutVars>
      </dgm:prSet>
      <dgm:spPr/>
    </dgm:pt>
    <dgm:pt modelId="{75CD407B-FD44-4B3F-A7A9-555DA706F879}" type="pres">
      <dgm:prSet presAssocID="{E1560B4F-8875-455C-B32E-BBFD243C1F95}" presName="spacer" presStyleCnt="0"/>
      <dgm:spPr/>
    </dgm:pt>
    <dgm:pt modelId="{CE386ECB-E1EA-4E19-B0F0-A8D44B212D1D}" type="pres">
      <dgm:prSet presAssocID="{8C4984E1-197D-4E7B-B153-B45A32EF6E2E}" presName="parentText" presStyleLbl="node1" presStyleIdx="2" presStyleCnt="4">
        <dgm:presLayoutVars>
          <dgm:chMax val="0"/>
          <dgm:bulletEnabled val="1"/>
        </dgm:presLayoutVars>
      </dgm:prSet>
      <dgm:spPr/>
    </dgm:pt>
    <dgm:pt modelId="{E2BCD5EC-8D56-4459-9698-D4197E5192D9}" type="pres">
      <dgm:prSet presAssocID="{22FFB492-7EF8-4D31-8FE7-0578730BF194}" presName="spacer" presStyleCnt="0"/>
      <dgm:spPr/>
    </dgm:pt>
    <dgm:pt modelId="{BBC443C7-B18E-41E5-906F-CB91BBB8044B}" type="pres">
      <dgm:prSet presAssocID="{9F055C19-C95D-41A9-9CC1-F5BE840D25BA}" presName="parentText" presStyleLbl="node1" presStyleIdx="3" presStyleCnt="4" custLinFactNeighborY="61603">
        <dgm:presLayoutVars>
          <dgm:chMax val="0"/>
          <dgm:bulletEnabled val="1"/>
        </dgm:presLayoutVars>
      </dgm:prSet>
      <dgm:spPr/>
    </dgm:pt>
  </dgm:ptLst>
  <dgm:cxnLst>
    <dgm:cxn modelId="{CDD60A0A-DDE0-4134-A901-409C9098A2C3}" srcId="{BF909CF9-88C3-4B82-BD57-6F37A9642CDC}" destId="{82D71A9A-F949-4A39-9871-916E00EE84B8}" srcOrd="1" destOrd="0" parTransId="{B2DED25F-2C1A-41D6-A868-2BCD31CEDC85}" sibTransId="{E1560B4F-8875-455C-B32E-BBFD243C1F95}"/>
    <dgm:cxn modelId="{CAE17F17-B4CA-4599-A66C-A63A1B7CA451}" type="presOf" srcId="{8C4984E1-197D-4E7B-B153-B45A32EF6E2E}" destId="{CE386ECB-E1EA-4E19-B0F0-A8D44B212D1D}" srcOrd="0" destOrd="0" presId="urn:microsoft.com/office/officeart/2005/8/layout/vList2"/>
    <dgm:cxn modelId="{FB1C3432-AE11-4A9D-B97C-C839482BE0D3}" type="presOf" srcId="{BF909CF9-88C3-4B82-BD57-6F37A9642CDC}" destId="{D34E17A1-2054-4798-935D-1704DD7F9975}" srcOrd="0" destOrd="0" presId="urn:microsoft.com/office/officeart/2005/8/layout/vList2"/>
    <dgm:cxn modelId="{78FCAD42-574A-4ABE-9994-AD073BC37731}" type="presOf" srcId="{9F055C19-C95D-41A9-9CC1-F5BE840D25BA}" destId="{BBC443C7-B18E-41E5-906F-CB91BBB8044B}" srcOrd="0" destOrd="0" presId="urn:microsoft.com/office/officeart/2005/8/layout/vList2"/>
    <dgm:cxn modelId="{B2737750-90BE-4EE0-8EF2-1E5C71EF3B62}" type="presOf" srcId="{82D71A9A-F949-4A39-9871-916E00EE84B8}" destId="{773E9657-0AB2-4C08-8AFB-74D576BC1C96}" srcOrd="0" destOrd="0" presId="urn:microsoft.com/office/officeart/2005/8/layout/vList2"/>
    <dgm:cxn modelId="{95764082-136F-4664-9F60-C1274D1068CD}" srcId="{BF909CF9-88C3-4B82-BD57-6F37A9642CDC}" destId="{59617F2E-D01E-40C9-BB09-BA05B6D6CC3A}" srcOrd="0" destOrd="0" parTransId="{6642BA89-C683-4B4B-A37F-06C5D25830A6}" sibTransId="{403F4820-C478-42D2-8036-AD033897E657}"/>
    <dgm:cxn modelId="{EE1C6185-B079-40BF-B0DD-6B3C62D5F6A2}" srcId="{BF909CF9-88C3-4B82-BD57-6F37A9642CDC}" destId="{8C4984E1-197D-4E7B-B153-B45A32EF6E2E}" srcOrd="2" destOrd="0" parTransId="{F832DA34-BA40-459F-BF05-5A69F89F7D15}" sibTransId="{22FFB492-7EF8-4D31-8FE7-0578730BF194}"/>
    <dgm:cxn modelId="{03E404B0-BAE4-4706-B94F-2FCA0BBE6DB7}" srcId="{BF909CF9-88C3-4B82-BD57-6F37A9642CDC}" destId="{9F055C19-C95D-41A9-9CC1-F5BE840D25BA}" srcOrd="3" destOrd="0" parTransId="{862E3687-D7F8-4FBE-BBAE-077676E10E07}" sibTransId="{909F768B-CE42-4671-8D67-C5968DAD6E33}"/>
    <dgm:cxn modelId="{A52DFDE1-7330-4425-A7D9-C1F3A26773A8}" type="presOf" srcId="{59617F2E-D01E-40C9-BB09-BA05B6D6CC3A}" destId="{C8F01E13-F6EE-462F-8449-BC442DD0606C}" srcOrd="0" destOrd="0" presId="urn:microsoft.com/office/officeart/2005/8/layout/vList2"/>
    <dgm:cxn modelId="{D339586D-B1E8-4C24-B75A-D4A47D4B3EE4}" type="presParOf" srcId="{D34E17A1-2054-4798-935D-1704DD7F9975}" destId="{C8F01E13-F6EE-462F-8449-BC442DD0606C}" srcOrd="0" destOrd="0" presId="urn:microsoft.com/office/officeart/2005/8/layout/vList2"/>
    <dgm:cxn modelId="{9AC830A2-5E4C-4864-A61B-69372B663AFB}" type="presParOf" srcId="{D34E17A1-2054-4798-935D-1704DD7F9975}" destId="{61DD6D45-2239-4AC1-88D8-7948F5DC7D4A}" srcOrd="1" destOrd="0" presId="urn:microsoft.com/office/officeart/2005/8/layout/vList2"/>
    <dgm:cxn modelId="{4EF78656-2A3A-4FA4-8705-496FE6159DA5}" type="presParOf" srcId="{D34E17A1-2054-4798-935D-1704DD7F9975}" destId="{773E9657-0AB2-4C08-8AFB-74D576BC1C96}" srcOrd="2" destOrd="0" presId="urn:microsoft.com/office/officeart/2005/8/layout/vList2"/>
    <dgm:cxn modelId="{16440367-2C5B-49E4-9244-15AF109A2CFB}" type="presParOf" srcId="{D34E17A1-2054-4798-935D-1704DD7F9975}" destId="{75CD407B-FD44-4B3F-A7A9-555DA706F879}" srcOrd="3" destOrd="0" presId="urn:microsoft.com/office/officeart/2005/8/layout/vList2"/>
    <dgm:cxn modelId="{51CEB3CE-7AAA-4DB1-BC9A-32824D9AEDEE}" type="presParOf" srcId="{D34E17A1-2054-4798-935D-1704DD7F9975}" destId="{CE386ECB-E1EA-4E19-B0F0-A8D44B212D1D}" srcOrd="4" destOrd="0" presId="urn:microsoft.com/office/officeart/2005/8/layout/vList2"/>
    <dgm:cxn modelId="{CE881D22-B79C-43ED-901D-5EFDD8F016D8}" type="presParOf" srcId="{D34E17A1-2054-4798-935D-1704DD7F9975}" destId="{E2BCD5EC-8D56-4459-9698-D4197E5192D9}" srcOrd="5" destOrd="0" presId="urn:microsoft.com/office/officeart/2005/8/layout/vList2"/>
    <dgm:cxn modelId="{49C2E77B-D446-44D3-8627-C393D262452E}" type="presParOf" srcId="{D34E17A1-2054-4798-935D-1704DD7F9975}" destId="{BBC443C7-B18E-41E5-906F-CB91BBB8044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7BEBB-4BA7-47B0-9E6A-340BB361D7B5}">
      <dsp:nvSpPr>
        <dsp:cNvPr id="0" name=""/>
        <dsp:cNvSpPr/>
      </dsp:nvSpPr>
      <dsp:spPr>
        <a:xfrm>
          <a:off x="9242" y="141502"/>
          <a:ext cx="2762398" cy="406833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dirty="0"/>
            <a:t> Eettisiä periaatteita noudatetaan aina ihmisiä tutkittaessa riippumatta siitä, minkä ikäinen tutkittava on. Lapsen tulee saada vaikuttaa itseään koskeviin asioihin kehitystään vastaavasti.</a:t>
          </a:r>
          <a:endParaRPr lang="en-US" sz="1500" kern="1200" dirty="0"/>
        </a:p>
      </dsp:txBody>
      <dsp:txXfrm>
        <a:off x="90150" y="222410"/>
        <a:ext cx="2600582" cy="3906517"/>
      </dsp:txXfrm>
    </dsp:sp>
    <dsp:sp modelId="{816CDB8C-2DF7-4BFA-A4DB-1836248D159B}">
      <dsp:nvSpPr>
        <dsp:cNvPr id="0" name=""/>
        <dsp:cNvSpPr/>
      </dsp:nvSpPr>
      <dsp:spPr>
        <a:xfrm>
          <a:off x="3047880" y="1833131"/>
          <a:ext cx="585628" cy="6850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047880" y="1970146"/>
        <a:ext cx="409940" cy="411044"/>
      </dsp:txXfrm>
    </dsp:sp>
    <dsp:sp modelId="{3211145E-21C4-4436-8FD2-B788B20694A7}">
      <dsp:nvSpPr>
        <dsp:cNvPr id="0" name=""/>
        <dsp:cNvSpPr/>
      </dsp:nvSpPr>
      <dsp:spPr>
        <a:xfrm>
          <a:off x="3876600" y="141502"/>
          <a:ext cx="2762398" cy="4068333"/>
        </a:xfrm>
        <a:prstGeom prst="roundRect">
          <a:avLst>
            <a:gd name="adj" fmla="val 10000"/>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t>Yleensä huoltajia informoidaan tutkimuksesta. Toisinaan lapsen osallistuminen tutkimukseen on perusteltua myös ilman huoltajan erillistä suostumusta. </a:t>
          </a:r>
          <a:endParaRPr lang="en-US" sz="1500" kern="1200"/>
        </a:p>
      </dsp:txBody>
      <dsp:txXfrm>
        <a:off x="3957508" y="222410"/>
        <a:ext cx="2600582" cy="3906517"/>
      </dsp:txXfrm>
    </dsp:sp>
    <dsp:sp modelId="{8CC92CD6-332D-45EE-B725-CA6C222B302D}">
      <dsp:nvSpPr>
        <dsp:cNvPr id="0" name=""/>
        <dsp:cNvSpPr/>
      </dsp:nvSpPr>
      <dsp:spPr>
        <a:xfrm>
          <a:off x="6915239" y="1833131"/>
          <a:ext cx="585628" cy="685074"/>
        </a:xfrm>
        <a:prstGeom prst="rightArrow">
          <a:avLst>
            <a:gd name="adj1" fmla="val 60000"/>
            <a:gd name="adj2" fmla="val 5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915239" y="1970146"/>
        <a:ext cx="409940" cy="411044"/>
      </dsp:txXfrm>
    </dsp:sp>
    <dsp:sp modelId="{6F43B0C1-B96D-4964-8B17-69B58DA28985}">
      <dsp:nvSpPr>
        <dsp:cNvPr id="0" name=""/>
        <dsp:cNvSpPr/>
      </dsp:nvSpPr>
      <dsp:spPr>
        <a:xfrm>
          <a:off x="7743958" y="141502"/>
          <a:ext cx="2762398" cy="4068333"/>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dirty="0"/>
            <a:t>Alaikäisten tutkimisen eettiset periaatteet: a) Alaikäiselle annetaan tietoa tutkimuksesta tavalla, jonka hän pystyy ymmärtämään.</a:t>
          </a:r>
        </a:p>
        <a:p>
          <a:pPr marL="0" lvl="0" indent="0" algn="ctr" defTabSz="666750">
            <a:lnSpc>
              <a:spcPct val="90000"/>
            </a:lnSpc>
            <a:spcBef>
              <a:spcPct val="0"/>
            </a:spcBef>
            <a:spcAft>
              <a:spcPct val="35000"/>
            </a:spcAft>
            <a:buNone/>
          </a:pPr>
          <a:r>
            <a:rPr lang="fi-FI" sz="1500" kern="1200" dirty="0"/>
            <a:t> b) Jos alaikäinen on täyttänyt 15 vuotta, tutkimukseen osallistumiseen riittää hänen oma suostumuksensa. Tällöinkin huoltajia tulee informoida tutkimuksesta, jos tutkimusasetelma tai -kysymykset sen sallivat.</a:t>
          </a:r>
        </a:p>
        <a:p>
          <a:pPr marL="0" lvl="0" indent="0" algn="ctr" defTabSz="666750">
            <a:lnSpc>
              <a:spcPct val="90000"/>
            </a:lnSpc>
            <a:spcBef>
              <a:spcPct val="0"/>
            </a:spcBef>
            <a:spcAft>
              <a:spcPct val="35000"/>
            </a:spcAft>
            <a:buNone/>
          </a:pPr>
          <a:r>
            <a:rPr lang="fi-FI" sz="1500" kern="1200" dirty="0"/>
            <a:t> c) Alle 15-vuotiaan tutkimukseen osallistumisesta päättää ensisijaisesti huoltaja.</a:t>
          </a:r>
          <a:endParaRPr lang="en-US" sz="1500" kern="1200" dirty="0"/>
        </a:p>
      </dsp:txBody>
      <dsp:txXfrm>
        <a:off x="7824866" y="222410"/>
        <a:ext cx="2600582" cy="3906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01E13-F6EE-462F-8449-BC442DD0606C}">
      <dsp:nvSpPr>
        <dsp:cNvPr id="0" name=""/>
        <dsp:cNvSpPr/>
      </dsp:nvSpPr>
      <dsp:spPr>
        <a:xfrm>
          <a:off x="0" y="529913"/>
          <a:ext cx="6245265" cy="10740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WHO-</a:t>
          </a:r>
          <a:r>
            <a:rPr lang="en-US" sz="2700" kern="1200" dirty="0" err="1"/>
            <a:t>Koululaistutkimuksen</a:t>
          </a:r>
          <a:r>
            <a:rPr lang="en-US" sz="2700" kern="1200" dirty="0"/>
            <a:t> 11-vuotiaiden </a:t>
          </a:r>
          <a:r>
            <a:rPr lang="en-US" sz="2700" kern="1200" dirty="0" err="1"/>
            <a:t>kysely</a:t>
          </a:r>
          <a:r>
            <a:rPr lang="en-US" sz="2700" kern="1200" dirty="0"/>
            <a:t> ja </a:t>
          </a:r>
          <a:r>
            <a:rPr lang="en-US" sz="2700" kern="1200" dirty="0" err="1"/>
            <a:t>siihen</a:t>
          </a:r>
          <a:r>
            <a:rPr lang="en-US" sz="2700" kern="1200" dirty="0"/>
            <a:t> </a:t>
          </a:r>
          <a:r>
            <a:rPr lang="en-US" sz="2700" kern="1200" dirty="0" err="1"/>
            <a:t>tutustuminen</a:t>
          </a:r>
          <a:endParaRPr lang="en-US" sz="2700" kern="1200" dirty="0"/>
        </a:p>
      </dsp:txBody>
      <dsp:txXfrm>
        <a:off x="52431" y="582344"/>
        <a:ext cx="6140403" cy="969198"/>
      </dsp:txXfrm>
    </dsp:sp>
    <dsp:sp modelId="{773E9657-0AB2-4C08-8AFB-74D576BC1C96}">
      <dsp:nvSpPr>
        <dsp:cNvPr id="0" name=""/>
        <dsp:cNvSpPr/>
      </dsp:nvSpPr>
      <dsp:spPr>
        <a:xfrm>
          <a:off x="0" y="1717503"/>
          <a:ext cx="6245265" cy="107406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i-FI" sz="2700" kern="1200" dirty="0"/>
            <a:t>Koettu terveys ja psykosomaattinen </a:t>
          </a:r>
          <a:r>
            <a:rPr lang="fi-FI" sz="2700" kern="1200" dirty="0" err="1"/>
            <a:t>oirelu</a:t>
          </a:r>
          <a:r>
            <a:rPr lang="fi-FI" sz="2700" kern="1200" dirty="0"/>
            <a:t> (Ryhmä 1)</a:t>
          </a:r>
        </a:p>
      </dsp:txBody>
      <dsp:txXfrm>
        <a:off x="52431" y="1769934"/>
        <a:ext cx="6140403" cy="969198"/>
      </dsp:txXfrm>
    </dsp:sp>
    <dsp:sp modelId="{CE386ECB-E1EA-4E19-B0F0-A8D44B212D1D}">
      <dsp:nvSpPr>
        <dsp:cNvPr id="0" name=""/>
        <dsp:cNvSpPr/>
      </dsp:nvSpPr>
      <dsp:spPr>
        <a:xfrm>
          <a:off x="0" y="2833553"/>
          <a:ext cx="6245265" cy="107406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err="1"/>
            <a:t>Terveyskäyttäytymisen</a:t>
          </a:r>
          <a:r>
            <a:rPr lang="en-US" sz="2700" kern="1200" dirty="0"/>
            <a:t> </a:t>
          </a:r>
          <a:r>
            <a:rPr lang="en-US" sz="2700" kern="1200" dirty="0" err="1"/>
            <a:t>osio</a:t>
          </a:r>
          <a:r>
            <a:rPr lang="en-US" sz="2700" kern="1200" dirty="0"/>
            <a:t> (</a:t>
          </a:r>
          <a:r>
            <a:rPr lang="en-US" sz="2700" kern="1200" dirty="0" err="1"/>
            <a:t>Ryhmä</a:t>
          </a:r>
          <a:r>
            <a:rPr lang="en-US" sz="2700" kern="1200" dirty="0"/>
            <a:t> 2)</a:t>
          </a:r>
        </a:p>
      </dsp:txBody>
      <dsp:txXfrm>
        <a:off x="52431" y="2885984"/>
        <a:ext cx="6140403" cy="969198"/>
      </dsp:txXfrm>
    </dsp:sp>
    <dsp:sp modelId="{BBC443C7-B18E-41E5-906F-CB91BBB8044B}">
      <dsp:nvSpPr>
        <dsp:cNvPr id="0" name=""/>
        <dsp:cNvSpPr/>
      </dsp:nvSpPr>
      <dsp:spPr>
        <a:xfrm>
          <a:off x="0" y="4033275"/>
          <a:ext cx="6245265" cy="107406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err="1"/>
            <a:t>Koulunkäynti</a:t>
          </a:r>
          <a:r>
            <a:rPr lang="en-US" sz="2700" kern="1200" dirty="0"/>
            <a:t> (</a:t>
          </a:r>
          <a:r>
            <a:rPr lang="en-US" sz="2700" kern="1200" dirty="0" err="1"/>
            <a:t>Ryhmä</a:t>
          </a:r>
          <a:r>
            <a:rPr lang="en-US" sz="2700" kern="1200" dirty="0"/>
            <a:t> 3)</a:t>
          </a:r>
        </a:p>
      </dsp:txBody>
      <dsp:txXfrm>
        <a:off x="52431" y="4085706"/>
        <a:ext cx="6140403" cy="9691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FC39B-E117-498C-B7AB-D9379BBEB38C}" type="datetimeFigureOut">
              <a:rPr lang="fi-FI" smtClean="0"/>
              <a:t>2.2.2026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329E9-9896-45A4-9F2C-5119F91AC80C}" type="slidenum">
              <a:rPr lang="fi-FI" smtClean="0"/>
              <a:t>‹#›</a:t>
            </a:fld>
            <a:endParaRPr lang="fi-FI"/>
          </a:p>
        </p:txBody>
      </p:sp>
    </p:spTree>
    <p:extLst>
      <p:ext uri="{BB962C8B-B14F-4D97-AF65-F5344CB8AC3E}">
        <p14:creationId xmlns:p14="http://schemas.microsoft.com/office/powerpoint/2010/main" val="3570458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15C329E9-9896-45A4-9F2C-5119F91AC80C}" type="slidenum">
              <a:rPr lang="fi-FI" smtClean="0"/>
              <a:t>8</a:t>
            </a:fld>
            <a:endParaRPr lang="fi-FI"/>
          </a:p>
        </p:txBody>
      </p:sp>
    </p:spTree>
    <p:extLst>
      <p:ext uri="{BB962C8B-B14F-4D97-AF65-F5344CB8AC3E}">
        <p14:creationId xmlns:p14="http://schemas.microsoft.com/office/powerpoint/2010/main" val="155850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48F9-D699-E00A-A7E0-1C240DEC93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A4035D14-000C-46D4-0A32-86D2C6D3A0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BD412BE8-957F-D385-2C40-105228883745}"/>
              </a:ext>
            </a:extLst>
          </p:cNvPr>
          <p:cNvSpPr>
            <a:spLocks noGrp="1"/>
          </p:cNvSpPr>
          <p:nvPr>
            <p:ph type="dt" sz="half" idx="10"/>
          </p:nvPr>
        </p:nvSpPr>
        <p:spPr/>
        <p:txBody>
          <a:bodyPr/>
          <a:lstStyle/>
          <a:p>
            <a:fld id="{A3A9736A-B858-4E87-BDBB-A809F1EF62E0}" type="datetimeFigureOut">
              <a:rPr lang="fi-FI" smtClean="0"/>
              <a:t>2.2.2026</a:t>
            </a:fld>
            <a:endParaRPr lang="fi-FI"/>
          </a:p>
        </p:txBody>
      </p:sp>
      <p:sp>
        <p:nvSpPr>
          <p:cNvPr id="5" name="Footer Placeholder 4">
            <a:extLst>
              <a:ext uri="{FF2B5EF4-FFF2-40B4-BE49-F238E27FC236}">
                <a16:creationId xmlns:a16="http://schemas.microsoft.com/office/drawing/2014/main" id="{BC8AC7D5-AB80-1B3D-C520-531EDC2086DE}"/>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A167930-699C-EBDD-7B81-454B951C0E65}"/>
              </a:ext>
            </a:extLst>
          </p:cNvPr>
          <p:cNvSpPr>
            <a:spLocks noGrp="1"/>
          </p:cNvSpPr>
          <p:nvPr>
            <p:ph type="sldNum" sz="quarter" idx="12"/>
          </p:nvPr>
        </p:nvSpPr>
        <p:spPr/>
        <p:txBody>
          <a:bodyPr/>
          <a:lstStyle/>
          <a:p>
            <a:fld id="{2AC0CA0B-4573-4C0A-8F29-D1886CDAF86C}" type="slidenum">
              <a:rPr lang="fi-FI" smtClean="0"/>
              <a:t>‹#›</a:t>
            </a:fld>
            <a:endParaRPr lang="fi-FI"/>
          </a:p>
        </p:txBody>
      </p:sp>
    </p:spTree>
    <p:extLst>
      <p:ext uri="{BB962C8B-B14F-4D97-AF65-F5344CB8AC3E}">
        <p14:creationId xmlns:p14="http://schemas.microsoft.com/office/powerpoint/2010/main" val="178304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4402-6DFD-4347-C1AC-53B27CE7CB31}"/>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5386EB60-6652-1201-5C55-4E605C5E7D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5CF7F43-14AC-4753-A6D5-D83823D320A4}"/>
              </a:ext>
            </a:extLst>
          </p:cNvPr>
          <p:cNvSpPr>
            <a:spLocks noGrp="1"/>
          </p:cNvSpPr>
          <p:nvPr>
            <p:ph type="dt" sz="half" idx="10"/>
          </p:nvPr>
        </p:nvSpPr>
        <p:spPr/>
        <p:txBody>
          <a:bodyPr/>
          <a:lstStyle/>
          <a:p>
            <a:fld id="{A3A9736A-B858-4E87-BDBB-A809F1EF62E0}" type="datetimeFigureOut">
              <a:rPr lang="fi-FI" smtClean="0"/>
              <a:t>2.2.2026</a:t>
            </a:fld>
            <a:endParaRPr lang="fi-FI"/>
          </a:p>
        </p:txBody>
      </p:sp>
      <p:sp>
        <p:nvSpPr>
          <p:cNvPr id="5" name="Footer Placeholder 4">
            <a:extLst>
              <a:ext uri="{FF2B5EF4-FFF2-40B4-BE49-F238E27FC236}">
                <a16:creationId xmlns:a16="http://schemas.microsoft.com/office/drawing/2014/main" id="{7B7ED166-4D75-7AD1-D705-5C8F22A2F17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BAA4772-843F-57FC-125E-5E43E438ED71}"/>
              </a:ext>
            </a:extLst>
          </p:cNvPr>
          <p:cNvSpPr>
            <a:spLocks noGrp="1"/>
          </p:cNvSpPr>
          <p:nvPr>
            <p:ph type="sldNum" sz="quarter" idx="12"/>
          </p:nvPr>
        </p:nvSpPr>
        <p:spPr/>
        <p:txBody>
          <a:bodyPr/>
          <a:lstStyle/>
          <a:p>
            <a:fld id="{2AC0CA0B-4573-4C0A-8F29-D1886CDAF86C}" type="slidenum">
              <a:rPr lang="fi-FI" smtClean="0"/>
              <a:t>‹#›</a:t>
            </a:fld>
            <a:endParaRPr lang="fi-FI"/>
          </a:p>
        </p:txBody>
      </p:sp>
    </p:spTree>
    <p:extLst>
      <p:ext uri="{BB962C8B-B14F-4D97-AF65-F5344CB8AC3E}">
        <p14:creationId xmlns:p14="http://schemas.microsoft.com/office/powerpoint/2010/main" val="426226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5D2CC7-99B7-CD30-6C7C-4036FB1859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9A4BAB00-26BF-82C8-5431-7B53E2C77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D7FB089-4780-D351-ACFE-C327682339F4}"/>
              </a:ext>
            </a:extLst>
          </p:cNvPr>
          <p:cNvSpPr>
            <a:spLocks noGrp="1"/>
          </p:cNvSpPr>
          <p:nvPr>
            <p:ph type="dt" sz="half" idx="10"/>
          </p:nvPr>
        </p:nvSpPr>
        <p:spPr/>
        <p:txBody>
          <a:bodyPr/>
          <a:lstStyle/>
          <a:p>
            <a:fld id="{A3A9736A-B858-4E87-BDBB-A809F1EF62E0}" type="datetimeFigureOut">
              <a:rPr lang="fi-FI" smtClean="0"/>
              <a:t>2.2.2026</a:t>
            </a:fld>
            <a:endParaRPr lang="fi-FI"/>
          </a:p>
        </p:txBody>
      </p:sp>
      <p:sp>
        <p:nvSpPr>
          <p:cNvPr id="5" name="Footer Placeholder 4">
            <a:extLst>
              <a:ext uri="{FF2B5EF4-FFF2-40B4-BE49-F238E27FC236}">
                <a16:creationId xmlns:a16="http://schemas.microsoft.com/office/drawing/2014/main" id="{0E4D12A9-7716-6090-AEA8-1987D8A5948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35B1545-F1A7-050B-6E23-05F128B808B3}"/>
              </a:ext>
            </a:extLst>
          </p:cNvPr>
          <p:cNvSpPr>
            <a:spLocks noGrp="1"/>
          </p:cNvSpPr>
          <p:nvPr>
            <p:ph type="sldNum" sz="quarter" idx="12"/>
          </p:nvPr>
        </p:nvSpPr>
        <p:spPr/>
        <p:txBody>
          <a:bodyPr/>
          <a:lstStyle/>
          <a:p>
            <a:fld id="{2AC0CA0B-4573-4C0A-8F29-D1886CDAF86C}" type="slidenum">
              <a:rPr lang="fi-FI" smtClean="0"/>
              <a:t>‹#›</a:t>
            </a:fld>
            <a:endParaRPr lang="fi-FI"/>
          </a:p>
        </p:txBody>
      </p:sp>
    </p:spTree>
    <p:extLst>
      <p:ext uri="{BB962C8B-B14F-4D97-AF65-F5344CB8AC3E}">
        <p14:creationId xmlns:p14="http://schemas.microsoft.com/office/powerpoint/2010/main" val="246592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5EBA-83CF-07B8-1550-59333447AA3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CC124671-FFA8-9854-8BFD-097F62284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29D8CE7-588A-E1EA-F533-F87986C8985C}"/>
              </a:ext>
            </a:extLst>
          </p:cNvPr>
          <p:cNvSpPr>
            <a:spLocks noGrp="1"/>
          </p:cNvSpPr>
          <p:nvPr>
            <p:ph type="dt" sz="half" idx="10"/>
          </p:nvPr>
        </p:nvSpPr>
        <p:spPr/>
        <p:txBody>
          <a:bodyPr/>
          <a:lstStyle/>
          <a:p>
            <a:fld id="{A3A9736A-B858-4E87-BDBB-A809F1EF62E0}" type="datetimeFigureOut">
              <a:rPr lang="fi-FI" smtClean="0"/>
              <a:t>2.2.2026</a:t>
            </a:fld>
            <a:endParaRPr lang="fi-FI"/>
          </a:p>
        </p:txBody>
      </p:sp>
      <p:sp>
        <p:nvSpPr>
          <p:cNvPr id="5" name="Footer Placeholder 4">
            <a:extLst>
              <a:ext uri="{FF2B5EF4-FFF2-40B4-BE49-F238E27FC236}">
                <a16:creationId xmlns:a16="http://schemas.microsoft.com/office/drawing/2014/main" id="{1596EEB1-E427-9AD0-797B-9087573E01A0}"/>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F5D7BFA-D605-D63E-B3ED-72BC6A7972B4}"/>
              </a:ext>
            </a:extLst>
          </p:cNvPr>
          <p:cNvSpPr>
            <a:spLocks noGrp="1"/>
          </p:cNvSpPr>
          <p:nvPr>
            <p:ph type="sldNum" sz="quarter" idx="12"/>
          </p:nvPr>
        </p:nvSpPr>
        <p:spPr/>
        <p:txBody>
          <a:bodyPr/>
          <a:lstStyle/>
          <a:p>
            <a:fld id="{2AC0CA0B-4573-4C0A-8F29-D1886CDAF86C}" type="slidenum">
              <a:rPr lang="fi-FI" smtClean="0"/>
              <a:t>‹#›</a:t>
            </a:fld>
            <a:endParaRPr lang="fi-FI"/>
          </a:p>
        </p:txBody>
      </p:sp>
    </p:spTree>
    <p:extLst>
      <p:ext uri="{BB962C8B-B14F-4D97-AF65-F5344CB8AC3E}">
        <p14:creationId xmlns:p14="http://schemas.microsoft.com/office/powerpoint/2010/main" val="2990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6FAA-C612-D892-97D5-6698B96877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71741AA1-1606-83D2-03EE-1B9178231C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F6688F-07BB-93DB-CF7B-11665ECFC313}"/>
              </a:ext>
            </a:extLst>
          </p:cNvPr>
          <p:cNvSpPr>
            <a:spLocks noGrp="1"/>
          </p:cNvSpPr>
          <p:nvPr>
            <p:ph type="dt" sz="half" idx="10"/>
          </p:nvPr>
        </p:nvSpPr>
        <p:spPr/>
        <p:txBody>
          <a:bodyPr/>
          <a:lstStyle/>
          <a:p>
            <a:fld id="{A3A9736A-B858-4E87-BDBB-A809F1EF62E0}" type="datetimeFigureOut">
              <a:rPr lang="fi-FI" smtClean="0"/>
              <a:t>2.2.2026</a:t>
            </a:fld>
            <a:endParaRPr lang="fi-FI"/>
          </a:p>
        </p:txBody>
      </p:sp>
      <p:sp>
        <p:nvSpPr>
          <p:cNvPr id="5" name="Footer Placeholder 4">
            <a:extLst>
              <a:ext uri="{FF2B5EF4-FFF2-40B4-BE49-F238E27FC236}">
                <a16:creationId xmlns:a16="http://schemas.microsoft.com/office/drawing/2014/main" id="{DEDA50BF-1DF8-091F-CCB8-113811CF608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3F035F6-64EC-5F55-B404-98D44F56304C}"/>
              </a:ext>
            </a:extLst>
          </p:cNvPr>
          <p:cNvSpPr>
            <a:spLocks noGrp="1"/>
          </p:cNvSpPr>
          <p:nvPr>
            <p:ph type="sldNum" sz="quarter" idx="12"/>
          </p:nvPr>
        </p:nvSpPr>
        <p:spPr/>
        <p:txBody>
          <a:bodyPr/>
          <a:lstStyle/>
          <a:p>
            <a:fld id="{2AC0CA0B-4573-4C0A-8F29-D1886CDAF86C}" type="slidenum">
              <a:rPr lang="fi-FI" smtClean="0"/>
              <a:t>‹#›</a:t>
            </a:fld>
            <a:endParaRPr lang="fi-FI"/>
          </a:p>
        </p:txBody>
      </p:sp>
    </p:spTree>
    <p:extLst>
      <p:ext uri="{BB962C8B-B14F-4D97-AF65-F5344CB8AC3E}">
        <p14:creationId xmlns:p14="http://schemas.microsoft.com/office/powerpoint/2010/main" val="150151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EF0B7-6CAB-900A-6C20-2BE2467DFB61}"/>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4FFA8F80-D21D-1E12-ABCD-4FEA560372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B550B660-7C66-8735-C696-FC5784E687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6364FE9A-F926-646C-9462-1BAA298695C5}"/>
              </a:ext>
            </a:extLst>
          </p:cNvPr>
          <p:cNvSpPr>
            <a:spLocks noGrp="1"/>
          </p:cNvSpPr>
          <p:nvPr>
            <p:ph type="dt" sz="half" idx="10"/>
          </p:nvPr>
        </p:nvSpPr>
        <p:spPr/>
        <p:txBody>
          <a:bodyPr/>
          <a:lstStyle/>
          <a:p>
            <a:fld id="{A3A9736A-B858-4E87-BDBB-A809F1EF62E0}" type="datetimeFigureOut">
              <a:rPr lang="fi-FI" smtClean="0"/>
              <a:t>2.2.2026</a:t>
            </a:fld>
            <a:endParaRPr lang="fi-FI"/>
          </a:p>
        </p:txBody>
      </p:sp>
      <p:sp>
        <p:nvSpPr>
          <p:cNvPr id="6" name="Footer Placeholder 5">
            <a:extLst>
              <a:ext uri="{FF2B5EF4-FFF2-40B4-BE49-F238E27FC236}">
                <a16:creationId xmlns:a16="http://schemas.microsoft.com/office/drawing/2014/main" id="{B2829C99-608B-1CC6-400E-6D05DCD5BDCE}"/>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D60D022-0F96-B4C4-EBB8-87886792C44C}"/>
              </a:ext>
            </a:extLst>
          </p:cNvPr>
          <p:cNvSpPr>
            <a:spLocks noGrp="1"/>
          </p:cNvSpPr>
          <p:nvPr>
            <p:ph type="sldNum" sz="quarter" idx="12"/>
          </p:nvPr>
        </p:nvSpPr>
        <p:spPr/>
        <p:txBody>
          <a:bodyPr/>
          <a:lstStyle/>
          <a:p>
            <a:fld id="{2AC0CA0B-4573-4C0A-8F29-D1886CDAF86C}" type="slidenum">
              <a:rPr lang="fi-FI" smtClean="0"/>
              <a:t>‹#›</a:t>
            </a:fld>
            <a:endParaRPr lang="fi-FI"/>
          </a:p>
        </p:txBody>
      </p:sp>
    </p:spTree>
    <p:extLst>
      <p:ext uri="{BB962C8B-B14F-4D97-AF65-F5344CB8AC3E}">
        <p14:creationId xmlns:p14="http://schemas.microsoft.com/office/powerpoint/2010/main" val="14763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CBC5-B8A8-D2B0-27D5-909AF6998641}"/>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8A8DBA05-D9A7-A7FF-C33E-377754BF3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4609D6-B648-B1B4-FBB7-B488ECE636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50E554BF-58FA-6CC7-1329-4954CCA4A3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4E09FF-02A0-776F-05E2-55C80C237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ED343A6-F625-16F6-F5F1-915B912F49C8}"/>
              </a:ext>
            </a:extLst>
          </p:cNvPr>
          <p:cNvSpPr>
            <a:spLocks noGrp="1"/>
          </p:cNvSpPr>
          <p:nvPr>
            <p:ph type="dt" sz="half" idx="10"/>
          </p:nvPr>
        </p:nvSpPr>
        <p:spPr/>
        <p:txBody>
          <a:bodyPr/>
          <a:lstStyle/>
          <a:p>
            <a:fld id="{A3A9736A-B858-4E87-BDBB-A809F1EF62E0}" type="datetimeFigureOut">
              <a:rPr lang="fi-FI" smtClean="0"/>
              <a:t>2.2.2026</a:t>
            </a:fld>
            <a:endParaRPr lang="fi-FI"/>
          </a:p>
        </p:txBody>
      </p:sp>
      <p:sp>
        <p:nvSpPr>
          <p:cNvPr id="8" name="Footer Placeholder 7">
            <a:extLst>
              <a:ext uri="{FF2B5EF4-FFF2-40B4-BE49-F238E27FC236}">
                <a16:creationId xmlns:a16="http://schemas.microsoft.com/office/drawing/2014/main" id="{EB4C514E-CA59-9558-2006-BD45F7CFCE1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9C2E3418-0043-5D11-584E-70D4270FAC4E}"/>
              </a:ext>
            </a:extLst>
          </p:cNvPr>
          <p:cNvSpPr>
            <a:spLocks noGrp="1"/>
          </p:cNvSpPr>
          <p:nvPr>
            <p:ph type="sldNum" sz="quarter" idx="12"/>
          </p:nvPr>
        </p:nvSpPr>
        <p:spPr/>
        <p:txBody>
          <a:bodyPr/>
          <a:lstStyle/>
          <a:p>
            <a:fld id="{2AC0CA0B-4573-4C0A-8F29-D1886CDAF86C}" type="slidenum">
              <a:rPr lang="fi-FI" smtClean="0"/>
              <a:t>‹#›</a:t>
            </a:fld>
            <a:endParaRPr lang="fi-FI"/>
          </a:p>
        </p:txBody>
      </p:sp>
    </p:spTree>
    <p:extLst>
      <p:ext uri="{BB962C8B-B14F-4D97-AF65-F5344CB8AC3E}">
        <p14:creationId xmlns:p14="http://schemas.microsoft.com/office/powerpoint/2010/main" val="77482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6DD2-7410-BC55-D4FD-93BD3F87584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CEC98FAC-7B43-B115-4811-B10E348C322A}"/>
              </a:ext>
            </a:extLst>
          </p:cNvPr>
          <p:cNvSpPr>
            <a:spLocks noGrp="1"/>
          </p:cNvSpPr>
          <p:nvPr>
            <p:ph type="dt" sz="half" idx="10"/>
          </p:nvPr>
        </p:nvSpPr>
        <p:spPr/>
        <p:txBody>
          <a:bodyPr/>
          <a:lstStyle/>
          <a:p>
            <a:fld id="{A3A9736A-B858-4E87-BDBB-A809F1EF62E0}" type="datetimeFigureOut">
              <a:rPr lang="fi-FI" smtClean="0"/>
              <a:t>2.2.2026</a:t>
            </a:fld>
            <a:endParaRPr lang="fi-FI"/>
          </a:p>
        </p:txBody>
      </p:sp>
      <p:sp>
        <p:nvSpPr>
          <p:cNvPr id="4" name="Footer Placeholder 3">
            <a:extLst>
              <a:ext uri="{FF2B5EF4-FFF2-40B4-BE49-F238E27FC236}">
                <a16:creationId xmlns:a16="http://schemas.microsoft.com/office/drawing/2014/main" id="{DB780563-781E-E544-51F9-5E4D01CF75D4}"/>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8F2A91CC-5425-2B28-7827-E14C4B3F9308}"/>
              </a:ext>
            </a:extLst>
          </p:cNvPr>
          <p:cNvSpPr>
            <a:spLocks noGrp="1"/>
          </p:cNvSpPr>
          <p:nvPr>
            <p:ph type="sldNum" sz="quarter" idx="12"/>
          </p:nvPr>
        </p:nvSpPr>
        <p:spPr/>
        <p:txBody>
          <a:bodyPr/>
          <a:lstStyle/>
          <a:p>
            <a:fld id="{2AC0CA0B-4573-4C0A-8F29-D1886CDAF86C}" type="slidenum">
              <a:rPr lang="fi-FI" smtClean="0"/>
              <a:t>‹#›</a:t>
            </a:fld>
            <a:endParaRPr lang="fi-FI"/>
          </a:p>
        </p:txBody>
      </p:sp>
    </p:spTree>
    <p:extLst>
      <p:ext uri="{BB962C8B-B14F-4D97-AF65-F5344CB8AC3E}">
        <p14:creationId xmlns:p14="http://schemas.microsoft.com/office/powerpoint/2010/main" val="416195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4AE3A-641B-A9DF-83DF-63F4D73E773A}"/>
              </a:ext>
            </a:extLst>
          </p:cNvPr>
          <p:cNvSpPr>
            <a:spLocks noGrp="1"/>
          </p:cNvSpPr>
          <p:nvPr>
            <p:ph type="dt" sz="half" idx="10"/>
          </p:nvPr>
        </p:nvSpPr>
        <p:spPr/>
        <p:txBody>
          <a:bodyPr/>
          <a:lstStyle/>
          <a:p>
            <a:fld id="{A3A9736A-B858-4E87-BDBB-A809F1EF62E0}" type="datetimeFigureOut">
              <a:rPr lang="fi-FI" smtClean="0"/>
              <a:t>2.2.2026</a:t>
            </a:fld>
            <a:endParaRPr lang="fi-FI"/>
          </a:p>
        </p:txBody>
      </p:sp>
      <p:sp>
        <p:nvSpPr>
          <p:cNvPr id="3" name="Footer Placeholder 2">
            <a:extLst>
              <a:ext uri="{FF2B5EF4-FFF2-40B4-BE49-F238E27FC236}">
                <a16:creationId xmlns:a16="http://schemas.microsoft.com/office/drawing/2014/main" id="{7321BFB3-507B-62F2-7782-847AF164B69C}"/>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20E2F576-B956-72D0-F865-883C6A349A64}"/>
              </a:ext>
            </a:extLst>
          </p:cNvPr>
          <p:cNvSpPr>
            <a:spLocks noGrp="1"/>
          </p:cNvSpPr>
          <p:nvPr>
            <p:ph type="sldNum" sz="quarter" idx="12"/>
          </p:nvPr>
        </p:nvSpPr>
        <p:spPr/>
        <p:txBody>
          <a:bodyPr/>
          <a:lstStyle/>
          <a:p>
            <a:fld id="{2AC0CA0B-4573-4C0A-8F29-D1886CDAF86C}" type="slidenum">
              <a:rPr lang="fi-FI" smtClean="0"/>
              <a:t>‹#›</a:t>
            </a:fld>
            <a:endParaRPr lang="fi-FI"/>
          </a:p>
        </p:txBody>
      </p:sp>
    </p:spTree>
    <p:extLst>
      <p:ext uri="{BB962C8B-B14F-4D97-AF65-F5344CB8AC3E}">
        <p14:creationId xmlns:p14="http://schemas.microsoft.com/office/powerpoint/2010/main" val="218976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F49E-40D2-8857-75FC-391B9B03A5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9613E2E1-944B-6AA5-E75E-44B57E78CB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469B0213-4FB7-01C6-FCC7-C4EFCBE0A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4ACBD-CF16-4676-43A0-E3E0FBD1E716}"/>
              </a:ext>
            </a:extLst>
          </p:cNvPr>
          <p:cNvSpPr>
            <a:spLocks noGrp="1"/>
          </p:cNvSpPr>
          <p:nvPr>
            <p:ph type="dt" sz="half" idx="10"/>
          </p:nvPr>
        </p:nvSpPr>
        <p:spPr/>
        <p:txBody>
          <a:bodyPr/>
          <a:lstStyle/>
          <a:p>
            <a:fld id="{A3A9736A-B858-4E87-BDBB-A809F1EF62E0}" type="datetimeFigureOut">
              <a:rPr lang="fi-FI" smtClean="0"/>
              <a:t>2.2.2026</a:t>
            </a:fld>
            <a:endParaRPr lang="fi-FI"/>
          </a:p>
        </p:txBody>
      </p:sp>
      <p:sp>
        <p:nvSpPr>
          <p:cNvPr id="6" name="Footer Placeholder 5">
            <a:extLst>
              <a:ext uri="{FF2B5EF4-FFF2-40B4-BE49-F238E27FC236}">
                <a16:creationId xmlns:a16="http://schemas.microsoft.com/office/drawing/2014/main" id="{1E1697D0-3060-0E31-AF3F-749C4A7EA534}"/>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4186C97E-A4FB-8407-D328-FB58F479C317}"/>
              </a:ext>
            </a:extLst>
          </p:cNvPr>
          <p:cNvSpPr>
            <a:spLocks noGrp="1"/>
          </p:cNvSpPr>
          <p:nvPr>
            <p:ph type="sldNum" sz="quarter" idx="12"/>
          </p:nvPr>
        </p:nvSpPr>
        <p:spPr/>
        <p:txBody>
          <a:bodyPr/>
          <a:lstStyle/>
          <a:p>
            <a:fld id="{2AC0CA0B-4573-4C0A-8F29-D1886CDAF86C}" type="slidenum">
              <a:rPr lang="fi-FI" smtClean="0"/>
              <a:t>‹#›</a:t>
            </a:fld>
            <a:endParaRPr lang="fi-FI"/>
          </a:p>
        </p:txBody>
      </p:sp>
    </p:spTree>
    <p:extLst>
      <p:ext uri="{BB962C8B-B14F-4D97-AF65-F5344CB8AC3E}">
        <p14:creationId xmlns:p14="http://schemas.microsoft.com/office/powerpoint/2010/main" val="304770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4C1E-091D-A1CC-2F34-5E1D297566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8ED076DC-1B10-62BB-29B7-67F097F2A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95678164-7EFF-A87C-CBD1-01C8E7A00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776548-F6DC-B5D8-390B-50CF0BCBB81C}"/>
              </a:ext>
            </a:extLst>
          </p:cNvPr>
          <p:cNvSpPr>
            <a:spLocks noGrp="1"/>
          </p:cNvSpPr>
          <p:nvPr>
            <p:ph type="dt" sz="half" idx="10"/>
          </p:nvPr>
        </p:nvSpPr>
        <p:spPr/>
        <p:txBody>
          <a:bodyPr/>
          <a:lstStyle/>
          <a:p>
            <a:fld id="{A3A9736A-B858-4E87-BDBB-A809F1EF62E0}" type="datetimeFigureOut">
              <a:rPr lang="fi-FI" smtClean="0"/>
              <a:t>2.2.2026</a:t>
            </a:fld>
            <a:endParaRPr lang="fi-FI"/>
          </a:p>
        </p:txBody>
      </p:sp>
      <p:sp>
        <p:nvSpPr>
          <p:cNvPr id="6" name="Footer Placeholder 5">
            <a:extLst>
              <a:ext uri="{FF2B5EF4-FFF2-40B4-BE49-F238E27FC236}">
                <a16:creationId xmlns:a16="http://schemas.microsoft.com/office/drawing/2014/main" id="{4F32ABC0-0261-B432-4AD7-B6962189733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3D3469DF-2375-6EFA-CDEB-CCE3D73A3618}"/>
              </a:ext>
            </a:extLst>
          </p:cNvPr>
          <p:cNvSpPr>
            <a:spLocks noGrp="1"/>
          </p:cNvSpPr>
          <p:nvPr>
            <p:ph type="sldNum" sz="quarter" idx="12"/>
          </p:nvPr>
        </p:nvSpPr>
        <p:spPr/>
        <p:txBody>
          <a:bodyPr/>
          <a:lstStyle/>
          <a:p>
            <a:fld id="{2AC0CA0B-4573-4C0A-8F29-D1886CDAF86C}" type="slidenum">
              <a:rPr lang="fi-FI" smtClean="0"/>
              <a:t>‹#›</a:t>
            </a:fld>
            <a:endParaRPr lang="fi-FI"/>
          </a:p>
        </p:txBody>
      </p:sp>
    </p:spTree>
    <p:extLst>
      <p:ext uri="{BB962C8B-B14F-4D97-AF65-F5344CB8AC3E}">
        <p14:creationId xmlns:p14="http://schemas.microsoft.com/office/powerpoint/2010/main" val="262782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ABF6A-9C23-630F-CDB1-9E03C3E20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D179BDF9-3F5A-1373-871A-69365493B0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AFD46E71-BB8D-C7C6-0384-98ACFDD83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A9736A-B858-4E87-BDBB-A809F1EF62E0}" type="datetimeFigureOut">
              <a:rPr lang="fi-FI" smtClean="0"/>
              <a:t>2.2.2026</a:t>
            </a:fld>
            <a:endParaRPr lang="fi-FI"/>
          </a:p>
        </p:txBody>
      </p:sp>
      <p:sp>
        <p:nvSpPr>
          <p:cNvPr id="5" name="Footer Placeholder 4">
            <a:extLst>
              <a:ext uri="{FF2B5EF4-FFF2-40B4-BE49-F238E27FC236}">
                <a16:creationId xmlns:a16="http://schemas.microsoft.com/office/drawing/2014/main" id="{B09B1A3F-C18E-DD21-1075-E8578C2814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Slide Number Placeholder 5">
            <a:extLst>
              <a:ext uri="{FF2B5EF4-FFF2-40B4-BE49-F238E27FC236}">
                <a16:creationId xmlns:a16="http://schemas.microsoft.com/office/drawing/2014/main" id="{65A8D2BF-0A13-4B56-208F-BC54746912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C0CA0B-4573-4C0A-8F29-D1886CDAF86C}" type="slidenum">
              <a:rPr lang="fi-FI" smtClean="0"/>
              <a:t>‹#›</a:t>
            </a:fld>
            <a:endParaRPr lang="fi-FI"/>
          </a:p>
        </p:txBody>
      </p:sp>
    </p:spTree>
    <p:extLst>
      <p:ext uri="{BB962C8B-B14F-4D97-AF65-F5344CB8AC3E}">
        <p14:creationId xmlns:p14="http://schemas.microsoft.com/office/powerpoint/2010/main" val="4107762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tack of sticky notes and pencil">
            <a:extLst>
              <a:ext uri="{FF2B5EF4-FFF2-40B4-BE49-F238E27FC236}">
                <a16:creationId xmlns:a16="http://schemas.microsoft.com/office/drawing/2014/main" id="{0053123E-6464-A469-07C7-E6A6FAECA02C}"/>
              </a:ext>
            </a:extLst>
          </p:cNvPr>
          <p:cNvPicPr>
            <a:picLocks noChangeAspect="1"/>
          </p:cNvPicPr>
          <p:nvPr/>
        </p:nvPicPr>
        <p:blipFill>
          <a:blip r:embed="rId2">
            <a:extLst>
              <a:ext uri="{28A0092B-C50C-407E-A947-70E740481C1C}">
                <a14:useLocalDpi xmlns:a14="http://schemas.microsoft.com/office/drawing/2010/main" val="0"/>
              </a:ext>
            </a:extLst>
          </a:blip>
          <a:srcRect l="4942" t="9091" r="18356"/>
          <a:stretch>
            <a:fillRect/>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F0CB6E-542E-8C1F-6B8D-E9653EF6950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2600"/>
              <a:t>KTKP040 </a:t>
            </a:r>
            <a:r>
              <a:rPr lang="en-US" sz="2600" b="1"/>
              <a:t>Lasten ja nuorten tutkimuksen etiikka ja määrällinen tutkimus</a:t>
            </a:r>
            <a:br>
              <a:rPr lang="en-US" sz="2600" b="1"/>
            </a:br>
            <a:br>
              <a:rPr lang="en-US" sz="2600" b="1"/>
            </a:br>
            <a:r>
              <a:rPr lang="en-US" sz="2600"/>
              <a:t>2.2.2026</a:t>
            </a:r>
            <a:br>
              <a:rPr lang="en-US" sz="2600"/>
            </a:br>
            <a:br>
              <a:rPr lang="en-US" sz="2600"/>
            </a:br>
            <a:endParaRPr lang="en-US" sz="26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36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84506F-CFF8-0E3D-13B8-154A068CF586}"/>
              </a:ext>
            </a:extLst>
          </p:cNvPr>
          <p:cNvSpPr>
            <a:spLocks noGrp="1"/>
          </p:cNvSpPr>
          <p:nvPr>
            <p:ph type="ctrTitle"/>
          </p:nvPr>
        </p:nvSpPr>
        <p:spPr>
          <a:xfrm>
            <a:off x="1524000" y="1293338"/>
            <a:ext cx="9144000" cy="3017406"/>
          </a:xfrm>
        </p:spPr>
        <p:txBody>
          <a:bodyPr anchor="ctr">
            <a:noAutofit/>
          </a:bodyPr>
          <a:lstStyle/>
          <a:p>
            <a:r>
              <a:rPr lang="fi-FI" sz="2800" dirty="0"/>
              <a:t> </a:t>
            </a:r>
            <a:br>
              <a:rPr lang="fi-FI" sz="2800" dirty="0"/>
            </a:br>
            <a:r>
              <a:rPr lang="fi-FI" sz="2800" b="1" dirty="0"/>
              <a:t>IHMISEEN KOHDISTUVAN TUTKIMUKSEN EETTISET PERIAATTEET (TENK 2019)</a:t>
            </a:r>
            <a:br>
              <a:rPr lang="fi-FI" sz="2800" dirty="0"/>
            </a:br>
            <a:r>
              <a:rPr lang="fi-FI" sz="2800" dirty="0"/>
              <a:t>a) Tutkija kunnioittaa tutkittavien henkilöiden ihmisarvoa ja itsemääräämisoikeutta. </a:t>
            </a:r>
            <a:br>
              <a:rPr lang="fi-FI" sz="2800" dirty="0"/>
            </a:br>
            <a:r>
              <a:rPr lang="fi-FI" sz="2800" dirty="0"/>
              <a:t>b) Tutkija kunnioittaa aineellista ja aineetonta kulttuuriperintöä sekä luonnon monimuotoisuutta. </a:t>
            </a:r>
            <a:br>
              <a:rPr lang="fi-FI" sz="2800" dirty="0"/>
            </a:br>
            <a:r>
              <a:rPr lang="fi-FI" sz="2800" dirty="0"/>
              <a:t>c) Tutkija toteuttaa tutkimuksensa siten, että tutkimuksesta ei aiheudu tutkittavina oleville ihmisille, yhteisöille tai muille tutkimuskohteille merkittäviä riskejä, vahinkoja tai haittoja</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6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44FE87D-1F91-09BC-8132-283589D5E0A8}"/>
              </a:ext>
            </a:extLst>
          </p:cNvPr>
          <p:cNvSpPr>
            <a:spLocks noGrp="1"/>
          </p:cNvSpPr>
          <p:nvPr>
            <p:ph idx="1"/>
          </p:nvPr>
        </p:nvSpPr>
        <p:spPr>
          <a:xfrm>
            <a:off x="3050412" y="936171"/>
            <a:ext cx="5709721" cy="5780315"/>
          </a:xfrm>
        </p:spPr>
        <p:txBody>
          <a:bodyPr anchor="t">
            <a:noAutofit/>
          </a:bodyPr>
          <a:lstStyle/>
          <a:p>
            <a:endParaRPr lang="fi-FI" sz="2400" b="1" dirty="0">
              <a:solidFill>
                <a:schemeClr val="tx2"/>
              </a:solidFill>
            </a:endParaRPr>
          </a:p>
          <a:p>
            <a:endParaRPr lang="fi-FI" sz="2400" b="1" dirty="0">
              <a:solidFill>
                <a:schemeClr val="tx2"/>
              </a:solidFill>
            </a:endParaRPr>
          </a:p>
          <a:p>
            <a:r>
              <a:rPr lang="fi-FI" sz="2400" b="1" dirty="0">
                <a:solidFill>
                  <a:schemeClr val="tx2"/>
                </a:solidFill>
              </a:rPr>
              <a:t>Ihmiseen kohdistuvan tutkimuksen </a:t>
            </a:r>
            <a:r>
              <a:rPr lang="fi-FI" sz="2400" dirty="0">
                <a:solidFill>
                  <a:schemeClr val="tx2"/>
                </a:solidFill>
              </a:rPr>
              <a:t>peruslähtökohta on tutkittavien henkilöiden </a:t>
            </a:r>
            <a:r>
              <a:rPr lang="fi-FI" sz="2400" b="1" dirty="0">
                <a:solidFill>
                  <a:schemeClr val="tx2"/>
                </a:solidFill>
              </a:rPr>
              <a:t>luottamus tutkijoihin </a:t>
            </a:r>
            <a:r>
              <a:rPr lang="fi-FI" sz="2400" dirty="0">
                <a:solidFill>
                  <a:schemeClr val="tx2"/>
                </a:solidFill>
              </a:rPr>
              <a:t>ja tieteeseen. Luottamus säilyy vain, jos tutkimuksiin osallistuvien henkilöiden ihmisarvoa ja oikeuksia kunnioitetaan. </a:t>
            </a:r>
          </a:p>
          <a:p>
            <a:endParaRPr lang="fi-FI" sz="2400" dirty="0">
              <a:solidFill>
                <a:schemeClr val="tx2"/>
              </a:solidFill>
            </a:endParaRPr>
          </a:p>
          <a:p>
            <a:r>
              <a:rPr lang="fi-FI" sz="2400" dirty="0">
                <a:solidFill>
                  <a:schemeClr val="tx2"/>
                </a:solidFill>
              </a:rPr>
              <a:t>Samat tutkimustilanteet tai -aiheet voivat herättää eri ihmisissä erilaisia reaktioita.</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2967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7B463B-D5EF-76B5-7D36-FC5C477C897D}"/>
              </a:ext>
            </a:extLst>
          </p:cNvPr>
          <p:cNvPicPr>
            <a:picLocks noChangeAspect="1"/>
          </p:cNvPicPr>
          <p:nvPr/>
        </p:nvPicPr>
        <p:blipFill>
          <a:blip r:embed="rId2">
            <a:duotone>
              <a:schemeClr val="bg2">
                <a:shade val="45000"/>
                <a:satMod val="135000"/>
              </a:schemeClr>
              <a:prstClr val="white"/>
            </a:duotone>
          </a:blip>
          <a:srcRect t="1573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A87F2-C38A-8A69-71F9-946FFA755AB4}"/>
              </a:ext>
            </a:extLst>
          </p:cNvPr>
          <p:cNvSpPr>
            <a:spLocks noGrp="1"/>
          </p:cNvSpPr>
          <p:nvPr>
            <p:ph type="title"/>
          </p:nvPr>
        </p:nvSpPr>
        <p:spPr>
          <a:xfrm>
            <a:off x="838200" y="365125"/>
            <a:ext cx="10515600" cy="1325563"/>
          </a:xfrm>
        </p:spPr>
        <p:txBody>
          <a:bodyPr>
            <a:normAutofit/>
          </a:bodyPr>
          <a:lstStyle/>
          <a:p>
            <a:r>
              <a:rPr lang="fi-FI" sz="3600" b="1" dirty="0"/>
              <a:t>Lasten ja nuorten tutkimuksen etiikka </a:t>
            </a:r>
            <a:r>
              <a:rPr lang="fi-FI" sz="2200" dirty="0"/>
              <a:t>(</a:t>
            </a:r>
            <a:r>
              <a:rPr lang="fi-FI" sz="2200" dirty="0" err="1"/>
              <a:t>Lagsström</a:t>
            </a:r>
            <a:r>
              <a:rPr lang="fi-FI" sz="2200" dirty="0"/>
              <a:t>, Pösö, Rutanen &amp; Vehkalahti 2021)</a:t>
            </a:r>
          </a:p>
        </p:txBody>
      </p:sp>
      <p:graphicFrame>
        <p:nvGraphicFramePr>
          <p:cNvPr id="5" name="Content Placeholder 2">
            <a:extLst>
              <a:ext uri="{FF2B5EF4-FFF2-40B4-BE49-F238E27FC236}">
                <a16:creationId xmlns:a16="http://schemas.microsoft.com/office/drawing/2014/main" id="{E3B9966B-4772-F9FF-C5B2-83D52A5EA5A5}"/>
              </a:ext>
            </a:extLst>
          </p:cNvPr>
          <p:cNvGraphicFramePr>
            <a:graphicFrameLocks noGrp="1"/>
          </p:cNvGraphicFramePr>
          <p:nvPr>
            <p:ph idx="1"/>
            <p:extLst>
              <p:ext uri="{D42A27DB-BD31-4B8C-83A1-F6EECF244321}">
                <p14:modId xmlns:p14="http://schemas.microsoft.com/office/powerpoint/2010/main" val="9878496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427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2586277-59E3-B98E-97CA-BCA75EDFC8A4}"/>
              </a:ext>
            </a:extLst>
          </p:cNvPr>
          <p:cNvSpPr>
            <a:spLocks noGrp="1"/>
          </p:cNvSpPr>
          <p:nvPr>
            <p:ph idx="1"/>
          </p:nvPr>
        </p:nvSpPr>
        <p:spPr>
          <a:xfrm>
            <a:off x="838200" y="1825625"/>
            <a:ext cx="5558489" cy="4351338"/>
          </a:xfrm>
        </p:spPr>
        <p:txBody>
          <a:bodyPr>
            <a:normAutofit lnSpcReduction="10000"/>
          </a:bodyPr>
          <a:lstStyle/>
          <a:p>
            <a:pPr marL="0" indent="0">
              <a:buNone/>
            </a:pPr>
            <a:r>
              <a:rPr lang="fi-FI" sz="2200" dirty="0"/>
              <a:t> - Vaikka tutkimukseen osallistuminen edellyttäisi huoltajan tai laillisen edustajan hyväksyntää, alaikäinen tutkittava antaa suostumuksensa osallistua tutkimukseen ensisijaisesti itse. </a:t>
            </a:r>
          </a:p>
          <a:p>
            <a:pPr marL="0" indent="0">
              <a:buNone/>
            </a:pPr>
            <a:r>
              <a:rPr lang="fi-FI" sz="2200" dirty="0"/>
              <a:t>_  Tutkijoiden on aina kunnioitettava alaikäisen tutkittavan itsemääräämisoikeutta ja vapaaehtoisuuden periaatetta riippumatta siitä, onko tutkimukseen saatu huoltajan suostumus. </a:t>
            </a:r>
          </a:p>
          <a:p>
            <a:pPr marL="0" indent="0">
              <a:buNone/>
            </a:pPr>
            <a:r>
              <a:rPr lang="fi-FI" sz="2200" dirty="0"/>
              <a:t>-  Jos tutkimukseen osallistuminen ei ole alaikäisen tutkittavan edun ja tahdon mukaista, tutkijan tulee keskeyttää hänen osallistumisensa tutkimukseen.</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73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FA84992-66C5-2DFC-4F54-0AE85B55EDC2}"/>
              </a:ext>
            </a:extLst>
          </p:cNvPr>
          <p:cNvSpPr>
            <a:spLocks noGrp="1"/>
          </p:cNvSpPr>
          <p:nvPr>
            <p:ph idx="1"/>
          </p:nvPr>
        </p:nvSpPr>
        <p:spPr>
          <a:xfrm>
            <a:off x="838200" y="283029"/>
            <a:ext cx="5558489" cy="5893934"/>
          </a:xfrm>
        </p:spPr>
        <p:txBody>
          <a:bodyPr>
            <a:noAutofit/>
          </a:bodyPr>
          <a:lstStyle/>
          <a:p>
            <a:pPr marL="0" indent="0">
              <a:buNone/>
            </a:pPr>
            <a:r>
              <a:rPr lang="fi-FI" sz="1800" dirty="0"/>
              <a:t> </a:t>
            </a:r>
          </a:p>
          <a:p>
            <a:r>
              <a:rPr lang="fi-FI" sz="2400" dirty="0"/>
              <a:t>Tutkimusaineisto sisältää </a:t>
            </a:r>
            <a:r>
              <a:rPr lang="fi-FI" sz="2400" b="1" dirty="0"/>
              <a:t>henkilötietoja</a:t>
            </a:r>
          </a:p>
          <a:p>
            <a:r>
              <a:rPr lang="fi-FI" sz="2400" b="1" dirty="0"/>
              <a:t>Henkilötietoja </a:t>
            </a:r>
            <a:r>
              <a:rPr lang="fi-FI" sz="2400" dirty="0"/>
              <a:t>sisältävän tutkimusaineiston käsittelyä ohjaavia keskeisiä periaatteita ovat suunnitelmallisuus, vastuullisuus ja lainmukaisuus</a:t>
            </a:r>
          </a:p>
          <a:p>
            <a:r>
              <a:rPr lang="fi-FI" sz="2400" b="1" dirty="0"/>
              <a:t>Suunnittelussa </a:t>
            </a:r>
            <a:r>
              <a:rPr lang="fi-FI" sz="2400" dirty="0"/>
              <a:t>on otettava asianmukaisesti huomioon tutkimusaineiston käsittelyyn liittyvät riskit tutkittavien ja muiden henkilöiden kannalta.</a:t>
            </a:r>
          </a:p>
          <a:p>
            <a:r>
              <a:rPr lang="fi-FI" sz="2400" b="1" dirty="0"/>
              <a:t>Vastuu </a:t>
            </a:r>
            <a:r>
              <a:rPr lang="fi-FI" sz="2400" dirty="0"/>
              <a:t>koskee tutkimusaineiston ja tutkimuksen koko elinkaarta.</a:t>
            </a:r>
          </a:p>
          <a:p>
            <a:r>
              <a:rPr lang="fi-FI" sz="2400" b="1" dirty="0"/>
              <a:t>Henkilötietojen käsittelyä </a:t>
            </a:r>
            <a:r>
              <a:rPr lang="fi-FI" sz="2400" dirty="0"/>
              <a:t>koskevat päätökset on perusteltava ja dokumentoitava selkeästi. </a:t>
            </a:r>
            <a:endParaRPr lang="fi-FI" sz="2400" b="1"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04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45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7D5DA5-822E-4C9A-440A-ACE77D2AC9F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b="1" kern="1200">
                <a:solidFill>
                  <a:srgbClr val="FFFFFF"/>
                </a:solidFill>
                <a:latin typeface="+mj-lt"/>
                <a:ea typeface="+mj-ea"/>
                <a:cs typeface="+mj-cs"/>
              </a:rPr>
              <a:t>Mitä ajatuksia heräsi lasten ja nuorten tutkimuksen etiikasta?</a:t>
            </a:r>
          </a:p>
        </p:txBody>
      </p:sp>
      <p:pic>
        <p:nvPicPr>
          <p:cNvPr id="5" name="Content Placeholder 4" descr="Illustration of person eating">
            <a:extLst>
              <a:ext uri="{FF2B5EF4-FFF2-40B4-BE49-F238E27FC236}">
                <a16:creationId xmlns:a16="http://schemas.microsoft.com/office/drawing/2014/main" id="{960F6CA9-23B5-CD42-E092-791EFE1052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5375" y="961812"/>
            <a:ext cx="6574649" cy="4930987"/>
          </a:xfrm>
          <a:prstGeom prst="rect">
            <a:avLst/>
          </a:prstGeom>
        </p:spPr>
      </p:pic>
    </p:spTree>
    <p:extLst>
      <p:ext uri="{BB962C8B-B14F-4D97-AF65-F5344CB8AC3E}">
        <p14:creationId xmlns:p14="http://schemas.microsoft.com/office/powerpoint/2010/main" val="880065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FB8B030-8A10-0FB2-0BEB-920A6C586DF8}"/>
              </a:ext>
            </a:extLst>
          </p:cNvPr>
          <p:cNvSpPr>
            <a:spLocks noGrp="1"/>
          </p:cNvSpPr>
          <p:nvPr>
            <p:ph type="title"/>
          </p:nvPr>
        </p:nvSpPr>
        <p:spPr>
          <a:xfrm>
            <a:off x="479394" y="1070800"/>
            <a:ext cx="3939688" cy="5583126"/>
          </a:xfrm>
        </p:spPr>
        <p:txBody>
          <a:bodyPr vert="horz" lIns="91440" tIns="45720" rIns="91440" bIns="45720" rtlCol="0">
            <a:normAutofit/>
          </a:bodyPr>
          <a:lstStyle/>
          <a:p>
            <a:pPr algn="r"/>
            <a:r>
              <a:rPr lang="en-US" sz="3800" kern="1200" dirty="0" err="1">
                <a:latin typeface="+mj-lt"/>
                <a:ea typeface="+mj-ea"/>
                <a:cs typeface="+mj-cs"/>
              </a:rPr>
              <a:t>Ryhmätyöt</a:t>
            </a:r>
            <a:r>
              <a:rPr lang="en-US" sz="3800" kern="1200" dirty="0">
                <a:latin typeface="+mj-lt"/>
                <a:ea typeface="+mj-ea"/>
                <a:cs typeface="+mj-cs"/>
              </a:rPr>
              <a:t> </a:t>
            </a:r>
            <a:br>
              <a:rPr lang="en-US" sz="3800" kern="1200" dirty="0">
                <a:latin typeface="+mj-lt"/>
                <a:ea typeface="+mj-ea"/>
                <a:cs typeface="+mj-cs"/>
              </a:rPr>
            </a:br>
            <a:r>
              <a:rPr lang="en-US" sz="3800" kern="1200" dirty="0">
                <a:latin typeface="+mj-lt"/>
                <a:ea typeface="+mj-ea"/>
                <a:cs typeface="+mj-cs"/>
              </a:rPr>
              <a:t>WHO- </a:t>
            </a:r>
            <a:r>
              <a:rPr lang="en-US" sz="3800" kern="1200" dirty="0" err="1">
                <a:latin typeface="+mj-lt"/>
                <a:ea typeface="+mj-ea"/>
                <a:cs typeface="+mj-cs"/>
              </a:rPr>
              <a:t>Koululaistutkimus</a:t>
            </a:r>
            <a:br>
              <a:rPr lang="en-US" sz="3800" kern="1200" dirty="0">
                <a:latin typeface="+mj-lt"/>
                <a:ea typeface="+mj-ea"/>
                <a:cs typeface="+mj-cs"/>
              </a:rPr>
            </a:br>
            <a:br>
              <a:rPr lang="en-US" sz="3800" dirty="0"/>
            </a:br>
            <a:r>
              <a:rPr lang="en-US" sz="2000" dirty="0" err="1"/>
              <a:t>Mitä</a:t>
            </a:r>
            <a:r>
              <a:rPr lang="en-US" sz="2000" dirty="0"/>
              <a:t> </a:t>
            </a:r>
            <a:r>
              <a:rPr lang="en-US" sz="2000" dirty="0" err="1"/>
              <a:t>muutoksia</a:t>
            </a:r>
            <a:r>
              <a:rPr lang="en-US" sz="2000" dirty="0"/>
              <a:t> </a:t>
            </a:r>
            <a:r>
              <a:rPr lang="en-US" sz="2000" dirty="0" err="1"/>
              <a:t>tekisitte</a:t>
            </a:r>
            <a:r>
              <a:rPr lang="en-US" sz="2000" dirty="0"/>
              <a:t> </a:t>
            </a:r>
            <a:r>
              <a:rPr lang="en-US" sz="2000" dirty="0" err="1"/>
              <a:t>kyselyyn</a:t>
            </a:r>
            <a:r>
              <a:rPr lang="en-US" sz="2000" dirty="0"/>
              <a:t>?</a:t>
            </a:r>
            <a:r>
              <a:rPr lang="en-US" sz="3800" kern="1200" dirty="0">
                <a:latin typeface="+mj-lt"/>
                <a:ea typeface="+mj-ea"/>
                <a:cs typeface="+mj-cs"/>
              </a:rPr>
              <a:t> </a:t>
            </a:r>
          </a:p>
        </p:txBody>
      </p:sp>
      <p:cxnSp>
        <p:nvCxnSpPr>
          <p:cNvPr id="46" name="Straight Connector 4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40" name="Content Placeholder 2">
            <a:extLst>
              <a:ext uri="{FF2B5EF4-FFF2-40B4-BE49-F238E27FC236}">
                <a16:creationId xmlns:a16="http://schemas.microsoft.com/office/drawing/2014/main" id="{4B20500A-035F-29C0-C6FD-CEFD016106CB}"/>
              </a:ext>
            </a:extLst>
          </p:cNvPr>
          <p:cNvGraphicFramePr>
            <a:graphicFrameLocks noGrp="1"/>
          </p:cNvGraphicFramePr>
          <p:nvPr>
            <p:ph idx="1"/>
            <p:extLst>
              <p:ext uri="{D42A27DB-BD31-4B8C-83A1-F6EECF244321}">
                <p14:modId xmlns:p14="http://schemas.microsoft.com/office/powerpoint/2010/main" val="166785843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11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293C-EC85-CF20-810B-7C2BFF16FF9C}"/>
              </a:ext>
            </a:extLst>
          </p:cNvPr>
          <p:cNvSpPr>
            <a:spLocks noGrp="1"/>
          </p:cNvSpPr>
          <p:nvPr>
            <p:ph type="title"/>
          </p:nvPr>
        </p:nvSpPr>
        <p:spPr/>
        <p:txBody>
          <a:bodyPr/>
          <a:lstStyle/>
          <a:p>
            <a:endParaRPr lang="fi-FI" dirty="0"/>
          </a:p>
        </p:txBody>
      </p:sp>
      <p:sp>
        <p:nvSpPr>
          <p:cNvPr id="3" name="Content Placeholder 2">
            <a:extLst>
              <a:ext uri="{FF2B5EF4-FFF2-40B4-BE49-F238E27FC236}">
                <a16:creationId xmlns:a16="http://schemas.microsoft.com/office/drawing/2014/main" id="{F4FFB829-98CA-9BB1-8A9B-83DE0F79A495}"/>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2520897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c167213-36fa-43ce-a5b8-f5dde8fe5ad3}" enabled="1" method="Standard" siteId="{e9662d58-caa4-4bc1-b138-c8b1acab5a11}" contentBits="0" removed="0"/>
</clbl:labelList>
</file>

<file path=docProps/app.xml><?xml version="1.0" encoding="utf-8"?>
<Properties xmlns="http://schemas.openxmlformats.org/officeDocument/2006/extended-properties" xmlns:vt="http://schemas.openxmlformats.org/officeDocument/2006/docPropsVTypes">
  <TotalTime>90</TotalTime>
  <Words>387</Words>
  <Application>Microsoft Office PowerPoint</Application>
  <PresentationFormat>Widescreen</PresentationFormat>
  <Paragraphs>29</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Calibri</vt:lpstr>
      <vt:lpstr>Office Theme</vt:lpstr>
      <vt:lpstr>KTKP040 Lasten ja nuorten tutkimuksen etiikka ja määrällinen tutkimus  2.2.2026  </vt:lpstr>
      <vt:lpstr>  IHMISEEN KOHDISTUVAN TUTKIMUKSEN EETTISET PERIAATTEET (TENK 2019) a) Tutkija kunnioittaa tutkittavien henkilöiden ihmisarvoa ja itsemääräämisoikeutta.  b) Tutkija kunnioittaa aineellista ja aineetonta kulttuuriperintöä sekä luonnon monimuotoisuutta.  c) Tutkija toteuttaa tutkimuksensa siten, että tutkimuksesta ei aiheudu tutkittavina oleville ihmisille, yhteisöille tai muille tutkimuskohteille merkittäviä riskejä, vahinkoja tai haittoja</vt:lpstr>
      <vt:lpstr>PowerPoint Presentation</vt:lpstr>
      <vt:lpstr>Lasten ja nuorten tutkimuksen etiikka (Lagsström, Pösö, Rutanen &amp; Vehkalahti 2021)</vt:lpstr>
      <vt:lpstr>PowerPoint Presentation</vt:lpstr>
      <vt:lpstr>PowerPoint Presentation</vt:lpstr>
      <vt:lpstr>Mitä ajatuksia heräsi lasten ja nuorten tutkimuksen etiikasta?</vt:lpstr>
      <vt:lpstr>Ryhmätyöt  WHO- Koululaistutkimus  Mitä muutoksia tekisitte kyselyyn? </vt:lpstr>
      <vt:lpstr>PowerPoint Presentation</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Kepler-Uotinen, Kaili</dc:creator>
  <cp:lastModifiedBy>Kepler-Uotinen, Kaili</cp:lastModifiedBy>
  <cp:revision>7</cp:revision>
  <dcterms:created xsi:type="dcterms:W3CDTF">2026-02-01T08:12:38Z</dcterms:created>
  <dcterms:modified xsi:type="dcterms:W3CDTF">2026-02-02T07:36:33Z</dcterms:modified>
</cp:coreProperties>
</file>