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58" r:id="rId6"/>
    <p:sldId id="274" r:id="rId7"/>
    <p:sldId id="268" r:id="rId8"/>
    <p:sldId id="271" r:id="rId9"/>
    <p:sldId id="269" r:id="rId10"/>
    <p:sldId id="27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2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9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5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3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7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35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0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5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3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1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7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7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3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6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1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6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4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80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8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2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0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4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7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48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8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2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7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9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9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7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1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7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224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5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29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9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8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8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5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A02ABAE3-D89C-4001-9AEC-5083F82B749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JYU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cave.com/bright-colors-wallpaper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niviestin.jyu.fi/fi/ohjelmat/ktkp020-syksy25/kasiteluento-1-sosiaaliset-rakenteet-sosialisaatio-ja-normi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3539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ntilla.blogspot.com/2011/06/i-saidup-up-and-away-pa-saidpaha-paha.htm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2.xml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">
            <a:extLst>
              <a:ext uri="{FF2B5EF4-FFF2-40B4-BE49-F238E27FC236}">
                <a16:creationId xmlns:a16="http://schemas.microsoft.com/office/drawing/2014/main" id="{EB506D75-CA48-CFBC-4BBC-805CB745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58"/>
          <a:stretch>
            <a:fillRect/>
          </a:stretch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fi-FI" err="1"/>
              <a:t>Turpo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3889" y="4148658"/>
            <a:ext cx="4535486" cy="2206422"/>
          </a:xfrm>
        </p:spPr>
        <p:txBody>
          <a:bodyPr anchor="t">
            <a:normAutofit/>
          </a:bodyPr>
          <a:lstStyle/>
          <a:p>
            <a:r>
              <a:rPr lang="fi-FI"/>
              <a:t>KTKP020</a:t>
            </a:r>
          </a:p>
          <a:p>
            <a:r>
              <a:rPr lang="fi-FI"/>
              <a:t>Tiedon ja tietämisen sosiaalinen luonne, kasvatuksen ja koulutusinstituutioiden yhteiskunnallinen ymmärtäminen, demo 2</a:t>
            </a:r>
          </a:p>
          <a:p>
            <a:r>
              <a:rPr lang="fi-FI"/>
              <a:t>3.11.2025</a:t>
            </a:r>
          </a:p>
        </p:txBody>
      </p:sp>
    </p:spTree>
    <p:extLst>
      <p:ext uri="{BB962C8B-B14F-4D97-AF65-F5344CB8AC3E}">
        <p14:creationId xmlns:p14="http://schemas.microsoft.com/office/powerpoint/2010/main" val="36003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5839CC-6E9F-D813-6468-4E2FE4C9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Seuraavaa kertaa varten katso Moniviestimestä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1263C7D-63B7-F78B-91B0-A1B73C0D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77" t="14833" r="7243" b="57167"/>
          <a:stretch>
            <a:fillRect/>
          </a:stretch>
        </p:blipFill>
        <p:spPr>
          <a:xfrm>
            <a:off x="623887" y="2049304"/>
            <a:ext cx="774867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853441"/>
            <a:ext cx="8229600" cy="5548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TUTKIMUS  Lallukka, K.  ”LAPSUUSIKÄ JA IKÄ LAPSUUDESSA. </a:t>
            </a:r>
          </a:p>
          <a:p>
            <a:pPr marL="0" indent="0">
              <a:buNone/>
            </a:pPr>
            <a:r>
              <a:rPr lang="fi-FI" b="1" dirty="0"/>
              <a:t>Tutkimus 6-12-vuotiaiden </a:t>
            </a:r>
            <a:r>
              <a:rPr lang="fi-FI" b="1" dirty="0" err="1"/>
              <a:t>sosiokulturaalisesta</a:t>
            </a:r>
            <a:r>
              <a:rPr lang="fi-FI" b="1" dirty="0"/>
              <a:t> ikätiedosta” </a:t>
            </a:r>
          </a:p>
          <a:p>
            <a:pPr marL="0" indent="0">
              <a:buNone/>
            </a:pPr>
            <a:endParaRPr lang="fi-FI" b="1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fi-FI" b="1" dirty="0">
                <a:latin typeface="Helvetica"/>
                <a:cs typeface="Helvetica"/>
              </a:rPr>
              <a:t>Tutkimustehtävät</a:t>
            </a:r>
            <a:endParaRPr lang="fi-FI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fi-FI" i="1" dirty="0"/>
              <a:t>I) Lapsuusikä</a:t>
            </a:r>
            <a:endParaRPr lang="fi-FI" dirty="0"/>
          </a:p>
          <a:p>
            <a:pPr marL="0" indent="0">
              <a:buNone/>
            </a:pPr>
            <a:r>
              <a:rPr lang="fi-FI" sz="1600" dirty="0"/>
              <a:t>miten he kuvaavat ‘lasta’?  Miten he asettavat muut vakiintuneet elämänvaihekategoriat (‘vauva’, ‘nuori’, ‘vanha)’ suhteeseen ‘lapsen’ kanssa?</a:t>
            </a:r>
          </a:p>
          <a:p>
            <a:pPr marL="0" indent="0">
              <a:buNone/>
            </a:pPr>
            <a:r>
              <a:rPr lang="fi-FI" i="1" dirty="0"/>
              <a:t>II) Ikä lapsuudessa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Helvetica"/>
                <a:cs typeface="Helvetica"/>
              </a:rPr>
              <a:t> Millaisia ikäodotuksia ja -normeja lapset tietävät itseensä kohdistuvan?  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81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Lapsena olemisen hyvät puolet: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314451"/>
            <a:ext cx="8229600" cy="50874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err="1"/>
              <a:t>-ei</a:t>
            </a:r>
            <a:r>
              <a:rPr lang="fi-FI" dirty="0"/>
              <a:t> tarvitse huolehtia raha-asioista</a:t>
            </a:r>
          </a:p>
          <a:p>
            <a:pPr marL="0" indent="0">
              <a:buNone/>
            </a:pPr>
            <a:r>
              <a:rPr lang="fi-FI" dirty="0"/>
              <a:t>- hellitään, otetaan huomioon,</a:t>
            </a:r>
          </a:p>
          <a:p>
            <a:pPr marL="0" indent="0">
              <a:buNone/>
            </a:pPr>
            <a:r>
              <a:rPr lang="fi-FI" dirty="0"/>
              <a:t>- lellitään</a:t>
            </a:r>
          </a:p>
          <a:p>
            <a:pPr marL="0" indent="0">
              <a:buNone/>
            </a:pPr>
            <a:r>
              <a:rPr lang="fi-FI" dirty="0" err="1"/>
              <a:t>-ei</a:t>
            </a:r>
            <a:r>
              <a:rPr lang="fi-FI" dirty="0"/>
              <a:t> tarvitse käydä töissä</a:t>
            </a:r>
          </a:p>
          <a:p>
            <a:pPr marL="0" indent="0">
              <a:buNone/>
            </a:pPr>
            <a:r>
              <a:rPr lang="fi-FI" dirty="0"/>
              <a:t>- leikkiminen, lelut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-saa</a:t>
            </a:r>
            <a:r>
              <a:rPr lang="fi-FI" dirty="0"/>
              <a:t> käydä koulua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-ei</a:t>
            </a:r>
            <a:r>
              <a:rPr lang="fi-FI" dirty="0"/>
              <a:t> ole niin kiire</a:t>
            </a:r>
          </a:p>
          <a:p>
            <a:pPr marL="0" indent="0">
              <a:buNone/>
            </a:pPr>
            <a:r>
              <a:rPr lang="fi-FI" dirty="0" err="1"/>
              <a:t>-ei</a:t>
            </a:r>
            <a:r>
              <a:rPr lang="fi-FI" dirty="0"/>
              <a:t> tarvitse huolehtia aikuisten asioista (mm. perhe)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-ei</a:t>
            </a:r>
            <a:r>
              <a:rPr lang="fi-FI" dirty="0"/>
              <a:t> tarvitse huolehtia itsestä niin paljon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-on</a:t>
            </a:r>
            <a:r>
              <a:rPr lang="fi-FI" dirty="0"/>
              <a:t> kavereita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-on</a:t>
            </a:r>
            <a:r>
              <a:rPr lang="fi-FI" dirty="0"/>
              <a:t> vapaa-aikaa enemmän kuin aikuisilla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-saa</a:t>
            </a:r>
            <a:r>
              <a:rPr lang="fi-FI" dirty="0"/>
              <a:t> karkkia</a:t>
            </a:r>
          </a:p>
          <a:p>
            <a:pPr marL="0" indent="0">
              <a:buNone/>
            </a:pPr>
            <a:r>
              <a:rPr lang="fi-FI" dirty="0" err="1"/>
              <a:t>-ei</a:t>
            </a:r>
            <a:r>
              <a:rPr lang="fi-FI" dirty="0"/>
              <a:t> tarvitse tehdä itse ruokaa</a:t>
            </a:r>
          </a:p>
          <a:p>
            <a:pPr marL="0" indent="0">
              <a:buNone/>
            </a:pPr>
            <a:r>
              <a:rPr lang="fi-FI" dirty="0"/>
              <a:t> -hyviä puolia ei ole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-”en</a:t>
            </a:r>
            <a:r>
              <a:rPr lang="fi-FI" dirty="0"/>
              <a:t> tiedä”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3.11.2025</a:t>
            </a:fld>
            <a:endParaRPr lang="fi-FI" dirty="0"/>
          </a:p>
        </p:txBody>
      </p:sp>
      <p:pic>
        <p:nvPicPr>
          <p:cNvPr id="8" name="Picture 7" descr="A person and a child walking on a beach&#10;&#10;AI-generated content may be incorrect.">
            <a:extLst>
              <a:ext uri="{FF2B5EF4-FFF2-40B4-BE49-F238E27FC236}">
                <a16:creationId xmlns:a16="http://schemas.microsoft.com/office/drawing/2014/main" id="{2897CDD8-072D-3D0A-5FD3-D365E2157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5979" y="359229"/>
            <a:ext cx="4800601" cy="62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Lapsena olemisen huonot puolet: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/>
              <a:t>-ei</a:t>
            </a:r>
            <a:r>
              <a:rPr lang="fi-FI" dirty="0"/>
              <a:t> voi tehdä mitä haluaa, komennellaan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-isommat</a:t>
            </a:r>
            <a:r>
              <a:rPr lang="fi-FI" dirty="0"/>
              <a:t> kiusaa</a:t>
            </a:r>
          </a:p>
          <a:p>
            <a:pPr marL="0" indent="0">
              <a:buNone/>
            </a:pPr>
            <a:r>
              <a:rPr lang="fi-FI" dirty="0"/>
              <a:t>-mentävä liian aikaisin nukkumaan, herättävä liian aikaisin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-on</a:t>
            </a:r>
            <a:r>
              <a:rPr lang="fi-FI" dirty="0"/>
              <a:t> heikko jos verrataan aikuisiin, ei oteta vakavasti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-”voi</a:t>
            </a:r>
            <a:r>
              <a:rPr lang="fi-FI" dirty="0"/>
              <a:t> olla että aikuiset eivät ymmärrä”</a:t>
            </a:r>
          </a:p>
          <a:p>
            <a:pPr marL="0" indent="0">
              <a:buNone/>
            </a:pPr>
            <a:r>
              <a:rPr lang="fi-FI" dirty="0" err="1"/>
              <a:t>-”no</a:t>
            </a:r>
            <a:r>
              <a:rPr lang="fi-FI" dirty="0"/>
              <a:t> </a:t>
            </a:r>
            <a:r>
              <a:rPr lang="fi-FI" dirty="0" err="1"/>
              <a:t>ku</a:t>
            </a:r>
            <a:r>
              <a:rPr lang="fi-FI" dirty="0"/>
              <a:t> ei ymmärtänyt kaikkea”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-ei</a:t>
            </a:r>
            <a:r>
              <a:rPr lang="fi-FI" dirty="0"/>
              <a:t> ole tarpeeksi rahaa (harrastuksiin)</a:t>
            </a:r>
          </a:p>
          <a:p>
            <a:pPr marL="0" indent="0">
              <a:buNone/>
            </a:pPr>
            <a:r>
              <a:rPr lang="fi-FI" dirty="0"/>
              <a:t> -koulunkäynti</a:t>
            </a:r>
          </a:p>
          <a:p>
            <a:pPr marL="0" indent="0">
              <a:buNone/>
            </a:pPr>
            <a:r>
              <a:rPr lang="fi-FI" dirty="0" err="1"/>
              <a:t>-saa</a:t>
            </a:r>
            <a:r>
              <a:rPr lang="fi-FI" dirty="0"/>
              <a:t> olla omalla vastuulla vasta isompana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-satuttaa</a:t>
            </a:r>
            <a:r>
              <a:rPr lang="fi-FI" dirty="0"/>
              <a:t> itsensä helposti &amp; isommat satuttavat helposti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i="1" dirty="0"/>
              <a:t>_____</a:t>
            </a:r>
            <a:endParaRPr lang="fi-FI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3.11.2025</a:t>
            </a:fld>
            <a:endParaRPr lang="fi-FI" dirty="0"/>
          </a:p>
        </p:txBody>
      </p:sp>
      <p:pic>
        <p:nvPicPr>
          <p:cNvPr id="8" name="Picture 7" descr="Cartoon of a person holding a child&#10;&#10;AI-generated content may be incorrect.">
            <a:extLst>
              <a:ext uri="{FF2B5EF4-FFF2-40B4-BE49-F238E27FC236}">
                <a16:creationId xmlns:a16="http://schemas.microsoft.com/office/drawing/2014/main" id="{51BDEBEC-16A1-59EF-A735-0CA667CE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021286" y="2476500"/>
            <a:ext cx="2873827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AE5B43-A8EE-F5C7-4C60-F8FC487274D0}"/>
              </a:ext>
            </a:extLst>
          </p:cNvPr>
          <p:cNvSpPr txBox="1"/>
          <p:nvPr/>
        </p:nvSpPr>
        <p:spPr>
          <a:xfrm flipH="1">
            <a:off x="7021286" y="4381500"/>
            <a:ext cx="287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sintilla.blogspot.com/2011/06/i-saidup-up-and-away-pa-saidpaha-paha.html"/>
              </a:rPr>
              <a:t>This Photo</a:t>
            </a:r>
            <a:r>
              <a:rPr lang="fi-FI" sz="900"/>
              <a:t> by Unknown Author is licensed under </a:t>
            </a:r>
            <a:r>
              <a:rPr lang="fi-FI" sz="900">
                <a:hlinkClick r:id="rId4" tooltip="https://creativecommons.org/licenses/by-nd/3.0/"/>
              </a:rPr>
              <a:t>CC BY-ND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52914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Aikuisena olemisen hyvät puolet: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08315"/>
            <a:ext cx="8229600" cy="51935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 -voi määrätä ja päättää, saa tehdä mitä haluaa, enemmän vapauksia (kuin lapsilla)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-enemmän</a:t>
            </a:r>
            <a:r>
              <a:rPr lang="fi-FI" dirty="0"/>
              <a:t> tietoa, kokemusta, osaamista kuin lapsilla</a:t>
            </a:r>
          </a:p>
          <a:p>
            <a:pPr marL="0" indent="0">
              <a:buNone/>
            </a:pPr>
            <a:r>
              <a:rPr lang="fi-FI" dirty="0"/>
              <a:t> -raha, voi käyttää sitä vapaasti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-saa</a:t>
            </a:r>
            <a:r>
              <a:rPr lang="fi-FI" dirty="0"/>
              <a:t> olla omissa oloissaan, rauhassa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-saa</a:t>
            </a:r>
            <a:r>
              <a:rPr lang="fi-FI" dirty="0"/>
              <a:t> käydä töissä</a:t>
            </a:r>
          </a:p>
          <a:p>
            <a:pPr marL="0" indent="0">
              <a:buNone/>
            </a:pPr>
            <a:r>
              <a:rPr lang="fi-FI" dirty="0"/>
              <a:t> -juhlat, matkustaminen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-saa</a:t>
            </a:r>
            <a:r>
              <a:rPr lang="fi-FI" dirty="0"/>
              <a:t> ajaa autolla</a:t>
            </a:r>
          </a:p>
          <a:p>
            <a:pPr marL="0" indent="0">
              <a:buNone/>
            </a:pPr>
            <a:r>
              <a:rPr lang="fi-FI" dirty="0"/>
              <a:t> -voi mennä naimisiin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-kun</a:t>
            </a:r>
            <a:r>
              <a:rPr lang="fi-FI" dirty="0"/>
              <a:t> on iso</a:t>
            </a:r>
          </a:p>
          <a:p>
            <a:pPr marL="0" indent="0">
              <a:buNone/>
            </a:pPr>
            <a:r>
              <a:rPr lang="fi-FI" dirty="0"/>
              <a:t> -voi valvoa myöhään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-saa</a:t>
            </a:r>
            <a:r>
              <a:rPr lang="fi-FI" dirty="0"/>
              <a:t> katsoa ”kaikkia hyviä ohjelmia ja elokuvia”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-”oma</a:t>
            </a:r>
            <a:r>
              <a:rPr lang="fi-FI" dirty="0"/>
              <a:t> asunto ja kaikki tavarat”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-”saa</a:t>
            </a:r>
            <a:r>
              <a:rPr lang="fi-FI" dirty="0"/>
              <a:t> olla lasten kanssa”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-”saa</a:t>
            </a:r>
            <a:r>
              <a:rPr lang="fi-FI" dirty="0"/>
              <a:t> maistella eri alkoholeja”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583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Aikuisena olemisen huonot puolet: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 -laskut, raha-asiat, kauppa-asiat</a:t>
            </a:r>
          </a:p>
          <a:p>
            <a:pPr marL="0" indent="0">
              <a:buNone/>
            </a:pPr>
            <a:r>
              <a:rPr lang="fi-FI" dirty="0" err="1"/>
              <a:t>-pitää</a:t>
            </a:r>
            <a:r>
              <a:rPr lang="fi-FI" dirty="0"/>
              <a:t> käydä töissä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-täytyy</a:t>
            </a:r>
            <a:r>
              <a:rPr lang="fi-FI" dirty="0"/>
              <a:t> huolehtia lapsista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-ei</a:t>
            </a:r>
            <a:r>
              <a:rPr lang="fi-FI" dirty="0"/>
              <a:t> voi enää leikkiä ja tehdä ”lapsellisia juttuja”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-pitää</a:t>
            </a:r>
            <a:r>
              <a:rPr lang="fi-FI" dirty="0"/>
              <a:t> huolehtia perheestä</a:t>
            </a:r>
          </a:p>
          <a:p>
            <a:pPr marL="0" indent="0">
              <a:buNone/>
            </a:pPr>
            <a:r>
              <a:rPr lang="fi-FI" dirty="0" err="1"/>
              <a:t>-enemmän</a:t>
            </a:r>
            <a:r>
              <a:rPr lang="fi-FI" dirty="0"/>
              <a:t> vastuuta</a:t>
            </a:r>
          </a:p>
          <a:p>
            <a:pPr marL="0" indent="0">
              <a:buNone/>
            </a:pPr>
            <a:r>
              <a:rPr lang="fi-FI" dirty="0"/>
              <a:t> -kiire, vapaa-ajan puute</a:t>
            </a:r>
          </a:p>
          <a:p>
            <a:pPr marL="0" indent="0">
              <a:buNone/>
            </a:pPr>
            <a:r>
              <a:rPr lang="fi-FI" dirty="0" err="1"/>
              <a:t>-liika</a:t>
            </a:r>
            <a:r>
              <a:rPr lang="fi-FI" dirty="0"/>
              <a:t> alkoholinkäyttö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-”no</a:t>
            </a:r>
            <a:r>
              <a:rPr lang="fi-FI" dirty="0"/>
              <a:t> </a:t>
            </a:r>
            <a:r>
              <a:rPr lang="fi-FI" dirty="0" err="1"/>
              <a:t>ku</a:t>
            </a:r>
            <a:r>
              <a:rPr lang="fi-FI" dirty="0"/>
              <a:t> </a:t>
            </a:r>
            <a:r>
              <a:rPr lang="fi-FI" dirty="0" err="1"/>
              <a:t>meijän</a:t>
            </a:r>
            <a:r>
              <a:rPr lang="fi-FI" dirty="0"/>
              <a:t> isi huutaa joka päivä”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043098"/>
      </p:ext>
    </p:extLst>
  </p:cSld>
  <p:clrMapOvr>
    <a:masterClrMapping/>
  </p:clrMapOvr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6AD47CFBBF4814ABAE173EA63603FD9" ma:contentTypeVersion="5" ma:contentTypeDescription="Luo uusi asiakirja." ma:contentTypeScope="" ma:versionID="346471f5cdf02716bacef165cd1e88c1">
  <xsd:schema xmlns:xsd="http://www.w3.org/2001/XMLSchema" xmlns:xs="http://www.w3.org/2001/XMLSchema" xmlns:p="http://schemas.microsoft.com/office/2006/metadata/properties" xmlns:ns1="http://schemas.microsoft.com/sharepoint/v3" xmlns:ns2="fcc7c5c6-d95a-436c-a8ad-bfe4bef85e9e" targetNamespace="http://schemas.microsoft.com/office/2006/metadata/properties" ma:root="true" ma:fieldsID="af57af8fb822ca324feb9beda4d7ab9e" ns1:_="" ns2:_="">
    <xsd:import namespace="http://schemas.microsoft.com/sharepoint/v3"/>
    <xsd:import namespace="fcc7c5c6-d95a-436c-a8ad-bfe4bef85e9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c5c6-d95a-436c-a8ad-bfe4bef85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F12B36-DB5D-41E1-96DD-FE2E19380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c7c5c6-d95a-436c-a8ad-bfe4bef85e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8C9365-60FD-467A-A464-B6B298F02C49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cc7c5c6-d95a-436c-a8ad-bfe4bef85e9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85C00C-432A-434F-9536-CB4040CA356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JYU Theme</Template>
  <TotalTime>15</TotalTime>
  <Words>477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Aleo</vt:lpstr>
      <vt:lpstr>Arial</vt:lpstr>
      <vt:lpstr>Helvetica</vt:lpstr>
      <vt:lpstr>Lato</vt:lpstr>
      <vt:lpstr>Lato Black</vt:lpstr>
      <vt:lpstr>jyu</vt:lpstr>
      <vt:lpstr>Turpo</vt:lpstr>
      <vt:lpstr>Seuraavaa kertaa varten katso Moniviestimestä</vt:lpstr>
      <vt:lpstr>PowerPoint Presentation</vt:lpstr>
      <vt:lpstr>Lapsena olemisen hyvät puolet: </vt:lpstr>
      <vt:lpstr>Lapsena olemisen huonot puolet: </vt:lpstr>
      <vt:lpstr>Aikuisena olemisen hyvät puolet: </vt:lpstr>
      <vt:lpstr>Aikuisena olemisen huonot puolet: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Kepler-Uotinen, Kaili</dc:creator>
  <cp:lastModifiedBy>Kepler-Uotinen, Kaili</cp:lastModifiedBy>
  <cp:revision>16</cp:revision>
  <dcterms:created xsi:type="dcterms:W3CDTF">2025-10-21T05:08:22Z</dcterms:created>
  <dcterms:modified xsi:type="dcterms:W3CDTF">2025-11-03T08:24:41Z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0x01010056AD47CFBBF4814ABAE173EA63603FD9</vt:lpwstr>
  </property>
</Properties>
</file>