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  <p:sldMasterId id="2147483753" r:id="rId4"/>
    <p:sldMasterId id="2147483773" r:id="rId5"/>
  </p:sldMasterIdLst>
  <p:notesMasterIdLst>
    <p:notesMasterId r:id="rId30"/>
  </p:notesMasterIdLst>
  <p:handoutMasterIdLst>
    <p:handoutMasterId r:id="rId31"/>
  </p:handoutMasterIdLst>
  <p:sldIdLst>
    <p:sldId id="303" r:id="rId6"/>
    <p:sldId id="356" r:id="rId7"/>
    <p:sldId id="387" r:id="rId8"/>
    <p:sldId id="380" r:id="rId9"/>
    <p:sldId id="341" r:id="rId10"/>
    <p:sldId id="362" r:id="rId11"/>
    <p:sldId id="365" r:id="rId12"/>
    <p:sldId id="369" r:id="rId13"/>
    <p:sldId id="370" r:id="rId14"/>
    <p:sldId id="366" r:id="rId15"/>
    <p:sldId id="367" r:id="rId16"/>
    <p:sldId id="376" r:id="rId17"/>
    <p:sldId id="377" r:id="rId18"/>
    <p:sldId id="384" r:id="rId19"/>
    <p:sldId id="379" r:id="rId20"/>
    <p:sldId id="383" r:id="rId21"/>
    <p:sldId id="371" r:id="rId22"/>
    <p:sldId id="364" r:id="rId23"/>
    <p:sldId id="386" r:id="rId24"/>
    <p:sldId id="374" r:id="rId25"/>
    <p:sldId id="378" r:id="rId26"/>
    <p:sldId id="361" r:id="rId27"/>
    <p:sldId id="381" r:id="rId28"/>
    <p:sldId id="375" r:id="rId29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itta-Leena Metsäpelto" initials="RM" lastIdx="2" clrIdx="0">
    <p:extLst>
      <p:ext uri="{19B8F6BF-5375-455C-9EA6-DF929625EA0E}">
        <p15:presenceInfo xmlns:p15="http://schemas.microsoft.com/office/powerpoint/2012/main" userId="deec81a75b7b40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99" autoAdjust="0"/>
    <p:restoredTop sz="93979" autoAdjust="0"/>
  </p:normalViewPr>
  <p:slideViewPr>
    <p:cSldViewPr snapToGrid="0" snapToObjects="1">
      <p:cViewPr varScale="1">
        <p:scale>
          <a:sx n="73" d="100"/>
          <a:sy n="73" d="100"/>
        </p:scale>
        <p:origin x="1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20.9.2019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20.9.2019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871FD-B9DA-474B-A7F1-7AF27E140A6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644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08375" y="2403286"/>
            <a:ext cx="5727252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8374" y="4539932"/>
            <a:ext cx="5727252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60" y="1045883"/>
            <a:ext cx="204744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6"/>
            <a:ext cx="9144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424451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424451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8503899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7552916" y="6424451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424380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5753100" y="274638"/>
            <a:ext cx="20574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435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8248258" y="142284"/>
            <a:ext cx="763388" cy="102809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48116" y="288127"/>
            <a:ext cx="323551" cy="73641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7" y="0"/>
            <a:ext cx="5315193" cy="656085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818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3" y="0"/>
            <a:ext cx="5265388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6474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5" y="0"/>
            <a:ext cx="5327645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66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2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0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5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0"/>
            <a:ext cx="5198502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516842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3382046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9144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20.9.2019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6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876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64582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763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5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70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441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861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152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07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341344"/>
            <a:ext cx="3008313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4"/>
            <a:ext cx="5111750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2503394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971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0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4"/>
            <a:ext cx="4347882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4" y="3227296"/>
            <a:ext cx="3541059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4" y="5162831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>
                <a:solidFill>
                  <a:schemeClr val="accent1"/>
                </a:solidFill>
              </a:rPr>
              <a:t>JYU. </a:t>
            </a:r>
            <a:r>
              <a:rPr lang="fi-FI" dirty="0" err="1" smtClean="0"/>
              <a:t>Since</a:t>
            </a:r>
            <a:r>
              <a:rPr lang="fi-FI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0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42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48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4048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7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4"/>
            <a:ext cx="4504685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0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99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40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_DSC692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809" y="0"/>
            <a:ext cx="5315193" cy="6560859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5"/>
            <a:ext cx="9144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5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457202" y="1516844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7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023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_DSC769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8614" y="1"/>
            <a:ext cx="5265388" cy="6540487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5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457202" y="1516844"/>
            <a:ext cx="474126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457201" y="3382047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01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DSC_0688_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356" y="1"/>
            <a:ext cx="5327645" cy="6540487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1516844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7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5"/>
            <a:ext cx="9144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5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510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3945499" y="1"/>
            <a:ext cx="5198503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637512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1516844"/>
            <a:ext cx="474126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1" y="3382047"/>
            <a:ext cx="3620636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5"/>
            <a:ext cx="9144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9A905CFF-917D-A547-A88A-94A61F8F474F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5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0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1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771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4" name="Kuva 3" descr="DSC_05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451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5"/>
            <a:ext cx="4347883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1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54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pic>
        <p:nvPicPr>
          <p:cNvPr id="5" name="Kuva 4" descr="_DSC846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473824"/>
          </a:xfrm>
          <a:prstGeom prst="rect">
            <a:avLst/>
          </a:prstGeom>
        </p:spPr>
      </p:pic>
      <p:sp>
        <p:nvSpPr>
          <p:cNvPr id="11" name="Suorakulmio 10"/>
          <p:cNvSpPr/>
          <p:nvPr userDrawn="1"/>
        </p:nvSpPr>
        <p:spPr>
          <a:xfrm>
            <a:off x="425824" y="2719295"/>
            <a:ext cx="4347883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1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9C7791E-4FCD-2640-935C-D1D44CC31DD8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09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ysClr val="windowText" lastClr="000000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425824" y="2719295"/>
            <a:ext cx="4347883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1765" y="3227296"/>
            <a:ext cx="3541059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21765" y="5162833"/>
            <a:ext cx="3541059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4908176" y="3937000"/>
            <a:ext cx="3904131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8BD1B608-F4D6-7042-9326-5751643730CF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3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4" name="Kuva 2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1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3877234"/>
            <a:ext cx="9144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085664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rgbClr val="002957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Kuva 15" descr="DSC_1474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64583"/>
          </a:xfrm>
          <a:prstGeom prst="rect">
            <a:avLst/>
          </a:prstGeom>
        </p:spPr>
      </p:pic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4" y="5314393"/>
            <a:ext cx="7842663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57202" y="0"/>
            <a:ext cx="763388" cy="1028096"/>
            <a:chOff x="457201" y="0"/>
            <a:chExt cx="763388" cy="1028096"/>
          </a:xfrm>
        </p:grpSpPr>
        <p:sp>
          <p:nvSpPr>
            <p:cNvPr id="19" name="Suorakulmio 18"/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0" name="Kuva 1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574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DSC_0180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9144000" cy="3764583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9144000" cy="2980767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722313" y="4085664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722314" y="5314393"/>
            <a:ext cx="7842663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457202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011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1" y="637579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852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9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9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238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1" y="1844699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1" y="2697090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844699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697090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6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31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1341344"/>
            <a:ext cx="3008313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1341345"/>
            <a:ext cx="5111751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2503395"/>
            <a:ext cx="3008313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600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97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4"/>
            <a:ext cx="9144000" cy="298076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-1"/>
            <a:ext cx="9144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722313" y="4085663"/>
            <a:ext cx="77724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9144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722312" y="5314392"/>
            <a:ext cx="7842663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2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3" name="Kuva 2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791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opio tiedostosta DSC_1299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54048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57200" y="2210238"/>
            <a:ext cx="4504685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4227353"/>
            <a:ext cx="4504685" cy="1106531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5"/>
            <a:ext cx="9144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20.9.2019</a:t>
            </a:fld>
            <a:endParaRPr lang="fi-FI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57201" y="0"/>
            <a:ext cx="763388" cy="1028096"/>
            <a:chOff x="457200" y="0"/>
            <a:chExt cx="763388" cy="1028096"/>
          </a:xfrm>
        </p:grpSpPr>
        <p:sp>
          <p:nvSpPr>
            <p:cNvPr id="25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26" name="Kuva 2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54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3920"/>
            <a:ext cx="7442755" cy="327183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7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227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6841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844698"/>
            <a:ext cx="40386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8"/>
            <a:ext cx="4040188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697089"/>
            <a:ext cx="4040188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44698"/>
            <a:ext cx="4041775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697089"/>
            <a:ext cx="4041775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9144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20.9.2019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20.9.2019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>
                <a:solidFill>
                  <a:schemeClr val="accent1"/>
                </a:solidFill>
              </a:rPr>
              <a:t>JYU.</a:t>
            </a:r>
            <a:r>
              <a:rPr lang="fi-FI" dirty="0" smtClean="0"/>
              <a:t> </a:t>
            </a:r>
            <a:r>
              <a:rPr lang="fi-FI" dirty="0" err="1" smtClean="0"/>
              <a:t>Since</a:t>
            </a:r>
            <a:r>
              <a:rPr lang="fi-FI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 smtClean="0"/>
              <a:t>25.4.2017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637578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5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5"/>
            <a:ext cx="2147658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5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5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2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03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93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2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3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1" y="637579"/>
            <a:ext cx="7356324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44699"/>
            <a:ext cx="82296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17453" y="6592626"/>
            <a:ext cx="831227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5343907" y="6592626"/>
            <a:ext cx="2147659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 smtClean="0">
                <a:solidFill>
                  <a:schemeClr val="accent1"/>
                </a:solidFill>
              </a:rPr>
              <a:t>JYU.</a:t>
            </a:r>
            <a:r>
              <a:rPr lang="fi-FI" b="1" dirty="0" smtClean="0"/>
              <a:t> </a:t>
            </a:r>
            <a:r>
              <a:rPr lang="fi-FI" b="1" dirty="0" err="1" smtClean="0"/>
              <a:t>Since</a:t>
            </a:r>
            <a:r>
              <a:rPr lang="fi-FI" b="1" dirty="0" smtClean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64975" y="6592626"/>
            <a:ext cx="454016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8503899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7552916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7923413" y="0"/>
            <a:ext cx="763388" cy="1028096"/>
            <a:chOff x="457200" y="0"/>
            <a:chExt cx="763388" cy="1028096"/>
          </a:xfrm>
        </p:grpSpPr>
        <p:sp>
          <p:nvSpPr>
            <p:cNvPr id="17" name="Suorakulmio 15"/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800">
                <a:latin typeface="Helvetica" pitchFamily="34" charset="0"/>
              </a:endParaRPr>
            </a:p>
          </p:txBody>
        </p:sp>
        <p:pic>
          <p:nvPicPr>
            <p:cNvPr id="18" name="Kuva 21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30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22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23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</a:rPr>
              <a:t>JYU. </a:t>
            </a:r>
            <a:r>
              <a:rPr lang="fi-FI" b="1" dirty="0" err="1" smtClean="0"/>
              <a:t>Since</a:t>
            </a:r>
            <a:r>
              <a:rPr lang="fi-FI" b="1" smtClean="0"/>
              <a:t>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75699" y="4085663"/>
            <a:ext cx="7772400" cy="1043773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Näkökulmia opettajan osaamiseen</a:t>
            </a:r>
            <a:br>
              <a:rPr lang="fi-FI" dirty="0" smtClean="0"/>
            </a:br>
            <a:r>
              <a:rPr lang="fi-FI" sz="3100" dirty="0" smtClean="0"/>
              <a:t>Riitta-Leena Metsäpelto</a:t>
            </a:r>
            <a:br>
              <a:rPr lang="fi-FI" sz="3100" dirty="0" smtClean="0"/>
            </a:br>
            <a:r>
              <a:rPr lang="fi-FI" sz="3100" dirty="0" smtClean="0"/>
              <a:t>Opettajankoulutuslaitos</a:t>
            </a:r>
            <a:br>
              <a:rPr lang="fi-FI" sz="3100" dirty="0" smtClean="0"/>
            </a:br>
            <a:endParaRPr lang="fi-FI" sz="3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8312150" y="6592888"/>
            <a:ext cx="831850" cy="180975"/>
          </a:xfrm>
        </p:spPr>
        <p:txBody>
          <a:bodyPr/>
          <a:lstStyle/>
          <a:p>
            <a:fld id="{21A8D66E-D4C1-438C-8B85-C19A0838289F}" type="datetime1">
              <a:rPr lang="fi-FI" smtClean="0"/>
              <a:pPr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60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029325" y="3562349"/>
            <a:ext cx="2989666" cy="219257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8045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fi-FI" sz="2800" dirty="0" smtClean="0">
                <a:solidFill>
                  <a:srgbClr val="002060"/>
                </a:solidFill>
              </a:rPr>
              <a:t>Vahva oppiaineen sisältötieto tukee opettajan havaintojen tekoa ja tulkintoja oppilaiden oppimisesta</a:t>
            </a:r>
            <a:endParaRPr lang="fi-FI" sz="2800" strike="sngStrike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62784"/>
            <a:ext cx="8229600" cy="4557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 smtClean="0"/>
              <a:t>Sisältötieto</a:t>
            </a:r>
            <a:r>
              <a:rPr lang="fi-FI" sz="2800" dirty="0" smtClean="0"/>
              <a:t> = oppiaineen </a:t>
            </a:r>
            <a:r>
              <a:rPr lang="fi-FI" sz="2800" dirty="0"/>
              <a:t>sisältöjen hallinta, esimerkiksi käsitteitä ja keskeisiä ilmiöitä koskeva tietämys, ymmärrys oppiaineen tiedon perustasta ja </a:t>
            </a:r>
            <a:r>
              <a:rPr lang="fi-FI" sz="2800" dirty="0" smtClean="0"/>
              <a:t>rakentumisesta (</a:t>
            </a:r>
            <a:r>
              <a:rPr lang="fi-FI" sz="2800" dirty="0" err="1" smtClean="0"/>
              <a:t>Shulman</a:t>
            </a:r>
            <a:r>
              <a:rPr lang="fi-FI" sz="2800" dirty="0" smtClean="0"/>
              <a:t>, 1987)</a:t>
            </a:r>
          </a:p>
          <a:p>
            <a:pPr marL="0" indent="0">
              <a:spcAft>
                <a:spcPts val="600"/>
              </a:spcAft>
              <a:buNone/>
            </a:pPr>
            <a:endParaRPr lang="fi-FI" sz="28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fi-FI" sz="2800" b="1" dirty="0" smtClean="0"/>
              <a:t>Esimerkki 2.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i-FI" sz="2800" dirty="0" smtClean="0"/>
              <a:t>Matematiikan opettaja</a:t>
            </a:r>
            <a:endParaRPr lang="fi-FI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081000"/>
            <a:ext cx="914400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Ball, D. L., Thames, M. H., &amp; Phelps, G. (2008). Content knowledge for teaching: What makes it </a:t>
            </a:r>
            <a:r>
              <a:rPr lang="en-US" sz="1300" dirty="0" smtClean="0">
                <a:solidFill>
                  <a:srgbClr val="222222"/>
                </a:solidFill>
                <a:latin typeface="Arial" panose="020B0604020202020204" pitchFamily="34" charset="0"/>
              </a:rPr>
              <a:t>special?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sz="13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</a:t>
            </a:r>
            <a:r>
              <a:rPr lang="en-US" sz="13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Teacher Education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300" i="1" dirty="0">
                <a:solidFill>
                  <a:srgbClr val="222222"/>
                </a:solidFill>
                <a:latin typeface="Arial" panose="020B0604020202020204" pitchFamily="34" charset="0"/>
              </a:rPr>
              <a:t>59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(5), 389-407.</a:t>
            </a:r>
            <a:endParaRPr lang="fi-FI" sz="13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b="15644"/>
          <a:stretch/>
        </p:blipFill>
        <p:spPr>
          <a:xfrm>
            <a:off x="6184215" y="3631914"/>
            <a:ext cx="731091" cy="849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53001" y="3657920"/>
            <a:ext cx="1921176" cy="78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Lee S. </a:t>
            </a: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Shulman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Stanford </a:t>
            </a:r>
            <a:r>
              <a:rPr kumimoji="0" lang="fi-FI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</a:t>
            </a: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iruutu 14"/>
          <p:cNvSpPr txBox="1"/>
          <p:nvPr/>
        </p:nvSpPr>
        <p:spPr>
          <a:xfrm>
            <a:off x="6128105" y="4431550"/>
            <a:ext cx="28908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Teachers integrate knowledge of subject matter – content knowledge – with content-specific pedagogical strategies to produce successful teaching outcomes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71296"/>
            <a:ext cx="9144000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Shulman, L. (1987). Knowledge and teaching: Foundations of the new reform. </a:t>
            </a:r>
            <a:r>
              <a:rPr lang="en-US" sz="1300" i="1" dirty="0">
                <a:solidFill>
                  <a:srgbClr val="222222"/>
                </a:solidFill>
                <a:latin typeface="Arial" panose="020B0604020202020204" pitchFamily="34" charset="0"/>
              </a:rPr>
              <a:t>Harvard </a:t>
            </a:r>
            <a:r>
              <a:rPr lang="en-US" sz="13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Educational Review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300" i="1" dirty="0">
                <a:solidFill>
                  <a:srgbClr val="222222"/>
                </a:solidFill>
                <a:latin typeface="Arial" panose="020B0604020202020204" pitchFamily="34" charset="0"/>
              </a:rPr>
              <a:t>57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(1), 1-23.</a:t>
            </a:r>
            <a:endParaRPr lang="fi-FI" sz="1300" dirty="0"/>
          </a:p>
        </p:txBody>
      </p:sp>
    </p:spTree>
    <p:extLst>
      <p:ext uri="{BB962C8B-B14F-4D97-AF65-F5344CB8AC3E}">
        <p14:creationId xmlns:p14="http://schemas.microsoft.com/office/powerpoint/2010/main" val="8093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11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455" y="2362200"/>
            <a:ext cx="2306677" cy="3131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665015" y="776538"/>
            <a:ext cx="5600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Esimerkki 3. Pinta-alan käsite</a:t>
            </a:r>
            <a:endParaRPr lang="fi-FI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3125" t="10741" r="61042" b="16666"/>
          <a:stretch/>
        </p:blipFill>
        <p:spPr>
          <a:xfrm>
            <a:off x="3591307" y="2136739"/>
            <a:ext cx="2123693" cy="33568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5625" t="16667" r="13542" b="17037"/>
          <a:stretch/>
        </p:blipFill>
        <p:spPr>
          <a:xfrm>
            <a:off x="6008025" y="2136739"/>
            <a:ext cx="2775459" cy="335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4" y="335667"/>
            <a:ext cx="9166864" cy="547970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5866" y="6146111"/>
            <a:ext cx="829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/>
              <a:t>https://sites.utu.fi/ovet/hanke/moniulotteinen-opettajan-osaamisen-malli-map/</a:t>
            </a:r>
          </a:p>
        </p:txBody>
      </p:sp>
    </p:spTree>
    <p:extLst>
      <p:ext uri="{BB962C8B-B14F-4D97-AF65-F5344CB8AC3E}">
        <p14:creationId xmlns:p14="http://schemas.microsoft.com/office/powerpoint/2010/main" val="19201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69795" y="6506888"/>
            <a:ext cx="2147658" cy="180989"/>
          </a:xfrm>
        </p:spPr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402" y="170177"/>
            <a:ext cx="7368419" cy="1019912"/>
          </a:xfrm>
        </p:spPr>
        <p:txBody>
          <a:bodyPr/>
          <a:lstStyle/>
          <a:p>
            <a:r>
              <a:rPr lang="fi-FI" dirty="0" smtClean="0"/>
              <a:t>Esimerkki 4.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5350475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6137556"/>
            <a:ext cx="91440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Dunekacke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Jenßen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L., &amp; Blömeke, S. (2015). Effects of mathematics content knowledge on pre-school teachers’ performance: A video-based assessment of perception and planning abilities in informal learning situations.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International Journal of Science and Mathematics Education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(2), 267-286.</a:t>
            </a:r>
            <a:endParaRPr lang="fi-FI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272" y="1265588"/>
            <a:ext cx="231442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Esiopetuksen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opettajien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matematiikan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sisältötieto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2788" y="983186"/>
            <a:ext cx="3790951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Kyky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havainnoida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matematiikkaan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liittyviä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oppimistuokioita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248205" y="1501466"/>
            <a:ext cx="1092080" cy="463005"/>
          </a:xfrm>
          <a:prstGeom prst="rightArrow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280001" y="3686346"/>
            <a:ext cx="8325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Tutkittavat: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354 varhaiskasvatuksen opiskelijaa</a:t>
            </a:r>
          </a:p>
          <a:p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Tulokset: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Vahva sisältötieto auttaa tulevia esiopettajia huomaamaan matematiikkaan liittyviä tapahtumia (esim. lukumääräisyyttä) esiopetuksen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oppimisympäristöissä.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Kyky havaita näitä tapahtumia ja tilanteita ennakoi taitoa suunnitella </a:t>
            </a: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lasten </a:t>
            </a:r>
            <a:r>
              <a:rPr lang="fi-FI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oppimista tukevia tehtäviä ja toimintaa</a:t>
            </a:r>
            <a:endParaRPr lang="fi-FI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42808" y="2797440"/>
            <a:ext cx="3790951" cy="8925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Oppimista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tukevan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toiminnan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suunnittelu</a:t>
            </a:r>
            <a:endParaRPr lang="fi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904444" y="2299744"/>
            <a:ext cx="531532" cy="477092"/>
          </a:xfrm>
          <a:prstGeom prst="downArrow">
            <a:avLst>
              <a:gd name="adj1" fmla="val 50000"/>
              <a:gd name="adj2" fmla="val 53682"/>
            </a:avLst>
          </a:prstGeom>
          <a:solidFill>
            <a:schemeClr val="accent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13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4415002" y="1079115"/>
            <a:ext cx="46692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Venyttele.</a:t>
            </a:r>
          </a:p>
          <a:p>
            <a:pPr algn="ctr"/>
            <a:endParaRPr lang="fi-FI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Tee mielensisäinen muistiinpano </a:t>
            </a:r>
          </a:p>
          <a:p>
            <a:pPr algn="ctr"/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i-F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mental</a:t>
            </a: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 kolmesta sinulle tärkeästä asiasta, joita et halua unohtaa.</a:t>
            </a:r>
          </a:p>
          <a:p>
            <a:pPr algn="ctr"/>
            <a:endParaRPr lang="fi-FI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Jaa ne vieruskaverin kanssa. </a:t>
            </a:r>
          </a:p>
          <a:p>
            <a:pPr algn="ctr"/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i-FI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Kysyttävää?</a:t>
            </a:r>
            <a:endParaRPr lang="fi-FI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13" y="910590"/>
            <a:ext cx="4079377" cy="51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9315" y="1008740"/>
            <a:ext cx="4296820" cy="1019912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Miten</a:t>
            </a:r>
            <a:r>
              <a:rPr lang="en-US" sz="2800" dirty="0" smtClean="0"/>
              <a:t> </a:t>
            </a:r>
            <a:r>
              <a:rPr lang="en-US" sz="2800" dirty="0" err="1" smtClean="0"/>
              <a:t>opettajan</a:t>
            </a:r>
            <a:r>
              <a:rPr lang="en-US" sz="2800" dirty="0" smtClean="0"/>
              <a:t> </a:t>
            </a:r>
            <a:r>
              <a:rPr lang="en-US" sz="2800" dirty="0" err="1" smtClean="0"/>
              <a:t>työhön</a:t>
            </a:r>
            <a:r>
              <a:rPr lang="en-US" sz="2800" dirty="0" smtClean="0"/>
              <a:t> </a:t>
            </a:r>
            <a:r>
              <a:rPr lang="en-US" sz="2800" dirty="0" err="1" smtClean="0"/>
              <a:t>liittyvä</a:t>
            </a:r>
            <a:r>
              <a:rPr lang="en-US" sz="2800" dirty="0" smtClean="0"/>
              <a:t> </a:t>
            </a:r>
            <a:r>
              <a:rPr lang="en-US" sz="2800" dirty="0" err="1" smtClean="0"/>
              <a:t>havainnointi</a:t>
            </a:r>
            <a:r>
              <a:rPr lang="en-US" sz="2800" dirty="0" smtClean="0"/>
              <a:t> </a:t>
            </a:r>
            <a:r>
              <a:rPr lang="en-US" sz="2800" dirty="0" err="1" smtClean="0"/>
              <a:t>eroaa</a:t>
            </a:r>
            <a:r>
              <a:rPr lang="en-US" sz="2800" dirty="0" smtClean="0"/>
              <a:t> </a:t>
            </a:r>
            <a:r>
              <a:rPr lang="en-US" sz="2800" dirty="0" err="1" smtClean="0"/>
              <a:t>arkisesta</a:t>
            </a:r>
            <a:r>
              <a:rPr lang="en-US" sz="2800" dirty="0" smtClean="0"/>
              <a:t> </a:t>
            </a:r>
            <a:r>
              <a:rPr lang="en-US" sz="2800" dirty="0" err="1" smtClean="0"/>
              <a:t>havainnoinnista</a:t>
            </a:r>
            <a:r>
              <a:rPr lang="en-US" sz="2800" dirty="0" smtClean="0"/>
              <a:t>?</a:t>
            </a:r>
            <a:endParaRPr lang="fi-FI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0375" y="2800908"/>
            <a:ext cx="8229600" cy="4557156"/>
          </a:xfrm>
        </p:spPr>
        <p:txBody>
          <a:bodyPr>
            <a:normAutofit/>
          </a:bodyPr>
          <a:lstStyle/>
          <a:p>
            <a:r>
              <a:rPr lang="fi-FI" sz="2400" dirty="0" smtClean="0">
                <a:solidFill>
                  <a:srgbClr val="002060"/>
                </a:solidFill>
              </a:rPr>
              <a:t>Opettajan työssä havainnointi kohdistuu erityisesti oppimisen kannalta olennaisiin opetusvuorovaikutuksen piirteisiin tai oppilaan/oppilasryhmän toimintaan tai tunteisiin</a:t>
            </a:r>
          </a:p>
          <a:p>
            <a:r>
              <a:rPr lang="en-US" sz="2400" dirty="0" err="1"/>
              <a:t>H</a:t>
            </a:r>
            <a:r>
              <a:rPr lang="en-US" sz="2400" dirty="0" err="1" smtClean="0"/>
              <a:t>uomion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kohdistamista</a:t>
            </a:r>
            <a:r>
              <a:rPr lang="en-US" sz="2400" dirty="0" smtClean="0">
                <a:solidFill>
                  <a:srgbClr val="002060"/>
                </a:solidFill>
              </a:rPr>
              <a:t> ja </a:t>
            </a:r>
            <a:r>
              <a:rPr lang="en-US" sz="2400" dirty="0" err="1" smtClean="0">
                <a:solidFill>
                  <a:srgbClr val="002060"/>
                </a:solidFill>
              </a:rPr>
              <a:t>tulkintojen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tekemistä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ohjaa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tutkimusperustainen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tieto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kasvatuksesta</a:t>
            </a:r>
            <a:r>
              <a:rPr lang="en-US" sz="2400" dirty="0" smtClean="0">
                <a:solidFill>
                  <a:srgbClr val="002060"/>
                </a:solidFill>
              </a:rPr>
              <a:t> ja </a:t>
            </a:r>
            <a:r>
              <a:rPr lang="en-US" sz="2400" dirty="0" err="1" smtClean="0">
                <a:solidFill>
                  <a:srgbClr val="002060"/>
                </a:solidFill>
              </a:rPr>
              <a:t>opetuksesta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</a:rPr>
              <a:t>esim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kauanko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tietyn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ikäinen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oppilas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jaksaa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keskittyä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mistä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voi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päätellä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kiinnostuksen</a:t>
            </a:r>
            <a:r>
              <a:rPr lang="en-US" sz="2400" dirty="0" smtClean="0">
                <a:solidFill>
                  <a:srgbClr val="002060"/>
                </a:solidFill>
              </a:rPr>
              <a:t> tai </a:t>
            </a:r>
            <a:r>
              <a:rPr lang="en-US" sz="2400" dirty="0" err="1" smtClean="0">
                <a:solidFill>
                  <a:srgbClr val="002060"/>
                </a:solidFill>
              </a:rPr>
              <a:t>hämmennyksen</a:t>
            </a:r>
            <a:r>
              <a:rPr lang="en-US" sz="2400" dirty="0" smtClean="0">
                <a:solidFill>
                  <a:srgbClr val="002060"/>
                </a:solidFill>
              </a:rPr>
              <a:t>) </a:t>
            </a:r>
          </a:p>
          <a:p>
            <a:r>
              <a:rPr lang="en-US" sz="2400" dirty="0" err="1" smtClean="0">
                <a:solidFill>
                  <a:srgbClr val="002060"/>
                </a:solidFill>
              </a:rPr>
              <a:t>Myös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huomiotta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jättäminen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voi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palvella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oppimista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endParaRPr lang="fi-FI" sz="2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16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8" t="12254" r="9150" b="491"/>
          <a:stretch/>
        </p:blipFill>
        <p:spPr>
          <a:xfrm>
            <a:off x="5197033" y="-1"/>
            <a:ext cx="3946967" cy="25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76742" y="621567"/>
            <a:ext cx="7356324" cy="101991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Havainnoinnin ja tulkintojen tekemisen haasteita ja rajoitteita</a:t>
            </a: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62293" y="1963630"/>
            <a:ext cx="8129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Tehtäessä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monimutkaista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tehtävää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ensimmäistä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kertaa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huomio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kiinnittyy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vain </a:t>
            </a:r>
            <a:r>
              <a:rPr lang="en-US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rajattuun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määrään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yksityiskohtia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huomiokenttä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kapenee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unnelinäkö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; cognitive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tunneling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293" y="3150646"/>
            <a:ext cx="8111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Suoritettaessa vaikeaa ja haastavaa tehtävää, olennaista </a:t>
            </a:r>
            <a:r>
              <a:rPr lang="fi-FI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tietoa voi jäädä </a:t>
            </a:r>
            <a:r>
              <a:rPr lang="fi-FI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huomaamatta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alikoiva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sokeus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inattentional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blindness).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293" y="4045480"/>
            <a:ext cx="8338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Tulkittaessa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tilanteita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tapahtumia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etsitään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helposti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selityksiä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luonteenpiirteistä</a:t>
            </a:r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 </a:t>
            </a:r>
            <a:r>
              <a:rPr lang="en-US" sz="2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pysyvistä</a:t>
            </a:r>
            <a:r>
              <a:rPr lang="en-US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ominaisuuksista</a:t>
            </a:r>
            <a:r>
              <a:rPr lang="en-US" sz="2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fi-FI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ttribuutiovirhe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fi-FI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fundamental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attribution</a:t>
            </a:r>
            <a:r>
              <a:rPr lang="fi-FI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fi-FI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). Tällöin voi jäädä opetuksen ja ohjauksen vaikutus huomaamatta.</a:t>
            </a:r>
            <a:endParaRPr lang="fi-FI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489" t="12567" r="23940" b="24504"/>
          <a:stretch/>
        </p:blipFill>
        <p:spPr>
          <a:xfrm>
            <a:off x="7333788" y="0"/>
            <a:ext cx="1810212" cy="14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8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6702" t="19280" r="27447" b="10182"/>
          <a:stretch/>
        </p:blipFill>
        <p:spPr>
          <a:xfrm>
            <a:off x="773038" y="0"/>
            <a:ext cx="7916937" cy="6337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56543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Simons, D. J., &amp;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Chabris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C. F. (1999). Gorillas in our midst: Sustained </a:t>
            </a:r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inattentional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 blindness for dynamic events. 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Perception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28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(9), 1059-1074.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600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9496-E812-CC43-9126-819AE9AD3245}" type="datetime1">
              <a:rPr lang="fi-FI" smtClean="0"/>
              <a:t>20.9.2019</a:t>
            </a:fld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8542" t="25186" r="35625" b="13703"/>
          <a:stretch/>
        </p:blipFill>
        <p:spPr>
          <a:xfrm>
            <a:off x="981080" y="68580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Osaaminen ja asiantuntijuus: opetusharjoittelu </a:t>
            </a:r>
            <a:r>
              <a:rPr lang="fi-FI" dirty="0" smtClean="0"/>
              <a:t>1 (KTKP3019)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Osaa­mis­ta­voit­teet</a:t>
            </a:r>
            <a:endParaRPr lang="fi-FI" b="1" dirty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fi-FI" dirty="0"/>
              <a:t>Opintojakson suoritettuaan opiskelija </a:t>
            </a:r>
            <a:r>
              <a:rPr lang="fi-FI" dirty="0" smtClean="0"/>
              <a:t>osaa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b="1" dirty="0" smtClean="0"/>
              <a:t>havainnoida systemaattisesti oppimisympäristöjä</a:t>
            </a:r>
            <a:r>
              <a:rPr lang="fi-FI" b="1" dirty="0"/>
              <a:t>, koulun toimintakulttuuria ja </a:t>
            </a:r>
            <a:r>
              <a:rPr lang="fi-FI" b="1" dirty="0" err="1"/>
              <a:t>oppijoiden</a:t>
            </a:r>
            <a:r>
              <a:rPr lang="fi-FI" b="1" dirty="0"/>
              <a:t> </a:t>
            </a:r>
            <a:r>
              <a:rPr lang="fi-FI" b="1" dirty="0" smtClean="0"/>
              <a:t>moninaisuutta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dirty="0" smtClean="0"/>
              <a:t>reflektoida </a:t>
            </a:r>
            <a:r>
              <a:rPr lang="fi-FI" dirty="0"/>
              <a:t>kokemuksiaan ja </a:t>
            </a:r>
            <a:r>
              <a:rPr lang="fi-FI" b="1" dirty="0"/>
              <a:t>tunnistaa omia havainnointi- ja </a:t>
            </a:r>
            <a:r>
              <a:rPr lang="fi-FI" b="1" dirty="0" smtClean="0"/>
              <a:t>toimintatapojaan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dirty="0" smtClean="0"/>
              <a:t>tunnistaa </a:t>
            </a:r>
            <a:r>
              <a:rPr lang="fi-FI" dirty="0"/>
              <a:t>oman roolinsa aktiivisena asiantuntijuuden </a:t>
            </a:r>
            <a:r>
              <a:rPr lang="fi-FI" dirty="0" smtClean="0"/>
              <a:t>rakentajana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fi-FI" dirty="0" smtClean="0"/>
              <a:t>tunnistaa </a:t>
            </a:r>
            <a:r>
              <a:rPr lang="fi-FI" dirty="0"/>
              <a:t>ja arvioida koulun toimintakulttuurin käytänteitä ja yhteyttä </a:t>
            </a:r>
            <a:r>
              <a:rPr lang="fi-FI" dirty="0" smtClean="0"/>
              <a:t>oppimiseen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996113" y="6592888"/>
            <a:ext cx="2147887" cy="180975"/>
          </a:xfrm>
        </p:spPr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312150" y="6592888"/>
            <a:ext cx="831850" cy="180975"/>
          </a:xfrm>
        </p:spPr>
        <p:txBody>
          <a:bodyPr/>
          <a:lstStyle/>
          <a:p>
            <a:fld id="{D7B9BBA6-F172-434C-89AD-53D81D5D74FD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46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8502"/>
            <a:ext cx="5594465" cy="1019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Kokeneet</a:t>
            </a:r>
            <a:r>
              <a:rPr lang="en-US" dirty="0" smtClean="0"/>
              <a:t> </a:t>
            </a:r>
            <a:r>
              <a:rPr lang="en-US" dirty="0" err="1" smtClean="0"/>
              <a:t>eksperttiopettajat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74044"/>
            <a:ext cx="8229600" cy="4557156"/>
          </a:xfrm>
        </p:spPr>
        <p:txBody>
          <a:bodyPr>
            <a:normAutofit/>
          </a:bodyPr>
          <a:lstStyle/>
          <a:p>
            <a:pPr marL="514350" indent="-514350" fontAlgn="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fi-FI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Pystyvät opettaessaan tekemään sa</a:t>
            </a:r>
            <a:r>
              <a:rPr lang="fi-FI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manaikaisesti</a:t>
            </a:r>
            <a:r>
              <a:rPr lang="fi-FI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huomioita oppilaiden ajattelun ja ymmärryksen tavoista ja kehittymisestä</a:t>
            </a:r>
          </a:p>
          <a:p>
            <a:pPr marL="514350" indent="-514350" fontAlgn="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fi-FI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Pystyvät havainnoimaan tarkasti oppilaita silloinkin kun oppilasryhmä on suuri</a:t>
            </a:r>
          </a:p>
          <a:p>
            <a:pPr marL="514350" indent="-514350" fontAlgn="t">
              <a:spcBef>
                <a:spcPts val="0"/>
              </a:spcBef>
              <a:spcAft>
                <a:spcPts val="1200"/>
              </a:spcAft>
              <a:buAutoNum type="arabicParenR"/>
            </a:pPr>
            <a:r>
              <a:rPr lang="fi-FI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Tunnistavat nopeammin tilanteita, jotka edellyttävät puuttumista (esim. käyttäytymisen pulmat, ymmärtämisen vaikeudet)</a:t>
            </a:r>
            <a:endParaRPr lang="fi-FI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393349"/>
            <a:ext cx="9144000" cy="4924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rgbClr val="222222"/>
                </a:solidFill>
                <a:latin typeface="Arial" panose="020B0604020202020204" pitchFamily="34" charset="0"/>
              </a:rPr>
              <a:t>Miller, K. (2011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). Situation awareness in teaching: What educators can learn from video-based research in other </a:t>
            </a:r>
            <a:r>
              <a:rPr lang="en-US" sz="1300" dirty="0" smtClean="0">
                <a:solidFill>
                  <a:srgbClr val="222222"/>
                </a:solidFill>
                <a:latin typeface="Arial" panose="020B0604020202020204" pitchFamily="34" charset="0"/>
              </a:rPr>
              <a:t>fields. In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 M. G. </a:t>
            </a:r>
            <a:r>
              <a:rPr lang="en-US" sz="1300" dirty="0" err="1">
                <a:solidFill>
                  <a:srgbClr val="222222"/>
                </a:solidFill>
                <a:latin typeface="Arial" panose="020B0604020202020204" pitchFamily="34" charset="0"/>
              </a:rPr>
              <a:t>Sherin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, V. R. Jacobs, &amp; R. A. Philipp (Eds.), </a:t>
            </a:r>
            <a:r>
              <a:rPr lang="en-US" sz="1300" i="1" dirty="0">
                <a:solidFill>
                  <a:srgbClr val="222222"/>
                </a:solidFill>
                <a:latin typeface="Arial" panose="020B0604020202020204" pitchFamily="34" charset="0"/>
              </a:rPr>
              <a:t>Mathematics teacher noticing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 (pp. </a:t>
            </a:r>
            <a:r>
              <a:rPr lang="en-US" sz="1300" dirty="0" smtClean="0">
                <a:solidFill>
                  <a:srgbClr val="222222"/>
                </a:solidFill>
                <a:latin typeface="Arial" panose="020B0604020202020204" pitchFamily="34" charset="0"/>
              </a:rPr>
              <a:t>51-65). </a:t>
            </a:r>
            <a:r>
              <a:rPr lang="en-US" sz="1300" dirty="0">
                <a:solidFill>
                  <a:srgbClr val="222222"/>
                </a:solidFill>
                <a:latin typeface="Arial" panose="020B0604020202020204" pitchFamily="34" charset="0"/>
              </a:rPr>
              <a:t>Routledge.</a:t>
            </a:r>
            <a:endParaRPr lang="fi-FI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t="20465" r="39747" b="4274"/>
          <a:stretch/>
        </p:blipFill>
        <p:spPr>
          <a:xfrm>
            <a:off x="6683432" y="0"/>
            <a:ext cx="2419629" cy="17746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6476" y="5401159"/>
            <a:ext cx="85865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Opettajan työssä havainnoinnin kyky kehittyy asiantuntemuksen lisääntyessä ja opetuskokemuksen myötä</a:t>
            </a:r>
            <a:endParaRPr lang="fi-FI" sz="2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Pohdittavaksi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883282"/>
            <a:ext cx="4156364" cy="292341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fi-FI" sz="2200" b="1" dirty="0" smtClean="0"/>
              <a:t>Omista havainnointia värittävistä ajattelutavoista, kokemuksista tai ennakkoluuluista olisi hyvä tulla tietoiseksi.</a:t>
            </a:r>
          </a:p>
          <a:p>
            <a:pPr>
              <a:spcBef>
                <a:spcPts val="1200"/>
              </a:spcBef>
            </a:pPr>
            <a:r>
              <a:rPr lang="fi-FI" sz="2200" b="1" dirty="0" smtClean="0"/>
              <a:t>Voiko niitä tunnistaa? Mitä ajatteluntapoja tunnistat itselläsi?</a:t>
            </a:r>
            <a:endParaRPr lang="fi-FI" sz="22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96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666"/>
            <a:ext cx="7368419" cy="101991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Luokkahuonevuorovaikutuksen</a:t>
            </a:r>
            <a:r>
              <a:rPr lang="en-US" dirty="0" smtClean="0"/>
              <a:t> </a:t>
            </a:r>
            <a:r>
              <a:rPr lang="en-US" dirty="0" err="1" smtClean="0"/>
              <a:t>havainnoinnin</a:t>
            </a:r>
            <a:r>
              <a:rPr lang="en-US" dirty="0" smtClean="0"/>
              <a:t> </a:t>
            </a:r>
            <a:r>
              <a:rPr lang="en-US" dirty="0" err="1" smtClean="0"/>
              <a:t>tapoja</a:t>
            </a:r>
            <a:r>
              <a:rPr lang="en-US" dirty="0" smtClean="0"/>
              <a:t> (OH1)</a:t>
            </a:r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5622"/>
            <a:ext cx="8229600" cy="492891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Ketä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havainnoit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Koko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luokkatilannetta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sisältäen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kaikki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oppilaat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opettajat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sekä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muut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aikuiset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oppilasryhmää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tiettyä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oppilasta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opettajaa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Mitä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havainnoit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Oppitunnin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pedagogisia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strategioita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oppilaiden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opettajan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käyttäytymistä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opittavaan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asiaan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liittyvän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ymmärryksen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kehittymistä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luokkahuoneen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ilmapiiriä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tunteita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niiden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säätelyä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Miten havainnoit?</a:t>
            </a:r>
          </a:p>
          <a:p>
            <a:pPr lvl="1"/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Analysoiden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missä määrin opetustilanteessa tapahtuu oppimista </a:t>
            </a:r>
          </a:p>
          <a:p>
            <a:pPr lvl="1"/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Arvioiden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opetuksen toimivuutta, pedagogista onnistumista,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vahvuuksia ja kehitettäviä asioita, mitä olisi voinut tehdä toisin</a:t>
            </a:r>
          </a:p>
          <a:p>
            <a:pPr lvl="1"/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Tulkiten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oppimistilannetta pyrkien ymmärtämään mitä luokkatilanteen tapahtumat, keskustelu, ilmeet ja eleet merkitsevät</a:t>
            </a:r>
          </a:p>
          <a:p>
            <a:pPr lvl="1"/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Ennakoiden tulevaa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eli miettien miten tilanne voisi jatkua ja mitä voisi tapahtua seuraavaksi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1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03" y="344902"/>
            <a:ext cx="7368419" cy="1019912"/>
          </a:xfrm>
        </p:spPr>
        <p:txBody>
          <a:bodyPr>
            <a:normAutofit/>
          </a:bodyPr>
          <a:lstStyle/>
          <a:p>
            <a:r>
              <a:rPr lang="en-US" sz="2800" dirty="0" err="1"/>
              <a:t>Kokonaisen</a:t>
            </a:r>
            <a:r>
              <a:rPr lang="en-US" sz="2800" dirty="0"/>
              <a:t> </a:t>
            </a:r>
            <a:r>
              <a:rPr lang="en-US" sz="2800" dirty="0" err="1"/>
              <a:t>oppitunnin</a:t>
            </a:r>
            <a:r>
              <a:rPr lang="en-US" sz="2800" dirty="0"/>
              <a:t> </a:t>
            </a:r>
            <a:r>
              <a:rPr lang="en-US" sz="2800" dirty="0" err="1" smtClean="0"/>
              <a:t>observointi</a:t>
            </a:r>
            <a:r>
              <a:rPr lang="en-US" sz="2800" dirty="0" smtClean="0"/>
              <a:t> (OH1)</a:t>
            </a:r>
            <a:endParaRPr lang="fi-FI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48057" y="1364814"/>
            <a:ext cx="8229600" cy="455715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b="1" i="1" dirty="0" smtClean="0"/>
              <a:t>1) Hahmota oppitunnin tavoitteet</a:t>
            </a:r>
            <a:endParaRPr lang="fi-FI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dirty="0" smtClean="0"/>
              <a:t>Mitä oppilaiden on tarkoitus oppia oppitunnilla?</a:t>
            </a:r>
            <a:endParaRPr lang="fi-FI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i="1" dirty="0" smtClean="0"/>
              <a:t>2) </a:t>
            </a:r>
            <a:r>
              <a:rPr lang="en-US" b="1" i="1" dirty="0" err="1" smtClean="0"/>
              <a:t>Oppilaiden</a:t>
            </a:r>
            <a:r>
              <a:rPr lang="en-US" b="1" i="1" dirty="0" smtClean="0"/>
              <a:t> </a:t>
            </a:r>
            <a:r>
              <a:rPr lang="en-US" b="1" i="1" dirty="0" err="1" smtClean="0"/>
              <a:t>oppimisprosessien</a:t>
            </a:r>
            <a:r>
              <a:rPr lang="en-US" b="1" i="1" dirty="0" smtClean="0"/>
              <a:t> </a:t>
            </a:r>
            <a:r>
              <a:rPr lang="en-US" b="1" i="1" dirty="0" err="1" smtClean="0"/>
              <a:t>tarkastelu</a:t>
            </a:r>
            <a:endParaRPr lang="en-US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i-FI" dirty="0" smtClean="0"/>
              <a:t>Etenivätkö oppilaat tunnin aikana kohti oppimistavoitteiden saavuttamista? Mistä sen voi päätellä? Onko merkkejä siitä, että oppilaat eivät </a:t>
            </a:r>
            <a:r>
              <a:rPr lang="fi-FI" dirty="0"/>
              <a:t>edistyneet oppimistavoitteiden saavuttamisessa? </a:t>
            </a:r>
            <a:r>
              <a:rPr lang="fi-FI" dirty="0" smtClean="0"/>
              <a:t>Mitkä opetusmenetelmät tai opettajan toimet tukivat oppilaiden </a:t>
            </a:r>
            <a:r>
              <a:rPr lang="fi-FI" dirty="0"/>
              <a:t>etenemistä kohti oppimistavoitteita ja mitkä eivät</a:t>
            </a:r>
            <a:r>
              <a:rPr lang="fi-FI" dirty="0" smtClean="0"/>
              <a:t>? 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b="1" i="1" dirty="0" smtClean="0"/>
              <a:t>3) Vaihtoehtojen pohtiminen</a:t>
            </a:r>
          </a:p>
          <a:p>
            <a:pPr marL="0" indent="0">
              <a:buNone/>
            </a:pPr>
            <a:r>
              <a:rPr lang="fi-FI" dirty="0" smtClean="0"/>
              <a:t>Mitä </a:t>
            </a:r>
            <a:r>
              <a:rPr lang="fi-FI" dirty="0"/>
              <a:t>vaihtoehtoisia strategioita </a:t>
            </a:r>
            <a:r>
              <a:rPr lang="fi-FI" dirty="0" smtClean="0"/>
              <a:t>opettaja olisi voinut käyttää</a:t>
            </a:r>
            <a:r>
              <a:rPr lang="fi-FI" dirty="0"/>
              <a:t>? </a:t>
            </a:r>
            <a:r>
              <a:rPr lang="fi-FI" dirty="0" smtClean="0"/>
              <a:t>Millainen vaikutus niillä olisi voinut olla oppimistavoitteiden saavuttamiseen?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3" name="Rectangle 2"/>
          <p:cNvSpPr/>
          <p:nvPr/>
        </p:nvSpPr>
        <p:spPr>
          <a:xfrm>
            <a:off x="123825" y="6034950"/>
            <a:ext cx="889516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Santagata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, R. (2011). From teacher noticing to a framework for analyzing and improving classroom lessons. In 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M. G. </a:t>
            </a:r>
            <a:r>
              <a:rPr lang="en-US" sz="1400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Sherin</a:t>
            </a:r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V. R. Jacobs, &amp; R. A. Philipp (Eds.), </a:t>
            </a:r>
            <a:r>
              <a:rPr lang="en-US" sz="1400" i="1" dirty="0" smtClean="0">
                <a:solidFill>
                  <a:srgbClr val="222222"/>
                </a:solidFill>
                <a:latin typeface="Arial" panose="020B0604020202020204" pitchFamily="34" charset="0"/>
              </a:rPr>
              <a:t>Mathematics </a:t>
            </a:r>
            <a:r>
              <a:rPr lang="en-US" sz="1400" i="1" dirty="0">
                <a:solidFill>
                  <a:srgbClr val="222222"/>
                </a:solidFill>
                <a:latin typeface="Arial" panose="020B0604020202020204" pitchFamily="34" charset="0"/>
              </a:rPr>
              <a:t>teacher noticing</a:t>
            </a:r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 (pp. 182-198). Routledge.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33215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571"/>
            <a:ext cx="7368419" cy="1019912"/>
          </a:xfrm>
        </p:spPr>
        <p:txBody>
          <a:bodyPr/>
          <a:lstStyle/>
          <a:p>
            <a:r>
              <a:rPr lang="fi-FI" dirty="0" smtClean="0"/>
              <a:t>Tutkimuslomake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679"/>
            <a:ext cx="8229600" cy="4921102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Liittyy Opettajankoulutuksen valinnat – Ennakoivaa tulevaisuustyötä (OVET) hankkeeseen</a:t>
            </a:r>
          </a:p>
          <a:p>
            <a:r>
              <a:rPr lang="fi-FI" dirty="0" smtClean="0"/>
              <a:t>Tavoitteena tarkastella luokanopettaja-opiskelijoiden osaamisalueita opintojen alussa ja aikana</a:t>
            </a:r>
          </a:p>
          <a:p>
            <a:pPr lvl="1"/>
            <a:r>
              <a:rPr lang="fi-FI" dirty="0" smtClean="0"/>
              <a:t>Orientaatio opiskeluun, arvot ja tunnetaidot</a:t>
            </a:r>
          </a:p>
          <a:p>
            <a:r>
              <a:rPr lang="fi-FI" dirty="0" smtClean="0"/>
              <a:t>Tutkimustulosten raportoinnista ei voi tunnistaa yksittäisiä tutkittavia</a:t>
            </a:r>
          </a:p>
          <a:p>
            <a:r>
              <a:rPr lang="fi-FI" dirty="0" smtClean="0"/>
              <a:t>Tutkimuslomakkeen täyttäminen kuuluu opintoihin, mutta tutkimukseen osallistuminen on vapaaehtoista</a:t>
            </a:r>
          </a:p>
          <a:p>
            <a:r>
              <a:rPr lang="fi-FI" dirty="0" smtClean="0"/>
              <a:t>Poistua saa klo 13:40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5205565" y="5694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Kiitos osallistumisestasi!</a:t>
            </a:r>
          </a:p>
          <a:p>
            <a:r>
              <a:rPr lang="fi-FI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riitta-leena.metsapelto@jyu.fi</a:t>
            </a:r>
          </a:p>
        </p:txBody>
      </p:sp>
    </p:spTree>
    <p:extLst>
      <p:ext uri="{BB962C8B-B14F-4D97-AF65-F5344CB8AC3E}">
        <p14:creationId xmlns:p14="http://schemas.microsoft.com/office/powerpoint/2010/main" val="27590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Yhteiset luennot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20.9. klo 12:15-14 (M103) Riitta-Leena Metsäpelto</a:t>
            </a:r>
          </a:p>
          <a:p>
            <a:r>
              <a:rPr lang="fi-FI" sz="2400" dirty="0" smtClean="0"/>
              <a:t>24.9. klo 13:00-14 </a:t>
            </a:r>
            <a:r>
              <a:rPr lang="fi-FI" sz="2400" dirty="0"/>
              <a:t>(M103) </a:t>
            </a:r>
            <a:r>
              <a:rPr lang="fi-FI" sz="2400" dirty="0" smtClean="0"/>
              <a:t>Hely Innanen</a:t>
            </a:r>
          </a:p>
          <a:p>
            <a:r>
              <a:rPr lang="fi-FI" sz="2400" dirty="0" smtClean="0"/>
              <a:t>27.9. klo 12:15-14 </a:t>
            </a:r>
            <a:r>
              <a:rPr lang="fi-FI" sz="2400" dirty="0"/>
              <a:t>(M103) </a:t>
            </a:r>
            <a:r>
              <a:rPr lang="fi-FI" sz="2400" dirty="0" smtClean="0"/>
              <a:t>Sami Lehesvuori</a:t>
            </a:r>
          </a:p>
          <a:p>
            <a:r>
              <a:rPr lang="fi-FI" sz="2400" dirty="0" smtClean="0"/>
              <a:t>4.10. klo 10:15-12 </a:t>
            </a:r>
            <a:r>
              <a:rPr lang="fi-FI" sz="2400" dirty="0"/>
              <a:t>(M103) </a:t>
            </a:r>
            <a:r>
              <a:rPr lang="fi-FI" sz="2400" dirty="0" smtClean="0"/>
              <a:t>Ulla Maija Valleala</a:t>
            </a:r>
            <a:endParaRPr lang="fi-FI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265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Luennon kulku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Näkökulmia oppilaiden ja opetusvuorovaikutuksen havainnointiin</a:t>
            </a:r>
          </a:p>
          <a:p>
            <a:r>
              <a:rPr lang="fi-FI" dirty="0" smtClean="0"/>
              <a:t>Havaitsemisen, tulkintojen tekemisen ja päätöksenteon prosessit MAP-mallissa</a:t>
            </a:r>
          </a:p>
          <a:p>
            <a:r>
              <a:rPr lang="fi-FI" dirty="0" smtClean="0"/>
              <a:t>Tutkimusosuus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18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2" y="784855"/>
            <a:ext cx="4741260" cy="1589105"/>
          </a:xfrm>
        </p:spPr>
        <p:txBody>
          <a:bodyPr/>
          <a:lstStyle/>
          <a:p>
            <a:r>
              <a:rPr lang="fi-FI" dirty="0" smtClean="0"/>
              <a:t>Pohdittavaksi</a:t>
            </a:r>
            <a:endParaRPr lang="fi-FI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2" y="2002319"/>
            <a:ext cx="4445538" cy="292341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600" b="1" dirty="0" smtClean="0"/>
              <a:t>Pääset </a:t>
            </a:r>
            <a:r>
              <a:rPr lang="fi-FI" sz="2600" b="1" dirty="0"/>
              <a:t>havainnoimaan alakoulun luokkahuonetta niin, että sinua ei </a:t>
            </a:r>
            <a:r>
              <a:rPr lang="fi-FI" sz="2600" b="1" dirty="0" smtClean="0"/>
              <a:t>huomata.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2600" b="1" dirty="0" smtClean="0"/>
              <a:t>Mihin </a:t>
            </a:r>
            <a:r>
              <a:rPr lang="fi-FI" sz="2600" b="1" dirty="0"/>
              <a:t>asioihin </a:t>
            </a:r>
            <a:r>
              <a:rPr lang="fi-FI" sz="2600" b="1" dirty="0" smtClean="0"/>
              <a:t>arvelet kiinnittäväsi </a:t>
            </a:r>
            <a:r>
              <a:rPr lang="fi-FI" sz="2600" b="1" dirty="0"/>
              <a:t>huomiota</a:t>
            </a:r>
            <a:r>
              <a:rPr lang="fi-FI" sz="2600" b="1" dirty="0" smtClean="0"/>
              <a:t>?</a:t>
            </a:r>
          </a:p>
          <a:p>
            <a:r>
              <a:rPr lang="fi-FI" sz="2600" dirty="0" smtClean="0">
                <a:solidFill>
                  <a:srgbClr val="FF0000"/>
                </a:solidFill>
                <a:cs typeface="Helvetica" panose="020B0604020202020204" pitchFamily="34" charset="0"/>
              </a:rPr>
              <a:t>KESKUSTELE</a:t>
            </a:r>
            <a:r>
              <a:rPr lang="fi-FI" sz="2600" dirty="0" smtClean="0">
                <a:cs typeface="Helvetica" panose="020B0604020202020204" pitchFamily="34" charset="0"/>
              </a:rPr>
              <a:t> </a:t>
            </a:r>
            <a:r>
              <a:rPr lang="fi-FI" sz="2600" dirty="0" smtClean="0">
                <a:solidFill>
                  <a:srgbClr val="002060"/>
                </a:solidFill>
                <a:cs typeface="Helvetica" panose="020B0604020202020204" pitchFamily="34" charset="0"/>
              </a:rPr>
              <a:t>muutama minuutti parin tai ryhmän kanssa </a:t>
            </a:r>
          </a:p>
          <a:p>
            <a:endParaRPr lang="fi-FI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6996113" y="6592888"/>
            <a:ext cx="2147887" cy="180975"/>
          </a:xfrm>
        </p:spPr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4294967295"/>
          </p:nvPr>
        </p:nvSpPr>
        <p:spPr>
          <a:xfrm>
            <a:off x="8312150" y="6592888"/>
            <a:ext cx="831850" cy="180975"/>
          </a:xfrm>
        </p:spPr>
        <p:txBody>
          <a:bodyPr/>
          <a:lstStyle/>
          <a:p>
            <a:fld id="{D7B9BBA6-F172-434C-89AD-53D81D5D74FD}" type="datetime1">
              <a:rPr lang="fi-FI" smtClean="0"/>
              <a:t>20.9.2019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 smtClean="0"/>
              <a:t>”</a:t>
            </a:r>
            <a:r>
              <a:rPr lang="fi-FI" sz="2800" dirty="0" err="1" smtClean="0"/>
              <a:t>Where</a:t>
            </a:r>
            <a:r>
              <a:rPr lang="fi-FI" sz="2800" dirty="0" smtClean="0"/>
              <a:t> </a:t>
            </a:r>
            <a:r>
              <a:rPr lang="fi-FI" sz="2800" dirty="0" err="1" smtClean="0"/>
              <a:t>do</a:t>
            </a:r>
            <a:r>
              <a:rPr lang="fi-FI" sz="2800" dirty="0" smtClean="0"/>
              <a:t> </a:t>
            </a:r>
            <a:r>
              <a:rPr lang="fi-FI" sz="2800" dirty="0" err="1" smtClean="0"/>
              <a:t>teachers</a:t>
            </a:r>
            <a:r>
              <a:rPr lang="fi-FI" sz="2800" dirty="0" smtClean="0"/>
              <a:t> look, </a:t>
            </a:r>
            <a:r>
              <a:rPr lang="fi-FI" sz="2800" dirty="0" err="1" smtClean="0"/>
              <a:t>what</a:t>
            </a:r>
            <a:r>
              <a:rPr lang="fi-FI" sz="2800" dirty="0" smtClean="0"/>
              <a:t> </a:t>
            </a:r>
            <a:r>
              <a:rPr lang="fi-FI" sz="2800" dirty="0" err="1" smtClean="0"/>
              <a:t>do</a:t>
            </a:r>
            <a:r>
              <a:rPr lang="fi-FI" sz="2800" dirty="0" smtClean="0"/>
              <a:t> </a:t>
            </a:r>
            <a:r>
              <a:rPr lang="fi-FI" sz="2800" dirty="0" err="1" smtClean="0"/>
              <a:t>they</a:t>
            </a:r>
            <a:r>
              <a:rPr lang="fi-FI" sz="2800" dirty="0" smtClean="0"/>
              <a:t> </a:t>
            </a:r>
            <a:r>
              <a:rPr lang="fi-FI" sz="2800" dirty="0" err="1" smtClean="0"/>
              <a:t>see</a:t>
            </a:r>
            <a:r>
              <a:rPr lang="fi-FI" sz="2800" dirty="0" smtClean="0"/>
              <a:t>, and </a:t>
            </a:r>
            <a:r>
              <a:rPr lang="fi-FI" sz="2800" dirty="0" err="1" smtClean="0"/>
              <a:t>what</a:t>
            </a:r>
            <a:r>
              <a:rPr lang="fi-FI" sz="2800" dirty="0" smtClean="0"/>
              <a:t> </a:t>
            </a:r>
            <a:r>
              <a:rPr lang="fi-FI" sz="2800" dirty="0" err="1" smtClean="0"/>
              <a:t>sense</a:t>
            </a:r>
            <a:r>
              <a:rPr lang="fi-FI" sz="2800" dirty="0" smtClean="0"/>
              <a:t> </a:t>
            </a:r>
            <a:r>
              <a:rPr lang="fi-FI" sz="2800" dirty="0" err="1" smtClean="0"/>
              <a:t>do</a:t>
            </a:r>
            <a:r>
              <a:rPr lang="fi-FI" sz="2800" dirty="0" smtClean="0"/>
              <a:t> </a:t>
            </a:r>
            <a:r>
              <a:rPr lang="fi-FI" sz="2800" dirty="0" err="1" smtClean="0"/>
              <a:t>they</a:t>
            </a:r>
            <a:r>
              <a:rPr lang="fi-FI" sz="2800" dirty="0" smtClean="0"/>
              <a:t> </a:t>
            </a:r>
            <a:r>
              <a:rPr lang="fi-FI" sz="2800" dirty="0" err="1" smtClean="0"/>
              <a:t>make</a:t>
            </a:r>
            <a:r>
              <a:rPr lang="fi-FI" sz="2800" dirty="0" smtClean="0"/>
              <a:t> of </a:t>
            </a:r>
            <a:r>
              <a:rPr lang="fi-FI" sz="2800" dirty="0" err="1" smtClean="0"/>
              <a:t>what</a:t>
            </a:r>
            <a:r>
              <a:rPr lang="fi-FI" sz="2800" dirty="0" smtClean="0"/>
              <a:t> </a:t>
            </a:r>
            <a:r>
              <a:rPr lang="fi-FI" sz="2800" dirty="0" err="1" smtClean="0"/>
              <a:t>they</a:t>
            </a:r>
            <a:r>
              <a:rPr lang="fi-FI" sz="2800" dirty="0" smtClean="0"/>
              <a:t> </a:t>
            </a:r>
            <a:r>
              <a:rPr lang="fi-FI" sz="2800" dirty="0" err="1" smtClean="0"/>
              <a:t>see</a:t>
            </a:r>
            <a:r>
              <a:rPr lang="fi-FI" sz="2800" dirty="0" smtClean="0"/>
              <a:t>?”</a:t>
            </a:r>
            <a:endParaRPr lang="fi-FI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82046"/>
            <a:ext cx="4173166" cy="2923411"/>
          </a:xfrm>
        </p:spPr>
        <p:txBody>
          <a:bodyPr/>
          <a:lstStyle/>
          <a:p>
            <a:r>
              <a:rPr lang="fi-FI" dirty="0" err="1" smtClean="0"/>
              <a:t>Sherin</a:t>
            </a:r>
            <a:r>
              <a:rPr lang="fi-FI" dirty="0" smtClean="0"/>
              <a:t>, </a:t>
            </a:r>
            <a:r>
              <a:rPr lang="fi-FI" dirty="0" err="1" smtClean="0"/>
              <a:t>Jacobs</a:t>
            </a:r>
            <a:r>
              <a:rPr lang="fi-FI" dirty="0" smtClean="0"/>
              <a:t>, &amp; </a:t>
            </a:r>
            <a:r>
              <a:rPr lang="fi-FI" dirty="0" err="1" smtClean="0"/>
              <a:t>Philipp</a:t>
            </a:r>
            <a:r>
              <a:rPr lang="fi-FI" dirty="0" smtClean="0"/>
              <a:t> (2011, p. 3)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10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39509"/>
            <a:ext cx="4741260" cy="158910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Luokkahuonevuoro-vaikutusta luonnehtii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51474"/>
            <a:ext cx="4361543" cy="2923411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i-FI" sz="2400" b="1" dirty="0" smtClean="0"/>
              <a:t>Moniulotteisuus ja kompleksisuus </a:t>
            </a:r>
            <a:r>
              <a:rPr lang="fi-FI" sz="2400" dirty="0" smtClean="0"/>
              <a:t>(</a:t>
            </a:r>
            <a:r>
              <a:rPr lang="fi-FI" sz="2400" dirty="0" err="1" smtClean="0"/>
              <a:t>multidimensionality</a:t>
            </a:r>
            <a:r>
              <a:rPr lang="fi-FI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i-FI" sz="2400" b="1" dirty="0" smtClean="0"/>
              <a:t>Samanaikaisuus</a:t>
            </a:r>
            <a:r>
              <a:rPr lang="fi-FI" sz="2400" dirty="0" smtClean="0"/>
              <a:t> (</a:t>
            </a:r>
            <a:r>
              <a:rPr lang="fi-FI" sz="2400" dirty="0" err="1" smtClean="0"/>
              <a:t>simultaneity</a:t>
            </a:r>
            <a:r>
              <a:rPr lang="fi-FI" sz="2400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fi-FI" sz="2400" b="1" dirty="0" smtClean="0"/>
              <a:t>Ennustamattomuus</a:t>
            </a:r>
            <a:r>
              <a:rPr lang="fi-FI" sz="2400" dirty="0" smtClean="0"/>
              <a:t> (unpredictability)</a:t>
            </a:r>
          </a:p>
          <a:p>
            <a:pPr>
              <a:spcAft>
                <a:spcPts val="600"/>
              </a:spcAft>
            </a:pPr>
            <a:endParaRPr lang="fi-F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199505" y="5873196"/>
            <a:ext cx="88194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Doyle, W. (1977). Learning the classroom environment: An ecological analysis. 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Journal of 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Teacher 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(6), 51-55.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</a:t>
            </a:r>
            <a:r>
              <a:rPr lang="fi-FI" b="1" smtClean="0"/>
              <a:t> Since 1863.</a:t>
            </a:r>
            <a:endParaRPr lang="fi-FI" b="1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1098"/>
            <a:ext cx="6216066" cy="1019912"/>
          </a:xfrm>
        </p:spPr>
        <p:txBody>
          <a:bodyPr>
            <a:normAutofit fontScale="90000"/>
          </a:bodyPr>
          <a:lstStyle/>
          <a:p>
            <a:r>
              <a:rPr lang="fi-FI" sz="3100" dirty="0" smtClean="0"/>
              <a:t>Luokkahuonevuorovaikutuksen havainnoinnin prosessit </a:t>
            </a:r>
            <a:endParaRPr lang="fi-FI" sz="31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44699"/>
            <a:ext cx="4225636" cy="4557156"/>
          </a:xfrm>
        </p:spPr>
        <p:txBody>
          <a:bodyPr/>
          <a:lstStyle/>
          <a:p>
            <a:pPr marL="0" indent="0">
              <a:buNone/>
            </a:pPr>
            <a:endParaRPr lang="fi-FI" sz="2800" dirty="0" smtClean="0"/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B751-1C73-F140-8F4C-4EAC8C7B914C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9975" y="6592888"/>
            <a:ext cx="454025" cy="180975"/>
          </a:xfrm>
        </p:spPr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9644" t="43121" r="49983" b="23214"/>
          <a:stretch/>
        </p:blipFill>
        <p:spPr>
          <a:xfrm>
            <a:off x="5028209" y="1844699"/>
            <a:ext cx="3888778" cy="3614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461811" y="5767019"/>
            <a:ext cx="4747497" cy="6155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Engl. </a:t>
            </a:r>
            <a:r>
              <a:rPr lang="fi-FI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teacher</a:t>
            </a: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noticing</a:t>
            </a: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professional</a:t>
            </a:r>
            <a:r>
              <a:rPr lang="fi-FI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vision, ”</a:t>
            </a:r>
            <a:r>
              <a:rPr lang="fi-FI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perception-interpretation-decision-making</a:t>
            </a:r>
            <a:r>
              <a:rPr lang="fi-FI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(PID)</a:t>
            </a:r>
            <a:endParaRPr lang="fi-FI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84511" y="1280007"/>
            <a:ext cx="45710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Havaitseminen: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opettajan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huomio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kohdistuu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johonkin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opetusvuoro-vaikutuksen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osatekijään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esim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oppilaiden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ryhmän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toimintaan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opittavan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asian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ymmärtämiseen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Tulkinta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opettaja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tulkitsee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havaitsemaansa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kokemustensa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tietojensa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ryhmän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tuntemuksen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perusteella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fi-FI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Päätöksenteko:</a:t>
            </a:r>
            <a:r>
              <a:rPr lang="fi-FI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latin typeface="Calibri" panose="020F0502020204030204" pitchFamily="34" charset="0"/>
                <a:cs typeface="Calibri" panose="020F0502020204030204" pitchFamily="34" charset="0"/>
              </a:rPr>
              <a:t>havaintojen teon ja tulkintojensa pohjalta opettaja päätyy johonkin toimintaan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 smtClean="0">
                <a:solidFill>
                  <a:schemeClr val="accent1"/>
                </a:solidFill>
              </a:rPr>
              <a:t>JYU. </a:t>
            </a:r>
            <a:r>
              <a:rPr lang="fi-FI" b="1" smtClean="0"/>
              <a:t>Since 1863.</a:t>
            </a:r>
            <a:endParaRPr lang="fi-FI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222" y="378684"/>
            <a:ext cx="7368419" cy="1019912"/>
          </a:xfrm>
        </p:spPr>
        <p:txBody>
          <a:bodyPr/>
          <a:lstStyle/>
          <a:p>
            <a:r>
              <a:rPr lang="fi-FI" dirty="0" smtClean="0"/>
              <a:t>Esimerkki 1. 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2767"/>
            <a:ext cx="8229600" cy="455715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ts val="2900"/>
              </a:lnSpc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Leena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seuraa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kuuntelee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oppilaiden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keskustelua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tunnistaakseen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sopivan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hetken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liittyä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mukaan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vuorovaikutukseen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Hän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soveltaa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aikaisempaa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opetuskokemustaan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arvioidakseen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milloin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hänen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puheenvuoronsa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voisi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viedä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keskustelua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eteenpäin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sijaan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että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keskustelu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tyrehtyisi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Hän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tekee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havaintoja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siitä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kuinka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oppilasryhmä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osallistuu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yhteiseen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toimintaan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kuinka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yksittäisten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oppilaiden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osallistuminen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sopii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laajempaan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keskusteluun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toiminnan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tavoitteisiin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Oppilaiden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osallistuminen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sisältää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sekä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aktiivista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toimintaa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—he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luokittelevat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puiden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lehtiä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erilaisiin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pinoihin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että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myös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keskustelua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Leenan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huomio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kohdistuu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sekä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oppilaiden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eleisiin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ilmeisiin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liikkeisiin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että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heidän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puheeseensa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6576-D913-A841-B054-014875DAA31A}" type="datetime1">
              <a:rPr lang="fi-FI" smtClean="0"/>
              <a:t>20.9.2019</a:t>
            </a:fld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98453"/>
            <a:ext cx="9144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Muokattu: </a:t>
            </a:r>
            <a:r>
              <a:rPr lang="fi-FI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Schultz</a:t>
            </a:r>
            <a:r>
              <a:rPr lang="fi-FI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K. (2003). </a:t>
            </a:r>
            <a:r>
              <a:rPr lang="fi-FI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  <a:r>
              <a:rPr lang="fi-FI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fi-FI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fi-FI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fi-FI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across</a:t>
            </a:r>
            <a:r>
              <a:rPr lang="fi-FI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r>
              <a:rPr lang="fi-FI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New York: Teachers College Press.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5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AF9E5D57-5B5E-401D-B2CE-10D92039A025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2DE237A3-F387-42F7-8438-1775296BE603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.potx" id="{9280246C-8154-4742-BA74-FA58D652E538}" vid="{7C106CE1-9F54-4332-819A-B1E99B1D9E08}"/>
    </a:ext>
  </a:extLst>
</a:theme>
</file>

<file path=ppt/theme/theme4.xml><?xml version="1.0" encoding="utf-8"?>
<a:theme xmlns:a="http://schemas.openxmlformats.org/drawingml/2006/main" name="1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JYU ei kuvia kevyt Helvetica</Template>
  <TotalTime>9159</TotalTime>
  <Words>1279</Words>
  <Application>Microsoft Office PowerPoint</Application>
  <PresentationFormat>On-screen Show (4:3)</PresentationFormat>
  <Paragraphs>175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Helvetica</vt:lpstr>
      <vt:lpstr>Palatino Linotype</vt:lpstr>
      <vt:lpstr>JYU Otsikkodiat</vt:lpstr>
      <vt:lpstr>JYU sisältö pohjat</vt:lpstr>
      <vt:lpstr>2_Mukautettu suunnittelumalli</vt:lpstr>
      <vt:lpstr>1_JYU sisältö pohjat</vt:lpstr>
      <vt:lpstr>2_JYU sisältö pohjat</vt:lpstr>
      <vt:lpstr>Näkökulmia opettajan osaamiseen Riitta-Leena Metsäpelto Opettajankoulutuslaitos </vt:lpstr>
      <vt:lpstr>Osaaminen ja asiantuntijuus: opetusharjoittelu 1 (KTKP3019)</vt:lpstr>
      <vt:lpstr>Yhteiset luennot</vt:lpstr>
      <vt:lpstr>Luennon kulku</vt:lpstr>
      <vt:lpstr>Pohdittavaksi</vt:lpstr>
      <vt:lpstr>”Where do teachers look, what do they see, and what sense do they make of what they see?”</vt:lpstr>
      <vt:lpstr>Luokkahuonevuoro-vaikutusta luonnehtii </vt:lpstr>
      <vt:lpstr>Luokkahuonevuorovaikutuksen havainnoinnin prosessit </vt:lpstr>
      <vt:lpstr>Esimerkki 1. </vt:lpstr>
      <vt:lpstr>Vahva oppiaineen sisältötieto tukee opettajan havaintojen tekoa ja tulkintoja oppilaiden oppimisesta</vt:lpstr>
      <vt:lpstr>PowerPoint Presentation</vt:lpstr>
      <vt:lpstr>PowerPoint Presentation</vt:lpstr>
      <vt:lpstr>PowerPoint Presentation</vt:lpstr>
      <vt:lpstr>Esimerkki 4.</vt:lpstr>
      <vt:lpstr>PowerPoint Presentation</vt:lpstr>
      <vt:lpstr>Miten opettajan työhön liittyvä havainnointi eroaa arkisesta havainnoinnista?</vt:lpstr>
      <vt:lpstr>Havainnoinnin ja tulkintojen tekemisen haasteita ja rajoitteita</vt:lpstr>
      <vt:lpstr>PowerPoint Presentation</vt:lpstr>
      <vt:lpstr>PowerPoint Presentation</vt:lpstr>
      <vt:lpstr>Kokeneet eksperttiopettajat</vt:lpstr>
      <vt:lpstr>Pohdittavaksi</vt:lpstr>
      <vt:lpstr>Luokkahuonevuorovaikutuksen havainnoinnin tapoja (OH1)</vt:lpstr>
      <vt:lpstr>Kokonaisen oppitunnin observointi (OH1)</vt:lpstr>
      <vt:lpstr>Tutkimuslomake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Feasibility, validity and reliability of Multiple Mini Interview in Teacher education Selections</dc:title>
  <dc:creator>Utriainen, Jukka</dc:creator>
  <cp:lastModifiedBy>Metsäpelto, Riitta-Leena</cp:lastModifiedBy>
  <cp:revision>412</cp:revision>
  <dcterms:created xsi:type="dcterms:W3CDTF">2018-09-13T11:44:59Z</dcterms:created>
  <dcterms:modified xsi:type="dcterms:W3CDTF">2019-09-20T10:39:01Z</dcterms:modified>
</cp:coreProperties>
</file>