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Lst>
  <p:notesMasterIdLst>
    <p:notesMasterId r:id="rId30"/>
  </p:notesMasterIdLst>
  <p:sldIdLst>
    <p:sldId id="334" r:id="rId4"/>
    <p:sldId id="392" r:id="rId5"/>
    <p:sldId id="407" r:id="rId6"/>
    <p:sldId id="395" r:id="rId7"/>
    <p:sldId id="402" r:id="rId8"/>
    <p:sldId id="410" r:id="rId9"/>
    <p:sldId id="403" r:id="rId10"/>
    <p:sldId id="404" r:id="rId11"/>
    <p:sldId id="405" r:id="rId12"/>
    <p:sldId id="418" r:id="rId13"/>
    <p:sldId id="375" r:id="rId14"/>
    <p:sldId id="406" r:id="rId15"/>
    <p:sldId id="412" r:id="rId16"/>
    <p:sldId id="411" r:id="rId17"/>
    <p:sldId id="352" r:id="rId18"/>
    <p:sldId id="413" r:id="rId19"/>
    <p:sldId id="378" r:id="rId20"/>
    <p:sldId id="408" r:id="rId21"/>
    <p:sldId id="419" r:id="rId22"/>
    <p:sldId id="414" r:id="rId23"/>
    <p:sldId id="415" r:id="rId24"/>
    <p:sldId id="409" r:id="rId25"/>
    <p:sldId id="416" r:id="rId26"/>
    <p:sldId id="417" r:id="rId27"/>
    <p:sldId id="386" r:id="rId28"/>
    <p:sldId id="3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5" autoAdjust="0"/>
    <p:restoredTop sz="94095" autoAdjust="0"/>
  </p:normalViewPr>
  <p:slideViewPr>
    <p:cSldViewPr snapToGrid="0">
      <p:cViewPr varScale="1">
        <p:scale>
          <a:sx n="108" d="100"/>
          <a:sy n="108" d="100"/>
        </p:scale>
        <p:origin x="2016" y="10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27.11.2019</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27.11.2019</a:t>
            </a:fld>
            <a:endParaRPr lang="fi-FI" dirty="0"/>
          </a:p>
        </p:txBody>
      </p:sp>
    </p:spTree>
    <p:extLst>
      <p:ext uri="{BB962C8B-B14F-4D97-AF65-F5344CB8AC3E}">
        <p14:creationId xmlns:p14="http://schemas.microsoft.com/office/powerpoint/2010/main" val="775723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27.11.2019</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27.11.2019</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27.11.2019</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27.11.2019</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27.11.2019</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27.11.2019</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smtClean="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smtClean="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27.11.2019</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rgbClr val="002957"/>
                </a:solidFill>
              </a:rPr>
              <a:t>JYU. </a:t>
            </a:r>
            <a:r>
              <a:rPr lang="fi-FI" b="1" smtClean="0"/>
              <a:t>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27.11.2019</a:t>
            </a:fld>
            <a:endParaRPr lang="fi-FI" dirty="0"/>
          </a:p>
        </p:txBody>
      </p:sp>
    </p:spTree>
    <p:extLst>
      <p:ext uri="{BB962C8B-B14F-4D97-AF65-F5344CB8AC3E}">
        <p14:creationId xmlns:p14="http://schemas.microsoft.com/office/powerpoint/2010/main" val="20927797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smtClean="0"/>
              <a:t>Muokkaa perustyylejä naps.</a:t>
            </a:r>
            <a:endParaRPr lang="fi-FI" dirty="0"/>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smtClean="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27.11.2019</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smtClean="0"/>
              <a:t>Muokkaa perustyylejä naps.</a:t>
            </a:r>
            <a:endParaRPr lang="fi-FI" dirty="0"/>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1791009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tx2"/>
                </a:solidFill>
              </a:rPr>
              <a:t>JYU. </a:t>
            </a:r>
            <a:r>
              <a:rPr lang="fi-FI" b="1" dirty="0" err="1" smtClean="0"/>
              <a:t>Since</a:t>
            </a:r>
            <a:r>
              <a:rPr lang="fi-FI" b="1" dirty="0" smtClean="0"/>
              <a:t>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27.11.2019</a:t>
            </a:fld>
            <a:endParaRPr lang="fi-FI" dirty="0"/>
          </a:p>
        </p:txBody>
      </p:sp>
    </p:spTree>
    <p:extLst>
      <p:ext uri="{BB962C8B-B14F-4D97-AF65-F5344CB8AC3E}">
        <p14:creationId xmlns:p14="http://schemas.microsoft.com/office/powerpoint/2010/main" val="31897821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27.11.2019</a:t>
            </a:fld>
            <a:endParaRPr lang="fi-FI" dirty="0"/>
          </a:p>
        </p:txBody>
      </p:sp>
    </p:spTree>
    <p:extLst>
      <p:ext uri="{BB962C8B-B14F-4D97-AF65-F5344CB8AC3E}">
        <p14:creationId xmlns:p14="http://schemas.microsoft.com/office/powerpoint/2010/main" val="41836073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27.11.2019</a:t>
            </a:fld>
            <a:endParaRPr lang="fi-FI" dirty="0"/>
          </a:p>
        </p:txBody>
      </p:sp>
    </p:spTree>
    <p:extLst>
      <p:ext uri="{BB962C8B-B14F-4D97-AF65-F5344CB8AC3E}">
        <p14:creationId xmlns:p14="http://schemas.microsoft.com/office/powerpoint/2010/main" val="24978388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27.11.2019</a:t>
            </a:fld>
            <a:endParaRPr lang="fi-FI" dirty="0"/>
          </a:p>
        </p:txBody>
      </p:sp>
    </p:spTree>
    <p:extLst>
      <p:ext uri="{BB962C8B-B14F-4D97-AF65-F5344CB8AC3E}">
        <p14:creationId xmlns:p14="http://schemas.microsoft.com/office/powerpoint/2010/main" val="21919680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27.11.2019</a:t>
            </a:fld>
            <a:endParaRPr lang="fi-FI" dirty="0"/>
          </a:p>
        </p:txBody>
      </p:sp>
    </p:spTree>
    <p:extLst>
      <p:ext uri="{BB962C8B-B14F-4D97-AF65-F5344CB8AC3E}">
        <p14:creationId xmlns:p14="http://schemas.microsoft.com/office/powerpoint/2010/main" val="610883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27.11.2019</a:t>
            </a:fld>
            <a:endParaRPr lang="fi-FI" dirty="0"/>
          </a:p>
        </p:txBody>
      </p:sp>
    </p:spTree>
    <p:extLst>
      <p:ext uri="{BB962C8B-B14F-4D97-AF65-F5344CB8AC3E}">
        <p14:creationId xmlns:p14="http://schemas.microsoft.com/office/powerpoint/2010/main" val="555791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smtClean="0"/>
              <a:t>Muokkaa perustyylejä naps.</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27.11.2019</a:t>
            </a:fld>
            <a:endParaRPr lang="fi-FI" dirty="0"/>
          </a:p>
        </p:txBody>
      </p:sp>
    </p:spTree>
    <p:extLst>
      <p:ext uri="{BB962C8B-B14F-4D97-AF65-F5344CB8AC3E}">
        <p14:creationId xmlns:p14="http://schemas.microsoft.com/office/powerpoint/2010/main" val="28003824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 name="Otsikko 1"/>
          <p:cNvSpPr>
            <a:spLocks noGrp="1"/>
          </p:cNvSpPr>
          <p:nvPr>
            <p:ph type="title"/>
          </p:nvPr>
        </p:nvSpPr>
        <p:spPr/>
        <p:txBody>
          <a:bodyPr/>
          <a:lstStyle>
            <a:lvl1pPr>
              <a:defRPr>
                <a:latin typeface="Helvetica" pitchFamily="34" charset="0"/>
              </a:defRPr>
            </a:lvl1p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27.11.2019</a:t>
            </a:fld>
            <a:endParaRPr lang="fi-FI" dirty="0"/>
          </a:p>
        </p:txBody>
      </p:sp>
    </p:spTree>
    <p:extLst>
      <p:ext uri="{BB962C8B-B14F-4D97-AF65-F5344CB8AC3E}">
        <p14:creationId xmlns:p14="http://schemas.microsoft.com/office/powerpoint/2010/main" val="394791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789A3762-D0D3-4AA7-8CC3-65AE1A43E897}" type="datetimeFigureOut">
              <a:rPr lang="fi-FI" smtClean="0"/>
              <a:pPr/>
              <a:t>27.11.2019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D6F9F-EFE3-444B-8F53-12BE563373A6}" type="slidenum">
              <a:rPr lang="fi-FI" smtClean="0"/>
              <a:pPr/>
              <a:t>‹#›</a:t>
            </a:fld>
            <a:endParaRPr lang="fi-FI"/>
          </a:p>
        </p:txBody>
      </p:sp>
    </p:spTree>
    <p:extLst>
      <p:ext uri="{BB962C8B-B14F-4D97-AF65-F5344CB8AC3E}">
        <p14:creationId xmlns:p14="http://schemas.microsoft.com/office/powerpoint/2010/main" val="139032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smtClean="0"/>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smtClean="0"/>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27.11.2019</a:t>
            </a:fld>
            <a:endParaRPr lang="fi-FI" dirty="0"/>
          </a:p>
        </p:txBody>
      </p:sp>
      <p:sp>
        <p:nvSpPr>
          <p:cNvPr id="5" name="Footer Placeholder 4"/>
          <p:cNvSpPr>
            <a:spLocks noGrp="1"/>
          </p:cNvSpPr>
          <p:nvPr>
            <p:ph type="ftr" sz="quarter" idx="12"/>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27.11.2019</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smtClean="0"/>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27.11.2019</a:t>
            </a:fld>
            <a:endParaRPr lang="fi-FI" dirty="0"/>
          </a:p>
        </p:txBody>
      </p:sp>
    </p:spTree>
    <p:extLst>
      <p:ext uri="{BB962C8B-B14F-4D97-AF65-F5344CB8AC3E}">
        <p14:creationId xmlns:p14="http://schemas.microsoft.com/office/powerpoint/2010/main" val="20813358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6" name="Date Placeholder 5"/>
          <p:cNvSpPr>
            <a:spLocks noGrp="1"/>
          </p:cNvSpPr>
          <p:nvPr>
            <p:ph type="dt" sz="half" idx="10"/>
          </p:nvPr>
        </p:nvSpPr>
        <p:spPr/>
        <p:txBody>
          <a:bodyPr/>
          <a:lstStyle/>
          <a:p>
            <a:fld id="{53F8DFCE-8BD7-A34D-BC7B-EC90CCB3B946}" type="datetime1">
              <a:rPr lang="fi-FI" smtClean="0"/>
              <a:t>27.11.2019</a:t>
            </a:fld>
            <a:endParaRPr lang="fi-FI" dirty="0"/>
          </a:p>
        </p:txBody>
      </p:sp>
      <p:sp>
        <p:nvSpPr>
          <p:cNvPr id="7" name="Footer Placeholder 6"/>
          <p:cNvSpPr>
            <a:spLocks noGrp="1"/>
          </p:cNvSpPr>
          <p:nvPr>
            <p:ph type="ftr" sz="quarter" idx="11"/>
          </p:nvPr>
        </p:nvSpPr>
        <p:spPr/>
        <p:txBody>
          <a:bodyPr/>
          <a:lstStyle/>
          <a:p>
            <a:r>
              <a:rPr lang="fi-FI" smtClean="0"/>
              <a:t>OVET –  Opettajankoulutuksen valinnat - ennakoivaa tulevaisuustyötä</a:t>
            </a:r>
            <a:endParaRPr lang="fi-FI"/>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27.11.2019</a:t>
            </a:fld>
            <a:endParaRPr lang="fi-FI" dirty="0"/>
          </a:p>
        </p:txBody>
      </p:sp>
      <p:sp>
        <p:nvSpPr>
          <p:cNvPr id="6" name="Footer Placeholder 5"/>
          <p:cNvSpPr>
            <a:spLocks noGrp="1"/>
          </p:cNvSpPr>
          <p:nvPr>
            <p:ph type="ftr" sz="quarter" idx="13"/>
          </p:nvPr>
        </p:nvSpPr>
        <p:spPr/>
        <p:txBody>
          <a:bodyPr/>
          <a:lstStyle/>
          <a:p>
            <a:r>
              <a:rPr lang="fi-FI" dirty="0" smtClean="0"/>
              <a:t>OVET </a:t>
            </a:r>
            <a:br>
              <a:rPr lang="fi-FI" dirty="0" smtClean="0"/>
            </a:br>
            <a:r>
              <a:rPr lang="fi-FI" dirty="0" smtClean="0"/>
              <a:t>Opettajankoulutuksen valinnat - ennakoivaa tulevaisuustyötä</a:t>
            </a:r>
            <a:endParaRPr lang="fi-FI" dirty="0"/>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smtClean="0"/>
              <a:t>Lisää otsikko</a:t>
            </a:r>
            <a:endParaRPr lang="fi-FI" noProof="0" dirty="0"/>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smtClean="0"/>
              <a:t>Lisää kuva</a:t>
            </a:r>
            <a:endParaRPr lang="fi-FI" dirty="0"/>
          </a:p>
        </p:txBody>
      </p:sp>
      <p:sp>
        <p:nvSpPr>
          <p:cNvPr id="3" name="Date Placeholder 2"/>
          <p:cNvSpPr>
            <a:spLocks noGrp="1"/>
          </p:cNvSpPr>
          <p:nvPr>
            <p:ph type="dt" sz="half" idx="13"/>
          </p:nvPr>
        </p:nvSpPr>
        <p:spPr/>
        <p:txBody>
          <a:bodyPr/>
          <a:lstStyle/>
          <a:p>
            <a:fld id="{E983A660-1862-F748-B977-81D74D0A3667}" type="datetime1">
              <a:rPr lang="fi-FI" smtClean="0"/>
              <a:t>27.11.2019</a:t>
            </a:fld>
            <a:endParaRPr lang="fi-FI" dirty="0"/>
          </a:p>
        </p:txBody>
      </p:sp>
      <p:sp>
        <p:nvSpPr>
          <p:cNvPr id="7" name="Footer Placeholder 6"/>
          <p:cNvSpPr>
            <a:spLocks noGrp="1"/>
          </p:cNvSpPr>
          <p:nvPr>
            <p:ph type="ftr" sz="quarter" idx="14"/>
          </p:nvPr>
        </p:nvSpPr>
        <p:spPr/>
        <p:txBody>
          <a:bodyPr/>
          <a:lstStyle/>
          <a:p>
            <a:r>
              <a:rPr lang="fi-FI" dirty="0" smtClean="0"/>
              <a:t>OVET </a:t>
            </a:r>
            <a:br>
              <a:rPr lang="fi-FI" dirty="0" smtClean="0"/>
            </a:br>
            <a:r>
              <a:rPr lang="fi-FI" dirty="0" smtClean="0"/>
              <a:t> Opettajankoulutuksen valinnat - ennakoivaa tulevaisuustyötä</a:t>
            </a:r>
            <a:endParaRPr lang="fi-FI" dirty="0"/>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27.11.2019</a:t>
            </a:fld>
            <a:endParaRPr lang="fi-FI" dirty="0"/>
          </a:p>
        </p:txBody>
      </p:sp>
      <p:sp>
        <p:nvSpPr>
          <p:cNvPr id="3" name="Footer Placeholder 2"/>
          <p:cNvSpPr>
            <a:spLocks noGrp="1"/>
          </p:cNvSpPr>
          <p:nvPr>
            <p:ph type="ftr" sz="quarter" idx="11"/>
          </p:nvPr>
        </p:nvSpPr>
        <p:spPr/>
        <p:txBody>
          <a:bodyPr/>
          <a:lstStyle/>
          <a:p>
            <a:r>
              <a:rPr lang="fi-FI" dirty="0" smtClean="0"/>
              <a:t>OVET</a:t>
            </a:r>
            <a:br>
              <a:rPr lang="fi-FI" dirty="0" smtClean="0"/>
            </a:br>
            <a:r>
              <a:rPr lang="fi-FI" dirty="0" smtClean="0"/>
              <a:t>Opettajankoulutuksen valinnat - ennakoivaa tulevaisuustyötä</a:t>
            </a:r>
            <a:endParaRPr lang="fi-FI" dirty="0"/>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27.11.2019</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27.11.2019</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27.11.2019</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27.11.2019</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smtClean="0">
                <a:solidFill>
                  <a:schemeClr val="accent1"/>
                </a:solidFill>
              </a:rPr>
              <a:t>JYU. </a:t>
            </a:r>
            <a:r>
              <a:rPr lang="fi-FI" b="1" dirty="0" err="1" smtClean="0"/>
              <a:t>Since</a:t>
            </a:r>
            <a:r>
              <a:rPr lang="fi-FI" b="1" dirty="0" smtClean="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27.11.2019</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smtClean="0">
                <a:solidFill>
                  <a:schemeClr val="accent1"/>
                </a:solidFill>
              </a:rPr>
              <a:t>JYU.</a:t>
            </a:r>
            <a:r>
              <a:rPr lang="fi-FI" b="1" smtClean="0"/>
              <a:t> Since 1863.</a:t>
            </a:r>
            <a:endParaRPr lang="fi-FI" b="1" dirty="0" smtClean="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smtClean="0"/>
              <a:t>Muokkaa perustyylejä naps.</a:t>
            </a:r>
            <a:endParaRPr lang="fi-FI" dirty="0"/>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27.11.2019</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27.11.2019</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endParaRPr lang="fi-FI" b="1"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27.11.2019</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10" r:id="rId1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1"/>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2"/>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27.11.2019</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smtClean="0"/>
              <a:t>OVET – </a:t>
            </a:r>
            <a:br>
              <a:rPr lang="fi-FI" smtClean="0"/>
            </a:br>
            <a:r>
              <a:rPr lang="fi-FI" smtClean="0"/>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iming>
    <p:tnLst>
      <p:par>
        <p:cTn id="1" dur="indefinite" restart="never" nodeType="tmRoot"/>
      </p:par>
    </p:tnLst>
  </p:timing>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bit.ly/2nhEixi"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bit.ly/2nhEixi"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s://bit.ly/2nhEixi"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hyperlink" Target="https://unsplash.com/search/photos/people?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norssi.fi/arviointijulkaisu/mobile/index.html#p=1"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313" y="1893621"/>
            <a:ext cx="5727252" cy="1906777"/>
          </a:xfrm>
        </p:spPr>
        <p:txBody>
          <a:bodyPr/>
          <a:lstStyle/>
          <a:p>
            <a:r>
              <a:rPr lang="fi-FI" sz="3200" dirty="0" smtClean="0"/>
              <a:t>Formatiivinen arviointi ja palaute</a:t>
            </a:r>
            <a:endParaRPr lang="fi-FI" sz="3200" dirty="0"/>
          </a:p>
        </p:txBody>
      </p:sp>
      <p:sp>
        <p:nvSpPr>
          <p:cNvPr id="3" name="Subtitle 2"/>
          <p:cNvSpPr>
            <a:spLocks noGrp="1"/>
          </p:cNvSpPr>
          <p:nvPr>
            <p:ph type="subTitle" idx="1"/>
          </p:nvPr>
        </p:nvSpPr>
        <p:spPr>
          <a:xfrm>
            <a:off x="1764312" y="4030266"/>
            <a:ext cx="5727252" cy="1680985"/>
          </a:xfrm>
        </p:spPr>
        <p:txBody>
          <a:bodyPr>
            <a:normAutofit/>
          </a:bodyPr>
          <a:lstStyle/>
          <a:p>
            <a:r>
              <a:rPr lang="fi-FI" sz="2800" dirty="0" smtClean="0"/>
              <a:t>Video Club 3 </a:t>
            </a:r>
          </a:p>
          <a:p>
            <a:r>
              <a:rPr lang="fi-FI" sz="2800" dirty="0" smtClean="0"/>
              <a:t>28.11.2019</a:t>
            </a:r>
          </a:p>
          <a:p>
            <a:r>
              <a:rPr lang="fi-FI" sz="2800" dirty="0"/>
              <a:t>	</a:t>
            </a:r>
            <a:endParaRPr lang="fi-FI" sz="2400" b="0" dirty="0"/>
          </a:p>
        </p:txBody>
      </p:sp>
      <p:sp>
        <p:nvSpPr>
          <p:cNvPr id="4" name="Footer Placeholder 3"/>
          <p:cNvSpPr>
            <a:spLocks noGrp="1"/>
          </p:cNvSpPr>
          <p:nvPr>
            <p:ph type="ftr" sz="quarter" idx="3"/>
          </p:nvPr>
        </p:nvSpPr>
        <p:spPr/>
        <p:txBody>
          <a:bodyPr/>
          <a:lstStyle/>
          <a:p>
            <a:r>
              <a:rPr lang="fi-FI" b="1" smtClean="0">
                <a:solidFill>
                  <a:schemeClr val="accent1"/>
                </a:solidFill>
              </a:rPr>
              <a:t>JYU.</a:t>
            </a:r>
            <a:r>
              <a:rPr lang="fi-FI" b="1" smtClean="0"/>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27.11.2019</a:t>
            </a:fld>
            <a:endParaRPr lang="fi-FI" dirty="0"/>
          </a:p>
        </p:txBody>
      </p:sp>
    </p:spTree>
    <p:extLst>
      <p:ext uri="{BB962C8B-B14F-4D97-AF65-F5344CB8AC3E}">
        <p14:creationId xmlns:p14="http://schemas.microsoft.com/office/powerpoint/2010/main" val="3954211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0375" y="663761"/>
            <a:ext cx="7368419" cy="1019912"/>
          </a:xfrm>
        </p:spPr>
        <p:txBody>
          <a:bodyPr/>
          <a:lstStyle/>
          <a:p>
            <a:r>
              <a:rPr lang="fi-FI" dirty="0" smtClean="0"/>
              <a:t>Formatiivinen arviointi</a:t>
            </a:r>
            <a:endParaRPr lang="fi-FI" dirty="0"/>
          </a:p>
        </p:txBody>
      </p:sp>
      <p:sp>
        <p:nvSpPr>
          <p:cNvPr id="8" name="Content Placeholder 7"/>
          <p:cNvSpPr>
            <a:spLocks noGrp="1"/>
          </p:cNvSpPr>
          <p:nvPr>
            <p:ph idx="1"/>
          </p:nvPr>
        </p:nvSpPr>
        <p:spPr>
          <a:xfrm>
            <a:off x="460375" y="1683673"/>
            <a:ext cx="8229600" cy="4557156"/>
          </a:xfrm>
        </p:spPr>
        <p:txBody>
          <a:bodyPr>
            <a:normAutofit/>
          </a:bodyPr>
          <a:lstStyle/>
          <a:p>
            <a:pPr marL="0" indent="0">
              <a:buNone/>
            </a:pPr>
            <a:r>
              <a:rPr lang="fi-FI" dirty="0" smtClean="0"/>
              <a:t>Formatiivinen </a:t>
            </a:r>
            <a:r>
              <a:rPr lang="fi-FI" dirty="0"/>
              <a:t>arviointi tarkoittaa </a:t>
            </a:r>
            <a:r>
              <a:rPr lang="fi-FI" dirty="0" smtClean="0"/>
              <a:t>oppimisprosessin aikana tehtävää, usein </a:t>
            </a:r>
            <a:r>
              <a:rPr lang="fi-FI" dirty="0"/>
              <a:t>toistuvaa, vuorovaikutteista oppilaan edistymisen ja ymmärtämisen arviointia </a:t>
            </a:r>
            <a:r>
              <a:rPr lang="fi-FI" dirty="0" smtClean="0"/>
              <a:t>ja tukemista</a:t>
            </a:r>
            <a:r>
              <a:rPr lang="fi-FI" dirty="0"/>
              <a:t> </a:t>
            </a:r>
            <a:r>
              <a:rPr lang="fi-FI" dirty="0" smtClean="0"/>
              <a:t>palautteen avulla</a:t>
            </a:r>
            <a:endParaRPr lang="en-US" dirty="0" smtClean="0"/>
          </a:p>
          <a:p>
            <a:pPr marL="0" indent="0">
              <a:buNone/>
            </a:pPr>
            <a:endParaRPr lang="fi-FI" dirty="0" smtClean="0"/>
          </a:p>
          <a:p>
            <a:pPr marL="0" indent="0">
              <a:buNone/>
            </a:pP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4294967295"/>
          </p:nvPr>
        </p:nvSpPr>
        <p:spPr>
          <a:xfrm>
            <a:off x="6996113" y="6424613"/>
            <a:ext cx="2147887" cy="1809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002957"/>
                </a:solidFill>
                <a:effectLst/>
                <a:uLnTx/>
                <a:uFillTx/>
                <a:latin typeface="Helvetica"/>
                <a:ea typeface="+mn-ea"/>
                <a:cs typeface="Helvetica"/>
              </a:rPr>
              <a:t>JYU. </a:t>
            </a:r>
            <a:r>
              <a:rPr kumimoji="0" lang="fi-FI" sz="900" b="1" i="0" u="none" strike="noStrike" kern="1200" cap="none" spc="0" normalizeH="0" baseline="0" noProof="0" smtClean="0">
                <a:ln>
                  <a:noFill/>
                </a:ln>
                <a:solidFill>
                  <a:prstClr val="white"/>
                </a:solidFill>
                <a:effectLst/>
                <a:uLnTx/>
                <a:uFillTx/>
                <a:latin typeface="Helvetica"/>
                <a:ea typeface="+mn-ea"/>
                <a:cs typeface="Helvetica"/>
              </a:rPr>
              <a:t>Since 1863.</a:t>
            </a:r>
            <a:endParaRPr kumimoji="0" lang="fi-FI" sz="900" b="1"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5" name="Slide Number Placeholder 4"/>
          <p:cNvSpPr>
            <a:spLocks noGrp="1"/>
          </p:cNvSpPr>
          <p:nvPr>
            <p:ph type="sldNum" sz="quarter" idx="4294967295"/>
          </p:nvPr>
        </p:nvSpPr>
        <p:spPr>
          <a:xfrm>
            <a:off x="8689975" y="6424613"/>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9" name="Picture 8"/>
          <p:cNvPicPr>
            <a:picLocks noChangeAspect="1"/>
          </p:cNvPicPr>
          <p:nvPr/>
        </p:nvPicPr>
        <p:blipFill rotWithShape="1">
          <a:blip r:embed="rId2"/>
          <a:srcRect l="26489" t="12567" r="23940" b="24504"/>
          <a:stretch/>
        </p:blipFill>
        <p:spPr>
          <a:xfrm>
            <a:off x="7333788" y="0"/>
            <a:ext cx="1810212" cy="1499889"/>
          </a:xfrm>
          <a:prstGeom prst="rect">
            <a:avLst/>
          </a:prstGeom>
        </p:spPr>
      </p:pic>
      <p:sp>
        <p:nvSpPr>
          <p:cNvPr id="2" name="Rectangle 1"/>
          <p:cNvSpPr/>
          <p:nvPr/>
        </p:nvSpPr>
        <p:spPr>
          <a:xfrm>
            <a:off x="368305" y="5694276"/>
            <a:ext cx="808037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OECD (2004). </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Formatiivinen arviointi: Oppimisen parantaminen ylemmän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perusasteen </a:t>
            </a:r>
            <a:r>
              <a:rPr kumimoji="0" lang="fi-FI"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luokissa.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Saatavilla</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http</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://www.oecd.org/education/ceri/34298112.pdf</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662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p:txBody>
          <a:bodyPr>
            <a:normAutofit fontScale="90000"/>
          </a:bodyPr>
          <a:lstStyle/>
          <a:p>
            <a:r>
              <a:rPr lang="fi-FI" dirty="0" smtClean="0"/>
              <a:t>Lähestymistapoja formatiiviseen arviointiin </a:t>
            </a:r>
            <a:endParaRPr lang="fi-FI" dirty="0"/>
          </a:p>
        </p:txBody>
      </p:sp>
      <p:sp>
        <p:nvSpPr>
          <p:cNvPr id="5" name="Content Placeholder 4"/>
          <p:cNvSpPr>
            <a:spLocks noGrp="1"/>
          </p:cNvSpPr>
          <p:nvPr>
            <p:ph idx="1"/>
          </p:nvPr>
        </p:nvSpPr>
        <p:spPr>
          <a:xfrm>
            <a:off x="457200" y="2219453"/>
            <a:ext cx="8229600" cy="3521780"/>
          </a:xfrm>
        </p:spPr>
        <p:txBody>
          <a:bodyPr>
            <a:normAutofit/>
          </a:bodyPr>
          <a:lstStyle/>
          <a:p>
            <a:pPr marL="514350" indent="-514350">
              <a:buFont typeface="+mj-lt"/>
              <a:buAutoNum type="arabicParenR"/>
            </a:pPr>
            <a:r>
              <a:rPr lang="fi-FI" dirty="0" smtClean="0"/>
              <a:t>Etukäteen suunniteltu (formaali) oppitunnin aikana toteutettu formatiivinen arviointi </a:t>
            </a:r>
          </a:p>
          <a:p>
            <a:pPr marL="514350" indent="-514350">
              <a:buFont typeface="+mj-lt"/>
              <a:buAutoNum type="arabicParenR"/>
            </a:pPr>
            <a:r>
              <a:rPr lang="fi-FI" dirty="0" smtClean="0"/>
              <a:t>Oppitunnin </a:t>
            </a:r>
            <a:r>
              <a:rPr lang="fi-FI" dirty="0"/>
              <a:t>aikana </a:t>
            </a:r>
            <a:r>
              <a:rPr lang="fi-FI" dirty="0" smtClean="0"/>
              <a:t>tapahtuva suunnittelematon (</a:t>
            </a:r>
            <a:r>
              <a:rPr lang="fi-FI" dirty="0" err="1" smtClean="0"/>
              <a:t>informaali</a:t>
            </a:r>
            <a:r>
              <a:rPr lang="fi-FI" dirty="0" smtClean="0"/>
              <a:t>) arviointi</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
        <p:nvSpPr>
          <p:cNvPr id="7" name="TextBox 6"/>
          <p:cNvSpPr txBox="1"/>
          <p:nvPr/>
        </p:nvSpPr>
        <p:spPr>
          <a:xfrm>
            <a:off x="227396" y="5553688"/>
            <a:ext cx="8689207" cy="738664"/>
          </a:xfrm>
          <a:prstGeom prst="rect">
            <a:avLst/>
          </a:prstGeom>
          <a:solidFill>
            <a:schemeClr val="accent1">
              <a:lumMod val="20000"/>
              <a:lumOff val="80000"/>
            </a:schemeClr>
          </a:solidFill>
        </p:spPr>
        <p:txBody>
          <a:bodyPr wrap="square" rtlCol="0">
            <a:spAutoFit/>
          </a:bodyPr>
          <a:lstStyle/>
          <a:p>
            <a:r>
              <a:rPr lang="fi-FI" sz="1400" dirty="0" err="1">
                <a:latin typeface="Calibri" panose="020F0502020204030204" pitchFamily="34" charset="0"/>
                <a:cs typeface="Calibri" panose="020F0502020204030204" pitchFamily="34" charset="0"/>
              </a:rPr>
              <a:t>Shavelson</a:t>
            </a:r>
            <a:r>
              <a:rPr lang="fi-FI" sz="1400" dirty="0">
                <a:latin typeface="Calibri" panose="020F0502020204030204" pitchFamily="34" charset="0"/>
                <a:cs typeface="Calibri" panose="020F0502020204030204" pitchFamily="34" charset="0"/>
              </a:rPr>
              <a:t>, R.J., Young, D.B., </a:t>
            </a:r>
            <a:r>
              <a:rPr lang="fi-FI" sz="1400" dirty="0" err="1">
                <a:latin typeface="Calibri" panose="020F0502020204030204" pitchFamily="34" charset="0"/>
                <a:cs typeface="Calibri" panose="020F0502020204030204" pitchFamily="34" charset="0"/>
              </a:rPr>
              <a:t>Ayala</a:t>
            </a:r>
            <a:r>
              <a:rPr lang="fi-FI" sz="1400" dirty="0">
                <a:latin typeface="Calibri" panose="020F0502020204030204" pitchFamily="34" charset="0"/>
                <a:cs typeface="Calibri" panose="020F0502020204030204" pitchFamily="34" charset="0"/>
              </a:rPr>
              <a:t>, C.C., Brandon, P.R., </a:t>
            </a:r>
            <a:r>
              <a:rPr lang="fi-FI" sz="1400" dirty="0" err="1">
                <a:latin typeface="Calibri" panose="020F0502020204030204" pitchFamily="34" charset="0"/>
                <a:cs typeface="Calibri" panose="020F0502020204030204" pitchFamily="34" charset="0"/>
              </a:rPr>
              <a:t>Furtak</a:t>
            </a:r>
            <a:r>
              <a:rPr lang="fi-FI" sz="1400" dirty="0">
                <a:latin typeface="Calibri" panose="020F0502020204030204" pitchFamily="34" charset="0"/>
                <a:cs typeface="Calibri" panose="020F0502020204030204" pitchFamily="34" charset="0"/>
              </a:rPr>
              <a:t>, E.M., </a:t>
            </a:r>
            <a:r>
              <a:rPr lang="fi-FI" sz="1400" dirty="0" err="1" smtClean="0">
                <a:latin typeface="Calibri" panose="020F0502020204030204" pitchFamily="34" charset="0"/>
                <a:cs typeface="Calibri" panose="020F0502020204030204" pitchFamily="34" charset="0"/>
              </a:rPr>
              <a:t>Ruiz</a:t>
            </a:r>
            <a:r>
              <a:rPr lang="fi-FI" sz="1400" dirty="0" smtClean="0">
                <a:latin typeface="Calibri" panose="020F0502020204030204" pitchFamily="34" charset="0"/>
                <a:cs typeface="Calibri" panose="020F0502020204030204" pitchFamily="34" charset="0"/>
              </a:rPr>
              <a:t>-Primo</a:t>
            </a:r>
            <a:r>
              <a:rPr lang="fi-FI" sz="1400" dirty="0">
                <a:latin typeface="Calibri" panose="020F0502020204030204" pitchFamily="34" charset="0"/>
                <a:cs typeface="Calibri" panose="020F0502020204030204" pitchFamily="34" charset="0"/>
              </a:rPr>
              <a:t>, M.A., . . . </a:t>
            </a:r>
            <a:r>
              <a:rPr lang="fi-FI" sz="1400" dirty="0" err="1">
                <a:latin typeface="Calibri" panose="020F0502020204030204" pitchFamily="34" charset="0"/>
                <a:cs typeface="Calibri" panose="020F0502020204030204" pitchFamily="34" charset="0"/>
              </a:rPr>
              <a:t>Yin</a:t>
            </a:r>
            <a:r>
              <a:rPr lang="fi-FI" sz="1400" dirty="0">
                <a:latin typeface="Calibri" panose="020F0502020204030204" pitchFamily="34" charset="0"/>
                <a:cs typeface="Calibri" panose="020F0502020204030204" pitchFamily="34" charset="0"/>
              </a:rPr>
              <a:t>, Y. (2008). On </a:t>
            </a:r>
            <a:r>
              <a:rPr lang="fi-FI" sz="1400" dirty="0" err="1">
                <a:latin typeface="Calibri" panose="020F0502020204030204" pitchFamily="34" charset="0"/>
                <a:cs typeface="Calibri" panose="020F0502020204030204" pitchFamily="34" charset="0"/>
              </a:rPr>
              <a:t>the</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impact</a:t>
            </a:r>
            <a:r>
              <a:rPr lang="fi-FI" sz="1400" dirty="0">
                <a:latin typeface="Calibri" panose="020F0502020204030204" pitchFamily="34" charset="0"/>
                <a:cs typeface="Calibri" panose="020F0502020204030204" pitchFamily="34" charset="0"/>
              </a:rPr>
              <a:t> of </a:t>
            </a:r>
            <a:r>
              <a:rPr lang="fi-FI" sz="1400" dirty="0" err="1">
                <a:latin typeface="Calibri" panose="020F0502020204030204" pitchFamily="34" charset="0"/>
                <a:cs typeface="Calibri" panose="020F0502020204030204" pitchFamily="34" charset="0"/>
              </a:rPr>
              <a:t>curriculum-embedded</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formative</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assessment</a:t>
            </a:r>
            <a:r>
              <a:rPr lang="fi-FI" sz="1400" dirty="0">
                <a:latin typeface="Calibri" panose="020F0502020204030204" pitchFamily="34" charset="0"/>
                <a:cs typeface="Calibri" panose="020F0502020204030204" pitchFamily="34" charset="0"/>
              </a:rPr>
              <a:t> on </a:t>
            </a:r>
            <a:r>
              <a:rPr lang="fi-FI" sz="1400" dirty="0" err="1">
                <a:latin typeface="Calibri" panose="020F0502020204030204" pitchFamily="34" charset="0"/>
                <a:cs typeface="Calibri" panose="020F0502020204030204" pitchFamily="34" charset="0"/>
              </a:rPr>
              <a:t>learning</a:t>
            </a:r>
            <a:r>
              <a:rPr lang="fi-FI" sz="1400" dirty="0">
                <a:latin typeface="Calibri" panose="020F0502020204030204" pitchFamily="34" charset="0"/>
                <a:cs typeface="Calibri" panose="020F0502020204030204" pitchFamily="34" charset="0"/>
              </a:rPr>
              <a:t>: </a:t>
            </a:r>
            <a:r>
              <a:rPr lang="fi-FI" sz="1400" dirty="0" smtClean="0">
                <a:latin typeface="Calibri" panose="020F0502020204030204" pitchFamily="34" charset="0"/>
                <a:cs typeface="Calibri" panose="020F0502020204030204" pitchFamily="34" charset="0"/>
              </a:rPr>
              <a:t>A </a:t>
            </a:r>
            <a:r>
              <a:rPr lang="fi-FI" sz="1400" dirty="0" err="1">
                <a:latin typeface="Calibri" panose="020F0502020204030204" pitchFamily="34" charset="0"/>
                <a:cs typeface="Calibri" panose="020F0502020204030204" pitchFamily="34" charset="0"/>
              </a:rPr>
              <a:t>collaboration</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between</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curriculum</a:t>
            </a:r>
            <a:r>
              <a:rPr lang="fi-FI" sz="1400" dirty="0">
                <a:latin typeface="Calibri" panose="020F0502020204030204" pitchFamily="34" charset="0"/>
                <a:cs typeface="Calibri" panose="020F0502020204030204" pitchFamily="34" charset="0"/>
              </a:rPr>
              <a:t> and </a:t>
            </a:r>
            <a:r>
              <a:rPr lang="fi-FI" sz="1400" dirty="0" err="1">
                <a:latin typeface="Calibri" panose="020F0502020204030204" pitchFamily="34" charset="0"/>
                <a:cs typeface="Calibri" panose="020F0502020204030204" pitchFamily="34" charset="0"/>
              </a:rPr>
              <a:t>assessment</a:t>
            </a:r>
            <a:r>
              <a:rPr lang="fi-FI" sz="1400" dirty="0">
                <a:latin typeface="Calibri" panose="020F0502020204030204" pitchFamily="34" charset="0"/>
                <a:cs typeface="Calibri" panose="020F0502020204030204" pitchFamily="34" charset="0"/>
              </a:rPr>
              <a:t> </a:t>
            </a:r>
            <a:r>
              <a:rPr lang="fi-FI" sz="1400" dirty="0" err="1">
                <a:latin typeface="Calibri" panose="020F0502020204030204" pitchFamily="34" charset="0"/>
                <a:cs typeface="Calibri" panose="020F0502020204030204" pitchFamily="34" charset="0"/>
              </a:rPr>
              <a:t>developers</a:t>
            </a:r>
            <a:r>
              <a:rPr lang="fi-FI" sz="1400" dirty="0">
                <a:latin typeface="Calibri" panose="020F0502020204030204" pitchFamily="34" charset="0"/>
                <a:cs typeface="Calibri" panose="020F0502020204030204" pitchFamily="34" charset="0"/>
              </a:rPr>
              <a:t>. </a:t>
            </a:r>
            <a:r>
              <a:rPr lang="fi-FI" sz="1400" i="1" dirty="0" err="1">
                <a:latin typeface="Calibri" panose="020F0502020204030204" pitchFamily="34" charset="0"/>
                <a:cs typeface="Calibri" panose="020F0502020204030204" pitchFamily="34" charset="0"/>
              </a:rPr>
              <a:t>Applied</a:t>
            </a:r>
            <a:r>
              <a:rPr lang="fi-FI" sz="1400" i="1" dirty="0">
                <a:latin typeface="Calibri" panose="020F0502020204030204" pitchFamily="34" charset="0"/>
                <a:cs typeface="Calibri" panose="020F0502020204030204" pitchFamily="34" charset="0"/>
              </a:rPr>
              <a:t> </a:t>
            </a:r>
            <a:r>
              <a:rPr lang="fi-FI" sz="1400" i="1" dirty="0" err="1">
                <a:latin typeface="Calibri" panose="020F0502020204030204" pitchFamily="34" charset="0"/>
                <a:cs typeface="Calibri" panose="020F0502020204030204" pitchFamily="34" charset="0"/>
              </a:rPr>
              <a:t>Measurement</a:t>
            </a:r>
            <a:r>
              <a:rPr lang="fi-FI" sz="1400" i="1" dirty="0">
                <a:latin typeface="Calibri" panose="020F0502020204030204" pitchFamily="34" charset="0"/>
                <a:cs typeface="Calibri" panose="020F0502020204030204" pitchFamily="34" charset="0"/>
              </a:rPr>
              <a:t> In </a:t>
            </a:r>
            <a:r>
              <a:rPr lang="fi-FI" sz="1400" i="1" dirty="0" err="1">
                <a:latin typeface="Calibri" panose="020F0502020204030204" pitchFamily="34" charset="0"/>
                <a:cs typeface="Calibri" panose="020F0502020204030204" pitchFamily="34" charset="0"/>
              </a:rPr>
              <a:t>Education</a:t>
            </a:r>
            <a:r>
              <a:rPr lang="fi-FI" sz="1400" i="1" dirty="0">
                <a:latin typeface="Calibri" panose="020F0502020204030204" pitchFamily="34" charset="0"/>
                <a:cs typeface="Calibri" panose="020F0502020204030204" pitchFamily="34" charset="0"/>
              </a:rPr>
              <a:t>, 21,</a:t>
            </a:r>
            <a:r>
              <a:rPr lang="fi-FI" sz="1400" dirty="0">
                <a:latin typeface="Calibri" panose="020F0502020204030204" pitchFamily="34" charset="0"/>
                <a:cs typeface="Calibri" panose="020F0502020204030204" pitchFamily="34" charset="0"/>
              </a:rPr>
              <a:t> 295–314.</a:t>
            </a:r>
          </a:p>
        </p:txBody>
      </p:sp>
    </p:spTree>
    <p:extLst>
      <p:ext uri="{BB962C8B-B14F-4D97-AF65-F5344CB8AC3E}">
        <p14:creationId xmlns:p14="http://schemas.microsoft.com/office/powerpoint/2010/main" val="4130082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85"/>
            <a:ext cx="7356324" cy="1019912"/>
          </a:xfrm>
        </p:spPr>
        <p:txBody>
          <a:bodyPr>
            <a:normAutofit fontScale="90000"/>
          </a:bodyPr>
          <a:lstStyle/>
          <a:p>
            <a:r>
              <a:rPr lang="fi-FI" dirty="0" smtClean="0"/>
              <a:t>Formatiivisen arvioinnin menetelmiä</a:t>
            </a:r>
            <a:endParaRPr lang="fi-FI" dirty="0"/>
          </a:p>
        </p:txBody>
      </p:sp>
      <p:sp>
        <p:nvSpPr>
          <p:cNvPr id="3" name="Content Placeholder 2"/>
          <p:cNvSpPr>
            <a:spLocks noGrp="1"/>
          </p:cNvSpPr>
          <p:nvPr>
            <p:ph idx="1"/>
          </p:nvPr>
        </p:nvSpPr>
        <p:spPr>
          <a:xfrm>
            <a:off x="457200" y="1873188"/>
            <a:ext cx="8229600" cy="4474346"/>
          </a:xfrm>
        </p:spPr>
        <p:txBody>
          <a:bodyPr>
            <a:normAutofit fontScale="85000" lnSpcReduction="20000"/>
          </a:bodyPr>
          <a:lstStyle/>
          <a:p>
            <a:r>
              <a:rPr lang="fi-FI" sz="3500" dirty="0" smtClean="0"/>
              <a:t>Palaute</a:t>
            </a:r>
          </a:p>
          <a:p>
            <a:r>
              <a:rPr lang="fi-FI" sz="3500" dirty="0" smtClean="0"/>
              <a:t>Ope-oppilas keskustelut</a:t>
            </a:r>
          </a:p>
          <a:p>
            <a:r>
              <a:rPr lang="fi-FI" sz="3500" dirty="0" smtClean="0"/>
              <a:t>Ope-oppilas-huoltaja -keskustelut</a:t>
            </a:r>
          </a:p>
          <a:p>
            <a:r>
              <a:rPr lang="fi-FI" sz="3500" dirty="0" smtClean="0"/>
              <a:t>Itsearviointi</a:t>
            </a:r>
          </a:p>
          <a:p>
            <a:r>
              <a:rPr lang="fi-FI" sz="3500" dirty="0" smtClean="0"/>
              <a:t>Vertaisarviointi</a:t>
            </a:r>
          </a:p>
          <a:p>
            <a:r>
              <a:rPr lang="fi-FI" sz="3500" dirty="0" smtClean="0"/>
              <a:t>Ryhmäarviointi</a:t>
            </a:r>
          </a:p>
          <a:p>
            <a:pPr marL="0" indent="0">
              <a:lnSpc>
                <a:spcPct val="120000"/>
              </a:lnSpc>
              <a:spcBef>
                <a:spcPts val="800"/>
              </a:spcBef>
              <a:buNone/>
            </a:pPr>
            <a:endParaRPr lang="fi-FI" sz="2000" dirty="0" smtClean="0"/>
          </a:p>
          <a:p>
            <a:pPr marL="0" indent="0">
              <a:lnSpc>
                <a:spcPct val="120000"/>
              </a:lnSpc>
              <a:spcBef>
                <a:spcPts val="800"/>
              </a:spcBef>
              <a:buNone/>
            </a:pPr>
            <a:endParaRPr lang="fi-FI" sz="2000" dirty="0"/>
          </a:p>
          <a:p>
            <a:pPr marL="0" indent="0">
              <a:lnSpc>
                <a:spcPct val="120000"/>
              </a:lnSpc>
              <a:spcBef>
                <a:spcPts val="800"/>
              </a:spcBef>
              <a:buNone/>
            </a:pPr>
            <a:endParaRPr lang="fi-FI" sz="2000" dirty="0" smtClean="0"/>
          </a:p>
          <a:p>
            <a:pPr marL="0" indent="0">
              <a:lnSpc>
                <a:spcPct val="120000"/>
              </a:lnSpc>
              <a:spcBef>
                <a:spcPts val="800"/>
              </a:spcBef>
              <a:buNone/>
            </a:pPr>
            <a:r>
              <a:rPr lang="fi-FI" sz="2000" dirty="0" smtClean="0"/>
              <a:t>Huurinainen-Kosunen &amp; Törmä 2018</a:t>
            </a:r>
          </a:p>
          <a:p>
            <a:pPr marL="0" indent="0">
              <a:buNone/>
            </a:pPr>
            <a:endParaRPr lang="fi-FI" dirty="0"/>
          </a:p>
          <a:p>
            <a:pPr marL="0" indent="0">
              <a:buNone/>
            </a:pPr>
            <a:endParaRPr lang="fi-FI" dirty="0"/>
          </a:p>
        </p:txBody>
      </p:sp>
      <p:sp>
        <p:nvSpPr>
          <p:cNvPr id="4" name="Date Placeholder 3"/>
          <p:cNvSpPr>
            <a:spLocks noGrp="1"/>
          </p:cNvSpPr>
          <p:nvPr>
            <p:ph type="dt" sz="half" idx="10"/>
          </p:nvPr>
        </p:nvSpPr>
        <p:spPr/>
        <p:txBody>
          <a:bodyPr/>
          <a:lstStyle/>
          <a:p>
            <a:fld id="{955A0506-6E75-4EEA-8CDF-D97B771F8B7B}" type="datetime1">
              <a:rPr lang="fi-FI" smtClean="0"/>
              <a:t>27.11.2019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B3D6F9F-EFE3-444B-8F53-12BE563373A6}" type="slidenum">
              <a:rPr lang="fi-FI" smtClean="0"/>
              <a:pPr/>
              <a:t>12</a:t>
            </a:fld>
            <a:endParaRPr lang="fi-FI"/>
          </a:p>
        </p:txBody>
      </p:sp>
    </p:spTree>
    <p:extLst>
      <p:ext uri="{BB962C8B-B14F-4D97-AF65-F5344CB8AC3E}">
        <p14:creationId xmlns:p14="http://schemas.microsoft.com/office/powerpoint/2010/main" val="48731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97238" y="216548"/>
            <a:ext cx="7368419" cy="1019912"/>
          </a:xfrm>
        </p:spPr>
        <p:txBody>
          <a:bodyPr>
            <a:normAutofit fontScale="90000"/>
          </a:bodyPr>
          <a:lstStyle/>
          <a:p>
            <a:r>
              <a:rPr lang="fi-FI" dirty="0" smtClean="0"/>
              <a:t>Formatiivinen arviointi vs. palaute</a:t>
            </a: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ounded Rectangle 6"/>
          <p:cNvSpPr/>
          <p:nvPr/>
        </p:nvSpPr>
        <p:spPr>
          <a:xfrm>
            <a:off x="6302380" y="2194657"/>
            <a:ext cx="2146300" cy="1498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Oppilaan oppimistavoite: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err="1" smtClean="0">
                <a:ln>
                  <a:noFill/>
                </a:ln>
                <a:solidFill>
                  <a:prstClr val="black"/>
                </a:solidFill>
                <a:effectLst/>
                <a:uLnTx/>
                <a:uFillTx/>
                <a:latin typeface="Palatino Linotype"/>
                <a:ea typeface="+mn-ea"/>
                <a:cs typeface="+mn-cs"/>
              </a:rPr>
              <a:t>Where</a:t>
            </a: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 am I </a:t>
            </a:r>
            <a:r>
              <a:rPr kumimoji="0" lang="fi-FI" sz="1800" b="0" i="0" u="none" strike="noStrike" kern="1200" cap="none" spc="0" normalizeH="0" baseline="0" noProof="0" dirty="0" err="1" smtClean="0">
                <a:ln>
                  <a:noFill/>
                </a:ln>
                <a:solidFill>
                  <a:prstClr val="black"/>
                </a:solidFill>
                <a:effectLst/>
                <a:uLnTx/>
                <a:uFillTx/>
                <a:latin typeface="Palatino Linotype"/>
                <a:ea typeface="+mn-ea"/>
                <a:cs typeface="+mn-cs"/>
              </a:rPr>
              <a:t>going</a:t>
            </a: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a:t>
            </a:r>
            <a:endParaRPr kumimoji="0" lang="fi-FI" sz="1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8" name="Rounded Rectangle 7"/>
          <p:cNvSpPr/>
          <p:nvPr/>
        </p:nvSpPr>
        <p:spPr>
          <a:xfrm>
            <a:off x="2222500" y="4622799"/>
            <a:ext cx="2146300" cy="162272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Oppilaan osaamisen tai ymmärtämisen taso nyt:</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How am I </a:t>
            </a:r>
            <a:r>
              <a:rPr kumimoji="0" lang="fi-FI" sz="1800" b="0" i="0" u="none" strike="noStrike" kern="1200" cap="none" spc="0" normalizeH="0" baseline="0" noProof="0" dirty="0" err="1" smtClean="0">
                <a:ln>
                  <a:noFill/>
                </a:ln>
                <a:solidFill>
                  <a:prstClr val="black"/>
                </a:solidFill>
                <a:effectLst/>
                <a:uLnTx/>
                <a:uFillTx/>
                <a:latin typeface="Palatino Linotype"/>
                <a:ea typeface="+mn-ea"/>
                <a:cs typeface="+mn-cs"/>
              </a:rPr>
              <a:t>doing</a:t>
            </a:r>
            <a:r>
              <a:rPr kumimoji="0" lang="fi-FI" sz="1800" b="0" i="0" u="none" strike="noStrike" kern="1200" cap="none" spc="0" normalizeH="0" baseline="0" noProof="0" dirty="0" smtClean="0">
                <a:ln>
                  <a:noFill/>
                </a:ln>
                <a:solidFill>
                  <a:prstClr val="black"/>
                </a:solidFill>
                <a:effectLst/>
                <a:uLnTx/>
                <a:uFillTx/>
                <a:latin typeface="Palatino Linotype"/>
                <a:ea typeface="+mn-ea"/>
                <a:cs typeface="+mn-cs"/>
              </a:rPr>
              <a:t>?</a:t>
            </a:r>
            <a:endParaRPr kumimoji="0" lang="fi-FI" sz="1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9" name="TextBox 8"/>
          <p:cNvSpPr txBox="1"/>
          <p:nvPr/>
        </p:nvSpPr>
        <p:spPr>
          <a:xfrm>
            <a:off x="548038" y="1963574"/>
            <a:ext cx="260548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smtClean="0">
                <a:ln>
                  <a:noFill/>
                </a:ln>
                <a:solidFill>
                  <a:prstClr val="black"/>
                </a:solidFill>
                <a:effectLst/>
                <a:uLnTx/>
                <a:uFillTx/>
                <a:latin typeface="Palatino Linotype"/>
                <a:ea typeface="+mn-ea"/>
                <a:cs typeface="+mn-cs"/>
              </a:rPr>
              <a:t>Formatiivinen arviointi: </a:t>
            </a:r>
          </a:p>
        </p:txBody>
      </p:sp>
      <p:cxnSp>
        <p:nvCxnSpPr>
          <p:cNvPr id="13" name="Straight Arrow Connector 12"/>
          <p:cNvCxnSpPr/>
          <p:nvPr/>
        </p:nvCxnSpPr>
        <p:spPr>
          <a:xfrm flipV="1">
            <a:off x="4368800" y="3693258"/>
            <a:ext cx="2895600" cy="18058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90500" y="2777572"/>
            <a:ext cx="2235200" cy="133710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a) O</a:t>
            </a:r>
            <a:r>
              <a:rPr kumimoji="0" lang="fi-FI" sz="1600" b="0" i="0" u="none" strike="noStrike" kern="1200" cap="none" spc="0" normalizeH="0" baseline="0" noProof="0" dirty="0" smtClean="0">
                <a:ln>
                  <a:noFill/>
                </a:ln>
                <a:solidFill>
                  <a:prstClr val="black"/>
                </a:solidFill>
                <a:effectLst/>
                <a:uLnTx/>
                <a:uFillTx/>
                <a:latin typeface="Palatino Linotype"/>
                <a:ea typeface="+mn-ea"/>
                <a:cs typeface="+mn-cs"/>
              </a:rPr>
              <a:t>ppimisprosessin </a:t>
            </a: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aikainen </a:t>
            </a:r>
            <a:r>
              <a:rPr kumimoji="0" lang="fi-FI" sz="1600" b="1" i="0" u="none" strike="noStrike" kern="1200" cap="none" spc="0" normalizeH="0" baseline="0" noProof="0" dirty="0">
                <a:ln>
                  <a:noFill/>
                </a:ln>
                <a:solidFill>
                  <a:srgbClr val="FF0000"/>
                </a:solidFill>
                <a:effectLst/>
                <a:uLnTx/>
                <a:uFillTx/>
                <a:latin typeface="Palatino Linotype"/>
                <a:ea typeface="+mn-ea"/>
                <a:cs typeface="+mn-cs"/>
              </a:rPr>
              <a:t>arviointi </a:t>
            </a: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osaamisen ja ymmärtämisen tasosta</a:t>
            </a:r>
          </a:p>
        </p:txBody>
      </p:sp>
      <p:sp>
        <p:nvSpPr>
          <p:cNvPr id="17" name="Rounded Rectangle 16"/>
          <p:cNvSpPr/>
          <p:nvPr/>
        </p:nvSpPr>
        <p:spPr>
          <a:xfrm>
            <a:off x="2425700" y="1464007"/>
            <a:ext cx="3148859" cy="140321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b) Oppimista edistävä ja rakentava </a:t>
            </a:r>
            <a:r>
              <a:rPr kumimoji="0" lang="fi-FI" sz="1600" b="1" i="0" u="none" strike="noStrike" kern="1200" cap="none" spc="0" normalizeH="0" baseline="0" noProof="0" dirty="0">
                <a:ln>
                  <a:noFill/>
                </a:ln>
                <a:solidFill>
                  <a:srgbClr val="FF0000"/>
                </a:solidFill>
                <a:effectLst/>
                <a:uLnTx/>
                <a:uFillTx/>
                <a:latin typeface="Palatino Linotype"/>
                <a:ea typeface="+mn-ea"/>
                <a:cs typeface="+mn-cs"/>
              </a:rPr>
              <a:t>palaute</a:t>
            </a: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 joka auttaa </a:t>
            </a:r>
            <a:r>
              <a:rPr kumimoji="0" lang="fi-FI" sz="1600" b="0" i="0" u="none" strike="noStrike" kern="1200" cap="none" spc="0" normalizeH="0" baseline="0" noProof="0" dirty="0" smtClean="0">
                <a:ln>
                  <a:noFill/>
                </a:ln>
                <a:solidFill>
                  <a:prstClr val="black"/>
                </a:solidFill>
                <a:effectLst/>
                <a:uLnTx/>
                <a:uFillTx/>
                <a:latin typeface="Palatino Linotype"/>
                <a:ea typeface="+mn-ea"/>
                <a:cs typeface="+mn-cs"/>
              </a:rPr>
              <a:t>oppilasta saavuttamaan </a:t>
            </a:r>
            <a:r>
              <a:rPr kumimoji="0" lang="fi-FI" sz="1600" b="0" i="0" u="none" strike="noStrike" kern="1200" cap="none" spc="0" normalizeH="0" baseline="0" noProof="0" dirty="0">
                <a:ln>
                  <a:noFill/>
                </a:ln>
                <a:solidFill>
                  <a:prstClr val="black"/>
                </a:solidFill>
                <a:effectLst/>
                <a:uLnTx/>
                <a:uFillTx/>
                <a:latin typeface="Palatino Linotype"/>
                <a:ea typeface="+mn-ea"/>
                <a:cs typeface="+mn-cs"/>
              </a:rPr>
              <a:t>oppimistavoitteen</a:t>
            </a:r>
          </a:p>
        </p:txBody>
      </p:sp>
      <p:sp>
        <p:nvSpPr>
          <p:cNvPr id="21" name="TextBox 20"/>
          <p:cNvSpPr txBox="1"/>
          <p:nvPr/>
        </p:nvSpPr>
        <p:spPr>
          <a:xfrm>
            <a:off x="5480910" y="4812479"/>
            <a:ext cx="261378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Palatino Linotype"/>
                <a:ea typeface="+mn-ea"/>
                <a:cs typeface="+mn-cs"/>
              </a:rPr>
              <a:t>Palautteen avulla oppilas voi kuroa umpeen välimatkaa sen hetkisen osaamisen ja oppimistavoitteen välillä</a:t>
            </a:r>
            <a:endParaRPr kumimoji="0" lang="fi-FI" sz="14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520081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p:txBody>
          <a:bodyPr>
            <a:normAutofit/>
          </a:bodyPr>
          <a:lstStyle/>
          <a:p>
            <a:r>
              <a:rPr lang="fi-FI" dirty="0" smtClean="0"/>
              <a:t>Palaute</a:t>
            </a:r>
            <a:endParaRPr lang="fi-FI" dirty="0"/>
          </a:p>
        </p:txBody>
      </p:sp>
      <p:sp>
        <p:nvSpPr>
          <p:cNvPr id="5" name="Content Placeholder 4"/>
          <p:cNvSpPr>
            <a:spLocks noGrp="1"/>
          </p:cNvSpPr>
          <p:nvPr>
            <p:ph idx="1"/>
          </p:nvPr>
        </p:nvSpPr>
        <p:spPr>
          <a:xfrm>
            <a:off x="457200" y="1657490"/>
            <a:ext cx="8229600" cy="3727690"/>
          </a:xfrm>
        </p:spPr>
        <p:txBody>
          <a:bodyPr>
            <a:normAutofit fontScale="92500" lnSpcReduction="20000"/>
          </a:bodyPr>
          <a:lstStyle/>
          <a:p>
            <a:pPr marL="0" indent="0">
              <a:lnSpc>
                <a:spcPct val="110000"/>
              </a:lnSpc>
              <a:spcBef>
                <a:spcPts val="0"/>
              </a:spcBef>
              <a:spcAft>
                <a:spcPts val="1200"/>
              </a:spcAft>
              <a:buNone/>
            </a:pPr>
            <a:r>
              <a:rPr lang="fi-FI" dirty="0" smtClean="0"/>
              <a:t>Palaute tarkoittaa oppilaan saamaa tietoa opittavan asian ymmärtämisestä, osaamisesta tai työskentelystä, oppilaan käyttäytymisestä tai muusta oppimisen kannalta olennaisesta asiasta.</a:t>
            </a:r>
          </a:p>
          <a:p>
            <a:pPr marL="0" indent="0">
              <a:lnSpc>
                <a:spcPct val="110000"/>
              </a:lnSpc>
              <a:spcBef>
                <a:spcPts val="0"/>
              </a:spcBef>
              <a:spcAft>
                <a:spcPts val="1200"/>
              </a:spcAft>
              <a:buNone/>
            </a:pPr>
            <a:r>
              <a:rPr lang="fi-FI" dirty="0" smtClean="0"/>
              <a:t>Palautteen antaja voi olla opettaja, vanhempi, vertainen tai kuka tahansa kouluyhteisön jäsen, myös oppilas itse (itsearviointi). </a:t>
            </a:r>
          </a:p>
          <a:p>
            <a:pPr marL="0" indent="0">
              <a:buNone/>
            </a:pP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ectangle 6"/>
          <p:cNvSpPr/>
          <p:nvPr/>
        </p:nvSpPr>
        <p:spPr>
          <a:xfrm>
            <a:off x="457200" y="5665737"/>
            <a:ext cx="8107775"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Hattie, J., &amp; Timperley, H. (2007). The power of feedback.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Review of </a:t>
            </a:r>
            <a:r>
              <a:rPr kumimoji="0" lang="en-US" sz="1800" b="0" i="1" u="none" strike="noStrike" kern="1200" cap="none" spc="0" normalizeH="0" baseline="0" noProof="0" dirty="0" smtClean="0">
                <a:ln>
                  <a:noFill/>
                </a:ln>
                <a:solidFill>
                  <a:srgbClr val="222222"/>
                </a:solidFill>
                <a:effectLst/>
                <a:uLnTx/>
                <a:uFillTx/>
                <a:latin typeface="Arial" panose="020B0604020202020204" pitchFamily="34" charset="0"/>
                <a:ea typeface="+mn-ea"/>
                <a:cs typeface="+mn-cs"/>
              </a:rPr>
              <a:t>Educational Research</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77</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 81-112.</a:t>
            </a:r>
            <a:endParaRPr kumimoji="0" lang="fi-FI"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666675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321480" y="1135182"/>
            <a:ext cx="4741260" cy="901894"/>
          </a:xfrm>
        </p:spPr>
        <p:txBody>
          <a:bodyPr>
            <a:normAutofit fontScale="90000"/>
          </a:bodyPr>
          <a:lstStyle/>
          <a:p>
            <a:r>
              <a:rPr lang="fi-FI" dirty="0"/>
              <a:t>Video </a:t>
            </a:r>
            <a:r>
              <a:rPr lang="fi-FI" dirty="0" smtClean="0"/>
              <a:t>(katselukerta 1)</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27.11.2019</a:t>
            </a:fld>
            <a:endParaRPr lang="fi-FI" dirty="0"/>
          </a:p>
        </p:txBody>
      </p:sp>
      <p:sp>
        <p:nvSpPr>
          <p:cNvPr id="5" name="TextBox 4"/>
          <p:cNvSpPr txBox="1"/>
          <p:nvPr/>
        </p:nvSpPr>
        <p:spPr>
          <a:xfrm>
            <a:off x="321480" y="2037076"/>
            <a:ext cx="6610262" cy="2477601"/>
          </a:xfrm>
          <a:prstGeom prst="rect">
            <a:avLst/>
          </a:prstGeom>
          <a:solidFill>
            <a:schemeClr val="accent1">
              <a:lumMod val="20000"/>
              <a:lumOff val="80000"/>
            </a:schemeClr>
          </a:solidFill>
        </p:spPr>
        <p:txBody>
          <a:bodyPr wrap="square" rtlCol="0">
            <a:spAutoFit/>
          </a:bodyPr>
          <a:lstStyle/>
          <a:p>
            <a:pPr>
              <a:spcAft>
                <a:spcPts val="1200"/>
              </a:spcAft>
            </a:pPr>
            <a:r>
              <a:rPr lang="fi-FI" sz="2800" b="1" dirty="0" smtClean="0">
                <a:solidFill>
                  <a:srgbClr val="002060"/>
                </a:solidFill>
                <a:latin typeface="Calibri" panose="020F0502020204030204" pitchFamily="34" charset="0"/>
                <a:cs typeface="Calibri" panose="020F0502020204030204" pitchFamily="34" charset="0"/>
              </a:rPr>
              <a:t>Miten videossa </a:t>
            </a:r>
            <a:r>
              <a:rPr lang="fi-FI" sz="2800" b="1" dirty="0" smtClean="0">
                <a:solidFill>
                  <a:srgbClr val="002060"/>
                </a:solidFill>
                <a:latin typeface="Calibri" panose="020F0502020204030204" pitchFamily="34" charset="0"/>
                <a:cs typeface="Calibri" panose="020F0502020204030204" pitchFamily="34" charset="0"/>
              </a:rPr>
              <a:t>(nro 60) näkyy</a:t>
            </a:r>
            <a:r>
              <a:rPr lang="fi-FI" sz="2800" b="1" dirty="0" smtClean="0">
                <a:solidFill>
                  <a:srgbClr val="002060"/>
                </a:solidFill>
                <a:latin typeface="Calibri" panose="020F0502020204030204" pitchFamily="34" charset="0"/>
                <a:cs typeface="Calibri" panose="020F0502020204030204" pitchFamily="34" charset="0"/>
              </a:rPr>
              <a:t>:</a:t>
            </a:r>
          </a:p>
          <a:p>
            <a:r>
              <a:rPr lang="fi-FI" sz="2800" b="1" dirty="0" smtClean="0">
                <a:solidFill>
                  <a:srgbClr val="002060"/>
                </a:solidFill>
                <a:latin typeface="Calibri" panose="020F0502020204030204" pitchFamily="34" charset="0"/>
                <a:cs typeface="Calibri" panose="020F0502020204030204" pitchFamily="34" charset="0"/>
              </a:rPr>
              <a:t>1) arvioinnin kohde </a:t>
            </a:r>
            <a:r>
              <a:rPr lang="fi-FI" sz="2800" dirty="0" smtClean="0">
                <a:solidFill>
                  <a:srgbClr val="002060"/>
                </a:solidFill>
                <a:latin typeface="Calibri" panose="020F0502020204030204" pitchFamily="34" charset="0"/>
                <a:cs typeface="Calibri" panose="020F0502020204030204" pitchFamily="34" charset="0"/>
              </a:rPr>
              <a:t>oppiminen/työskentely/käyttäytyminen</a:t>
            </a:r>
          </a:p>
          <a:p>
            <a:pPr>
              <a:spcBef>
                <a:spcPts val="600"/>
              </a:spcBef>
            </a:pPr>
            <a:r>
              <a:rPr lang="fi-FI" sz="2800" b="1" dirty="0" smtClean="0">
                <a:solidFill>
                  <a:srgbClr val="002060"/>
                </a:solidFill>
                <a:latin typeface="Calibri" panose="020F0502020204030204" pitchFamily="34" charset="0"/>
                <a:cs typeface="Calibri" panose="020F0502020204030204" pitchFamily="34" charset="0"/>
              </a:rPr>
              <a:t>2) arvioinnin tehtävä </a:t>
            </a:r>
            <a:r>
              <a:rPr lang="fi-FI" sz="2800" dirty="0" smtClean="0">
                <a:solidFill>
                  <a:srgbClr val="002060"/>
                </a:solidFill>
                <a:latin typeface="Calibri" panose="020F0502020204030204" pitchFamily="34" charset="0"/>
                <a:cs typeface="Calibri" panose="020F0502020204030204" pitchFamily="34" charset="0"/>
              </a:rPr>
              <a:t>ohjaava/motivoiva/toteava/kannustava</a:t>
            </a:r>
          </a:p>
        </p:txBody>
      </p:sp>
    </p:spTree>
    <p:extLst>
      <p:ext uri="{BB962C8B-B14F-4D97-AF65-F5344CB8AC3E}">
        <p14:creationId xmlns:p14="http://schemas.microsoft.com/office/powerpoint/2010/main" val="359309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01" y="2414913"/>
            <a:ext cx="4741260" cy="1589105"/>
          </a:xfrm>
        </p:spPr>
        <p:txBody>
          <a:bodyPr>
            <a:normAutofit fontScale="90000"/>
          </a:bodyPr>
          <a:lstStyle/>
          <a:p>
            <a:r>
              <a:rPr lang="fi-FI" dirty="0" smtClean="0"/>
              <a:t>Kirjoita havaintojasi </a:t>
            </a:r>
            <a:r>
              <a:rPr lang="fi-FI" dirty="0"/>
              <a:t>oso</a:t>
            </a:r>
            <a:r>
              <a:rPr lang="fi-FI" dirty="0">
                <a:solidFill>
                  <a:srgbClr val="002060"/>
                </a:solidFill>
              </a:rPr>
              <a:t>itteessa:</a:t>
            </a:r>
            <a:br>
              <a:rPr lang="fi-FI" dirty="0">
                <a:solidFill>
                  <a:srgbClr val="002060"/>
                </a:solidFill>
              </a:rPr>
            </a:br>
            <a:r>
              <a:rPr lang="fi-FI" b="0" u="sng" dirty="0">
                <a:hlinkClick r:id="rId2"/>
              </a:rPr>
              <a:t>https://bit.ly/2nhEixi</a:t>
            </a:r>
            <a:r>
              <a:rPr lang="fi-FI" b="0" dirty="0"/>
              <a:t> </a:t>
            </a:r>
            <a:br>
              <a:rPr lang="fi-FI" b="0" dirty="0"/>
            </a:b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002957"/>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607531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17</a:t>
            </a:fld>
            <a:endParaRPr lang="fi-FI" dirty="0"/>
          </a:p>
        </p:txBody>
      </p:sp>
      <p:sp>
        <p:nvSpPr>
          <p:cNvPr id="5" name="Content Placeholder 4"/>
          <p:cNvSpPr>
            <a:spLocks noGrp="1"/>
          </p:cNvSpPr>
          <p:nvPr>
            <p:ph idx="1"/>
          </p:nvPr>
        </p:nvSpPr>
        <p:spPr>
          <a:xfrm>
            <a:off x="457200" y="1447060"/>
            <a:ext cx="8229600" cy="3714875"/>
          </a:xfrm>
        </p:spPr>
        <p:txBody>
          <a:bodyPr>
            <a:normAutofit fontScale="85000" lnSpcReduction="10000"/>
          </a:bodyPr>
          <a:lstStyle/>
          <a:p>
            <a:pPr marL="0" indent="0">
              <a:buNone/>
            </a:pPr>
            <a:r>
              <a:rPr lang="fi-FI" b="1" dirty="0" smtClean="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b="1" dirty="0" smtClean="0">
                <a:solidFill>
                  <a:srgbClr val="002060"/>
                </a:solidFill>
                <a:latin typeface="Calibri" panose="020F0502020204030204" pitchFamily="34" charset="0"/>
                <a:cs typeface="Calibri" panose="020F0502020204030204" pitchFamily="34" charset="0"/>
              </a:rPr>
              <a:t>Keskustelkaa havainnoistanne; miten palaute toteutui videon opetustilanteessa? Keskustelun apuna voidaan käyttää täytettyä havainnointilomaketta.</a:t>
            </a:r>
            <a:r>
              <a:rPr lang="fi-FI" b="1" dirty="0">
                <a:solidFill>
                  <a:srgbClr val="002060"/>
                </a:solidFill>
                <a:latin typeface="Calibri" panose="020F0502020204030204" pitchFamily="34" charset="0"/>
                <a:cs typeface="Calibri" panose="020F0502020204030204" pitchFamily="34" charset="0"/>
              </a:rPr>
              <a:t/>
            </a:r>
            <a:br>
              <a:rPr lang="fi-FI" b="1" dirty="0">
                <a:solidFill>
                  <a:srgbClr val="002060"/>
                </a:solidFill>
                <a:latin typeface="Calibri" panose="020F0502020204030204" pitchFamily="34" charset="0"/>
                <a:cs typeface="Calibri" panose="020F0502020204030204" pitchFamily="34" charset="0"/>
              </a:rPr>
            </a:br>
            <a:endParaRPr lang="fi-FI" b="1" dirty="0" smtClean="0">
              <a:solidFill>
                <a:srgbClr val="002060"/>
              </a:solidFill>
              <a:latin typeface="Calibri" panose="020F0502020204030204" pitchFamily="34" charset="0"/>
              <a:cs typeface="Calibri" panose="020F0502020204030204" pitchFamily="34" charset="0"/>
            </a:endParaRPr>
          </a:p>
          <a:p>
            <a:pPr marL="0" indent="0">
              <a:spcAft>
                <a:spcPts val="1200"/>
              </a:spcAft>
              <a:buNone/>
            </a:pPr>
            <a:endParaRPr lang="fi-FI" b="1"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smtClean="0">
                <a:solidFill>
                  <a:srgbClr val="002060"/>
                </a:solidFill>
                <a:latin typeface="Calibri" panose="020F0502020204030204" pitchFamily="34" charset="0"/>
                <a:cs typeface="Calibri" panose="020F0502020204030204" pitchFamily="34" charset="0"/>
              </a:rPr>
              <a:t>Aikaa ~10 min</a:t>
            </a:r>
            <a:endParaRPr lang="fi-FI" dirty="0">
              <a:solidFill>
                <a:srgbClr val="002060"/>
              </a:solidFill>
              <a:latin typeface="Calibri" panose="020F0502020204030204" pitchFamily="34" charset="0"/>
              <a:cs typeface="Calibri" panose="020F0502020204030204" pitchFamily="34" charset="0"/>
            </a:endParaRPr>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151166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
        <p:nvSpPr>
          <p:cNvPr id="4" name="Title 3"/>
          <p:cNvSpPr>
            <a:spLocks noGrp="1"/>
          </p:cNvSpPr>
          <p:nvPr>
            <p:ph type="title"/>
          </p:nvPr>
        </p:nvSpPr>
        <p:spPr>
          <a:xfrm>
            <a:off x="321480" y="1164678"/>
            <a:ext cx="4741260" cy="901894"/>
          </a:xfrm>
        </p:spPr>
        <p:txBody>
          <a:bodyPr>
            <a:normAutofit fontScale="90000"/>
          </a:bodyPr>
          <a:lstStyle/>
          <a:p>
            <a:r>
              <a:rPr lang="fi-FI" dirty="0"/>
              <a:t>Video </a:t>
            </a:r>
            <a:r>
              <a:rPr lang="fi-FI" dirty="0" smtClean="0"/>
              <a:t>(katselukerta 2)</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27.11.2019</a:t>
            </a:fld>
            <a:endParaRPr lang="fi-FI" dirty="0"/>
          </a:p>
        </p:txBody>
      </p:sp>
      <p:sp>
        <p:nvSpPr>
          <p:cNvPr id="5" name="TextBox 4"/>
          <p:cNvSpPr txBox="1"/>
          <p:nvPr/>
        </p:nvSpPr>
        <p:spPr>
          <a:xfrm>
            <a:off x="321480" y="2066572"/>
            <a:ext cx="6610262" cy="1615827"/>
          </a:xfrm>
          <a:prstGeom prst="rect">
            <a:avLst/>
          </a:prstGeom>
          <a:solidFill>
            <a:schemeClr val="accent1">
              <a:lumMod val="20000"/>
              <a:lumOff val="80000"/>
            </a:schemeClr>
          </a:solidFill>
        </p:spPr>
        <p:txBody>
          <a:bodyPr wrap="square" rtlCol="0">
            <a:spAutoFit/>
          </a:bodyPr>
          <a:lstStyle/>
          <a:p>
            <a:pPr>
              <a:spcAft>
                <a:spcPts val="1200"/>
              </a:spcAft>
            </a:pPr>
            <a:r>
              <a:rPr lang="fi-FI" sz="2800" b="1" dirty="0" smtClean="0">
                <a:solidFill>
                  <a:srgbClr val="002060"/>
                </a:solidFill>
                <a:latin typeface="Calibri" panose="020F0502020204030204" pitchFamily="34" charset="0"/>
                <a:cs typeface="Calibri" panose="020F0502020204030204" pitchFamily="34" charset="0"/>
              </a:rPr>
              <a:t>Miten videossa </a:t>
            </a:r>
            <a:r>
              <a:rPr lang="fi-FI" sz="2800" b="1" dirty="0" smtClean="0">
                <a:solidFill>
                  <a:srgbClr val="002060"/>
                </a:solidFill>
                <a:latin typeface="Calibri" panose="020F0502020204030204" pitchFamily="34" charset="0"/>
                <a:cs typeface="Calibri" panose="020F0502020204030204" pitchFamily="34" charset="0"/>
              </a:rPr>
              <a:t>(nro 53) näkyy</a:t>
            </a:r>
            <a:r>
              <a:rPr lang="fi-FI" sz="2800" b="1" dirty="0" smtClean="0">
                <a:solidFill>
                  <a:srgbClr val="002060"/>
                </a:solidFill>
                <a:latin typeface="Calibri" panose="020F0502020204030204" pitchFamily="34" charset="0"/>
                <a:cs typeface="Calibri" panose="020F0502020204030204" pitchFamily="34" charset="0"/>
              </a:rPr>
              <a:t>:</a:t>
            </a:r>
          </a:p>
          <a:p>
            <a:pPr>
              <a:spcBef>
                <a:spcPts val="600"/>
              </a:spcBef>
            </a:pPr>
            <a:r>
              <a:rPr lang="fi-FI" sz="2800" b="1" dirty="0" smtClean="0">
                <a:solidFill>
                  <a:srgbClr val="002060"/>
                </a:solidFill>
                <a:latin typeface="Calibri" panose="020F0502020204030204" pitchFamily="34" charset="0"/>
                <a:cs typeface="Calibri" panose="020F0502020204030204" pitchFamily="34" charset="0"/>
              </a:rPr>
              <a:t>3) palauteluokka (verbaali/</a:t>
            </a:r>
            <a:r>
              <a:rPr lang="fi-FI" sz="2800" b="1" dirty="0" err="1" smtClean="0">
                <a:solidFill>
                  <a:srgbClr val="002060"/>
                </a:solidFill>
                <a:latin typeface="Calibri" panose="020F0502020204030204" pitchFamily="34" charset="0"/>
                <a:cs typeface="Calibri" panose="020F0502020204030204" pitchFamily="34" charset="0"/>
              </a:rPr>
              <a:t>non</a:t>
            </a:r>
            <a:r>
              <a:rPr lang="fi-FI" sz="2800" b="1" dirty="0" smtClean="0">
                <a:solidFill>
                  <a:srgbClr val="002060"/>
                </a:solidFill>
                <a:latin typeface="Calibri" panose="020F0502020204030204" pitchFamily="34" charset="0"/>
                <a:cs typeface="Calibri" panose="020F0502020204030204" pitchFamily="34" charset="0"/>
              </a:rPr>
              <a:t>-verbaali)</a:t>
            </a:r>
          </a:p>
          <a:p>
            <a:r>
              <a:rPr lang="fi-FI" sz="2800" dirty="0" smtClean="0">
                <a:solidFill>
                  <a:srgbClr val="002060"/>
                </a:solidFill>
                <a:latin typeface="Calibri" panose="020F0502020204030204" pitchFamily="34" charset="0"/>
                <a:cs typeface="Calibri" panose="020F0502020204030204" pitchFamily="34" charset="0"/>
              </a:rPr>
              <a:t>(merkitse havainnointitaulukkoon) </a:t>
            </a:r>
            <a:endParaRPr lang="fi-FI"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59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1318558"/>
              </p:ext>
            </p:extLst>
          </p:nvPr>
        </p:nvGraphicFramePr>
        <p:xfrm>
          <a:off x="390618" y="580539"/>
          <a:ext cx="7315200" cy="5359136"/>
        </p:xfrm>
        <a:graphic>
          <a:graphicData uri="http://schemas.openxmlformats.org/drawingml/2006/table">
            <a:tbl>
              <a:tblPr firstRow="1" firstCol="1" bandRow="1"/>
              <a:tblGrid>
                <a:gridCol w="2333703">
                  <a:extLst>
                    <a:ext uri="{9D8B030D-6E8A-4147-A177-3AD203B41FA5}">
                      <a16:colId xmlns:a16="http://schemas.microsoft.com/office/drawing/2014/main" val="2690444714"/>
                    </a:ext>
                  </a:extLst>
                </a:gridCol>
                <a:gridCol w="2242114">
                  <a:extLst>
                    <a:ext uri="{9D8B030D-6E8A-4147-A177-3AD203B41FA5}">
                      <a16:colId xmlns:a16="http://schemas.microsoft.com/office/drawing/2014/main" val="4123730649"/>
                    </a:ext>
                  </a:extLst>
                </a:gridCol>
                <a:gridCol w="2739383">
                  <a:extLst>
                    <a:ext uri="{9D8B030D-6E8A-4147-A177-3AD203B41FA5}">
                      <a16:colId xmlns:a16="http://schemas.microsoft.com/office/drawing/2014/main" val="265890413"/>
                    </a:ext>
                  </a:extLst>
                </a:gridCol>
              </a:tblGrid>
              <a:tr h="0">
                <a:tc>
                  <a:txBody>
                    <a:bodyPr/>
                    <a:lstStyle/>
                    <a:p>
                      <a:pPr algn="ct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PALAUTELUOKAT</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HAVAINNOT TUKKIMIEHEN KIRJANPIDOLLA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KIRJOITA VAPAITA HAVAINTOJA/SITAATTEJA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96781"/>
                  </a:ext>
                </a:extLst>
              </a:tr>
              <a:tr h="251650">
                <a:tc>
                  <a:txBody>
                    <a:bodyPr/>
                    <a:lstStyle/>
                    <a:p>
                      <a:pPr marL="342900" lvl="0" indent="-342900">
                        <a:lnSpc>
                          <a:spcPct val="107000"/>
                        </a:lnSpc>
                        <a:spcAft>
                          <a:spcPts val="0"/>
                        </a:spcAft>
                        <a:buFont typeface="+mj-lt"/>
                        <a:buAutoNum type="arabicPeriod"/>
                      </a:pPr>
                      <a:r>
                        <a:rPr lang="fi-FI" sz="700" dirty="0">
                          <a:effectLst/>
                          <a:latin typeface="Calibri" panose="020F0502020204030204" pitchFamily="34" charset="0"/>
                          <a:ea typeface="Calibri" panose="020F0502020204030204" pitchFamily="34" charset="0"/>
                          <a:cs typeface="Times New Roman" panose="02020603050405020304" pitchFamily="18" charset="0"/>
                        </a:rPr>
                        <a:t>Korkeamman tason palaute=ajattelua kehittävä palaute</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756700"/>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Korkeamman tason kysymys=vaativampi ajattelun tehtävä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392147"/>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Opettaja antaa aikaa miettiä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14445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opettaja keskustelee oppilaan kanssa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013978"/>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Kannustava myönteinen palaute ”hienoa”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44319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Hyväksyvä palaute ”joo-o”, ”hyvä”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72497"/>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Hylkäävä palaute, opettaja ei hyväksi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398161"/>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Opettaja toistaa oppilaan vastauksen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793090"/>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Pyytää oppilasta toistamaan vastauksen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98102"/>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Moite</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963311"/>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Ei palautetta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7933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Opettaja kääntyy muiden puoleen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722358"/>
                  </a:ext>
                </a:extLst>
              </a:tr>
              <a:tr h="251650">
                <a:tc>
                  <a:txBody>
                    <a:bodyPr/>
                    <a:lstStyle/>
                    <a:p>
                      <a:pPr marL="457200">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NONVERBAALINEN PALAUTE</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27388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Katsekontakti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774549"/>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Positiivisia pään liikkeitä (nyökkäys)</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446113"/>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Positiivisia ilmeitä (hymy)</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568650"/>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Oppilaan koskettaminen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988558"/>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Muut ilmeet ja eleet</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06926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Pään pudistaminen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5954"/>
                  </a:ext>
                </a:extLst>
              </a:tr>
              <a:tr h="251650">
                <a:tc>
                  <a:txBody>
                    <a:bodyPr/>
                    <a:lstStyle/>
                    <a:p>
                      <a:pPr marL="342900" lvl="0" indent="-342900">
                        <a:lnSpc>
                          <a:spcPct val="107000"/>
                        </a:lnSpc>
                        <a:spcAft>
                          <a:spcPts val="0"/>
                        </a:spcAft>
                        <a:buFont typeface="+mj-lt"/>
                        <a:buAutoNum type="arabicPeriod"/>
                      </a:pPr>
                      <a:r>
                        <a:rPr lang="fi-FI" sz="700">
                          <a:effectLst/>
                          <a:latin typeface="Calibri" panose="020F0502020204030204" pitchFamily="34" charset="0"/>
                          <a:ea typeface="Calibri" panose="020F0502020204030204" pitchFamily="34" charset="0"/>
                          <a:cs typeface="Times New Roman" panose="02020603050405020304" pitchFamily="18" charset="0"/>
                        </a:rPr>
                        <a:t>Opettaja motivoi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123994"/>
                  </a:ext>
                </a:extLst>
              </a:tr>
            </a:tbl>
          </a:graphicData>
        </a:graphic>
      </p:graphicFrame>
      <p:sp>
        <p:nvSpPr>
          <p:cNvPr id="4" name="Date Placeholder 3"/>
          <p:cNvSpPr>
            <a:spLocks noGrp="1"/>
          </p:cNvSpPr>
          <p:nvPr>
            <p:ph type="dt" sz="half" idx="10"/>
          </p:nvPr>
        </p:nvSpPr>
        <p:spPr/>
        <p:txBody>
          <a:bodyPr/>
          <a:lstStyle/>
          <a:p>
            <a:fld id="{FBC18E16-9918-4234-8B10-46C6B9558AAD}" type="datetime1">
              <a:rPr lang="fi-FI" smtClean="0"/>
              <a:t>28.11.2019</a:t>
            </a:fld>
            <a:endParaRPr lang="fi-FI"/>
          </a:p>
        </p:txBody>
      </p:sp>
      <p:sp>
        <p:nvSpPr>
          <p:cNvPr id="6" name="Slide Number Placeholder 5"/>
          <p:cNvSpPr>
            <a:spLocks noGrp="1"/>
          </p:cNvSpPr>
          <p:nvPr>
            <p:ph type="sldNum" sz="quarter" idx="12"/>
          </p:nvPr>
        </p:nvSpPr>
        <p:spPr/>
        <p:txBody>
          <a:bodyPr/>
          <a:lstStyle/>
          <a:p>
            <a:fld id="{3B3D6F9F-EFE3-444B-8F53-12BE563373A6}" type="slidenum">
              <a:rPr lang="fi-FI" smtClean="0"/>
              <a:pPr/>
              <a:t>19</a:t>
            </a:fld>
            <a:endParaRPr lang="fi-FI"/>
          </a:p>
        </p:txBody>
      </p:sp>
      <p:sp>
        <p:nvSpPr>
          <p:cNvPr id="8" name="Rectangle 7"/>
          <p:cNvSpPr/>
          <p:nvPr/>
        </p:nvSpPr>
        <p:spPr>
          <a:xfrm>
            <a:off x="1406767" y="6448742"/>
            <a:ext cx="7224348" cy="276999"/>
          </a:xfrm>
          <a:prstGeom prst="rect">
            <a:avLst/>
          </a:prstGeom>
        </p:spPr>
        <p:txBody>
          <a:bodyPr wrap="square">
            <a:spAutoFit/>
          </a:bodyPr>
          <a:lstStyle/>
          <a:p>
            <a:pPr algn="r"/>
            <a:r>
              <a:rPr lang="fi-FI" sz="1200" dirty="0"/>
              <a:t>Törmä (2011) Tutkiva opettaja 1/2011 </a:t>
            </a:r>
            <a:endParaRPr lang="fi-FI" sz="1200" dirty="0"/>
          </a:p>
        </p:txBody>
      </p:sp>
      <p:sp>
        <p:nvSpPr>
          <p:cNvPr id="9" name="Rectangle 8"/>
          <p:cNvSpPr/>
          <p:nvPr/>
        </p:nvSpPr>
        <p:spPr>
          <a:xfrm>
            <a:off x="292964" y="5883819"/>
            <a:ext cx="8058062" cy="400110"/>
          </a:xfrm>
          <a:prstGeom prst="rect">
            <a:avLst/>
          </a:prstGeom>
        </p:spPr>
        <p:txBody>
          <a:bodyPr wrap="square">
            <a:spAutoFit/>
          </a:bodyPr>
          <a:lstStyle/>
          <a:p>
            <a:endParaRPr lang="fi-FI" sz="1000" dirty="0" smtClean="0"/>
          </a:p>
          <a:p>
            <a:r>
              <a:rPr lang="fi-FI" sz="1000" dirty="0" smtClean="0"/>
              <a:t>Havainnoija</a:t>
            </a:r>
            <a:r>
              <a:rPr lang="fi-FI" sz="1000" dirty="0"/>
              <a:t>: ___________________________________________ pvm: </a:t>
            </a:r>
            <a:r>
              <a:rPr lang="fi-FI" sz="1000" dirty="0" smtClean="0"/>
              <a:t>_________________________Oppitunti:__________________________</a:t>
            </a:r>
            <a:endParaRPr lang="fi-FI" sz="1000" dirty="0"/>
          </a:p>
        </p:txBody>
      </p:sp>
    </p:spTree>
    <p:extLst>
      <p:ext uri="{BB962C8B-B14F-4D97-AF65-F5344CB8AC3E}">
        <p14:creationId xmlns:p14="http://schemas.microsoft.com/office/powerpoint/2010/main" val="116052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75345"/>
            <a:ext cx="7368419" cy="989471"/>
          </a:xfrm>
        </p:spPr>
        <p:txBody>
          <a:bodyPr>
            <a:normAutofit fontScale="90000"/>
          </a:bodyPr>
          <a:lstStyle/>
          <a:p>
            <a:r>
              <a:rPr lang="fi-FI" dirty="0" smtClean="0"/>
              <a:t>Yhteistä jälkipohdintaa itsenäisestä observaatiosta Periodissa 1</a:t>
            </a:r>
            <a:endParaRPr lang="fi-FI" dirty="0"/>
          </a:p>
        </p:txBody>
      </p:sp>
      <p:sp>
        <p:nvSpPr>
          <p:cNvPr id="8" name="Content Placeholder 7"/>
          <p:cNvSpPr>
            <a:spLocks noGrp="1"/>
          </p:cNvSpPr>
          <p:nvPr>
            <p:ph idx="1"/>
          </p:nvPr>
        </p:nvSpPr>
        <p:spPr>
          <a:xfrm>
            <a:off x="457200" y="1810050"/>
            <a:ext cx="8229600" cy="4446537"/>
          </a:xfrm>
        </p:spPr>
        <p:txBody>
          <a:bodyPr>
            <a:normAutofit fontScale="55000" lnSpcReduction="20000"/>
          </a:bodyPr>
          <a:lstStyle/>
          <a:p>
            <a:pPr marL="0" indent="0">
              <a:spcBef>
                <a:spcPts val="0"/>
              </a:spcBef>
              <a:spcAft>
                <a:spcPts val="1200"/>
              </a:spcAft>
              <a:buNone/>
            </a:pPr>
            <a:r>
              <a:rPr lang="fi-FI" sz="4400" b="1" dirty="0" smtClean="0"/>
              <a:t>Miten havainnointi sujui? Millaisia havaintoja teit?</a:t>
            </a:r>
          </a:p>
          <a:p>
            <a:pPr marL="0" indent="0">
              <a:spcBef>
                <a:spcPts val="0"/>
              </a:spcBef>
              <a:spcAft>
                <a:spcPts val="1200"/>
              </a:spcAft>
              <a:buNone/>
            </a:pPr>
            <a:r>
              <a:rPr lang="fi-FI" b="1" dirty="0" smtClean="0"/>
              <a:t>Tehtävänä oli:</a:t>
            </a:r>
          </a:p>
          <a:p>
            <a:pPr marL="0" indent="0">
              <a:spcBef>
                <a:spcPts val="0"/>
              </a:spcBef>
              <a:spcAft>
                <a:spcPts val="1200"/>
              </a:spcAft>
              <a:buNone/>
            </a:pPr>
            <a:r>
              <a:rPr lang="fi-FI" b="1" dirty="0" smtClean="0"/>
              <a:t>Observaatio </a:t>
            </a:r>
            <a:r>
              <a:rPr lang="fi-FI" b="1" dirty="0"/>
              <a:t>1:</a:t>
            </a:r>
            <a:r>
              <a:rPr lang="fi-FI" dirty="0"/>
              <a:t> Tee havaintoja tilannekiinnostuksesta oppituntien aikana. Millä kaikilla eri tavoilla se näkyy oppilaiden käyttäytymisen tasolla? Millaiset tekijät voivat selittää kiinnostusta tai sen puutetta? Suhteuta havaintojasi tutkimuskirjallisuuteen ja luentomateriaaleihin.</a:t>
            </a:r>
          </a:p>
          <a:p>
            <a:pPr marL="0" indent="0">
              <a:spcBef>
                <a:spcPts val="0"/>
              </a:spcBef>
              <a:spcAft>
                <a:spcPts val="1200"/>
              </a:spcAft>
              <a:buNone/>
            </a:pPr>
            <a:r>
              <a:rPr lang="fi-FI" b="1" dirty="0"/>
              <a:t>Observaatio 2: </a:t>
            </a:r>
            <a:r>
              <a:rPr lang="fi-FI" dirty="0"/>
              <a:t>Kiinnitä huomioita seuraaviin asioihin: Miten tilannekiinnostus vaihtelee yhden oppitunnin aikana? Valitse yhden observaatiotunnin aikana luokasta yksi lapsi, jota seuraat erityisesti. Jos mahdollista, kysy lapselta oppitunnin jälkeen mikä oppitunnissa oli kiinnostavinta ja innostavinta. Pohdi vastausta suhteessa omiin havaintoihisi.  </a:t>
            </a:r>
          </a:p>
          <a:p>
            <a:pPr marL="0" indent="0">
              <a:spcBef>
                <a:spcPts val="0"/>
              </a:spcBef>
              <a:spcAft>
                <a:spcPts val="1200"/>
              </a:spcAft>
              <a:buNone/>
            </a:pPr>
            <a:r>
              <a:rPr lang="fi-FI" b="1" dirty="0"/>
              <a:t>Observaatio 3: </a:t>
            </a:r>
            <a:r>
              <a:rPr lang="fi-FI" dirty="0"/>
              <a:t>Tarkkaile seuraavia asioita: Millaisia eroja oppilaiden välillä on tilannekiinnostuksessa saman oppitunnin aikana? Millaisten tehtävien aikana kiinnostus on voimakkainta? Miten oppilaat vaikuttavat toistensa motivaatioon? Miten opettaja tukee tilannekiinnostusta?</a:t>
            </a:r>
          </a:p>
          <a:p>
            <a:pPr marL="0" indent="0">
              <a:spcBef>
                <a:spcPts val="0"/>
              </a:spcBef>
              <a:spcAft>
                <a:spcPts val="1200"/>
              </a:spcAft>
              <a:buNone/>
            </a:pPr>
            <a:r>
              <a:rPr lang="fi-FI" b="1" dirty="0" smtClean="0"/>
              <a:t>Observaatiot </a:t>
            </a:r>
            <a:r>
              <a:rPr lang="fi-FI" b="1" dirty="0"/>
              <a:t>4 ja 5:</a:t>
            </a:r>
            <a:r>
              <a:rPr lang="fi-FI" dirty="0"/>
              <a:t> Valitse observoitava asia edellisistä tehtävistä</a:t>
            </a:r>
            <a:r>
              <a:rPr lang="fi-FI" dirty="0" smtClean="0"/>
              <a:t>.</a:t>
            </a:r>
            <a:endParaRPr lang="fi-FI" dirty="0"/>
          </a:p>
        </p:txBody>
      </p:sp>
      <p:sp>
        <p:nvSpPr>
          <p:cNvPr id="6" name="Date Placeholder 5"/>
          <p:cNvSpPr>
            <a:spLocks noGrp="1"/>
          </p:cNvSpPr>
          <p:nvPr>
            <p:ph type="dt" sz="half" idx="10"/>
          </p:nvPr>
        </p:nvSpPr>
        <p:spPr/>
        <p:txBody>
          <a:bodyPr/>
          <a:lstStyle/>
          <a:p>
            <a:fld id="{308610AC-C6DC-4040-B5DB-3FDA4B18D1E3}" type="datetime1">
              <a:rPr lang="fi-FI" smtClean="0"/>
              <a:t>27.11.2019</a:t>
            </a:fld>
            <a:endParaRPr lang="fi-FI" dirty="0"/>
          </a:p>
        </p:txBody>
      </p:sp>
      <p:sp>
        <p:nvSpPr>
          <p:cNvPr id="4" name="Footer Placeholder 3"/>
          <p:cNvSpPr>
            <a:spLocks noGrp="1"/>
          </p:cNvSpPr>
          <p:nvPr>
            <p:ph type="ftr" sz="quarter" idx="4294967295"/>
          </p:nvPr>
        </p:nvSpPr>
        <p:spPr>
          <a:xfrm>
            <a:off x="6996113" y="6424613"/>
            <a:ext cx="2147887" cy="180975"/>
          </a:xfrm>
        </p:spPr>
        <p:txBody>
          <a:bodyPr/>
          <a:lstStyle/>
          <a:p>
            <a:r>
              <a:rPr lang="fi-FI" b="1" smtClean="0">
                <a:solidFill>
                  <a:schemeClr val="tx2"/>
                </a:solidFill>
              </a:rPr>
              <a:t>JYU. </a:t>
            </a:r>
            <a:r>
              <a:rPr lang="fi-FI" b="1" smtClean="0"/>
              <a:t>Since 1863.</a:t>
            </a:r>
            <a:endParaRPr lang="fi-FI" b="1" dirty="0"/>
          </a:p>
        </p:txBody>
      </p:sp>
      <p:sp>
        <p:nvSpPr>
          <p:cNvPr id="5" name="Slide Number Placeholder 4"/>
          <p:cNvSpPr>
            <a:spLocks noGrp="1"/>
          </p:cNvSpPr>
          <p:nvPr>
            <p:ph type="sldNum" sz="quarter" idx="4294967295"/>
          </p:nvPr>
        </p:nvSpPr>
        <p:spPr>
          <a:xfrm>
            <a:off x="8689975" y="6424613"/>
            <a:ext cx="454025" cy="180975"/>
          </a:xfrm>
        </p:spPr>
        <p:txBody>
          <a:bodyPr/>
          <a:lstStyle/>
          <a:p>
            <a:fld id="{0FE3988A-0109-0B40-965D-9E0ED41EFEE4}" type="slidenum">
              <a:rPr lang="fi-FI" smtClean="0"/>
              <a:pPr/>
              <a:t>2</a:t>
            </a:fld>
            <a:endParaRPr lang="fi-FI" dirty="0"/>
          </a:p>
        </p:txBody>
      </p:sp>
    </p:spTree>
    <p:extLst>
      <p:ext uri="{BB962C8B-B14F-4D97-AF65-F5344CB8AC3E}">
        <p14:creationId xmlns:p14="http://schemas.microsoft.com/office/powerpoint/2010/main" val="1574935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01" y="2414913"/>
            <a:ext cx="4741260" cy="1589105"/>
          </a:xfrm>
        </p:spPr>
        <p:txBody>
          <a:bodyPr>
            <a:normAutofit fontScale="90000"/>
          </a:bodyPr>
          <a:lstStyle/>
          <a:p>
            <a:r>
              <a:rPr lang="fi-FI" dirty="0" smtClean="0"/>
              <a:t>Kirjoita havaintojasi </a:t>
            </a:r>
            <a:r>
              <a:rPr lang="fi-FI" dirty="0"/>
              <a:t>oso</a:t>
            </a:r>
            <a:r>
              <a:rPr lang="fi-FI" dirty="0">
                <a:solidFill>
                  <a:srgbClr val="002060"/>
                </a:solidFill>
              </a:rPr>
              <a:t>itteessa:</a:t>
            </a:r>
            <a:br>
              <a:rPr lang="fi-FI" dirty="0">
                <a:solidFill>
                  <a:srgbClr val="002060"/>
                </a:solidFill>
              </a:rPr>
            </a:br>
            <a:r>
              <a:rPr lang="fi-FI" b="0" u="sng" dirty="0">
                <a:hlinkClick r:id="rId2"/>
              </a:rPr>
              <a:t>https://bit.ly/2nhEixi</a:t>
            </a:r>
            <a:r>
              <a:rPr lang="fi-FI" b="0" dirty="0"/>
              <a:t> </a:t>
            </a:r>
            <a:br>
              <a:rPr lang="fi-FI" b="0" dirty="0"/>
            </a:b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002957"/>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03265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624614"/>
            <a:ext cx="8229600" cy="3537321"/>
          </a:xfrm>
        </p:spPr>
        <p:txBody>
          <a:bodyPr>
            <a:normAutofit fontScale="85000" lnSpcReduction="10000"/>
          </a:bodyPr>
          <a:lstStyle/>
          <a:p>
            <a:pPr marL="0" indent="0">
              <a:buNone/>
            </a:pPr>
            <a:r>
              <a:rPr lang="fi-FI" b="1" dirty="0" smtClean="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b="1" dirty="0" smtClean="0">
                <a:solidFill>
                  <a:srgbClr val="002060"/>
                </a:solidFill>
                <a:latin typeface="Calibri" panose="020F0502020204030204" pitchFamily="34" charset="0"/>
                <a:cs typeface="Calibri" panose="020F0502020204030204" pitchFamily="34" charset="0"/>
              </a:rPr>
              <a:t>Keskustelkaa havainnoistanne; miten palaute toteutui videon opetustilanteessa? Keskustelun apuna voidaan käyttää täytettyä havainnointilomaketta.</a:t>
            </a:r>
            <a:r>
              <a:rPr lang="fi-FI" b="1" dirty="0">
                <a:solidFill>
                  <a:srgbClr val="002060"/>
                </a:solidFill>
                <a:latin typeface="Calibri" panose="020F0502020204030204" pitchFamily="34" charset="0"/>
                <a:cs typeface="Calibri" panose="020F0502020204030204" pitchFamily="34" charset="0"/>
              </a:rPr>
              <a:t/>
            </a:r>
            <a:br>
              <a:rPr lang="fi-FI" b="1" dirty="0">
                <a:solidFill>
                  <a:srgbClr val="002060"/>
                </a:solidFill>
                <a:latin typeface="Calibri" panose="020F0502020204030204" pitchFamily="34" charset="0"/>
                <a:cs typeface="Calibri" panose="020F0502020204030204" pitchFamily="34" charset="0"/>
              </a:rPr>
            </a:br>
            <a:endParaRPr lang="fi-FI" b="1" dirty="0" smtClean="0">
              <a:solidFill>
                <a:srgbClr val="002060"/>
              </a:solidFill>
              <a:latin typeface="Calibri" panose="020F0502020204030204" pitchFamily="34" charset="0"/>
              <a:cs typeface="Calibri" panose="020F0502020204030204" pitchFamily="34" charset="0"/>
            </a:endParaRPr>
          </a:p>
          <a:p>
            <a:pPr marL="0" indent="0">
              <a:spcAft>
                <a:spcPts val="1200"/>
              </a:spcAft>
              <a:buNone/>
            </a:pPr>
            <a:endParaRPr lang="fi-FI" b="1"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smtClean="0">
                <a:solidFill>
                  <a:srgbClr val="002060"/>
                </a:solidFill>
                <a:latin typeface="Calibri" panose="020F0502020204030204" pitchFamily="34" charset="0"/>
                <a:cs typeface="Calibri" panose="020F0502020204030204" pitchFamily="34" charset="0"/>
              </a:rPr>
              <a:t>Aikaa ~10 min</a:t>
            </a:r>
            <a:endParaRPr lang="fi-FI" dirty="0">
              <a:solidFill>
                <a:srgbClr val="002060"/>
              </a:solidFill>
              <a:latin typeface="Calibri" panose="020F0502020204030204" pitchFamily="34" charset="0"/>
              <a:cs typeface="Calibri" panose="020F0502020204030204" pitchFamily="34" charset="0"/>
            </a:endParaRP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065773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22</a:t>
            </a:fld>
            <a:endParaRPr lang="fi-FI" dirty="0"/>
          </a:p>
        </p:txBody>
      </p:sp>
      <p:sp>
        <p:nvSpPr>
          <p:cNvPr id="4" name="Title 3"/>
          <p:cNvSpPr>
            <a:spLocks noGrp="1"/>
          </p:cNvSpPr>
          <p:nvPr>
            <p:ph type="title"/>
          </p:nvPr>
        </p:nvSpPr>
        <p:spPr>
          <a:xfrm>
            <a:off x="341218" y="1267917"/>
            <a:ext cx="4741260" cy="901894"/>
          </a:xfrm>
        </p:spPr>
        <p:txBody>
          <a:bodyPr>
            <a:normAutofit fontScale="90000"/>
          </a:bodyPr>
          <a:lstStyle/>
          <a:p>
            <a:r>
              <a:rPr lang="fi-FI" dirty="0"/>
              <a:t>Video </a:t>
            </a:r>
            <a:r>
              <a:rPr lang="fi-FI" dirty="0" smtClean="0"/>
              <a:t>(katselukerta 3)</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27.11.2019</a:t>
            </a:fld>
            <a:endParaRPr lang="fi-FI" dirty="0"/>
          </a:p>
        </p:txBody>
      </p:sp>
      <p:sp>
        <p:nvSpPr>
          <p:cNvPr id="5" name="TextBox 4"/>
          <p:cNvSpPr txBox="1"/>
          <p:nvPr/>
        </p:nvSpPr>
        <p:spPr>
          <a:xfrm>
            <a:off x="341218" y="2169811"/>
            <a:ext cx="6610262" cy="1615827"/>
          </a:xfrm>
          <a:prstGeom prst="rect">
            <a:avLst/>
          </a:prstGeom>
          <a:solidFill>
            <a:schemeClr val="accent1">
              <a:lumMod val="20000"/>
              <a:lumOff val="80000"/>
            </a:schemeClr>
          </a:solidFill>
        </p:spPr>
        <p:txBody>
          <a:bodyPr wrap="square" rtlCol="0">
            <a:spAutoFit/>
          </a:bodyPr>
          <a:lstStyle/>
          <a:p>
            <a:pPr>
              <a:spcAft>
                <a:spcPts val="1200"/>
              </a:spcAft>
            </a:pPr>
            <a:r>
              <a:rPr lang="fi-FI" sz="2800" b="1" dirty="0" smtClean="0">
                <a:solidFill>
                  <a:srgbClr val="002060"/>
                </a:solidFill>
                <a:latin typeface="Calibri" panose="020F0502020204030204" pitchFamily="34" charset="0"/>
                <a:cs typeface="Calibri" panose="020F0502020204030204" pitchFamily="34" charset="0"/>
              </a:rPr>
              <a:t>Miten videossa </a:t>
            </a:r>
            <a:r>
              <a:rPr lang="fi-FI" sz="2800" b="1" dirty="0" smtClean="0">
                <a:solidFill>
                  <a:srgbClr val="002060"/>
                </a:solidFill>
                <a:latin typeface="Calibri" panose="020F0502020204030204" pitchFamily="34" charset="0"/>
                <a:cs typeface="Calibri" panose="020F0502020204030204" pitchFamily="34" charset="0"/>
              </a:rPr>
              <a:t>(nro 60) näkyy</a:t>
            </a:r>
            <a:r>
              <a:rPr lang="fi-FI" sz="2800" b="1" dirty="0" smtClean="0">
                <a:solidFill>
                  <a:srgbClr val="002060"/>
                </a:solidFill>
                <a:latin typeface="Calibri" panose="020F0502020204030204" pitchFamily="34" charset="0"/>
                <a:cs typeface="Calibri" panose="020F0502020204030204" pitchFamily="34" charset="0"/>
              </a:rPr>
              <a:t>:</a:t>
            </a:r>
          </a:p>
          <a:p>
            <a:pPr>
              <a:spcBef>
                <a:spcPts val="600"/>
              </a:spcBef>
            </a:pPr>
            <a:r>
              <a:rPr lang="fi-FI" sz="2800" b="1" dirty="0" smtClean="0">
                <a:solidFill>
                  <a:srgbClr val="002060"/>
                </a:solidFill>
                <a:latin typeface="Calibri" panose="020F0502020204030204" pitchFamily="34" charset="0"/>
                <a:cs typeface="Calibri" panose="020F0502020204030204" pitchFamily="34" charset="0"/>
              </a:rPr>
              <a:t>4) oppilaan reaktiot ja toiminnan muutos opettajan palautteeseen</a:t>
            </a:r>
          </a:p>
        </p:txBody>
      </p:sp>
    </p:spTree>
    <p:extLst>
      <p:ext uri="{BB962C8B-B14F-4D97-AF65-F5344CB8AC3E}">
        <p14:creationId xmlns:p14="http://schemas.microsoft.com/office/powerpoint/2010/main" val="394931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01" y="2414913"/>
            <a:ext cx="4741260" cy="1589105"/>
          </a:xfrm>
        </p:spPr>
        <p:txBody>
          <a:bodyPr>
            <a:normAutofit fontScale="90000"/>
          </a:bodyPr>
          <a:lstStyle/>
          <a:p>
            <a:r>
              <a:rPr lang="fi-FI" dirty="0" smtClean="0"/>
              <a:t>Kirjoita havaintojasi </a:t>
            </a:r>
            <a:r>
              <a:rPr lang="fi-FI" dirty="0"/>
              <a:t>oso</a:t>
            </a:r>
            <a:r>
              <a:rPr lang="fi-FI" dirty="0">
                <a:solidFill>
                  <a:srgbClr val="002060"/>
                </a:solidFill>
              </a:rPr>
              <a:t>itteessa:</a:t>
            </a:r>
            <a:br>
              <a:rPr lang="fi-FI" dirty="0">
                <a:solidFill>
                  <a:srgbClr val="002060"/>
                </a:solidFill>
              </a:rPr>
            </a:br>
            <a:r>
              <a:rPr lang="fi-FI" b="0" u="sng" dirty="0">
                <a:hlinkClick r:id="rId2"/>
              </a:rPr>
              <a:t>https://bit.ly/2nhEixi</a:t>
            </a:r>
            <a:r>
              <a:rPr lang="fi-FI" b="0" dirty="0"/>
              <a:t> </a:t>
            </a:r>
            <a:br>
              <a:rPr lang="fi-FI" b="0" dirty="0"/>
            </a:b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002957"/>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944305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844699"/>
            <a:ext cx="8229600" cy="3317236"/>
          </a:xfrm>
        </p:spPr>
        <p:txBody>
          <a:bodyPr>
            <a:normAutofit fontScale="85000" lnSpcReduction="20000"/>
          </a:bodyPr>
          <a:lstStyle/>
          <a:p>
            <a:pPr marL="0" indent="0">
              <a:buNone/>
            </a:pPr>
            <a:r>
              <a:rPr lang="fi-FI" b="1" dirty="0" smtClean="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b="1" dirty="0" smtClean="0">
                <a:solidFill>
                  <a:srgbClr val="002060"/>
                </a:solidFill>
                <a:latin typeface="Calibri" panose="020F0502020204030204" pitchFamily="34" charset="0"/>
                <a:cs typeface="Calibri" panose="020F0502020204030204" pitchFamily="34" charset="0"/>
              </a:rPr>
              <a:t>Keskustelkaa havainnoistanne; miten palaute toteutui videon opetustilanteessa? Keskustelun apuna voidaan käyttää täytettyä havainnointilomaketta.</a:t>
            </a:r>
            <a:r>
              <a:rPr lang="fi-FI" b="1" dirty="0">
                <a:solidFill>
                  <a:srgbClr val="002060"/>
                </a:solidFill>
                <a:latin typeface="Calibri" panose="020F0502020204030204" pitchFamily="34" charset="0"/>
                <a:cs typeface="Calibri" panose="020F0502020204030204" pitchFamily="34" charset="0"/>
              </a:rPr>
              <a:t/>
            </a:r>
            <a:br>
              <a:rPr lang="fi-FI" b="1" dirty="0">
                <a:solidFill>
                  <a:srgbClr val="002060"/>
                </a:solidFill>
                <a:latin typeface="Calibri" panose="020F0502020204030204" pitchFamily="34" charset="0"/>
                <a:cs typeface="Calibri" panose="020F0502020204030204" pitchFamily="34" charset="0"/>
              </a:rPr>
            </a:br>
            <a:endParaRPr lang="fi-FI" b="1" dirty="0" smtClean="0">
              <a:solidFill>
                <a:srgbClr val="002060"/>
              </a:solidFill>
              <a:latin typeface="Calibri" panose="020F0502020204030204" pitchFamily="34" charset="0"/>
              <a:cs typeface="Calibri" panose="020F0502020204030204" pitchFamily="34" charset="0"/>
            </a:endParaRPr>
          </a:p>
          <a:p>
            <a:pPr marL="0" indent="0">
              <a:spcAft>
                <a:spcPts val="1200"/>
              </a:spcAft>
              <a:buNone/>
            </a:pPr>
            <a:endParaRPr lang="fi-FI" b="1"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smtClean="0">
                <a:solidFill>
                  <a:srgbClr val="002060"/>
                </a:solidFill>
                <a:latin typeface="Calibri" panose="020F0502020204030204" pitchFamily="34" charset="0"/>
                <a:cs typeface="Calibri" panose="020F0502020204030204" pitchFamily="34" charset="0"/>
              </a:rPr>
              <a:t>Aikaa ~10 min</a:t>
            </a:r>
            <a:endParaRPr lang="fi-FI" dirty="0">
              <a:solidFill>
                <a:srgbClr val="002060"/>
              </a:solidFill>
              <a:latin typeface="Calibri" panose="020F0502020204030204" pitchFamily="34" charset="0"/>
              <a:cs typeface="Calibri" panose="020F0502020204030204" pitchFamily="34" charset="0"/>
            </a:endParaRP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49904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25</a:t>
            </a:fld>
            <a:endParaRPr lang="fi-FI" dirty="0"/>
          </a:p>
        </p:txBody>
      </p:sp>
      <p:sp>
        <p:nvSpPr>
          <p:cNvPr id="4" name="Title 3"/>
          <p:cNvSpPr>
            <a:spLocks noGrp="1"/>
          </p:cNvSpPr>
          <p:nvPr>
            <p:ph type="title"/>
          </p:nvPr>
        </p:nvSpPr>
        <p:spPr/>
        <p:txBody>
          <a:bodyPr/>
          <a:lstStyle/>
          <a:p>
            <a:r>
              <a:rPr lang="fi-FI" dirty="0" smtClean="0"/>
              <a:t>Suurryhmäkeskustelu</a:t>
            </a:r>
            <a:endParaRPr lang="fi-FI" dirty="0"/>
          </a:p>
        </p:txBody>
      </p:sp>
      <p:sp>
        <p:nvSpPr>
          <p:cNvPr id="5" name="Content Placeholder 4"/>
          <p:cNvSpPr>
            <a:spLocks noGrp="1"/>
          </p:cNvSpPr>
          <p:nvPr>
            <p:ph idx="1"/>
          </p:nvPr>
        </p:nvSpPr>
        <p:spPr>
          <a:xfrm>
            <a:off x="457200" y="1752439"/>
            <a:ext cx="8229600" cy="4840186"/>
          </a:xfrm>
        </p:spPr>
        <p:txBody>
          <a:bodyPr>
            <a:normAutofit/>
          </a:bodyPr>
          <a:lstStyle/>
          <a:p>
            <a:pPr marL="354013" lvl="1" indent="-354013">
              <a:buFont typeface="Arial" panose="020B0604020202020204" pitchFamily="34" charset="0"/>
              <a:buChar char="•"/>
            </a:pPr>
            <a:r>
              <a:rPr lang="fi-FI" dirty="0" smtClean="0">
                <a:latin typeface="Calibri" panose="020F0502020204030204" pitchFamily="34" charset="0"/>
                <a:ea typeface="Calibri" panose="020F0502020204030204" pitchFamily="34" charset="0"/>
                <a:cs typeface="Calibri" panose="020F0502020204030204" pitchFamily="34" charset="0"/>
              </a:rPr>
              <a:t>Millaista palautetta havaitsit opetustilanteessa?</a:t>
            </a:r>
            <a:endParaRPr lang="fi-FI" dirty="0">
              <a:latin typeface="Calibri" panose="020F0502020204030204" pitchFamily="34" charset="0"/>
              <a:ea typeface="Calibri" panose="020F0502020204030204" pitchFamily="34" charset="0"/>
              <a:cs typeface="Calibri" panose="020F0502020204030204" pitchFamily="34" charset="0"/>
            </a:endParaRPr>
          </a:p>
          <a:p>
            <a:pPr marL="354013" lvl="1" indent="-354013">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Millaisia havaintoja teit </a:t>
            </a:r>
            <a:r>
              <a:rPr lang="fi-FI" dirty="0" smtClean="0">
                <a:latin typeface="Calibri" panose="020F0502020204030204" pitchFamily="34" charset="0"/>
                <a:ea typeface="Calibri" panose="020F0502020204030204" pitchFamily="34" charset="0"/>
                <a:cs typeface="Calibri" panose="020F0502020204030204" pitchFamily="34" charset="0"/>
              </a:rPr>
              <a:t>palautteen annon jälkeen oppilaiden </a:t>
            </a:r>
            <a:r>
              <a:rPr lang="fi-FI" dirty="0">
                <a:latin typeface="Calibri" panose="020F0502020204030204" pitchFamily="34" charset="0"/>
                <a:ea typeface="Calibri" panose="020F0502020204030204" pitchFamily="34" charset="0"/>
                <a:cs typeface="Calibri" panose="020F0502020204030204" pitchFamily="34" charset="0"/>
              </a:rPr>
              <a:t>reaktioista </a:t>
            </a:r>
            <a:r>
              <a:rPr lang="fi-FI" dirty="0" smtClean="0">
                <a:latin typeface="Calibri" panose="020F0502020204030204" pitchFamily="34" charset="0"/>
                <a:ea typeface="Calibri" panose="020F0502020204030204" pitchFamily="34" charset="0"/>
                <a:cs typeface="Calibri" panose="020F0502020204030204" pitchFamily="34" charset="0"/>
              </a:rPr>
              <a:t>ja toiminnan ja tunteiden </a:t>
            </a:r>
            <a:r>
              <a:rPr lang="fi-FI" dirty="0">
                <a:latin typeface="Calibri" panose="020F0502020204030204" pitchFamily="34" charset="0"/>
                <a:ea typeface="Calibri" panose="020F0502020204030204" pitchFamily="34" charset="0"/>
                <a:cs typeface="Calibri" panose="020F0502020204030204" pitchFamily="34" charset="0"/>
              </a:rPr>
              <a:t>muutoksista</a:t>
            </a:r>
            <a:r>
              <a:rPr lang="fi-FI" dirty="0" smtClean="0">
                <a:latin typeface="Calibri" panose="020F0502020204030204" pitchFamily="34" charset="0"/>
                <a:ea typeface="Calibri" panose="020F0502020204030204" pitchFamily="34" charset="0"/>
                <a:cs typeface="Calibri" panose="020F0502020204030204" pitchFamily="34" charset="0"/>
              </a:rPr>
              <a:t>?</a:t>
            </a:r>
            <a:endParaRPr lang="fi-FI" dirty="0">
              <a:latin typeface="Calibri" panose="020F0502020204030204" pitchFamily="34" charset="0"/>
              <a:ea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3486477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10911" y="1174912"/>
            <a:ext cx="4741260" cy="1508327"/>
          </a:xfrm>
        </p:spPr>
        <p:txBody>
          <a:bodyPr>
            <a:normAutofit fontScale="90000"/>
          </a:bodyPr>
          <a:lstStyle/>
          <a:p>
            <a:pPr lvl="0">
              <a:spcAft>
                <a:spcPts val="6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3200" dirty="0" smtClean="0">
                <a:latin typeface="Calibri" panose="020F0502020204030204" pitchFamily="34" charset="0"/>
                <a:ea typeface="Times New Roman" panose="02020603050405020304" pitchFamily="18" charset="0"/>
                <a:cs typeface="Calibri" panose="020F0502020204030204" pitchFamily="34" charset="0"/>
              </a:rPr>
              <a:t>Seuraava Video Club </a:t>
            </a:r>
            <a:br>
              <a:rPr lang="fi-FI" sz="3200" dirty="0" smtClean="0">
                <a:latin typeface="Calibri" panose="020F0502020204030204" pitchFamily="34" charset="0"/>
                <a:ea typeface="Times New Roman" panose="02020603050405020304" pitchFamily="18" charset="0"/>
                <a:cs typeface="Calibri" panose="020F0502020204030204" pitchFamily="34" charset="0"/>
              </a:rPr>
            </a:br>
            <a:r>
              <a:rPr lang="fi-FI" sz="3200"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pe 29.11. klo 12:15-13:45 </a:t>
            </a:r>
            <a:r>
              <a:rPr lang="fi-FI" sz="3200" b="0" dirty="0" smtClean="0">
                <a:latin typeface="Calibri" panose="020F0502020204030204" pitchFamily="34" charset="0"/>
                <a:ea typeface="Times New Roman" panose="02020603050405020304" pitchFamily="18" charset="0"/>
                <a:cs typeface="Calibri" panose="020F0502020204030204" pitchFamily="34" charset="0"/>
              </a:rPr>
              <a:t>(</a:t>
            </a:r>
            <a:r>
              <a:rPr lang="fi-FI" sz="3200" b="0" dirty="0" err="1" smtClean="0">
                <a:latin typeface="Calibri" panose="020F0502020204030204" pitchFamily="34" charset="0"/>
                <a:ea typeface="Times New Roman" panose="02020603050405020304" pitchFamily="18" charset="0"/>
                <a:cs typeface="Calibri" panose="020F0502020204030204" pitchFamily="34" charset="0"/>
              </a:rPr>
              <a:t>Labra</a:t>
            </a:r>
            <a:r>
              <a:rPr lang="fi-FI" sz="3200" b="0" dirty="0" smtClean="0">
                <a:latin typeface="Calibri" panose="020F0502020204030204" pitchFamily="34" charset="0"/>
                <a:ea typeface="Times New Roman" panose="02020603050405020304" pitchFamily="18" charset="0"/>
                <a:cs typeface="Calibri" panose="020F0502020204030204" pitchFamily="34" charset="0"/>
              </a:rPr>
              <a:t> Diana)</a:t>
            </a:r>
            <a:endParaRPr lang="fi-FI" sz="32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fld id="{9A905CFF-917D-A547-A88A-94A61F8F474F}" type="datetime1">
              <a:rPr lang="fi-FI" smtClean="0"/>
              <a:t>27.11.2019</a:t>
            </a:fld>
            <a:endParaRPr lang="fi-FI" dirty="0"/>
          </a:p>
        </p:txBody>
      </p:sp>
      <p:sp>
        <p:nvSpPr>
          <p:cNvPr id="6" name="Footer Placeholder 5"/>
          <p:cNvSpPr>
            <a:spLocks noGrp="1"/>
          </p:cNvSpPr>
          <p:nvPr>
            <p:ph type="ftr" sz="quarter" idx="11"/>
          </p:nvPr>
        </p:nvSpPr>
        <p:spPr/>
        <p:txBody>
          <a:bodyPr/>
          <a:lstStyle/>
          <a:p>
            <a:r>
              <a:rPr lang="fi-FI" b="1" dirty="0" smtClean="0">
                <a:solidFill>
                  <a:schemeClr val="accent1"/>
                </a:solidFill>
              </a:rPr>
              <a:t>JYU.</a:t>
            </a:r>
            <a:r>
              <a:rPr lang="fi-FI" b="1" dirty="0" smtClean="0"/>
              <a:t> </a:t>
            </a:r>
            <a:r>
              <a:rPr lang="fi-FI" b="1" dirty="0" err="1" smtClean="0"/>
              <a:t>Since</a:t>
            </a:r>
            <a:r>
              <a:rPr lang="fi-FI" b="1" dirty="0" smtClean="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26</a:t>
            </a:fld>
            <a:endParaRPr lang="fi-FI" dirty="0"/>
          </a:p>
        </p:txBody>
      </p:sp>
      <p:sp>
        <p:nvSpPr>
          <p:cNvPr id="9" name="Rectangle 8"/>
          <p:cNvSpPr/>
          <p:nvPr/>
        </p:nvSpPr>
        <p:spPr>
          <a:xfrm rot="17489520">
            <a:off x="4429809" y="2195978"/>
            <a:ext cx="2351926" cy="230832"/>
          </a:xfrm>
          <a:prstGeom prst="rect">
            <a:avLst/>
          </a:prstGeom>
        </p:spPr>
        <p:txBody>
          <a:bodyPr wrap="none">
            <a:spAutoFit/>
          </a:bodyPr>
          <a:lstStyle/>
          <a:p>
            <a:r>
              <a:rPr lang="fi-FI" sz="900" dirty="0">
                <a:solidFill>
                  <a:srgbClr val="111111"/>
                </a:solidFill>
                <a:latin typeface="-apple-system"/>
              </a:rPr>
              <a:t>Photo </a:t>
            </a:r>
            <a:r>
              <a:rPr lang="fi-FI" sz="900" dirty="0" err="1">
                <a:solidFill>
                  <a:srgbClr val="111111"/>
                </a:solidFill>
                <a:latin typeface="-apple-system"/>
              </a:rPr>
              <a:t>by</a:t>
            </a:r>
            <a:r>
              <a:rPr lang="fi-FI" sz="900" dirty="0">
                <a:solidFill>
                  <a:srgbClr val="111111"/>
                </a:solidFill>
                <a:latin typeface="-apple-system"/>
              </a:rPr>
              <a:t> </a:t>
            </a:r>
            <a:r>
              <a:rPr lang="fi-FI" sz="900" dirty="0">
                <a:solidFill>
                  <a:srgbClr val="999999"/>
                </a:solidFill>
                <a:latin typeface="-apple-system"/>
                <a:hlinkClick r:id="rId3"/>
              </a:rPr>
              <a:t>Nikita </a:t>
            </a:r>
            <a:r>
              <a:rPr lang="fi-FI" sz="900" dirty="0" err="1">
                <a:solidFill>
                  <a:srgbClr val="999999"/>
                </a:solidFill>
                <a:latin typeface="-apple-system"/>
                <a:hlinkClick r:id="rId3"/>
              </a:rPr>
              <a:t>Kachanovsky</a:t>
            </a:r>
            <a:r>
              <a:rPr lang="fi-FI" sz="900" dirty="0">
                <a:solidFill>
                  <a:srgbClr val="111111"/>
                </a:solidFill>
                <a:latin typeface="-apple-system"/>
              </a:rPr>
              <a:t> on </a:t>
            </a:r>
            <a:r>
              <a:rPr lang="fi-FI" sz="900" dirty="0" err="1">
                <a:solidFill>
                  <a:srgbClr val="999999"/>
                </a:solidFill>
                <a:latin typeface="-apple-system"/>
                <a:hlinkClick r:id="rId4"/>
              </a:rPr>
              <a:t>Unsplash</a:t>
            </a:r>
            <a:endParaRPr lang="fi-FI" sz="900" dirty="0"/>
          </a:p>
        </p:txBody>
      </p:sp>
      <p:sp>
        <p:nvSpPr>
          <p:cNvPr id="2" name="Rectangle 1"/>
          <p:cNvSpPr/>
          <p:nvPr/>
        </p:nvSpPr>
        <p:spPr>
          <a:xfrm>
            <a:off x="0" y="6013362"/>
            <a:ext cx="4572000" cy="523220"/>
          </a:xfrm>
          <a:prstGeom prst="rect">
            <a:avLst/>
          </a:prstGeom>
        </p:spPr>
        <p:txBody>
          <a:bodyPr>
            <a:spAutoFit/>
          </a:bodyPr>
          <a:lstStyle/>
          <a:p>
            <a:r>
              <a:rPr lang="fi-FI" sz="2800" b="1" dirty="0" smtClean="0">
                <a:solidFill>
                  <a:srgbClr val="C00000"/>
                </a:solidFill>
                <a:latin typeface="Calibri" panose="020F0502020204030204" pitchFamily="34" charset="0"/>
                <a:cs typeface="Calibri" panose="020F0502020204030204" pitchFamily="34" charset="0"/>
              </a:rPr>
              <a:t>Täytäthän </a:t>
            </a:r>
            <a:r>
              <a:rPr lang="fi-FI" sz="2800" b="1" dirty="0" err="1" smtClean="0">
                <a:solidFill>
                  <a:srgbClr val="C00000"/>
                </a:solidFill>
                <a:latin typeface="Calibri" panose="020F0502020204030204" pitchFamily="34" charset="0"/>
                <a:cs typeface="Calibri" panose="020F0502020204030204" pitchFamily="34" charset="0"/>
              </a:rPr>
              <a:t>INSITUn</a:t>
            </a:r>
            <a:r>
              <a:rPr lang="fi-FI" sz="2800" b="1" dirty="0" smtClean="0">
                <a:solidFill>
                  <a:srgbClr val="C00000"/>
                </a:solidFill>
                <a:latin typeface="Calibri" panose="020F0502020204030204" pitchFamily="34" charset="0"/>
                <a:cs typeface="Calibri" panose="020F0502020204030204" pitchFamily="34" charset="0"/>
              </a:rPr>
              <a:t>. </a:t>
            </a:r>
            <a:r>
              <a:rPr lang="fi-FI" sz="2800" b="1" i="1" dirty="0" smtClean="0">
                <a:solidFill>
                  <a:srgbClr val="C00000"/>
                </a:solidFill>
                <a:latin typeface="Calibri" panose="020F0502020204030204" pitchFamily="34" charset="0"/>
                <a:cs typeface="Calibri" panose="020F0502020204030204" pitchFamily="34" charset="0"/>
              </a:rPr>
              <a:t>Kiitos</a:t>
            </a:r>
            <a:r>
              <a:rPr lang="fi-FI" sz="2800" b="1" i="1" dirty="0">
                <a:solidFill>
                  <a:srgbClr val="C00000"/>
                </a:solidFill>
                <a:latin typeface="Calibri" panose="020F0502020204030204" pitchFamily="34" charset="0"/>
                <a:cs typeface="Calibri" panose="020F0502020204030204" pitchFamily="34" charset="0"/>
              </a:rPr>
              <a:t>!</a:t>
            </a:r>
          </a:p>
        </p:txBody>
      </p:sp>
      <p:sp>
        <p:nvSpPr>
          <p:cNvPr id="10" name="TextBox 9"/>
          <p:cNvSpPr txBox="1"/>
          <p:nvPr/>
        </p:nvSpPr>
        <p:spPr>
          <a:xfrm flipH="1">
            <a:off x="410911" y="2929418"/>
            <a:ext cx="3993156" cy="2662267"/>
          </a:xfrm>
          <a:prstGeom prst="rect">
            <a:avLst/>
          </a:prstGeom>
          <a:noFill/>
        </p:spPr>
        <p:txBody>
          <a:bodyPr wrap="square" rtlCol="0">
            <a:spAutoFit/>
          </a:bodyPr>
          <a:lstStyle/>
          <a:p>
            <a:pPr>
              <a:spcAft>
                <a:spcPts val="600"/>
              </a:spcAft>
            </a:pPr>
            <a:r>
              <a:rPr lang="fi-FI" dirty="0" smtClean="0">
                <a:latin typeface="Calibri" panose="020F0502020204030204" pitchFamily="34" charset="0"/>
                <a:cs typeface="Calibri" panose="020F0502020204030204" pitchFamily="34" charset="0"/>
              </a:rPr>
              <a:t>Ennakolta luettava artikkeli (kts. Peda.net)</a:t>
            </a:r>
          </a:p>
          <a:p>
            <a:r>
              <a:rPr lang="fi-FI" dirty="0" smtClean="0">
                <a:latin typeface="Calibri" panose="020F0502020204030204" pitchFamily="34" charset="0"/>
                <a:cs typeface="Calibri" panose="020F0502020204030204" pitchFamily="34" charset="0"/>
              </a:rPr>
              <a:t>Savolainen</a:t>
            </a:r>
            <a:r>
              <a:rPr lang="fi-FI" dirty="0">
                <a:latin typeface="Calibri" panose="020F0502020204030204" pitchFamily="34" charset="0"/>
                <a:cs typeface="Calibri" panose="020F0502020204030204" pitchFamily="34" charset="0"/>
              </a:rPr>
              <a:t>, H., Närhi, V. &amp; Savolainen, P. (2019). Myönteisten käyttäytymismallien tukeminen opetuksessa. Teoksessa T. Ahonen, M. Aro, T. Aro, M-K. Lerkkanen, &amp; T. Siiskonen (toim</a:t>
            </a:r>
            <a:r>
              <a:rPr lang="fi-FI" dirty="0" smtClean="0">
                <a:latin typeface="Calibri" panose="020F0502020204030204" pitchFamily="34" charset="0"/>
                <a:cs typeface="Calibri" panose="020F0502020204030204" pitchFamily="34" charset="0"/>
              </a:rPr>
              <a:t>.), </a:t>
            </a:r>
            <a:r>
              <a:rPr lang="fi-FI" dirty="0">
                <a:latin typeface="Calibri" panose="020F0502020204030204" pitchFamily="34" charset="0"/>
                <a:cs typeface="Calibri" panose="020F0502020204030204" pitchFamily="34" charset="0"/>
              </a:rPr>
              <a:t>Oppimisen vaikeudet (ss. 194-205). Otava.</a:t>
            </a:r>
          </a:p>
          <a:p>
            <a:endParaRPr lang="fi-FI" dirty="0"/>
          </a:p>
        </p:txBody>
      </p:sp>
    </p:spTree>
    <p:extLst>
      <p:ext uri="{BB962C8B-B14F-4D97-AF65-F5344CB8AC3E}">
        <p14:creationId xmlns:p14="http://schemas.microsoft.com/office/powerpoint/2010/main" val="2956912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6216066" cy="1019912"/>
          </a:xfrm>
        </p:spPr>
        <p:txBody>
          <a:bodyPr>
            <a:normAutofit fontScale="90000"/>
          </a:bodyPr>
          <a:lstStyle/>
          <a:p>
            <a:r>
              <a:rPr lang="fi-FI" sz="3100" dirty="0" smtClean="0"/>
              <a:t>Luokkahuonevuorovaikutuksen havainnoinnin prosessit </a:t>
            </a:r>
            <a:endParaRPr lang="fi-FI" sz="3100" dirty="0"/>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smtClean="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28209" y="1844699"/>
            <a:ext cx="3888778" cy="3614544"/>
          </a:xfrm>
          <a:prstGeom prst="rect">
            <a:avLst/>
          </a:prstGeom>
        </p:spPr>
      </p:pic>
      <p:sp>
        <p:nvSpPr>
          <p:cNvPr id="10" name="TextBox 9"/>
          <p:cNvSpPr txBox="1"/>
          <p:nvPr/>
        </p:nvSpPr>
        <p:spPr>
          <a:xfrm flipH="1">
            <a:off x="284509" y="6437631"/>
            <a:ext cx="8448680" cy="353943"/>
          </a:xfrm>
          <a:prstGeom prst="rect">
            <a:avLst/>
          </a:prstGeom>
          <a:solidFill>
            <a:schemeClr val="accent1">
              <a:lumMod val="40000"/>
              <a:lumOff val="60000"/>
            </a:schemeClr>
          </a:solidFill>
        </p:spPr>
        <p:txBody>
          <a:bodyPr wrap="square" rtlCol="0">
            <a:spAutoFit/>
          </a:bodyPr>
          <a:lstStyle/>
          <a:p>
            <a:r>
              <a:rPr kumimoji="0" lang="fi-FI"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Engl. </a:t>
            </a:r>
            <a:r>
              <a:rPr lang="fi-FI" sz="1700" dirty="0">
                <a:solidFill>
                  <a:prstClr val="black"/>
                </a:solidFill>
                <a:latin typeface="Calibri" panose="020F0502020204030204" pitchFamily="34" charset="0"/>
                <a:cs typeface="Calibri" panose="020F0502020204030204" pitchFamily="34" charset="0"/>
              </a:rPr>
              <a:t>”</a:t>
            </a:r>
            <a:r>
              <a:rPr lang="fi-FI" sz="1700" dirty="0" err="1">
                <a:solidFill>
                  <a:prstClr val="black"/>
                </a:solidFill>
                <a:latin typeface="Calibri" panose="020F0502020204030204" pitchFamily="34" charset="0"/>
                <a:cs typeface="Calibri" panose="020F0502020204030204" pitchFamily="34" charset="0"/>
              </a:rPr>
              <a:t>perception-interpretation-decision-making</a:t>
            </a:r>
            <a:r>
              <a:rPr lang="fi-FI" sz="1700" dirty="0">
                <a:solidFill>
                  <a:prstClr val="black"/>
                </a:solidFill>
                <a:latin typeface="Calibri" panose="020F0502020204030204" pitchFamily="34" charset="0"/>
                <a:cs typeface="Calibri" panose="020F0502020204030204" pitchFamily="34" charset="0"/>
              </a:rPr>
              <a:t>” (PID</a:t>
            </a:r>
            <a:r>
              <a:rPr lang="fi-FI" sz="1700" dirty="0" smtClean="0">
                <a:solidFill>
                  <a:prstClr val="black"/>
                </a:solidFill>
                <a:latin typeface="Calibri" panose="020F0502020204030204" pitchFamily="34" charset="0"/>
                <a:cs typeface="Calibri" panose="020F0502020204030204" pitchFamily="34" charset="0"/>
              </a:rPr>
              <a:t>), </a:t>
            </a:r>
            <a:r>
              <a:rPr kumimoji="0" lang="fi-FI" sz="17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teacher</a:t>
            </a:r>
            <a:r>
              <a:rPr kumimoji="0" lang="fi-FI" sz="17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7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noticing</a:t>
            </a:r>
            <a:r>
              <a:rPr kumimoji="0" lang="fi-FI"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7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professional</a:t>
            </a:r>
            <a:r>
              <a:rPr kumimoji="0" lang="fi-FI"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7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vision </a:t>
            </a:r>
            <a:endParaRPr kumimoji="0" lang="fi-FI"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flipH="1">
            <a:off x="284509" y="1421859"/>
            <a:ext cx="4571011" cy="400109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Havaitseminen:</a:t>
            </a:r>
            <a:r>
              <a:rPr kumimoji="0" lang="fi-FI"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opetusvuoro-vaikutuksen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esim</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oppilaiden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tai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toimintaan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opittavan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asian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ymmärtämiseen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p:cNvSpPr txBox="1"/>
          <p:nvPr/>
        </p:nvSpPr>
        <p:spPr>
          <a:xfrm>
            <a:off x="457201" y="5615653"/>
            <a:ext cx="6351814" cy="646331"/>
          </a:xfrm>
          <a:prstGeom prst="rect">
            <a:avLst/>
          </a:prstGeom>
          <a:solidFill>
            <a:srgbClr val="FFFF00"/>
          </a:solidFill>
        </p:spPr>
        <p:txBody>
          <a:bodyPr wrap="square" rtlCol="0">
            <a:spAutoFit/>
          </a:bodyPr>
          <a:lstStyle/>
          <a:p>
            <a:r>
              <a:rPr lang="fi-FI" dirty="0" smtClean="0">
                <a:latin typeface="Calibri" panose="020F0502020204030204" pitchFamily="34" charset="0"/>
                <a:cs typeface="Calibri" panose="020F0502020204030204" pitchFamily="34" charset="0"/>
              </a:rPr>
              <a:t>Video Clubeissa pyritään tukemaan luokkahuonevuorovaikutuksen havainnointitaidon kehittymistä</a:t>
            </a:r>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14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4</a:t>
            </a:fld>
            <a:endParaRPr lang="fi-FI" dirty="0"/>
          </a:p>
        </p:txBody>
      </p:sp>
      <p:sp>
        <p:nvSpPr>
          <p:cNvPr id="4" name="Title 3"/>
          <p:cNvSpPr>
            <a:spLocks noGrp="1"/>
          </p:cNvSpPr>
          <p:nvPr>
            <p:ph type="title"/>
          </p:nvPr>
        </p:nvSpPr>
        <p:spPr>
          <a:xfrm>
            <a:off x="328474" y="1544714"/>
            <a:ext cx="8451542" cy="2006353"/>
          </a:xfrm>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Ennakkotehtävän läpikäynti: </a:t>
            </a:r>
            <a:br>
              <a:rPr lang="fi-FI" dirty="0" smtClean="0"/>
            </a:br>
            <a:r>
              <a:rPr lang="fi-FI" dirty="0" smtClean="0"/>
              <a:t/>
            </a:r>
            <a:br>
              <a:rPr lang="fi-FI" dirty="0" smtClean="0"/>
            </a:br>
            <a:r>
              <a:rPr lang="fi-FI" dirty="0" smtClean="0"/>
              <a:t/>
            </a:r>
            <a:br>
              <a:rPr lang="fi-FI" dirty="0" smtClean="0"/>
            </a:br>
            <a:r>
              <a:rPr lang="fi-FI" sz="2700" dirty="0" err="1" smtClean="0"/>
              <a:t>eNorssin</a:t>
            </a:r>
            <a:r>
              <a:rPr lang="fi-FI" sz="2700" dirty="0" smtClean="0"/>
              <a:t> julkaisu luku 1 (s. 1-16): Vuorovaikutuksessa tapahtuva arviointi </a:t>
            </a:r>
            <a:br>
              <a:rPr lang="fi-FI" sz="2700" dirty="0" smtClean="0"/>
            </a:br>
            <a:r>
              <a:rPr lang="fi-FI" sz="2700" dirty="0" smtClean="0"/>
              <a:t>(</a:t>
            </a:r>
            <a:r>
              <a:rPr lang="fi-FI" sz="2700" dirty="0"/>
              <a:t>H</a:t>
            </a:r>
            <a:r>
              <a:rPr lang="fi-FI" sz="2700" dirty="0" smtClean="0"/>
              <a:t>uurinainen-Kosunen &amp; Törmä, 2018) </a:t>
            </a:r>
            <a:r>
              <a:rPr lang="fi-FI" sz="2700" dirty="0"/>
              <a:t/>
            </a:r>
            <a:br>
              <a:rPr lang="fi-FI" sz="2700" dirty="0"/>
            </a:br>
            <a:r>
              <a:rPr lang="fi-FI" sz="2700" dirty="0" smtClean="0"/>
              <a:t/>
            </a:r>
            <a:br>
              <a:rPr lang="fi-FI" sz="2700" dirty="0" smtClean="0"/>
            </a:br>
            <a:r>
              <a:rPr lang="fi-FI" dirty="0"/>
              <a:t/>
            </a:r>
            <a:br>
              <a:rPr lang="fi-FI" dirty="0"/>
            </a:br>
            <a:r>
              <a:rPr lang="fi-FI" dirty="0" smtClean="0"/>
              <a:t/>
            </a:r>
            <a:br>
              <a:rPr lang="fi-FI" dirty="0" smtClean="0"/>
            </a:br>
            <a:r>
              <a:rPr lang="fi-FI" dirty="0" smtClean="0"/>
              <a:t/>
            </a:r>
            <a:br>
              <a:rPr lang="fi-FI" dirty="0" smtClean="0"/>
            </a:br>
            <a:r>
              <a:rPr lang="fi-FI" dirty="0"/>
              <a:t/>
            </a:r>
            <a:br>
              <a:rPr lang="fi-FI" dirty="0"/>
            </a:br>
            <a:r>
              <a:rPr lang="fi-FI" dirty="0"/>
              <a:t/>
            </a:r>
            <a:br>
              <a:rPr lang="fi-FI" dirty="0"/>
            </a:br>
            <a:endParaRPr lang="fi-FI" dirty="0"/>
          </a:p>
        </p:txBody>
      </p:sp>
      <p:sp>
        <p:nvSpPr>
          <p:cNvPr id="5" name="Content Placeholder 4"/>
          <p:cNvSpPr>
            <a:spLocks noGrp="1"/>
          </p:cNvSpPr>
          <p:nvPr>
            <p:ph idx="1"/>
          </p:nvPr>
        </p:nvSpPr>
        <p:spPr>
          <a:xfrm>
            <a:off x="457200" y="3551068"/>
            <a:ext cx="8229600" cy="568171"/>
          </a:xfrm>
        </p:spPr>
        <p:txBody>
          <a:bodyPr>
            <a:normAutofit fontScale="70000" lnSpcReduction="20000"/>
          </a:bodyPr>
          <a:lstStyle/>
          <a:p>
            <a:pPr marL="0" indent="0">
              <a:buNone/>
            </a:pPr>
            <a:r>
              <a:rPr lang="fi-FI" dirty="0">
                <a:hlinkClick r:id="rId2"/>
              </a:rPr>
              <a:t>http://</a:t>
            </a:r>
            <a:r>
              <a:rPr lang="fi-FI" dirty="0" smtClean="0">
                <a:hlinkClick r:id="rId2"/>
              </a:rPr>
              <a:t>www.enorssi.fi/arviointijulkaisu/mobile/index.html#p=1</a:t>
            </a:r>
            <a:endParaRPr lang="fi-FI" dirty="0" smtClean="0"/>
          </a:p>
          <a:p>
            <a:pPr marL="0" indent="0">
              <a:buNone/>
            </a:pP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pic>
        <p:nvPicPr>
          <p:cNvPr id="7" name="Picture 6"/>
          <p:cNvPicPr>
            <a:picLocks noChangeAspect="1"/>
          </p:cNvPicPr>
          <p:nvPr/>
        </p:nvPicPr>
        <p:blipFill>
          <a:blip r:embed="rId3"/>
          <a:stretch>
            <a:fillRect/>
          </a:stretch>
        </p:blipFill>
        <p:spPr>
          <a:xfrm>
            <a:off x="3423413" y="4266733"/>
            <a:ext cx="1761145" cy="1761145"/>
          </a:xfrm>
          <a:prstGeom prst="rect">
            <a:avLst/>
          </a:prstGeom>
        </p:spPr>
      </p:pic>
    </p:spTree>
    <p:extLst>
      <p:ext uri="{BB962C8B-B14F-4D97-AF65-F5344CB8AC3E}">
        <p14:creationId xmlns:p14="http://schemas.microsoft.com/office/powerpoint/2010/main" val="28271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5</a:t>
            </a:fld>
            <a:endParaRPr lang="fi-FI" dirty="0"/>
          </a:p>
        </p:txBody>
      </p:sp>
      <p:sp>
        <p:nvSpPr>
          <p:cNvPr id="4" name="Title 3"/>
          <p:cNvSpPr>
            <a:spLocks noGrp="1"/>
          </p:cNvSpPr>
          <p:nvPr>
            <p:ph type="title"/>
          </p:nvPr>
        </p:nvSpPr>
        <p:spPr/>
        <p:txBody>
          <a:bodyPr/>
          <a:lstStyle/>
          <a:p>
            <a:r>
              <a:rPr lang="fi-FI" dirty="0" smtClean="0"/>
              <a:t>Mitä oppimisen arviointi on?</a:t>
            </a:r>
            <a:endParaRPr lang="fi-FI" dirty="0"/>
          </a:p>
        </p:txBody>
      </p:sp>
      <p:sp>
        <p:nvSpPr>
          <p:cNvPr id="5" name="Content Placeholder 4"/>
          <p:cNvSpPr>
            <a:spLocks noGrp="1"/>
          </p:cNvSpPr>
          <p:nvPr>
            <p:ph idx="1"/>
          </p:nvPr>
        </p:nvSpPr>
        <p:spPr/>
        <p:txBody>
          <a:bodyPr>
            <a:normAutofit fontScale="92500"/>
          </a:bodyPr>
          <a:lstStyle/>
          <a:p>
            <a:r>
              <a:rPr lang="fi-FI" dirty="0" smtClean="0"/>
              <a:t>Olennainen osa oppimisprosessin ohjausta</a:t>
            </a:r>
          </a:p>
          <a:p>
            <a:r>
              <a:rPr lang="fi-FI" dirty="0" smtClean="0"/>
              <a:t>Oppilaan kannustamista ja palautteen antamista siitä, miten oppiminen sujuu</a:t>
            </a:r>
          </a:p>
          <a:p>
            <a:r>
              <a:rPr lang="fi-FI" dirty="0" smtClean="0"/>
              <a:t>Taustalla on ajatus siitä, millainen kuva oppilaalle muodostuu itsestään oppijana </a:t>
            </a:r>
            <a:r>
              <a:rPr lang="fi-FI" dirty="0" smtClean="0">
                <a:latin typeface="Calibri" panose="020F0502020204030204" pitchFamily="34" charset="0"/>
                <a:cs typeface="Calibri" panose="020F0502020204030204" pitchFamily="34" charset="0"/>
              </a:rPr>
              <a:t>→</a:t>
            </a:r>
            <a:r>
              <a:rPr lang="fi-FI" dirty="0" smtClean="0"/>
              <a:t> tavoitteena myönteinen oppijaminäkuva </a:t>
            </a:r>
            <a:r>
              <a:rPr lang="fi-FI" dirty="0">
                <a:latin typeface="Calibri" panose="020F0502020204030204" pitchFamily="34" charset="0"/>
                <a:cs typeface="Calibri" panose="020F0502020204030204" pitchFamily="34" charset="0"/>
              </a:rPr>
              <a:t>→</a:t>
            </a:r>
            <a:r>
              <a:rPr lang="fi-FI" dirty="0" smtClean="0"/>
              <a:t> tässä arvioinnilla on keskeinen sija</a:t>
            </a:r>
          </a:p>
          <a:p>
            <a:pPr marL="0" indent="0">
              <a:buNone/>
            </a:pPr>
            <a:r>
              <a:rPr lang="fi-FI" sz="2600" dirty="0" smtClean="0"/>
              <a:t>(Lähde: OPS 2014; </a:t>
            </a:r>
            <a:r>
              <a:rPr lang="fi-FI" sz="2600" dirty="0" err="1" smtClean="0"/>
              <a:t>Ouakrim-Soivio</a:t>
            </a:r>
            <a:r>
              <a:rPr lang="fi-FI" sz="2600" dirty="0" smtClean="0"/>
              <a:t>, 2016; Huurinainen-Kosunen &amp; Törmä, 2018)</a:t>
            </a:r>
            <a:endParaRPr lang="fi-FI" sz="2600"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251692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smtClean="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smtClean="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smtClean="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7200" y="308725"/>
            <a:ext cx="7368419" cy="1019912"/>
          </a:xfrm>
        </p:spPr>
        <p:txBody>
          <a:bodyPr>
            <a:normAutofit fontScale="90000"/>
          </a:bodyPr>
          <a:lstStyle/>
          <a:p>
            <a:r>
              <a:rPr lang="fi-FI" dirty="0" smtClean="0"/>
              <a:t>Perusopetuksen opetussuunnitelman perusteet 2014</a:t>
            </a:r>
            <a:endParaRPr lang="fi-FI" dirty="0"/>
          </a:p>
        </p:txBody>
      </p:sp>
      <p:sp>
        <p:nvSpPr>
          <p:cNvPr id="5" name="Content Placeholder 4"/>
          <p:cNvSpPr>
            <a:spLocks noGrp="1"/>
          </p:cNvSpPr>
          <p:nvPr>
            <p:ph idx="1"/>
          </p:nvPr>
        </p:nvSpPr>
        <p:spPr>
          <a:xfrm>
            <a:off x="457200" y="1501255"/>
            <a:ext cx="8229600" cy="4790364"/>
          </a:xfrm>
        </p:spPr>
        <p:txBody>
          <a:bodyPr>
            <a:noAutofit/>
          </a:bodyPr>
          <a:lstStyle/>
          <a:p>
            <a:pPr marL="0" indent="0">
              <a:buNone/>
            </a:pPr>
            <a:r>
              <a:rPr lang="fi-FI" sz="2400" dirty="0"/>
              <a:t>Suuri osa arvioinnista on </a:t>
            </a:r>
            <a:r>
              <a:rPr lang="fi-FI" sz="2400" b="1" dirty="0"/>
              <a:t>opettajien ja oppilaiden välistä vuorovaikutusta. </a:t>
            </a:r>
            <a:r>
              <a:rPr lang="fi-FI" sz="2400" dirty="0"/>
              <a:t>Opettajat huolehtivat siitä, että oppilaat saavat alusta lähtien oppimista </a:t>
            </a:r>
            <a:r>
              <a:rPr lang="fi-FI" sz="2400" b="1" dirty="0"/>
              <a:t>ohjaavaa ja kannustavaa palautetta sekä tietoa edistymisestään ja osaamisestaan</a:t>
            </a:r>
            <a:r>
              <a:rPr lang="fi-FI" sz="2400" dirty="0" smtClean="0"/>
              <a:t>.</a:t>
            </a:r>
          </a:p>
          <a:p>
            <a:pPr marL="0" indent="0">
              <a:buNone/>
            </a:pPr>
            <a:r>
              <a:rPr lang="fi-FI" sz="2400" dirty="0" smtClean="0"/>
              <a:t>- - -</a:t>
            </a:r>
          </a:p>
          <a:p>
            <a:pPr marL="0" indent="0">
              <a:buNone/>
            </a:pPr>
            <a:r>
              <a:rPr lang="fi-FI" sz="2400" dirty="0" smtClean="0"/>
              <a:t>Oppilaita </a:t>
            </a:r>
            <a:r>
              <a:rPr lang="fi-FI" sz="2400" dirty="0"/>
              <a:t>ohjataan </a:t>
            </a:r>
            <a:r>
              <a:rPr lang="fi-FI" sz="2400" b="1" dirty="0"/>
              <a:t>havainnoimaan omaa ja yhteistä työskentelyä ja antamaan rakentavaa palautetta</a:t>
            </a:r>
            <a:r>
              <a:rPr lang="fi-FI" sz="2400" dirty="0"/>
              <a:t> toisilleen ja opettajille. Tämä luo edellytyksiä oppilaiden itsearvioinnin ja vertaisarvioinnin taitojen kehittymiselle perusopetuksen </a:t>
            </a:r>
            <a:r>
              <a:rPr lang="fi-FI" sz="2400" dirty="0" smtClean="0"/>
              <a:t>aikana (s. 47). </a:t>
            </a:r>
            <a:endParaRPr lang="fi-FI" sz="2400"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27.11.2019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8313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4" name="Title 3"/>
          <p:cNvSpPr>
            <a:spLocks noGrp="1"/>
          </p:cNvSpPr>
          <p:nvPr>
            <p:ph type="title"/>
          </p:nvPr>
        </p:nvSpPr>
        <p:spPr/>
        <p:txBody>
          <a:bodyPr/>
          <a:lstStyle/>
          <a:p>
            <a:r>
              <a:rPr lang="fi-FI" dirty="0" smtClean="0"/>
              <a:t>Arvioinnin kohteet</a:t>
            </a:r>
            <a:endParaRPr lang="fi-FI" dirty="0"/>
          </a:p>
        </p:txBody>
      </p:sp>
      <p:sp>
        <p:nvSpPr>
          <p:cNvPr id="5" name="Content Placeholder 4"/>
          <p:cNvSpPr>
            <a:spLocks noGrp="1"/>
          </p:cNvSpPr>
          <p:nvPr>
            <p:ph idx="1"/>
          </p:nvPr>
        </p:nvSpPr>
        <p:spPr/>
        <p:txBody>
          <a:bodyPr/>
          <a:lstStyle/>
          <a:p>
            <a:r>
              <a:rPr lang="fi-FI" dirty="0" smtClean="0"/>
              <a:t>Oppiminen</a:t>
            </a:r>
          </a:p>
          <a:p>
            <a:r>
              <a:rPr lang="fi-FI" dirty="0" smtClean="0"/>
              <a:t>Työskentely</a:t>
            </a:r>
          </a:p>
          <a:p>
            <a:r>
              <a:rPr lang="fi-FI" dirty="0" smtClean="0"/>
              <a:t>Käyttäytyminen</a:t>
            </a:r>
          </a:p>
          <a:p>
            <a:endParaRPr lang="fi-FI" dirty="0"/>
          </a:p>
          <a:p>
            <a:endParaRPr lang="fi-FI" dirty="0" smtClean="0"/>
          </a:p>
          <a:p>
            <a:pPr marL="0" indent="0">
              <a:buNone/>
            </a:pPr>
            <a:r>
              <a:rPr lang="fi-FI" dirty="0"/>
              <a:t>(Lähde OPS </a:t>
            </a:r>
            <a:r>
              <a:rPr lang="fi-FI" dirty="0" smtClean="0"/>
              <a:t>2014)</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173306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8</a:t>
            </a:fld>
            <a:endParaRPr lang="fi-FI" dirty="0"/>
          </a:p>
        </p:txBody>
      </p:sp>
      <p:sp>
        <p:nvSpPr>
          <p:cNvPr id="4" name="Title 3"/>
          <p:cNvSpPr>
            <a:spLocks noGrp="1"/>
          </p:cNvSpPr>
          <p:nvPr>
            <p:ph type="title"/>
          </p:nvPr>
        </p:nvSpPr>
        <p:spPr/>
        <p:txBody>
          <a:bodyPr/>
          <a:lstStyle/>
          <a:p>
            <a:r>
              <a:rPr lang="fi-FI" dirty="0" smtClean="0"/>
              <a:t>Arvioinnin tehtävät</a:t>
            </a:r>
            <a:endParaRPr lang="fi-FI" dirty="0"/>
          </a:p>
        </p:txBody>
      </p:sp>
      <p:sp>
        <p:nvSpPr>
          <p:cNvPr id="5" name="Content Placeholder 4"/>
          <p:cNvSpPr>
            <a:spLocks noGrp="1"/>
          </p:cNvSpPr>
          <p:nvPr>
            <p:ph idx="1"/>
          </p:nvPr>
        </p:nvSpPr>
        <p:spPr/>
        <p:txBody>
          <a:bodyPr/>
          <a:lstStyle/>
          <a:p>
            <a:r>
              <a:rPr lang="fi-FI" dirty="0" smtClean="0"/>
              <a:t>Ohjata ja kannustaa opiskelua</a:t>
            </a:r>
          </a:p>
          <a:p>
            <a:r>
              <a:rPr lang="fi-FI" dirty="0" smtClean="0"/>
              <a:t>Kuvata, miten hyvin oppilas on saavuttanut kasvulle ja oppimiselle asetetut tavoitteet</a:t>
            </a:r>
          </a:p>
          <a:p>
            <a:endParaRPr lang="fi-FI" dirty="0"/>
          </a:p>
          <a:p>
            <a:endParaRPr lang="fi-FI" dirty="0" smtClean="0"/>
          </a:p>
          <a:p>
            <a:pPr marL="0" indent="0">
              <a:buNone/>
            </a:pPr>
            <a:r>
              <a:rPr lang="fi-FI" dirty="0"/>
              <a:t>(Lähde OPS </a:t>
            </a:r>
            <a:r>
              <a:rPr lang="fi-FI" dirty="0" smtClean="0"/>
              <a:t>2014)</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420358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smtClean="0">
                <a:solidFill>
                  <a:schemeClr val="accent1"/>
                </a:solidFill>
              </a:rPr>
              <a:t>JYU. </a:t>
            </a:r>
            <a:r>
              <a:rPr lang="fi-FI" b="1" smtClean="0"/>
              <a:t>Since 1863.</a:t>
            </a:r>
            <a:endParaRPr lang="fi-FI" b="1" dirty="0" smtClean="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457200" y="271673"/>
            <a:ext cx="7368419" cy="884049"/>
          </a:xfrm>
        </p:spPr>
        <p:txBody>
          <a:bodyPr>
            <a:normAutofit fontScale="90000"/>
          </a:bodyPr>
          <a:lstStyle/>
          <a:p>
            <a:r>
              <a:rPr lang="fi-FI" dirty="0" smtClean="0"/>
              <a:t>Arvioinnin muodot ja menetelmät</a:t>
            </a:r>
            <a:endParaRPr lang="fi-FI" dirty="0"/>
          </a:p>
        </p:txBody>
      </p:sp>
      <p:sp>
        <p:nvSpPr>
          <p:cNvPr id="5" name="Content Placeholder 4"/>
          <p:cNvSpPr>
            <a:spLocks noGrp="1"/>
          </p:cNvSpPr>
          <p:nvPr>
            <p:ph idx="1"/>
          </p:nvPr>
        </p:nvSpPr>
        <p:spPr>
          <a:xfrm>
            <a:off x="457200" y="1233995"/>
            <a:ext cx="8229600" cy="5246703"/>
          </a:xfrm>
        </p:spPr>
        <p:txBody>
          <a:bodyPr>
            <a:noAutofit/>
          </a:bodyPr>
          <a:lstStyle/>
          <a:p>
            <a:pPr marL="0" indent="0">
              <a:spcBef>
                <a:spcPts val="0"/>
              </a:spcBef>
              <a:buNone/>
            </a:pPr>
            <a:r>
              <a:rPr lang="fi-FI" sz="2000" dirty="0" smtClean="0"/>
              <a:t>Arviointi jakautuu formatiiviseen ja summatiiviseen arviointiin</a:t>
            </a:r>
          </a:p>
          <a:p>
            <a:pPr marL="0" indent="0">
              <a:spcBef>
                <a:spcPts val="0"/>
              </a:spcBef>
              <a:buNone/>
            </a:pPr>
            <a:endParaRPr lang="fi-FI" sz="2000" dirty="0" smtClean="0"/>
          </a:p>
          <a:p>
            <a:pPr marL="0" indent="0">
              <a:spcBef>
                <a:spcPts val="1200"/>
              </a:spcBef>
              <a:buNone/>
            </a:pPr>
            <a:r>
              <a:rPr lang="fi-FI" sz="2000" b="1" dirty="0" smtClean="0"/>
              <a:t>Summatiivinen arviointi</a:t>
            </a:r>
          </a:p>
          <a:p>
            <a:pPr marL="269875" indent="-269875">
              <a:spcBef>
                <a:spcPts val="0"/>
              </a:spcBef>
            </a:pPr>
            <a:r>
              <a:rPr lang="fi-FI" sz="2000" dirty="0" smtClean="0"/>
              <a:t>Esim. jaksojen päätteeksi, lukuvuosiarviointi (opettajan tekemää arviointia)</a:t>
            </a:r>
          </a:p>
          <a:p>
            <a:pPr marL="0" indent="0">
              <a:spcBef>
                <a:spcPts val="1200"/>
              </a:spcBef>
              <a:buNone/>
            </a:pPr>
            <a:r>
              <a:rPr lang="fi-FI" sz="2000" b="1" dirty="0" smtClean="0"/>
              <a:t>Formatiivinen arviointi</a:t>
            </a:r>
          </a:p>
          <a:p>
            <a:pPr marL="269875" indent="-269875">
              <a:spcBef>
                <a:spcPts val="0"/>
              </a:spcBef>
            </a:pPr>
            <a:r>
              <a:rPr lang="fi-FI" sz="2000" dirty="0" smtClean="0"/>
              <a:t>Pääosa arvioinnista on formatiivista</a:t>
            </a:r>
          </a:p>
          <a:p>
            <a:pPr marL="269875" indent="-269875">
              <a:spcBef>
                <a:spcPts val="0"/>
              </a:spcBef>
            </a:pPr>
            <a:r>
              <a:rPr lang="fi-FI" sz="2000" dirty="0" smtClean="0"/>
              <a:t>Tapahtuu koko oppimisprosessin aikana</a:t>
            </a:r>
          </a:p>
          <a:p>
            <a:pPr marL="0" indent="0">
              <a:spcBef>
                <a:spcPts val="0"/>
              </a:spcBef>
              <a:buNone/>
              <a:tabLst>
                <a:tab pos="269875" algn="l"/>
              </a:tabLst>
            </a:pPr>
            <a:r>
              <a:rPr lang="fi-FI" sz="2000" dirty="0">
                <a:latin typeface="Calibri" panose="020F0502020204030204" pitchFamily="34" charset="0"/>
                <a:cs typeface="Calibri" panose="020F0502020204030204" pitchFamily="34" charset="0"/>
              </a:rPr>
              <a:t>	</a:t>
            </a:r>
            <a:r>
              <a:rPr lang="fi-FI" sz="2000" dirty="0" smtClean="0">
                <a:latin typeface="Calibri" panose="020F0502020204030204" pitchFamily="34" charset="0"/>
                <a:cs typeface="Calibri" panose="020F0502020204030204" pitchFamily="34" charset="0"/>
              </a:rPr>
              <a:t>→ </a:t>
            </a:r>
            <a:r>
              <a:rPr lang="fi-FI" sz="2000" dirty="0" smtClean="0"/>
              <a:t>tavoitteena edistää oppilaan oppimista </a:t>
            </a:r>
          </a:p>
          <a:p>
            <a:pPr marL="269875" indent="-269875">
              <a:spcBef>
                <a:spcPts val="0"/>
              </a:spcBef>
            </a:pPr>
            <a:r>
              <a:rPr lang="fi-FI" sz="2000" dirty="0" smtClean="0"/>
              <a:t>Pääasiassa vuorovaikutteista arviointia </a:t>
            </a:r>
          </a:p>
          <a:p>
            <a:pPr marL="269875" indent="-269875">
              <a:spcBef>
                <a:spcPts val="0"/>
              </a:spcBef>
              <a:buNone/>
            </a:pPr>
            <a:r>
              <a:rPr lang="fi-FI" sz="2000" dirty="0"/>
              <a:t>	</a:t>
            </a:r>
            <a:r>
              <a:rPr lang="fi-FI" sz="2000" dirty="0" smtClean="0"/>
              <a:t>opettaja – oppilas/oppilaat</a:t>
            </a:r>
          </a:p>
          <a:p>
            <a:pPr marL="269875" indent="-269875">
              <a:spcBef>
                <a:spcPts val="0"/>
              </a:spcBef>
              <a:buNone/>
            </a:pPr>
            <a:r>
              <a:rPr lang="fi-FI" sz="2000" dirty="0"/>
              <a:t>	</a:t>
            </a:r>
            <a:r>
              <a:rPr lang="fi-FI" sz="2000" dirty="0" smtClean="0"/>
              <a:t>oppilas – oppilas/oppilaat</a:t>
            </a:r>
          </a:p>
          <a:p>
            <a:pPr marL="269875" indent="-269875">
              <a:spcBef>
                <a:spcPts val="0"/>
              </a:spcBef>
              <a:buNone/>
            </a:pPr>
            <a:r>
              <a:rPr lang="fi-FI" sz="2000" dirty="0"/>
              <a:t>	</a:t>
            </a:r>
            <a:r>
              <a:rPr lang="fi-FI" sz="2000" dirty="0" smtClean="0"/>
              <a:t>opettaja – oppilas – huoltaja</a:t>
            </a:r>
          </a:p>
          <a:p>
            <a:pPr marL="269875" indent="-269875">
              <a:spcBef>
                <a:spcPts val="0"/>
              </a:spcBef>
              <a:buNone/>
            </a:pPr>
            <a:endParaRPr lang="fi-FI" sz="2000" dirty="0" smtClean="0"/>
          </a:p>
          <a:p>
            <a:pPr marL="0" indent="0">
              <a:spcBef>
                <a:spcPts val="1200"/>
              </a:spcBef>
              <a:buNone/>
            </a:pPr>
            <a:r>
              <a:rPr lang="fi-FI" sz="1800" dirty="0" smtClean="0"/>
              <a:t>OPS </a:t>
            </a:r>
            <a:r>
              <a:rPr lang="fi-FI" sz="1800" dirty="0"/>
              <a:t>2014; </a:t>
            </a:r>
            <a:r>
              <a:rPr lang="fi-FI" sz="1800" dirty="0" err="1"/>
              <a:t>Ouakrim-Soivio</a:t>
            </a:r>
            <a:r>
              <a:rPr lang="fi-FI" sz="1800" dirty="0"/>
              <a:t> 2016; Huurinainen-Kosunen &amp; Törmä </a:t>
            </a:r>
            <a:r>
              <a:rPr lang="fi-FI" sz="1800" dirty="0" smtClean="0"/>
              <a:t>2018</a:t>
            </a:r>
            <a:endParaRPr lang="fi-FI" sz="1800" dirty="0"/>
          </a:p>
          <a:p>
            <a:pPr marL="0" indent="0">
              <a:spcBef>
                <a:spcPts val="0"/>
              </a:spcBef>
              <a:buNone/>
            </a:pPr>
            <a:endParaRPr lang="fi-FI" sz="2000" dirty="0" smtClean="0"/>
          </a:p>
        </p:txBody>
      </p:sp>
      <p:sp>
        <p:nvSpPr>
          <p:cNvPr id="6" name="Date Placeholder 5"/>
          <p:cNvSpPr>
            <a:spLocks noGrp="1"/>
          </p:cNvSpPr>
          <p:nvPr>
            <p:ph type="dt" sz="half" idx="10"/>
          </p:nvPr>
        </p:nvSpPr>
        <p:spPr/>
        <p:txBody>
          <a:bodyPr/>
          <a:lstStyle/>
          <a:p>
            <a:fld id="{F9D46576-D913-A841-B054-014875DAA31A}" type="datetime1">
              <a:rPr lang="fi-FI" smtClean="0"/>
              <a:t>27.11.2019</a:t>
            </a:fld>
            <a:endParaRPr lang="fi-FI" dirty="0"/>
          </a:p>
        </p:txBody>
      </p:sp>
    </p:spTree>
    <p:extLst>
      <p:ext uri="{BB962C8B-B14F-4D97-AF65-F5344CB8AC3E}">
        <p14:creationId xmlns:p14="http://schemas.microsoft.com/office/powerpoint/2010/main" val="1082410778"/>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24491</TotalTime>
  <Words>1122</Words>
  <Application>Microsoft Office PowerPoint</Application>
  <PresentationFormat>On-screen Show (4:3)</PresentationFormat>
  <Paragraphs>282</Paragraphs>
  <Slides>26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-apple-system</vt:lpstr>
      <vt:lpstr>Arial</vt:lpstr>
      <vt:lpstr>Arial Narrow</vt:lpstr>
      <vt:lpstr>Calibri</vt:lpstr>
      <vt:lpstr>Helvetica</vt:lpstr>
      <vt:lpstr>Palatino Linotype</vt:lpstr>
      <vt:lpstr>Times New Roman</vt:lpstr>
      <vt:lpstr>JYU Otsikkodiat</vt:lpstr>
      <vt:lpstr>JYU sisältö pohjat</vt:lpstr>
      <vt:lpstr>utu-2013-laajakuva</vt:lpstr>
      <vt:lpstr>Formatiivinen arviointi ja palaute</vt:lpstr>
      <vt:lpstr>Yhteistä jälkipohdintaa itsenäisestä observaatiosta Periodissa 1</vt:lpstr>
      <vt:lpstr>Luokkahuonevuorovaikutuksen havainnoinnin prosessit </vt:lpstr>
      <vt:lpstr>      Ennakkotehtävän läpikäynti:    eNorssin julkaisu luku 1 (s. 1-16): Vuorovaikutuksessa tapahtuva arviointi  (Huurinainen-Kosunen &amp; Törmä, 2018)        </vt:lpstr>
      <vt:lpstr>Mitä oppimisen arviointi on?</vt:lpstr>
      <vt:lpstr>Perusopetuksen opetussuunnitelman perusteet 2014</vt:lpstr>
      <vt:lpstr>Arvioinnin kohteet</vt:lpstr>
      <vt:lpstr>Arvioinnin tehtävät</vt:lpstr>
      <vt:lpstr>Arvioinnin muodot ja menetelmät</vt:lpstr>
      <vt:lpstr>Formatiivinen arviointi</vt:lpstr>
      <vt:lpstr>Lähestymistapoja formatiiviseen arviointiin </vt:lpstr>
      <vt:lpstr>Formatiivisen arvioinnin menetelmiä</vt:lpstr>
      <vt:lpstr>Formatiivinen arviointi vs. palaute</vt:lpstr>
      <vt:lpstr>Palaute</vt:lpstr>
      <vt:lpstr>Video (katselukerta 1)</vt:lpstr>
      <vt:lpstr>Kirjoita havaintojasi osoitteessa: https://bit.ly/2nhEixi  </vt:lpstr>
      <vt:lpstr>PowerPoint Presentation</vt:lpstr>
      <vt:lpstr>Video (katselukerta 2)</vt:lpstr>
      <vt:lpstr>PowerPoint Presentation</vt:lpstr>
      <vt:lpstr>Kirjoita havaintojasi osoitteessa: https://bit.ly/2nhEixi  </vt:lpstr>
      <vt:lpstr>PowerPoint Presentation</vt:lpstr>
      <vt:lpstr>Video (katselukerta 3)</vt:lpstr>
      <vt:lpstr>Kirjoita havaintojasi osoitteessa: https://bit.ly/2nhEixi  </vt:lpstr>
      <vt:lpstr>PowerPoint Presentation</vt:lpstr>
      <vt:lpstr>Suurryhmäkeskustelu</vt:lpstr>
      <vt:lpstr>Seuraava Video Club  pe 29.11. klo 12:15-13:45 (Labra Diana)</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aloud protocol</dc:title>
  <dc:creator>Metsäpelto, Riitta-Leena</dc:creator>
  <cp:lastModifiedBy>Pakarinen, Sanna</cp:lastModifiedBy>
  <cp:revision>762</cp:revision>
  <dcterms:created xsi:type="dcterms:W3CDTF">2018-03-21T14:05:28Z</dcterms:created>
  <dcterms:modified xsi:type="dcterms:W3CDTF">2019-11-28T06:59:51Z</dcterms:modified>
</cp:coreProperties>
</file>