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Source Code Pro"/>
      <p:regular r:id="rId25"/>
      <p:bold r:id="rId26"/>
    </p:embeddedFont>
    <p:embeddedFont>
      <p:font typeface="Source Code Pro Black"/>
      <p:bold r:id="rId27"/>
    </p:embeddedFont>
    <p:embeddedFont>
      <p:font typeface="Open Sans SemiBold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  <p:embeddedFont>
      <p:font typeface="Source Code Pro Medium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28" Type="http://schemas.openxmlformats.org/officeDocument/2006/relationships/font" Target="fonts/OpenSansSemiBold-regular.fntdata"/><Relationship Id="rId27" Type="http://schemas.openxmlformats.org/officeDocument/2006/relationships/font" Target="fonts/SourceCodePro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SemiBold-boldItalic.fntdata"/><Relationship Id="rId30" Type="http://schemas.openxmlformats.org/officeDocument/2006/relationships/font" Target="fonts/OpenSansSemiBold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35" Type="http://schemas.openxmlformats.org/officeDocument/2006/relationships/font" Target="fonts/SourceCodeProMedium-bold.fntdata"/><Relationship Id="rId12" Type="http://schemas.openxmlformats.org/officeDocument/2006/relationships/slide" Target="slides/slide7.xml"/><Relationship Id="rId34" Type="http://schemas.openxmlformats.org/officeDocument/2006/relationships/font" Target="fonts/SourceCodeProMedium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539a2838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539a2838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43614f8df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43614f8d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43614f8d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43614f8d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43614f8d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43614f8d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0ce97e389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0ce97e389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297ea623d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297ea623d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539a283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539a283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4ddcfd6d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4ddcfd6d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0ce97e389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0ce97e389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0cef206d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0cef206d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0cef206d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0cef206d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3614f8d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3614f8d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43614f8d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43614f8d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43614f8d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43614f8d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43614f8d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43614f8d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43614f8d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43614f8d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0cef206d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0cef206d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43614f8df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43614f8df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4ddcfd6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4ddcfd6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teille on opetettu ja tiedättekö miksi menee näin?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706050" y="1726050"/>
            <a:ext cx="7731900" cy="16914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5000">
                <a:solidFill>
                  <a:schemeClr val="lt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NEGATIIVISET LUVUT</a:t>
            </a:r>
            <a:br>
              <a:rPr lang="fi" sz="5000">
                <a:solidFill>
                  <a:schemeClr val="lt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fi" sz="2000">
                <a:solidFill>
                  <a:schemeClr val="lt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POMM1061: Iida, Erika, Veera v. ja Mikaela</a:t>
            </a:r>
            <a:r>
              <a:rPr lang="fi" sz="4800">
                <a:solidFill>
                  <a:schemeClr val="lt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 </a:t>
            </a:r>
            <a:endParaRPr sz="4800">
              <a:solidFill>
                <a:schemeClr val="lt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422100" y="467900"/>
            <a:ext cx="82998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Mekaanisia laskuja ja paljon saman toistoa, toteutuksessa vain mielikuvitus rajana.</a:t>
            </a:r>
            <a:endParaRPr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4237875" y="1286300"/>
            <a:ext cx="29127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Sievennä lausekkeet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lphaLcParenR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−(−2)= 2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lphaLcParenR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−(−(−2))= −2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lphaLcParenR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−(−(−(−2)))= 2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lphaLcParenR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−(−(−(−(−2))))= −2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818625" y="1286300"/>
            <a:ext cx="21918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Sievennä </a:t>
            </a:r>
            <a:br>
              <a:rPr lang="fi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a) +(+5)= 5</a:t>
            </a:r>
            <a:br>
              <a:rPr lang="fi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b) +(−5)= −5</a:t>
            </a:r>
            <a:br>
              <a:rPr lang="fi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c) −(+5)= −5</a:t>
            </a:r>
            <a:br>
              <a:rPr lang="fi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d) −(−5)= 5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477675" y="2838775"/>
            <a:ext cx="76860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Laskut ovat periaatteessa aina samanlaisia, mutta niitä voi toteuttaa monin eri tavoin:</a:t>
            </a:r>
            <a:endParaRPr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-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kynätehtävinä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-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merkit erillisillä paperipaloina, joita siirrellään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-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oppilailla merkit kädessä ja he muodostavat lausekkeita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-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muistipelinä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-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QR-koodi rastiratasuunnistus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4. Vastaluvut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Luvun ja sen vastaluvun summan on oltava nolla.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4 + (-4) = 0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Vastaluku saadaan aina kun laitetaan </a:t>
            </a:r>
            <a:r>
              <a:rPr b="1" lang="fi"/>
              <a:t>-</a:t>
            </a:r>
            <a:r>
              <a:rPr lang="fi"/>
              <a:t> eteen ja sievennetään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Vastaluvut ovat aina yhtä kaukana nollasta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438" y="4334020"/>
            <a:ext cx="4635124" cy="6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 flipH="1" rot="10800000">
            <a:off x="4627550" y="3790725"/>
            <a:ext cx="1607400" cy="5433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 flipH="1">
            <a:off x="2909075" y="3790725"/>
            <a:ext cx="1611300" cy="5433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5. Yhteen- ja vähennyslasku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/>
              <a:t>Yhteen- ja vähennyslaskuissa yhdistetään kaikki edellä opittu; sievennys, liikkuminen janalla (mihin suuntaan luku kasvaa) ym.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400"/>
              <a:t>Hankalaa lapselle ymmärtää voi olla etu- ja laskumerkkien ero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 sz="1400"/>
              <a:t>Esim.</a:t>
            </a:r>
            <a:r>
              <a:rPr lang="fi" sz="1400"/>
              <a:t> 5 - 3 	vai	 5 - (-3)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400"/>
              <a:t>Sulkeita täytyy käyttää siten, että laskumerkkien väliin jää sulkumerkki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 sz="1400"/>
              <a:t>Esim.</a:t>
            </a:r>
            <a:r>
              <a:rPr lang="fi" sz="1400"/>
              <a:t> 2+(-3)= 2-3= -1						</a:t>
            </a:r>
            <a:r>
              <a:rPr b="1" lang="fi" sz="1400"/>
              <a:t>Tarinaesimerkki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26389" l="2606" r="849" t="32311"/>
          <a:stretch/>
        </p:blipFill>
        <p:spPr>
          <a:xfrm>
            <a:off x="729575" y="3439650"/>
            <a:ext cx="7684851" cy="9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729575" y="1987950"/>
            <a:ext cx="19971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latin typeface="Source Code Pro"/>
                <a:ea typeface="Source Code Pro"/>
                <a:cs typeface="Source Code Pro"/>
                <a:sym typeface="Source Code Pro"/>
              </a:rPr>
              <a:t>4 - 9 = -5</a:t>
            </a:r>
            <a:r>
              <a:rPr lang="fi" sz="1800"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Source Code Pro"/>
                <a:ea typeface="Source Code Pro"/>
                <a:cs typeface="Source Code Pro"/>
                <a:sym typeface="Source Code Pro"/>
              </a:rPr>
              <a:t>-12 + 9 = -3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7" name="Google Shape;147;p25"/>
          <p:cNvSpPr/>
          <p:nvPr/>
        </p:nvSpPr>
        <p:spPr>
          <a:xfrm flipH="1">
            <a:off x="3000775" y="2795625"/>
            <a:ext cx="2649600" cy="8274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4162800" y="2795625"/>
            <a:ext cx="4092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-9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6069300" y="8311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6868200" y="8311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5687975" y="12013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6486875" y="12013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7285775" y="12013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5270400" y="15715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6069300" y="15715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6868200" y="15715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7667100" y="15715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6486875" y="460900"/>
            <a:ext cx="798900" cy="3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5534875" y="1595800"/>
            <a:ext cx="670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3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6248888" y="1571500"/>
            <a:ext cx="7599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5941325" y="1201300"/>
            <a:ext cx="2922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7033800" y="1571500"/>
            <a:ext cx="4677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-4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6681725" y="1201300"/>
            <a:ext cx="4092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-6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7915500" y="1571500"/>
            <a:ext cx="3021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7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7539125" y="1201300"/>
            <a:ext cx="3021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6234900" y="831100"/>
            <a:ext cx="4677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-5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6605050" y="1802000"/>
            <a:ext cx="56112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729575" y="460900"/>
            <a:ext cx="37698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Erilaisia havainnoivia tehtäviä ja laskujen mekaanista toistoa useiden erilaisten tehtävien kautta… :)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653025" y="361625"/>
            <a:ext cx="3652800" cy="1234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/>
          <p:nvPr/>
        </p:nvSpPr>
        <p:spPr>
          <a:xfrm>
            <a:off x="3232525" y="1904475"/>
            <a:ext cx="2678940" cy="1334556"/>
          </a:xfrm>
          <a:prstGeom prst="cloud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1802525" y="1774125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2851125" y="1349175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2029375" y="442375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3555350" y="312250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4370125" y="1042275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5541250" y="585600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6905750" y="486975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8071275" y="1140900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7278725" y="1848600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6116050" y="1598100"/>
            <a:ext cx="574800" cy="5553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474250" y="867550"/>
            <a:ext cx="1094400" cy="7725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1072725" y="2680350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1801375" y="4012750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497925" y="3795550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3104813" y="4275950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3997200" y="3545925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5112625" y="4217500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6690850" y="4217500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2412825" y="2822700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7085350" y="3033050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5742400" y="3150450"/>
            <a:ext cx="574800" cy="55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7811475" y="3795550"/>
            <a:ext cx="1094400" cy="7725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3890100" y="2313600"/>
            <a:ext cx="1363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400">
                <a:latin typeface="Open Sans"/>
                <a:ea typeface="Open Sans"/>
                <a:cs typeface="Open Sans"/>
                <a:sym typeface="Open Sans"/>
              </a:rPr>
              <a:t>LÄHTÖ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614000" y="1044250"/>
            <a:ext cx="10035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>
                <a:latin typeface="Open Sans SemiBold"/>
                <a:ea typeface="Open Sans SemiBold"/>
                <a:cs typeface="Open Sans SemiBold"/>
                <a:sym typeface="Open Sans SemiBold"/>
              </a:rPr>
              <a:t>MAALI</a:t>
            </a:r>
            <a:endParaRPr sz="17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7975575" y="3972250"/>
            <a:ext cx="9303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>
                <a:latin typeface="Open Sans SemiBold"/>
                <a:ea typeface="Open Sans SemiBold"/>
                <a:cs typeface="Open Sans SemiBold"/>
                <a:sym typeface="Open Sans SemiBold"/>
              </a:rPr>
              <a:t>MAALI</a:t>
            </a:r>
            <a:endParaRPr sz="17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6252550" y="1640050"/>
            <a:ext cx="438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7424775" y="1884213"/>
            <a:ext cx="487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8221575" y="1217525"/>
            <a:ext cx="4383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7033700" y="510475"/>
            <a:ext cx="487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5687413" y="649075"/>
            <a:ext cx="574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4506625" y="1110375"/>
            <a:ext cx="4383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3691850" y="357150"/>
            <a:ext cx="438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2987625" y="1417275"/>
            <a:ext cx="4383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1939025" y="1828125"/>
            <a:ext cx="4383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2073175" y="486975"/>
            <a:ext cx="4872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2500425" y="2887050"/>
            <a:ext cx="4872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-1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1160325" y="2727425"/>
            <a:ext cx="4872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-2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566175" y="3868900"/>
            <a:ext cx="438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-3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1845175" y="4080850"/>
            <a:ext cx="487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-4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173075" y="4344050"/>
            <a:ext cx="4383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-5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084800" y="3614025"/>
            <a:ext cx="4872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-6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5200225" y="4275950"/>
            <a:ext cx="4872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-7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5830000" y="3218550"/>
            <a:ext cx="487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-8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7161250" y="3101150"/>
            <a:ext cx="498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-9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6690850" y="4285600"/>
            <a:ext cx="5748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 SemiBold"/>
                <a:ea typeface="Open Sans SemiBold"/>
                <a:cs typeface="Open Sans SemiBold"/>
                <a:sym typeface="Open Sans SemiBold"/>
              </a:rPr>
              <a:t>-10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20" name="Google Shape;220;p26"/>
          <p:cNvCxnSpPr/>
          <p:nvPr/>
        </p:nvCxnSpPr>
        <p:spPr>
          <a:xfrm flipH="1" rot="10800000">
            <a:off x="5951500" y="2153400"/>
            <a:ext cx="244200" cy="274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26"/>
          <p:cNvCxnSpPr/>
          <p:nvPr/>
        </p:nvCxnSpPr>
        <p:spPr>
          <a:xfrm>
            <a:off x="6774325" y="1836363"/>
            <a:ext cx="420900" cy="146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26"/>
          <p:cNvCxnSpPr/>
          <p:nvPr/>
        </p:nvCxnSpPr>
        <p:spPr>
          <a:xfrm flipH="1" rot="10800000">
            <a:off x="7853525" y="1677250"/>
            <a:ext cx="244200" cy="274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Google Shape;223;p26"/>
          <p:cNvCxnSpPr/>
          <p:nvPr/>
        </p:nvCxnSpPr>
        <p:spPr>
          <a:xfrm rot="10800000">
            <a:off x="7608450" y="946075"/>
            <a:ext cx="409200" cy="236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6"/>
          <p:cNvCxnSpPr>
            <a:endCxn id="204" idx="3"/>
          </p:cNvCxnSpPr>
          <p:nvPr/>
        </p:nvCxnSpPr>
        <p:spPr>
          <a:xfrm flipH="1">
            <a:off x="6262213" y="691675"/>
            <a:ext cx="443400" cy="131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6"/>
          <p:cNvCxnSpPr/>
          <p:nvPr/>
        </p:nvCxnSpPr>
        <p:spPr>
          <a:xfrm flipH="1">
            <a:off x="5044938" y="997675"/>
            <a:ext cx="396300" cy="23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6"/>
          <p:cNvCxnSpPr/>
          <p:nvPr/>
        </p:nvCxnSpPr>
        <p:spPr>
          <a:xfrm rot="10800000">
            <a:off x="4140875" y="867550"/>
            <a:ext cx="241500" cy="204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6"/>
          <p:cNvCxnSpPr/>
          <p:nvPr/>
        </p:nvCxnSpPr>
        <p:spPr>
          <a:xfrm flipH="1">
            <a:off x="3380750" y="946100"/>
            <a:ext cx="214200" cy="370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6"/>
          <p:cNvCxnSpPr/>
          <p:nvPr/>
        </p:nvCxnSpPr>
        <p:spPr>
          <a:xfrm flipH="1">
            <a:off x="2474725" y="1785113"/>
            <a:ext cx="279000" cy="15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26"/>
          <p:cNvCxnSpPr/>
          <p:nvPr/>
        </p:nvCxnSpPr>
        <p:spPr>
          <a:xfrm flipH="1" rot="10800000">
            <a:off x="2112213" y="1150575"/>
            <a:ext cx="109200" cy="472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26"/>
          <p:cNvCxnSpPr/>
          <p:nvPr/>
        </p:nvCxnSpPr>
        <p:spPr>
          <a:xfrm flipH="1">
            <a:off x="1638813" y="867550"/>
            <a:ext cx="320400" cy="15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6"/>
          <p:cNvCxnSpPr/>
          <p:nvPr/>
        </p:nvCxnSpPr>
        <p:spPr>
          <a:xfrm flipH="1">
            <a:off x="3017525" y="2727425"/>
            <a:ext cx="185100" cy="206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26"/>
          <p:cNvCxnSpPr/>
          <p:nvPr/>
        </p:nvCxnSpPr>
        <p:spPr>
          <a:xfrm rot="10800000">
            <a:off x="1802475" y="3040500"/>
            <a:ext cx="490500" cy="41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26"/>
          <p:cNvCxnSpPr/>
          <p:nvPr/>
        </p:nvCxnSpPr>
        <p:spPr>
          <a:xfrm flipH="1">
            <a:off x="919600" y="3326150"/>
            <a:ext cx="203700" cy="378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26"/>
          <p:cNvCxnSpPr/>
          <p:nvPr/>
        </p:nvCxnSpPr>
        <p:spPr>
          <a:xfrm>
            <a:off x="1237500" y="4170525"/>
            <a:ext cx="410100" cy="63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26"/>
          <p:cNvCxnSpPr/>
          <p:nvPr/>
        </p:nvCxnSpPr>
        <p:spPr>
          <a:xfrm>
            <a:off x="2504850" y="4413500"/>
            <a:ext cx="427500" cy="73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26"/>
          <p:cNvCxnSpPr/>
          <p:nvPr/>
        </p:nvCxnSpPr>
        <p:spPr>
          <a:xfrm flipH="1" rot="10800000">
            <a:off x="3759688" y="4064925"/>
            <a:ext cx="244200" cy="274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26"/>
          <p:cNvCxnSpPr/>
          <p:nvPr/>
        </p:nvCxnSpPr>
        <p:spPr>
          <a:xfrm>
            <a:off x="4627350" y="4064500"/>
            <a:ext cx="429900" cy="234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6"/>
          <p:cNvCxnSpPr/>
          <p:nvPr/>
        </p:nvCxnSpPr>
        <p:spPr>
          <a:xfrm flipH="1" rot="10800000">
            <a:off x="5609788" y="3809800"/>
            <a:ext cx="220200" cy="362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26"/>
          <p:cNvCxnSpPr/>
          <p:nvPr/>
        </p:nvCxnSpPr>
        <p:spPr>
          <a:xfrm flipH="1" rot="10800000">
            <a:off x="6490525" y="3326150"/>
            <a:ext cx="421500" cy="66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6"/>
          <p:cNvCxnSpPr/>
          <p:nvPr/>
        </p:nvCxnSpPr>
        <p:spPr>
          <a:xfrm flipH="1">
            <a:off x="7129700" y="3739425"/>
            <a:ext cx="126900" cy="395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6"/>
          <p:cNvCxnSpPr/>
          <p:nvPr/>
        </p:nvCxnSpPr>
        <p:spPr>
          <a:xfrm flipH="1" rot="10800000">
            <a:off x="7355813" y="4377050"/>
            <a:ext cx="420600" cy="146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/>
        </p:nvSpPr>
        <p:spPr>
          <a:xfrm>
            <a:off x="706050" y="1726050"/>
            <a:ext cx="7731900" cy="16914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>
                <a:solidFill>
                  <a:schemeClr val="lt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Matikkapelituokio, jippii!</a:t>
            </a:r>
            <a:endParaRPr sz="4800">
              <a:solidFill>
                <a:schemeClr val="lt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yhdistää opetusta muihin oppiaineisiin?</a:t>
            </a:r>
            <a:endParaRPr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Kuvataiteessa / käsitöissä samaan aikaan oma lämpömittari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Liikunnassa matikkasuunnistusta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Musiikissa matikkalaulu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Maantiedossa mittaaminen meren pinnasta &amp; aikavyöhykkeet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Historiassa ajanlasku (eaa/jaa)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/>
          <p:nvPr/>
        </p:nvSpPr>
        <p:spPr>
          <a:xfrm>
            <a:off x="5338675" y="2212500"/>
            <a:ext cx="3419400" cy="2328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198900" y="381125"/>
            <a:ext cx="8746200" cy="80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300"/>
              <a:t>Oppimisen viisi askelta ja kuinka päästä ymmärrykseen</a:t>
            </a:r>
            <a:endParaRPr sz="3300"/>
          </a:p>
        </p:txBody>
      </p:sp>
      <p:sp>
        <p:nvSpPr>
          <p:cNvPr id="259" name="Google Shape;259;p29"/>
          <p:cNvSpPr txBox="1"/>
          <p:nvPr>
            <p:ph idx="1" type="body"/>
          </p:nvPr>
        </p:nvSpPr>
        <p:spPr>
          <a:xfrm>
            <a:off x="311700" y="16641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Positiivisen ja negatiivisen ero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Vertailu, kumpi on pienempi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Etumerkkien sievennys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Vastaluvut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Yhteen- ja vähennyslasku</a:t>
            </a:r>
            <a:endParaRPr sz="2200"/>
          </a:p>
        </p:txBody>
      </p:sp>
      <p:sp>
        <p:nvSpPr>
          <p:cNvPr id="260" name="Google Shape;260;p29"/>
          <p:cNvSpPr txBox="1"/>
          <p:nvPr/>
        </p:nvSpPr>
        <p:spPr>
          <a:xfrm>
            <a:off x="5750850" y="2744100"/>
            <a:ext cx="2773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Mitä mieltä </a:t>
            </a:r>
            <a:endParaRPr sz="200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opetus-</a:t>
            </a:r>
            <a:endParaRPr sz="200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järjestyksestä?</a:t>
            </a:r>
            <a:endParaRPr sz="200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0"/>
          <p:cNvPicPr preferRelativeResize="0"/>
          <p:nvPr/>
        </p:nvPicPr>
        <p:blipFill rotWithShape="1">
          <a:blip r:embed="rId3">
            <a:alphaModFix/>
          </a:blip>
          <a:srcRect b="10201" l="0" r="2704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0"/>
          <p:cNvSpPr/>
          <p:nvPr/>
        </p:nvSpPr>
        <p:spPr>
          <a:xfrm flipH="1" rot="-1588038">
            <a:off x="335226" y="371897"/>
            <a:ext cx="3381745" cy="1782507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"/>
          <p:cNvSpPr txBox="1"/>
          <p:nvPr/>
        </p:nvSpPr>
        <p:spPr>
          <a:xfrm rot="-1830120">
            <a:off x="652560" y="653514"/>
            <a:ext cx="2630188" cy="906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Source Code Pro"/>
                <a:ea typeface="Source Code Pro"/>
                <a:cs typeface="Source Code Pro"/>
                <a:sym typeface="Source Code Pro"/>
              </a:rPr>
              <a:t>Onko herännyt ajatuksia tai kysymyksiä?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19543" l="0" r="12982" t="0"/>
          <a:stretch/>
        </p:blipFill>
        <p:spPr>
          <a:xfrm>
            <a:off x="0" y="0"/>
            <a:ext cx="9144001" cy="515281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1"/>
          <p:cNvSpPr/>
          <p:nvPr/>
        </p:nvSpPr>
        <p:spPr>
          <a:xfrm flipH="1" rot="-2559831">
            <a:off x="444802" y="863962"/>
            <a:ext cx="3200550" cy="1665975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 rot="-2517477">
            <a:off x="678858" y="1283028"/>
            <a:ext cx="2838083" cy="827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900">
                <a:latin typeface="Source Code Pro"/>
                <a:ea typeface="Source Code Pro"/>
                <a:cs typeface="Source Code Pro"/>
                <a:sym typeface="Source Code Pro"/>
              </a:rPr>
              <a:t>KIITOS MIELENKIINNOSTASI!</a:t>
            </a:r>
            <a:endParaRPr sz="1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198900" y="381125"/>
            <a:ext cx="8746200" cy="80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300"/>
              <a:t>Oppimisen viisi askelta ja kuinka päästä ymmärrykseen</a:t>
            </a:r>
            <a:endParaRPr sz="33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6641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Positiivisen ja negatiivisen ero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Lukujen v</a:t>
            </a:r>
            <a:r>
              <a:rPr lang="fi" sz="2200"/>
              <a:t>ertailu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Etumerkkien sievennys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Vastaluvut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fi" sz="2200"/>
              <a:t>Yhteen- ja vähennyslasku</a:t>
            </a:r>
            <a:endParaRPr sz="22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35128">
            <a:off x="4991525" y="2994749"/>
            <a:ext cx="4632226" cy="168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fi"/>
              <a:t>Positiivisen ja negatiivisen luvun ero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78000" y="160137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Nollaa suuremmat luvut ovat positiivisia ja nollaa pienemmät luvut negatiivisia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Etumerkin merkkaaminen pakollista vain negatiivisissa luvuissa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Nolla ei ole negatiivinen eikä positiivinen luku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26389" l="2606" r="849" t="32311"/>
          <a:stretch/>
        </p:blipFill>
        <p:spPr>
          <a:xfrm>
            <a:off x="86050" y="2144450"/>
            <a:ext cx="7684851" cy="9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2500" y="119375"/>
            <a:ext cx="1206950" cy="48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01825" y="728350"/>
            <a:ext cx="70533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rabicPeriod"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Oppilailla on jokaisella oma numerolappu ja he muodostavat itse lapuilla lukusuoran, niin että jokainen on oikealla paikalla lukusuoralla (kisa)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56100" y="3365200"/>
            <a:ext cx="73764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2. </a:t>
            </a: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Tarkastellaan lämpömittaria ja lukuja nollan ylä- &amp;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alapuolelta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2. Positiivisten ja negatiivisten lukujen vertailu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Oikealla puolella oleva luku on aina suurempi kuin vasemmalla puolella oleva luku lukujonolla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=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Mikä tahansa negatiivinen luku on aina pienempi kuin nolla tai mikä tahansa positiivinen luku lukujonolla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26389" l="2606" r="849" t="32311"/>
          <a:stretch/>
        </p:blipFill>
        <p:spPr>
          <a:xfrm>
            <a:off x="729575" y="3800000"/>
            <a:ext cx="7684851" cy="9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26389" l="2606" r="849" t="32311"/>
          <a:stretch/>
        </p:blipFill>
        <p:spPr>
          <a:xfrm>
            <a:off x="229188" y="4009550"/>
            <a:ext cx="8685626" cy="9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451200" y="292800"/>
            <a:ext cx="8241600" cy="3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latin typeface="Source Code Pro"/>
                <a:ea typeface="Source Code Pro"/>
                <a:cs typeface="Source Code Pro"/>
                <a:sym typeface="Source Code Pro"/>
              </a:rPr>
              <a:t>Mitä tahansa suuruusvertailuja: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Kuten: 2 &lt;/&gt; -3		-7 &lt;/&gt; 7			-4,2 &lt;/&gt; -5,3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latin typeface="Source Code Pro"/>
                <a:ea typeface="Source Code Pro"/>
                <a:cs typeface="Source Code Pro"/>
                <a:sym typeface="Source Code Pro"/>
              </a:rPr>
              <a:t>Järjestä luvut suuruusjärjestykseen: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-2,3		-107		-18,3 		-1 			0		-72			-0,6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Source Code Pro"/>
                <a:ea typeface="Source Code Pro"/>
                <a:cs typeface="Source Code Pro"/>
                <a:sym typeface="Source Code Pro"/>
              </a:rPr>
              <a:t>0		-18			6		3,2			-3,2		 	1		-2	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i">
                <a:latin typeface="Source Code Pro"/>
                <a:ea typeface="Source Code Pro"/>
                <a:cs typeface="Source Code Pro"/>
                <a:sym typeface="Source Code Pro"/>
              </a:rPr>
              <a:t>Näitä voi myös toteuttaa esim. paperilapuilla, palikoilla tms, sillä osalle voi olla helpompi ymmärtää, kun pääsee konkreettisesti siirtelemään numeroita</a:t>
            </a:r>
            <a:endParaRPr i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01825" y="2507950"/>
            <a:ext cx="7823700" cy="5643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401825" y="1705450"/>
            <a:ext cx="7823700" cy="5643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401825" y="653350"/>
            <a:ext cx="7823700" cy="5643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 rot="374577">
            <a:off x="1109969" y="857370"/>
            <a:ext cx="6226525" cy="32832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2224325" y="1447825"/>
            <a:ext cx="4403100" cy="18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>
                <a:latin typeface="Source Code Pro"/>
                <a:ea typeface="Source Code Pro"/>
                <a:cs typeface="Source Code Pro"/>
                <a:sym typeface="Source Code Pro"/>
              </a:rPr>
              <a:t>Miksi etumerkit sievennetään näin:</a:t>
            </a:r>
            <a:endParaRPr sz="3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>
                <a:latin typeface="Source Code Pro"/>
                <a:ea typeface="Source Code Pro"/>
                <a:cs typeface="Source Code Pro"/>
                <a:sym typeface="Source Code Pro"/>
              </a:rPr>
              <a:t>-(-(-(-(3))))= 3</a:t>
            </a:r>
            <a:endParaRPr sz="3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3. Etumerkkien sievennys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245425" y="1520550"/>
            <a:ext cx="8520600" cy="29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/>
              <a:t>O</a:t>
            </a:r>
            <a:r>
              <a:rPr lang="fi" sz="1400"/>
              <a:t>ppilaita saattaa hämätä </a:t>
            </a:r>
            <a:r>
              <a:rPr b="1" lang="fi" sz="1400"/>
              <a:t>laskutoimituksen merkki sekä etumerkin ero</a:t>
            </a:r>
            <a:r>
              <a:rPr lang="fi" sz="1400"/>
              <a:t>, joten se täytyy saada oppilaille selväksi myöhempää oppia varten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400"/>
              <a:t>Jos luvun edessä on </a:t>
            </a:r>
            <a:r>
              <a:rPr b="1" lang="fi" sz="1400"/>
              <a:t>parillinen</a:t>
            </a:r>
            <a:r>
              <a:rPr lang="fi" sz="1400"/>
              <a:t> (0, 2, 4, ...) määrä miinuksia, on luku positiivinen, Esim. -(-(-(-4)))) = 4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400"/>
              <a:t>Jos luvun edessä on </a:t>
            </a:r>
            <a:r>
              <a:rPr b="1" lang="fi" sz="1400"/>
              <a:t>pariton</a:t>
            </a:r>
            <a:r>
              <a:rPr lang="fi" sz="1400"/>
              <a:t> (1, 3, 5, ...) määrää miinuksia, on luku negatiivinen, Esim. -(-(-4))) = -4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1400"/>
              <a:t>Luvun edessä olevat plussat eivät vaikuta luvun positiivisuuteen tai negatiivisuuteen.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500100" y="454575"/>
            <a:ext cx="8143800" cy="221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Lukujonolta etsien</a:t>
            </a:r>
            <a:endParaRPr sz="1800">
              <a:solidFill>
                <a:schemeClr val="dk2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600">
                <a:latin typeface="Source Code Pro"/>
                <a:ea typeface="Source Code Pro"/>
                <a:cs typeface="Source Code Pro"/>
                <a:sym typeface="Source Code Pro"/>
              </a:rPr>
              <a:t>−(−(−2))= −2									−(−5)= 5</a:t>
            </a:r>
            <a:br>
              <a:rPr lang="fi" sz="1600">
                <a:latin typeface="Source Code Pro"/>
                <a:ea typeface="Source Code Pro"/>
                <a:cs typeface="Source Code Pro"/>
                <a:sym typeface="Source Code Pro"/>
              </a:rPr>
            </a:b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600">
                <a:latin typeface="Source Code Pro"/>
                <a:ea typeface="Source Code Pro"/>
                <a:cs typeface="Source Code Pro"/>
                <a:sym typeface="Source Code Pro"/>
              </a:rPr>
              <a:t>−(−(−(−(−2))))= −2								−(+5)= −5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3189263"/>
            <a:ext cx="762000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