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</p:sldMasterIdLst>
  <p:notesMasterIdLst>
    <p:notesMasterId r:id="rId19"/>
  </p:notesMasterIdLst>
  <p:sldIdLst>
    <p:sldId id="347" r:id="rId3"/>
    <p:sldId id="352" r:id="rId4"/>
    <p:sldId id="349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4" r:id="rId14"/>
    <p:sldId id="361" r:id="rId15"/>
    <p:sldId id="365" r:id="rId16"/>
    <p:sldId id="362" r:id="rId17"/>
    <p:sldId id="363" r:id="rId1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411" autoAdjust="0"/>
  </p:normalViewPr>
  <p:slideViewPr>
    <p:cSldViewPr>
      <p:cViewPr>
        <p:scale>
          <a:sx n="74" d="100"/>
          <a:sy n="74" d="100"/>
        </p:scale>
        <p:origin x="-269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6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107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7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1F71A-4787-45F6-BE7A-034800AB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55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912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733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33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37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E7497-FCC6-499B-8A48-461A9CB1CD77}" type="datetime1">
              <a:rPr lang="fi-FI" altLang="fi-FI" smtClean="0"/>
              <a:t>24.3.2020</a:t>
            </a:fld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6BFD-5BA9-4C1A-B0B9-7A4DB1EE8C1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335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54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>
                <a:solidFill>
                  <a:schemeClr val="accent1"/>
                </a:solidFill>
              </a:rPr>
              <a:t>JYU. </a:t>
            </a:r>
            <a:r>
              <a:rPr lang="fi-FI" dirty="0" err="1" smtClean="0"/>
              <a:t>Since</a:t>
            </a:r>
            <a:r>
              <a:rPr lang="fi-FI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414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7004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57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470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288317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937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170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344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>
                <a:solidFill>
                  <a:schemeClr val="accent1"/>
                </a:solidFill>
              </a:rPr>
              <a:t>JYU.</a:t>
            </a:r>
            <a:r>
              <a:rPr lang="fi-FI" dirty="0" smtClean="0"/>
              <a:t> </a:t>
            </a:r>
            <a:r>
              <a:rPr lang="fi-FI" dirty="0" err="1" smtClean="0"/>
              <a:t>Since</a:t>
            </a:r>
            <a:r>
              <a:rPr lang="fi-FI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44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6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7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8208912" cy="1183405"/>
          </a:xfrm>
        </p:spPr>
        <p:txBody>
          <a:bodyPr/>
          <a:lstStyle/>
          <a:p>
            <a:r>
              <a:rPr lang="fi-FI" dirty="0"/>
              <a:t>Käyttäytymisen ongelmat liittyvät alakoululaisten perustaitoihin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1708374" y="5157192"/>
            <a:ext cx="5727252" cy="87593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MultiLeTe</a:t>
            </a:r>
            <a:r>
              <a:rPr lang="en-US" sz="3200" dirty="0" smtClean="0"/>
              <a:t> / 30.3.2020</a:t>
            </a:r>
            <a:endParaRPr lang="en-US" sz="3200" dirty="0"/>
          </a:p>
          <a:p>
            <a:r>
              <a:rPr lang="en-US" sz="3200" dirty="0" smtClean="0"/>
              <a:t>Riitta-Leena Metsäpelto</a:t>
            </a:r>
            <a:endParaRPr lang="en-US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E7497-FCC6-499B-8A48-461A9CB1CD77}" type="datetime1">
              <a:rPr kumimoji="0" lang="fi-FI" alt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24.3.2020</a:t>
            </a:fld>
            <a:endParaRPr kumimoji="0" lang="fi-FI" altLang="fi-FI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26BFD-5BA9-4C1A-B0B9-7A4DB1EE8C15}" type="slidenum">
              <a:rPr kumimoji="0" lang="en-US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30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0" y="5842337"/>
            <a:ext cx="9144000" cy="7848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Metsäpelto, R-L., Silinskas, G., Kiuru, N., Poikkeus, A-M., Pakarinen, E., Vasalampi, K., Lerkkanen, M-K., &amp; Nurmi, J.-E. (2017).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Externalizing behavior problems and interest in reading as predictors of later reading skills and educational aspirations.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Contemporary Educational Psychology, 49,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324–336.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10.1016/j.cedpsych.2017.03.009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081" y="5233976"/>
            <a:ext cx="86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Latent </a:t>
            </a:r>
            <a:r>
              <a:rPr lang="en-US" sz="1200" dirty="0">
                <a:latin typeface="Calibri" panose="020F0502020204030204" pitchFamily="34" charset="0"/>
              </a:rPr>
              <a:t>growth curve model including growth parameters for externalizing problems and reading interest, their interrelationships, and their associations with developmental outcomes. Paths are presented as standardized estimates. ***</a:t>
            </a:r>
            <a:r>
              <a:rPr lang="en-US" sz="1200" i="1" dirty="0">
                <a:latin typeface="Calibri" panose="020F0502020204030204" pitchFamily="34" charset="0"/>
              </a:rPr>
              <a:t>p</a:t>
            </a:r>
            <a:r>
              <a:rPr lang="en-US" sz="1200" dirty="0">
                <a:latin typeface="Calibri" panose="020F0502020204030204" pitchFamily="34" charset="0"/>
              </a:rPr>
              <a:t> &lt; .001, **</a:t>
            </a:r>
            <a:r>
              <a:rPr lang="en-US" sz="1200" i="1" dirty="0">
                <a:latin typeface="Calibri" panose="020F0502020204030204" pitchFamily="34" charset="0"/>
              </a:rPr>
              <a:t>p</a:t>
            </a:r>
            <a:r>
              <a:rPr lang="en-US" sz="1200" dirty="0">
                <a:latin typeface="Calibri" panose="020F0502020204030204" pitchFamily="34" charset="0"/>
              </a:rPr>
              <a:t> &lt; .01, *</a:t>
            </a:r>
            <a:r>
              <a:rPr lang="en-US" sz="1200" i="1" dirty="0">
                <a:latin typeface="Calibri" panose="020F0502020204030204" pitchFamily="34" charset="0"/>
              </a:rPr>
              <a:t>p</a:t>
            </a:r>
            <a:r>
              <a:rPr lang="en-US" sz="1200" dirty="0">
                <a:latin typeface="Calibri" panose="020F0502020204030204" pitchFamily="34" charset="0"/>
              </a:rPr>
              <a:t> &lt; .05. </a:t>
            </a:r>
          </a:p>
        </p:txBody>
      </p:sp>
      <p:sp>
        <p:nvSpPr>
          <p:cNvPr id="10" name="Tekstiruutu 6"/>
          <p:cNvSpPr txBox="1"/>
          <p:nvPr/>
        </p:nvSpPr>
        <p:spPr>
          <a:xfrm>
            <a:off x="179512" y="2427501"/>
            <a:ext cx="1917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>
                <a:latin typeface="Calibri" panose="020F0502020204030204" pitchFamily="34" charset="0"/>
              </a:rPr>
              <a:t>Covariates</a:t>
            </a:r>
            <a:r>
              <a:rPr lang="fi-FI" sz="1200" dirty="0" smtClean="0">
                <a:latin typeface="Calibri" panose="020F0502020204030204" pitchFamily="34" charset="0"/>
              </a:rPr>
              <a:t>:</a:t>
            </a:r>
          </a:p>
          <a:p>
            <a:r>
              <a:rPr lang="fi-FI" sz="1200" dirty="0" smtClean="0">
                <a:latin typeface="Calibri" panose="020F0502020204030204" pitchFamily="34" charset="0"/>
              </a:rPr>
              <a:t>*</a:t>
            </a:r>
            <a:r>
              <a:rPr lang="fi-FI" sz="1200" dirty="0" err="1" smtClean="0">
                <a:latin typeface="Calibri" panose="020F0502020204030204" pitchFamily="34" charset="0"/>
              </a:rPr>
              <a:t>risk</a:t>
            </a:r>
            <a:r>
              <a:rPr lang="fi-FI" sz="1200" dirty="0" smtClean="0">
                <a:latin typeface="Calibri" panose="020F0502020204030204" pitchFamily="34" charset="0"/>
              </a:rPr>
              <a:t> for </a:t>
            </a:r>
            <a:r>
              <a:rPr lang="fi-FI" sz="1200" dirty="0" err="1" smtClean="0">
                <a:latin typeface="Calibri" panose="020F0502020204030204" pitchFamily="34" charset="0"/>
              </a:rPr>
              <a:t>reading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difficulties</a:t>
            </a:r>
            <a:endParaRPr lang="fi-FI" sz="1200" dirty="0" smtClean="0">
              <a:latin typeface="Calibri" panose="020F0502020204030204" pitchFamily="34" charset="0"/>
            </a:endParaRPr>
          </a:p>
          <a:p>
            <a:r>
              <a:rPr lang="fi-FI" sz="1200" dirty="0" smtClean="0">
                <a:latin typeface="Calibri" panose="020F0502020204030204" pitchFamily="34" charset="0"/>
              </a:rPr>
              <a:t>*</a:t>
            </a:r>
            <a:r>
              <a:rPr lang="fi-FI" sz="1200" dirty="0" err="1" smtClean="0">
                <a:latin typeface="Calibri" panose="020F0502020204030204" pitchFamily="34" charset="0"/>
              </a:rPr>
              <a:t>pre-reading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skills</a:t>
            </a:r>
            <a:endParaRPr lang="fi-FI" sz="1200" dirty="0" smtClean="0">
              <a:latin typeface="Calibri" panose="020F0502020204030204" pitchFamily="34" charset="0"/>
            </a:endParaRPr>
          </a:p>
          <a:p>
            <a:r>
              <a:rPr lang="fi-FI" sz="1200" dirty="0" smtClean="0">
                <a:latin typeface="Calibri" panose="020F0502020204030204" pitchFamily="34" charset="0"/>
              </a:rPr>
              <a:t>*</a:t>
            </a:r>
            <a:r>
              <a:rPr lang="fi-FI" sz="1200" dirty="0" err="1" smtClean="0">
                <a:latin typeface="Calibri" panose="020F0502020204030204" pitchFamily="34" charset="0"/>
              </a:rPr>
              <a:t>gender</a:t>
            </a:r>
            <a:endParaRPr lang="fi-FI" sz="1200" dirty="0" smtClean="0">
              <a:latin typeface="Calibri" panose="020F0502020204030204" pitchFamily="34" charset="0"/>
            </a:endParaRPr>
          </a:p>
          <a:p>
            <a:r>
              <a:rPr lang="fi-FI" sz="1200" dirty="0" smtClean="0">
                <a:latin typeface="Calibri" panose="020F0502020204030204" pitchFamily="34" charset="0"/>
              </a:rPr>
              <a:t>*</a:t>
            </a:r>
            <a:r>
              <a:rPr lang="fi-FI" sz="1200" dirty="0" err="1" smtClean="0">
                <a:latin typeface="Calibri" panose="020F0502020204030204" pitchFamily="34" charset="0"/>
              </a:rPr>
              <a:t>parental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education</a:t>
            </a:r>
            <a:endParaRPr lang="fi-FI" sz="12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88640"/>
            <a:ext cx="193149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Tässä tutkimus-tulokset ja lähdeviite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5437" t="58099" r="35032" b="13202"/>
          <a:stretch/>
        </p:blipFill>
        <p:spPr>
          <a:xfrm>
            <a:off x="2044494" y="1052736"/>
            <a:ext cx="6727688" cy="36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1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Opettajan ja oppilaan välinen suhde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Ulospäinsuuntautuvat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ongelmat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heijastuivat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kielteisesti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myös opettajan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ja oppilaan väliseen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suhteeseen 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Neljännellä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luokalla havaitut oppilaan käyttäytymisen pulmat ennakoivat konflikteja ja ristiriitoja opettaja-oppilassuhteessa vielä kuudennella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luokalla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Jos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oppilaan käyttäytyminen ja toiminta on ennakoimatonta ja oppilas on herkästi suuttuva, suhde tällaiseen oppilaaseen vaatii opettajalta paljon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voimavaroja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898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107504" y="5663191"/>
            <a:ext cx="9036496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Pakarinen, E., Silinskas, G., </a:t>
            </a:r>
            <a:r>
              <a:rPr lang="fi-FI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Hamre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, B., Metsäpelto, R-L., Lerkkanen, M-K., Poikkeus, A-M-, &amp; Nurmi, J-E.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(2017). Cross-lagged associations between problem behaviors and teacher-student relationships in early adolescence.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Early 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Adolescence,</a:t>
            </a:r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38(8), 1100-1141.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10.1177/0272431617714328 </a:t>
            </a:r>
            <a:endParaRPr lang="fi-FI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2085" y="1137016"/>
            <a:ext cx="6931642" cy="4387977"/>
            <a:chOff x="1187624" y="1120128"/>
            <a:chExt cx="6931642" cy="43879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r="21800"/>
            <a:stretch/>
          </p:blipFill>
          <p:spPr>
            <a:xfrm>
              <a:off x="1187624" y="1120128"/>
              <a:ext cx="6931642" cy="4387977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4357014" y="1628800"/>
              <a:ext cx="735981" cy="5519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2085" y="116632"/>
            <a:ext cx="193149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Tässä tutkimus-tulokset ja lähdeviite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246" y="0"/>
            <a:ext cx="2205959" cy="29854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onfliktit tarkoittivat opettajan arviota: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Tämän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lapsen ja minun välillä tuntuu aina olevan </a:t>
            </a: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hankaluuksia.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fi-FI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Tämä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lapsi suuttuu minulle helposti.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Tämä lapsi on pitkään vihainen tai vastusteleva, jos joudun rajoittamaan hänen käyttäytymistään.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Tämän lapsen kanssa toimiminen vie minulta valtavasti energiaa.</a:t>
            </a:r>
          </a:p>
        </p:txBody>
      </p:sp>
    </p:spTree>
    <p:extLst>
      <p:ext uri="{BB962C8B-B14F-4D97-AF65-F5344CB8AC3E}">
        <p14:creationId xmlns:p14="http://schemas.microsoft.com/office/powerpoint/2010/main" val="214058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Siirtymä yläkouluun</a:t>
            </a:r>
            <a:endParaRPr lang="fi-FI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733" y="1586388"/>
            <a:ext cx="8229600" cy="4557156"/>
          </a:xfrm>
        </p:spPr>
        <p:txBody>
          <a:bodyPr>
            <a:normAutofit/>
          </a:bodyPr>
          <a:lstStyle/>
          <a:p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Havaitsimme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myös, että lapsilla joilla oli kuudennella luokalla pysyviä ulospäinsuuntautuvia ongelmia, siirtymä yläkouluun oli haasteellisempi oppimismotivaation kehittymisen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kannalta</a:t>
            </a:r>
          </a:p>
          <a:p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Erityisesti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matikkaan liittyvä kiinnostus, sen kokeminen tärkeäksi ja kiinnostavaksi oli näillä lapsilla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vähäisempää ja nämä oppimismotivaation puolet laskivat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kun siirryttiin alakoulusta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yläkouluun 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Erityisen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paljon motivaation laskua näkyi 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pojilla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, joilla oli ulospäinsuuntautuvia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ongelmia: he kokivat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matikan hyödyllisyyden erityisen vähäisenä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seiskaluokalla (</a:t>
            </a:r>
            <a:r>
              <a:rPr lang="fi-FI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Dia 14). 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019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6021" y="1556792"/>
            <a:ext cx="8000726" cy="3456384"/>
            <a:chOff x="891754" y="1484784"/>
            <a:chExt cx="6623960" cy="26280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754" y="1484784"/>
              <a:ext cx="3144963" cy="26280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593" y="1484784"/>
              <a:ext cx="3086121" cy="262802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06021" y="5447913"/>
            <a:ext cx="82593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Metsäpelto, R-L., Taskinen, P., </a:t>
            </a:r>
            <a:r>
              <a:rPr lang="fi-FI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Kracke</a:t>
            </a:r>
            <a:r>
              <a:rPr lang="fi-FI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B., Silinskas, G., Poikkeus, A-M., Lerkkanen, M-K., &amp; Nurmi, J.-E. (2017).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Changes in achievement values from primary to lower secondary school in students with externalizing problems. 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Learning and Individual Differences, 58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75–82. 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85" y="116632"/>
            <a:ext cx="193149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Tässä tutkimus-tulokset ja lähdeviite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1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Johtopäätökset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6040"/>
            <a:ext cx="8229600" cy="4557156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Löysimme tukea kaikille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hypoteeseillemme (ks. Dia 4)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Huolestuttavaa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oli havaita, että </a:t>
            </a:r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monet </a:t>
            </a:r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kielteisistä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vaikutusyhteyksistä ja kehistä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alkavat jo alakoulun ensimmäisiltä luokilta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lähtien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Ulospäinsuuntautuvat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käyttäytymisen ongelmat lieventyvät usein ajan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myötä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Yksi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selitys on, että ne saattavat liittyä toiminnan ohjauksesta vastaavien aivoalueiden hitaampaan kypsymiseen, jolloin käyttäytymisen pulmat vähenevät luonnostaan ajan kuluessa ja lapsen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kasvaessa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Selkeät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säännöt luokassa ja opettajan johdonmukainen puuttuminen ei-toivottuun käyttäytymiseen tukevat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kaikkien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oppilaiden käyttäytymisen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säätelyä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12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368419" cy="1019912"/>
          </a:xfrm>
        </p:spPr>
        <p:txBody>
          <a:bodyPr/>
          <a:lstStyle/>
          <a:p>
            <a:r>
              <a:rPr lang="fi-FI" dirty="0" smtClean="0"/>
              <a:t>Pohdittavaksi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7385"/>
            <a:ext cx="8229600" cy="45571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Olen esittänyt tässä omia tutkimustuloksiani siitä, miten käyttäytymisen pulmat voidaan linkittää koulutyön vaikeuksiin tutkimuksen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keinoin</a:t>
            </a:r>
          </a:p>
          <a:p>
            <a:pPr lvl="0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Ovatko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nämä tutkimustulokset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relevantteja tulevan luokanopettajantyönne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työnne kannalta? Mitä ajatuksia ne herättävät?</a:t>
            </a:r>
          </a:p>
          <a:p>
            <a:pPr lvl="0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Millaisia koulun arjessa toimivia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ratkaisuja olette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mahdollisesti havainneet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näiden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lasten koulupolun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tukemiseksi?</a:t>
            </a:r>
          </a:p>
          <a:p>
            <a:pPr lvl="0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Millaisia tietoja tai taitoja toivotte opettajankoulutuksesta tukemaan työtänne näiden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lasten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opettamisessa ja kehityksen tukemisessa?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91" y="1124744"/>
            <a:ext cx="8229600" cy="4557156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Koululuokassa usein hankalaksi koetut ulospäinsuuntautuvat ongelmat näkyvät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oppilaan:</a:t>
            </a:r>
          </a:p>
          <a:p>
            <a:pPr marL="514350" indent="-514350">
              <a:buAutoNum type="arabicParenR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vilkkaana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levottomana ja tarkkaamattomana käytöksenä sekä </a:t>
            </a:r>
            <a:endParaRPr lang="fi-F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tottelemattomuutena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vaikeutena noudattaa sääntöjä tai aggressiivisuutena muita oppilaita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kohtaan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7497-FCC6-499B-8A48-461A9CB1CD77}" type="datetime1">
              <a:rPr lang="fi-FI" altLang="fi-FI" smtClean="0"/>
              <a:t>24.3.2020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6BFD-5BA9-4C1A-B0B9-7A4DB1EE8C15}" type="slidenum">
              <a:rPr lang="en-US" altLang="fi-FI" smtClean="0"/>
              <a:pPr>
                <a:defRPr/>
              </a:pPr>
              <a:t>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8428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57165"/>
            <a:ext cx="7356324" cy="1019912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Oppilaan käyttäytymisen ongelmat liittyvät moniin koulutyön pulmiin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4286"/>
            <a:ext cx="5328592" cy="4557156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Esimerkiksi perustaitojen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– kuten lukemisen ja matematiikan taitojen – hitaampaan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kehitykseen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Kiinnostuin selvittämään mikä selittää näiden lasten hitaampaa koulutaitojen kehittymistä 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7497-FCC6-499B-8A48-461A9CB1CD77}" type="datetime1">
              <a:rPr lang="fi-FI" altLang="fi-FI" smtClean="0"/>
              <a:t>24.3.2020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6BFD-5BA9-4C1A-B0B9-7A4DB1EE8C15}" type="slidenum">
              <a:rPr lang="en-US" altLang="fi-FI" smtClean="0"/>
              <a:pPr>
                <a:defRPr/>
              </a:pPr>
              <a:t>3</a:t>
            </a:fld>
            <a:endParaRPr lang="en-US" altLang="fi-FI"/>
          </a:p>
        </p:txBody>
      </p:sp>
      <p:pic>
        <p:nvPicPr>
          <p:cNvPr id="7" name="Picture 4" descr="C:\Users\metrii\AppData\Local\Microsoft\Windows\Temporary Internet Files\Content.IE5\PSYZ857C\schoo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98" y="2392772"/>
            <a:ext cx="3168182" cy="31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9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93" y="1196752"/>
            <a:ext cx="8229600" cy="4557156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Oletin,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että käyttäytymisen pulmat voisivat olla yhteydessä: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vähäisempään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oppimismotivaatioon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tehottomampiin tapoihin toimia oppimistilanteissa, sekä 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opettaja-oppilassuhteen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ongelmiin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Vaikka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useimmat opettajat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ovat varmasti jo havainneet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nämä seikat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koulun arjessa, niin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halusin vahvistaa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näitä arkielämän havaintoja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tutkimustuloksin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7497-FCC6-499B-8A48-461A9CB1CD77}" type="datetime1">
              <a:rPr lang="fi-FI" altLang="fi-FI" smtClean="0"/>
              <a:t>24.3.2020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6BFD-5BA9-4C1A-B0B9-7A4DB1EE8C15}" type="slidenum">
              <a:rPr lang="en-US" altLang="fi-FI" smtClean="0"/>
              <a:pPr>
                <a:defRPr/>
              </a:pPr>
              <a:t>4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745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7497-FCC6-499B-8A48-461A9CB1CD77}" type="datetime1">
              <a:rPr lang="fi-FI" altLang="fi-FI" smtClean="0"/>
              <a:t>24.3.2020</a:t>
            </a:fld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>
              <a:defRPr/>
            </a:pPr>
            <a:fld id="{4DC26BFD-5BA9-4C1A-B0B9-7A4DB1EE8C15}" type="slidenum">
              <a:rPr lang="en-US" altLang="fi-FI" smtClean="0"/>
              <a:pPr>
                <a:defRPr/>
              </a:pPr>
              <a:t>5</a:t>
            </a:fld>
            <a:endParaRPr lang="en-US" altLang="fi-FI"/>
          </a:p>
        </p:txBody>
      </p:sp>
      <p:sp>
        <p:nvSpPr>
          <p:cNvPr id="7" name="Rectangle 6"/>
          <p:cNvSpPr/>
          <p:nvPr/>
        </p:nvSpPr>
        <p:spPr>
          <a:xfrm>
            <a:off x="4745583" y="1268760"/>
            <a:ext cx="3972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Tutkimusaineistona oli Alkuportaat -</a:t>
            </a:r>
            <a:r>
              <a:rPr lang="fi-FI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pitkittäis</a:t>
            </a:r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-tutkimus</a:t>
            </a:r>
          </a:p>
          <a:p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Siinä on seurattu </a:t>
            </a: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samoja noin 2000 lasta esikoulusta toiselle koulutusasteelle </a:t>
            </a:r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saakka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alkupor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3" cy="68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370098" cy="628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7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Tehtävää välttelevä käyttäytyminen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Huomasimme, että ulospäinsuuntautuvia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ongelmia omaavilla lapsilla oli vaikeuksia työskennellä koulun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oppimistilanteissa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Oppilas saattoi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luovuttaa helposti ja hänellä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saattoi olla vaikeuksia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ponnistella kohdatessaan haastavia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tehtäviä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Hänellä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oli siis tehtävää välttelevää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käyttäytymistä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Jos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lapsi toistuvasti puuhailee oppimistilanteissa niitä näitä,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oppimista tapahtuu vähemmän, ja se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heijastuu vähitellen kielteisesti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oppimistuloksiin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todennäköinen riski, että käyttäytymisen ongelmat, tehtävää välttelevä käyttäytyminen ja heikko koulusuoriutuminen muodostavat toisiaan vahvistavan kehän, joka johtaa oppilaalla ongelmien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kasaantumiseen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2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" y="-27384"/>
            <a:ext cx="9144000" cy="6343650"/>
          </a:xfrm>
          <a:prstGeom prst="rect">
            <a:avLst/>
          </a:prstGeom>
          <a:noFill/>
        </p:spPr>
      </p:pic>
      <p:sp>
        <p:nvSpPr>
          <p:cNvPr id="8" name="Tekstiruutu 1"/>
          <p:cNvSpPr txBox="1"/>
          <p:nvPr/>
        </p:nvSpPr>
        <p:spPr>
          <a:xfrm>
            <a:off x="-10987" y="6263605"/>
            <a:ext cx="91549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</a:rPr>
              <a:t>Metsäpelto, R.-L., Pakarinen, E., Kiuru, N., Poikkeus, A.-M., </a:t>
            </a:r>
            <a:r>
              <a:rPr lang="fi-FI" sz="1200" dirty="0" err="1">
                <a:latin typeface="Calibri" panose="020F0502020204030204" pitchFamily="34" charset="0"/>
              </a:rPr>
              <a:t>Lerkkanen</a:t>
            </a:r>
            <a:r>
              <a:rPr lang="fi-FI" sz="1200" dirty="0">
                <a:latin typeface="Calibri" panose="020F0502020204030204" pitchFamily="34" charset="0"/>
              </a:rPr>
              <a:t>, M.-K. &amp; Nurmi, J.- E.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(2015). </a:t>
            </a:r>
            <a:r>
              <a:rPr lang="en-US" sz="1200" dirty="0">
                <a:latin typeface="Calibri" panose="020F0502020204030204" pitchFamily="34" charset="0"/>
              </a:rPr>
              <a:t>Developmental dynamics between children’s externalizing problems, task-avoidant behavior, and academic performance in early school years: A four-year follow-up. </a:t>
            </a:r>
            <a:r>
              <a:rPr lang="en-US" sz="1200" i="1" dirty="0">
                <a:latin typeface="Calibri" panose="020F0502020204030204" pitchFamily="34" charset="0"/>
              </a:rPr>
              <a:t>Journal of Educational </a:t>
            </a:r>
            <a:r>
              <a:rPr lang="en-US" sz="1200" i="1" dirty="0" smtClean="0">
                <a:latin typeface="Calibri" panose="020F0502020204030204" pitchFamily="34" charset="0"/>
              </a:rPr>
              <a:t>Psychology, 107</a:t>
            </a:r>
            <a:r>
              <a:rPr lang="en-US" sz="1200" dirty="0" smtClean="0">
                <a:latin typeface="Calibri" panose="020F0502020204030204" pitchFamily="34" charset="0"/>
              </a:rPr>
              <a:t>(1)</a:t>
            </a:r>
            <a:r>
              <a:rPr lang="en-US" sz="1200" i="1" dirty="0" smtClean="0"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latin typeface="Calibri" panose="020F0502020204030204" pitchFamily="34" charset="0"/>
              </a:rPr>
              <a:t>246-257.</a:t>
            </a:r>
            <a:endParaRPr lang="fi-FI" sz="12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2503" y="188640"/>
            <a:ext cx="193149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Tässä tutkimus-tulokset ja lähdeviite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FF0000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Oppimismotivaatio / kiinnostus lukemista kohtaan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Lukeminen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on tärkeä koulun alussa opittava taito, jonka osaaminen vaikuttaa menestymiseen myös muissa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kouluaineissa 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Ulospäin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suuntautuvan käyttäytymisen ongelmat olivat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jo ensimmäisellä luokalla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yhteydessä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vähäiseen kiinnostukseen lukemisen tehtäviä </a:t>
            </a:r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kohtaan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Vähäinen kiinnostus lukemista kohtaan heijastui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kielteisesti lukutaidon kehittymiseen siten, että lukemisen sujuvuus oli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heikompaa,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samoin luetun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ymmärtäminen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Lisäksi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havaittiin, että vähäinen kiinnostus lukemista kohtaan heijastui lopulta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vähenevään kiinnostukseen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koulutyötä kohtaan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ylipäänsä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Seurauksena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oli, että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oppilas ei enää kokenut koulutyötä kovinkaan merkitykselliseksi tai tärkeäksi oman tulevaisuutensa kannalta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kuudennella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luokalla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24.3.2020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6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JYU_ppt-eikuvia_kevyt_Helvetica.potx" id="{9280246C-8154-4742-BA74-FA58D652E538}" vid="{AF9E5D57-5B5E-401D-B2CE-10D92039A025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JYU_ppt-eikuvia_kevyt_Helvetica.potx" id="{9280246C-8154-4742-BA74-FA58D652E538}" vid="{2DE237A3-F387-42F7-8438-1775296BE603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 Oranssi vaahterapohja</Template>
  <TotalTime>9962</TotalTime>
  <Words>981</Words>
  <Application>Microsoft Office PowerPoint</Application>
  <PresentationFormat>Näytössä katseltava diaesitys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18" baseType="lpstr">
      <vt:lpstr>JYU Otsikkodiat</vt:lpstr>
      <vt:lpstr>JYU sisältö pohjat</vt:lpstr>
      <vt:lpstr>Käyttäytymisen ongelmat liittyvät alakoululaisten perustaitoihin</vt:lpstr>
      <vt:lpstr>PowerPoint-esitys</vt:lpstr>
      <vt:lpstr>Oppilaan käyttäytymisen ongelmat liittyvät moniin koulutyön pulmiin</vt:lpstr>
      <vt:lpstr>PowerPoint-esitys</vt:lpstr>
      <vt:lpstr>PowerPoint-esitys</vt:lpstr>
      <vt:lpstr>PowerPoint-esitys</vt:lpstr>
      <vt:lpstr>Tehtävää välttelevä käyttäytyminen</vt:lpstr>
      <vt:lpstr>PowerPoint-esitys</vt:lpstr>
      <vt:lpstr>Oppimismotivaatio / kiinnostus lukemista kohtaan</vt:lpstr>
      <vt:lpstr>PowerPoint-esitys</vt:lpstr>
      <vt:lpstr>Opettajan ja oppilaan välinen suhde</vt:lpstr>
      <vt:lpstr>PowerPoint-esitys</vt:lpstr>
      <vt:lpstr>Siirtymä yläkouluun</vt:lpstr>
      <vt:lpstr>PowerPoint-esitys</vt:lpstr>
      <vt:lpstr>Johtopäätökset</vt:lpstr>
      <vt:lpstr>Pohdittavaksi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aineistonkeräykseen!</dc:title>
  <dc:creator>Metsäpelto Riitta-Leena</dc:creator>
  <cp:lastModifiedBy>hely</cp:lastModifiedBy>
  <cp:revision>606</cp:revision>
  <dcterms:created xsi:type="dcterms:W3CDTF">2016-04-27T07:05:46Z</dcterms:created>
  <dcterms:modified xsi:type="dcterms:W3CDTF">2020-03-24T07:24:20Z</dcterms:modified>
</cp:coreProperties>
</file>