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-499" y="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0877960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2"/>
                </a:solidFill>
              </a:rPr>
              <a:t>‹#›</a:t>
            </a:fld>
            <a:endParaRPr lang="en-GB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Koulutuksen muotoutuminen </a:t>
            </a:r>
          </a:p>
          <a:p>
            <a:pPr lvl="0">
              <a:spcBef>
                <a:spcPts val="0"/>
              </a:spcBef>
              <a:buNone/>
            </a:pPr>
            <a:r>
              <a:rPr lang="en-GB"/>
              <a:t>ja sen selitykset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31065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1800">
                <a:solidFill>
                  <a:srgbClr val="000000"/>
                </a:solidFill>
              </a:rPr>
              <a:t>Sanna Tukiainen ja Eveliina Vauhkonen</a:t>
            </a:r>
          </a:p>
          <a:p>
            <a:pPr lvl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</a:endParaRPr>
          </a:p>
        </p:txBody>
      </p:sp>
      <p:sp>
        <p:nvSpPr>
          <p:cNvPr id="56" name="Shape 56"/>
          <p:cNvSpPr txBox="1"/>
          <p:nvPr/>
        </p:nvSpPr>
        <p:spPr>
          <a:xfrm>
            <a:off x="3887225" y="3614700"/>
            <a:ext cx="3736200" cy="616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1800"/>
              <a:t>28.11.2016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Koulutus statuskilpailujen areenana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GB"/>
              <a:t>Koulutus luokittelee ihmiset sosiaalisiin ja kulttuurisiin kerroksiin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Perheen taloudellinen, kulttuurinen ja sosiaalinen pääoma vaikuttaa koulutukseen, joka taas vaikuttaa työmarkkinoilla menestymiseen ja sitä kautta yhteiskunnan hierarkiaan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Kontrolliteoreettisen näkökulman kritiikki: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Determinismi: ihmisillä hyvin vähän vapautta vaikuttaa kohtaloonsa, koska perhe, sukupuoli, luokkatausta tai ylisukupolvisesti periytyvä pääoma ovat sen jo sanelleet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Strukturalismi: yhteiskunnan rakenteet määräävät koulun toiminnan</a:t>
            </a:r>
          </a:p>
          <a:p>
            <a:pPr marL="914400" lvl="1" indent="-228600">
              <a:spcBef>
                <a:spcPts val="0"/>
              </a:spcBef>
            </a:pPr>
            <a:r>
              <a:rPr lang="en-GB"/>
              <a:t>Reproduktioteoria: koulutus uusintaa nykyisiä yhteiskunnallisia käytäntöjä sellaisenaan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Koulutus statuskilpailujen areenana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GB"/>
              <a:t>Talouden ohella myös kulutus, elämäntapa ja kulttuuri vaikuttavat yhteiskunnalliseen asemaan (Max Weber)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Koulutuksessa ihmiset pyrkivät turvaamaan oman asemansa sulkemalla toisia ulkopuolelle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Koulussa tietotaidon, osaamisen ja kvalifikaatioiden monopolisoiminen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Sulkeminen voi olla syrjäyttämistä/poissulkemista tai anastamista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Bourdieun (1998) käyttäytymistaipumuksellinen toiminta statuskilpailussa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Kenttä: Missä taistellaan, esim. koulutuksen kenttä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Pääoma: Taloudellinen, sosiaalinen ja kulttuurinen pääoma; ns. taistelijan aseet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Habitus: Taistelijan tyyli, joka kertoo asemasta ja luokittaa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Lähteet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>
                <a:solidFill>
                  <a:srgbClr val="000000"/>
                </a:solidFill>
              </a:rPr>
              <a:t>Antikainen, A., Rinne R. &amp; Koski L. 2013. Kasvatussosiologia. 5. uudistettu painos. Jyväskylä: PS-kustannus.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ctrTitle"/>
          </p:nvPr>
        </p:nvSpPr>
        <p:spPr>
          <a:xfrm>
            <a:off x="311700" y="-71100"/>
            <a:ext cx="8520600" cy="984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600"/>
              <a:t>Kansanopetuksen murrokset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subTitle" idx="1"/>
          </p:nvPr>
        </p:nvSpPr>
        <p:spPr>
          <a:xfrm>
            <a:off x="311700" y="1197325"/>
            <a:ext cx="8150100" cy="1208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buClr>
                <a:srgbClr val="000000"/>
              </a:buClr>
              <a:buSzPct val="100000"/>
              <a:buAutoNum type="arabicPeriod"/>
            </a:pPr>
            <a:r>
              <a:rPr lang="en-GB" sz="3000" b="1">
                <a:solidFill>
                  <a:srgbClr val="000000"/>
                </a:solidFill>
              </a:rPr>
              <a:t>Kirkollinen opetus- ja oppivelvollisuus</a:t>
            </a:r>
          </a:p>
          <a:p>
            <a:pPr lvl="0" algn="l">
              <a:spcBef>
                <a:spcPts val="0"/>
              </a:spcBef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3" name="Shape 63"/>
          <p:cNvSpPr txBox="1"/>
          <p:nvPr/>
        </p:nvSpPr>
        <p:spPr>
          <a:xfrm>
            <a:off x="197250" y="2921475"/>
            <a:ext cx="8379000" cy="68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000" b="1"/>
          </a:p>
        </p:txBody>
      </p:sp>
      <p:sp>
        <p:nvSpPr>
          <p:cNvPr id="64" name="Shape 64"/>
          <p:cNvSpPr txBox="1"/>
          <p:nvPr/>
        </p:nvSpPr>
        <p:spPr>
          <a:xfrm>
            <a:off x="311700" y="2008950"/>
            <a:ext cx="8520600" cy="179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Kirkkolaki v. 1686: lukutaito Jumalan sanan lukemiseksi </a:t>
            </a:r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Kirkollinen kansanopetus vahvisti sääty-yhteiskuntaa</a:t>
            </a:r>
          </a:p>
          <a:p>
            <a:pPr marL="457200" lvl="0" indent="-38100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Kirkollinen oppivelvollisuus 1700-luvulla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ctrTitle"/>
          </p:nvPr>
        </p:nvSpPr>
        <p:spPr>
          <a:xfrm>
            <a:off x="370950" y="59250"/>
            <a:ext cx="8520600" cy="984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600"/>
              <a:t>Kansanopetuksen murrokset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subTitle" idx="1"/>
          </p:nvPr>
        </p:nvSpPr>
        <p:spPr>
          <a:xfrm>
            <a:off x="351450" y="1222350"/>
            <a:ext cx="8034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en-GB" sz="3000" b="1">
                <a:solidFill>
                  <a:srgbClr val="000000"/>
                </a:solidFill>
              </a:rPr>
              <a:t>2. Valistuksen aika 1800-luvun puoliväli →   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x="351450" y="2014950"/>
            <a:ext cx="8559600" cy="2702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Kansakoulun tavoite: siveellisyys ja yleinen hyvinvointi</a:t>
            </a:r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Kansakouluasetus v. 1866: kirkko ja koulu erilleen</a:t>
            </a:r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Luokka- ja kansalaisyhteiskunta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ctrTitle"/>
          </p:nvPr>
        </p:nvSpPr>
        <p:spPr>
          <a:xfrm>
            <a:off x="-50100" y="94800"/>
            <a:ext cx="9244200" cy="100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600"/>
              <a:t>Pakollisen julkisen koulutuksen taustalla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subTitle" idx="1"/>
          </p:nvPr>
        </p:nvSpPr>
        <p:spPr>
          <a:xfrm>
            <a:off x="122075" y="1554175"/>
            <a:ext cx="8520600" cy="1728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-GB" sz="2400">
                <a:solidFill>
                  <a:srgbClr val="000000"/>
                </a:solidFill>
              </a:rPr>
              <a:t>Teollinen vallankumous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-GB" sz="2400">
                <a:solidFill>
                  <a:srgbClr val="000000"/>
                </a:solidFill>
              </a:rPr>
              <a:t>Kansankasvatus- ja valistusliike → oppivelvollisuus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-GB" sz="2400">
                <a:solidFill>
                  <a:srgbClr val="000000"/>
                </a:solidFill>
              </a:rPr>
              <a:t>Lapsuuden yhteiskunnallistuminen</a:t>
            </a: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○"/>
            </a:pPr>
            <a:r>
              <a:rPr lang="en-GB" sz="2400">
                <a:solidFill>
                  <a:srgbClr val="000000"/>
                </a:solidFill>
              </a:rPr>
              <a:t>Kansakoulu ja lastentarhainstituutiot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ctrTitle"/>
          </p:nvPr>
        </p:nvSpPr>
        <p:spPr>
          <a:xfrm>
            <a:off x="0" y="238500"/>
            <a:ext cx="8742900" cy="79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600"/>
              <a:t>Selitykset julkisen koulutuksen synnylle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subTitle" idx="1"/>
          </p:nvPr>
        </p:nvSpPr>
        <p:spPr>
          <a:xfrm>
            <a:off x="111150" y="1305300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en-GB" sz="3000" b="1">
                <a:solidFill>
                  <a:srgbClr val="000000"/>
                </a:solidFill>
              </a:rPr>
              <a:t>Funktionaalinen selitysmalli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111150" y="1979175"/>
            <a:ext cx="8196600" cy="176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Teollistuminen → tuotanto ja uusintaminen eriytyvät → </a:t>
            </a:r>
            <a:r>
              <a:rPr lang="en-GB" sz="2400" i="1"/>
              <a:t>representaatio-ongelma</a:t>
            </a:r>
            <a:r>
              <a:rPr lang="en-GB" sz="2400"/>
              <a:t> → ratkaisu: koulujärjestelmä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Pedagoginen tehdas - modernistumisen aura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/>
              <a:t>Koulutuksen modernisaatioselitys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Sekä koulutus että modernisaatio luottavat tieteen hyödyllisyyteen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Pyrkimys rationalisuuteen -&gt; kaikki tietämisen arvoinen voidaan siirtää ihmiseltä toiselle</a:t>
            </a:r>
          </a:p>
          <a:p>
            <a:pPr marL="457200" lvl="0" indent="-228600">
              <a:spcBef>
                <a:spcPts val="0"/>
              </a:spcBef>
            </a:pPr>
            <a:r>
              <a:rPr lang="en-GB"/>
              <a:t>Koulu kuin massatuotantotehdas, jossa lapsi siirtyy luokalta seuraavalle ennaltamäärätyn ohjelman mukaan. Tarkistuspisteissä katsotaan päähän jääneiden faktojen määrä -&gt; vialliset tuotteet palautetaan työstöön, muut jatkavat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lang="en-GB"/>
              <a:t>Pedagoginen tehdas - modernistumisen aura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GB"/>
              <a:t>Tuotantoelämän kehitys tuotti monimutkaisempia ja vaativampia työtehtäviä -&gt; ihmisiä piti kouluttaa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John Boli (1989): Koulutuksella neljä piirrettä, jotka tekevät siitä rituaalien muodostumisen paikan modernille kansalaiselle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Universaalisuus: koulutus kuuluu kaikille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Egalitaarisuus: koulutuksen avulla kaikilla samat mahdollisuudet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Standardoiminen: koulutus mahdollisimman yhdenmukaista monissa maissa</a:t>
            </a:r>
          </a:p>
          <a:p>
            <a:pPr marL="914400" lvl="1" indent="-228600">
              <a:spcBef>
                <a:spcPts val="0"/>
              </a:spcBef>
            </a:pPr>
            <a:r>
              <a:rPr lang="en-GB"/>
              <a:t>Individualismi: oppilaita kohdellaan yksilöinä sukupuolesta, etnisestä taustasta tai kansallisuudesta huolimatta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Koulutus sosiaalisena kontrollina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Kontrolliteoreettinen näkökulma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Koululaitos ottanut mallia vankilasta ja sairaalasta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Koulu symbolisen väkivallan instituutio (Bourdieu ja Passeron 1977): Koska kouluilla on auktoriteettiasema, ne voivat pakottaa ihmiset tiettyihin käytäntöihin</a:t>
            </a:r>
          </a:p>
          <a:p>
            <a:pPr marL="457200" lvl="0" indent="-228600">
              <a:spcBef>
                <a:spcPts val="0"/>
              </a:spcBef>
            </a:pPr>
            <a:r>
              <a:rPr lang="en-GB"/>
              <a:t>Koulutuksen sosiaalinen kontrolli näkyy myös siinä, mitä asioita harjoitetaan ja mitkä jätetään ulkopuolelle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Koulutus sosiaalisena kontrollina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GB"/>
              <a:t>Lapsityövoiman käyttöä rajoitettiin, joten vanhempien piti itse tehdä pidempiä päiviä perheen elannon hankkimiseksi</a:t>
            </a:r>
          </a:p>
          <a:p>
            <a:pPr marL="914400" lvl="0" indent="-228600" rtl="0">
              <a:spcBef>
                <a:spcPts val="0"/>
              </a:spcBef>
              <a:buChar char="➔"/>
            </a:pPr>
            <a:r>
              <a:rPr lang="en-GB"/>
              <a:t>Lapset kuljeksivat joutilaina kaduilla vailla valvontaa</a:t>
            </a:r>
          </a:p>
          <a:p>
            <a:pPr marL="914400" lvl="0" indent="-228600" rtl="0">
              <a:spcBef>
                <a:spcPts val="0"/>
              </a:spcBef>
              <a:buChar char="➔"/>
            </a:pPr>
            <a:r>
              <a:rPr lang="en-GB"/>
              <a:t>Koululaitos perustettiin huolehtimaan lapsista, jotta he eivät sortuisi rikoksiin ja kurittomuuteen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Koulunkäynti opetti itsekuria palkkatyötä varten</a:t>
            </a:r>
          </a:p>
          <a:p>
            <a:pPr marL="914400" lvl="1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○"/>
            </a:pPr>
            <a:r>
              <a:rPr lang="en-GB"/>
              <a:t>Kouluissa rangaitusjärjestelmät uloittuivat kaikkiin osa-alueisiin: aikaan, toimintaan, käytökseen, puheeseen, ruumiiseen, seksuaalisuuteen</a:t>
            </a:r>
          </a:p>
          <a:p>
            <a:pPr marL="914400" lvl="1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○"/>
            </a:pPr>
            <a:r>
              <a:rPr lang="en-GB"/>
              <a:t>Valvonta uloittui myös koulun ulkopuolelle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494</Words>
  <Application>Microsoft Office PowerPoint</Application>
  <PresentationFormat>Näytössä katseltava esitys (16:9)</PresentationFormat>
  <Paragraphs>64</Paragraphs>
  <Slides>12</Slides>
  <Notes>12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simple-light-2</vt:lpstr>
      <vt:lpstr>Koulutuksen muotoutuminen  ja sen selitykset</vt:lpstr>
      <vt:lpstr>Kansanopetuksen murrokset</vt:lpstr>
      <vt:lpstr>Kansanopetuksen murrokset</vt:lpstr>
      <vt:lpstr>Pakollisen julkisen koulutuksen taustalla</vt:lpstr>
      <vt:lpstr>Selitykset julkisen koulutuksen synnylle</vt:lpstr>
      <vt:lpstr>Pedagoginen tehdas - modernistumisen aura</vt:lpstr>
      <vt:lpstr>Pedagoginen tehdas - modernistumisen aura</vt:lpstr>
      <vt:lpstr>Koulutus sosiaalisena kontrollina</vt:lpstr>
      <vt:lpstr>Koulutus sosiaalisena kontrollina</vt:lpstr>
      <vt:lpstr>Koulutus statuskilpailujen areenana</vt:lpstr>
      <vt:lpstr>Koulutus statuskilpailujen areenana</vt:lpstr>
      <vt:lpstr>Lähteet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Koulutuksen muotoutuminen  ja sen selitykset</dc:title>
  <dc:creator>Eveliina Vauhkonen</dc:creator>
  <cp:lastModifiedBy>Eskelä-Haapanen Sirpa</cp:lastModifiedBy>
  <cp:revision>1</cp:revision>
  <dcterms:modified xsi:type="dcterms:W3CDTF">2016-12-12T05:39:15Z</dcterms:modified>
</cp:coreProperties>
</file>