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5"/>
  </p:normalViewPr>
  <p:slideViewPr>
    <p:cSldViewPr snapToGrid="0" snapToObjects="1">
      <p:cViewPr varScale="1">
        <p:scale>
          <a:sx n="110" d="100"/>
          <a:sy n="110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11/28/16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 smtClean="0"/>
              <a:t>2. Sosiologian ja kasvatussosiologian peruskäsitteitä</a:t>
            </a:r>
            <a:endParaRPr lang="fi-FI" sz="54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s.15-48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1046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2.9 </a:t>
            </a:r>
            <a:r>
              <a:rPr lang="fi-FI" dirty="0" err="1" smtClean="0"/>
              <a:t>Sosiaalisaatio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Kasvatuksen keskeisin ydin  </a:t>
            </a:r>
          </a:p>
          <a:p>
            <a:r>
              <a:rPr lang="fi-FI" dirty="0" smtClean="0"/>
              <a:t>- Sosialisaatio yksilön kasvuun ja kehittymiseen kiinnittyvänä prosessina tarkoittaa sekä yksilön soputumista vallitsevaan kulttuuriin, että tämän kulttuurin muokkaamista ja kehittämistä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9943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2.10 Yksilö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Tärkeimpiä yksilöllisyyden ulottuvuuksia ovat yksilön persoonallisen ja ainutlaatuisen sisäisyyden korostuminen ja yksilön kytkeytyminen valtioon poliittisesti ja taloudellisesti autonomisena toimijana, kansalaisena </a:t>
            </a:r>
          </a:p>
          <a:p>
            <a:r>
              <a:rPr lang="fi-FI" dirty="0" smtClean="0"/>
              <a:t>-Yksilön korostaminen on länsimaissa keskiajalta lähteneen muutoksen tulosta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1106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2.1 Sosiaaliset rakenteet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Sosiaalisten rakenteiden voidaan katsoa raamittavan kaikkea ihmisten yksilöllistä ja yhteisöllistä toimintaa </a:t>
            </a:r>
          </a:p>
          <a:p>
            <a:r>
              <a:rPr lang="fi-FI" dirty="0" smtClean="0"/>
              <a:t>-Rakenteellinen taso (makrososiologia) </a:t>
            </a:r>
          </a:p>
          <a:p>
            <a:r>
              <a:rPr lang="fi-FI" dirty="0" smtClean="0"/>
              <a:t>-Yksilöiden toiminnan ja merkityksenannon taso (mikrososiologia)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7077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2.2 Yhteisö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Émile </a:t>
            </a:r>
            <a:r>
              <a:rPr lang="fi-FI" dirty="0" err="1" smtClean="0"/>
              <a:t>Durkheim</a:t>
            </a:r>
            <a:r>
              <a:rPr lang="fi-FI" dirty="0" smtClean="0"/>
              <a:t>: Yhteisöt ja yhteisöllinen elämä ovat ihmisen olemassaolon ja toiminnan edellytyksiä, sillä yhteisö ja siihen kuuluminen on yksilön elämän tärkein voimanlähde -&gt; koska yhteiskunnat eivät kuitenkaan pysy koossa ilman jonkinlaisia yhteisiäkin moraalisia periaatteita kasvatuksen erityiseksi tehtäväksi on asettunut tuottaa, pitää yllä ja perustella sellaista moraalia, jonka avulla yksilöt tuntevat kuuluvansa yhteisöön </a:t>
            </a:r>
          </a:p>
          <a:p>
            <a:r>
              <a:rPr lang="fi-FI" dirty="0" smtClean="0"/>
              <a:t>- Yhteisöllisyys ei ole luonteeltaan vain hyvää, vaan se sisältää aina myös ulossulkemisen mekanismeja (koulukiusaaminen) </a:t>
            </a:r>
          </a:p>
          <a:p>
            <a:r>
              <a:rPr lang="fi-FI" dirty="0" smtClean="0"/>
              <a:t>- Jälkimodernissa yhteiskunnassa yhteisöt syntyvät samassa elämäntilanteessa olevien tai samoista asioista kiinnostuneiden kesken ( elämänkerrallisuus)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3972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2.3 Yhteiskunta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Koostuu sosiaalisista rakenteista ja erityisestä ihmisten välisten suhteiden järjestelmästä </a:t>
            </a:r>
          </a:p>
          <a:p>
            <a:r>
              <a:rPr lang="fi-FI" dirty="0" smtClean="0"/>
              <a:t>- Käsittää ne ihmiset, jotka asuvat samalla alueella, elävät samassa poliittisessa järjestelmässä ja ovat tietoisia omasta erityisestä identiteetistään </a:t>
            </a:r>
          </a:p>
          <a:p>
            <a:r>
              <a:rPr lang="fi-FI" dirty="0" smtClean="0"/>
              <a:t>- Peter Berger &amp; Thomas </a:t>
            </a:r>
            <a:r>
              <a:rPr lang="fi-FI" dirty="0" err="1" smtClean="0"/>
              <a:t>Luckmann</a:t>
            </a:r>
            <a:r>
              <a:rPr lang="fi-FI" dirty="0" smtClean="0"/>
              <a:t>: Teoria todellisuuden sosiaalisesta rakentumisesta -&gt; Jokainen ihmisyhteisö on pyrkimys rakentaa koko maailma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4595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2.4 Ryhmä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1. Primaariryhmä: perhe, johon lapsi syntyy tai johon hän kasvaa </a:t>
            </a:r>
          </a:p>
          <a:p>
            <a:r>
              <a:rPr lang="fi-FI" dirty="0" smtClean="0"/>
              <a:t>2. Sekundaariryhmä: ihmisiä, jotka tapaavat toisiaan säännöllisesti, mutta joiden suhteet eivät välttämättä ole syvästi henkilökohtaisia tai intiimejä tunnesiteitä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6214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2.5 Organisaatio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= Ryhmää laajempi ja yhteiskunnan järjestymiseen liittyvä sosiaalinen muodostuma (modernit yhteiskunnat) (vertaa perheet-&gt; syntymä kotoa sairaalaan) </a:t>
            </a:r>
          </a:p>
          <a:p>
            <a:r>
              <a:rPr lang="fi-FI" dirty="0" smtClean="0"/>
              <a:t>-&gt; perustuu byrokraattiseen hallintomuotoon (byrokratia: organisaatiotyyppi, jossa vallitsee selkeä valtasuhteiden hierarkia) </a:t>
            </a:r>
          </a:p>
          <a:p>
            <a:r>
              <a:rPr lang="fi-FI" dirty="0" smtClean="0"/>
              <a:t>- Max Weber: Byrokratia on välttämätöntä modernien yhteiskuntien toiminnalle, sillä byrokratian kehittyminen on ollut ainoa tapa hoitaa monimutkaistuvien sosiaalisten järjestelmien vaatimuksia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2576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2.6 Arvot ja moraali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</a:t>
            </a:r>
            <a:r>
              <a:rPr lang="fi-FI" dirty="0" err="1" smtClean="0"/>
              <a:t>Pitirim</a:t>
            </a:r>
            <a:r>
              <a:rPr lang="fi-FI" dirty="0" smtClean="0"/>
              <a:t> Sorokin: Tuonpuoleiset, idealistiset ja aistiset arvojärjestelmät </a:t>
            </a:r>
          </a:p>
          <a:p>
            <a:r>
              <a:rPr lang="fi-FI" dirty="0" smtClean="0"/>
              <a:t>- Beck &amp; Beck-</a:t>
            </a:r>
            <a:r>
              <a:rPr lang="fi-FI" dirty="0" err="1" smtClean="0"/>
              <a:t>Gernsheim</a:t>
            </a:r>
            <a:r>
              <a:rPr lang="fi-FI" dirty="0" smtClean="0"/>
              <a:t>: moraalin murroksissa uusi merkitysperusta on aina korvannut edellisen huolimatta siitä että, moraali ei kaikilta osin vaihdukaan yhtäkkisesti ja samanaikaisesti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104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2.7 Normit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 Perustuvat aina arvoille -&gt; niiden kautta arvot käytäntöön </a:t>
            </a:r>
          </a:p>
          <a:p>
            <a:r>
              <a:rPr lang="fi-FI" dirty="0" smtClean="0"/>
              <a:t>- Voivat olla virallisia tai epävirallisia sääntöjä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5040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2.8 Valta ja sosiaalinen kerrostuneisuus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-Max Weber: todennäköisyys, että yksilö sosiaalisessa suhteessa saa tahtonsa läpi huolimatta muiden yksilöiden mahdollisesta vastustuksesta ja riippumatta siitä, mitkä ovat tämän syyt </a:t>
            </a:r>
          </a:p>
          <a:p>
            <a:r>
              <a:rPr lang="fi-FI" dirty="0" smtClean="0"/>
              <a:t>-Karl Marx: Luokkateoria </a:t>
            </a:r>
          </a:p>
          <a:p>
            <a:r>
              <a:rPr lang="fi-FI" dirty="0" smtClean="0"/>
              <a:t>-Bourdieu: Kenttä: Rakenteiden ja toimijoiden välisiä suhteita ja tiloja -&gt; kentälle voi päästä vain osoittamalla hallitsevansa kulloinkin vallitsevat säännöt, joita pyritään myös jatkuvasti muuttamaan niin, että oma asema kentällä paranee (habitus) </a:t>
            </a:r>
          </a:p>
        </p:txBody>
      </p:sp>
    </p:spTree>
    <p:extLst>
      <p:ext uri="{BB962C8B-B14F-4D97-AF65-F5344CB8AC3E}">
        <p14:creationId xmlns:p14="http://schemas.microsoft.com/office/powerpoint/2010/main" val="495162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44</TotalTime>
  <Words>469</Words>
  <Application>Microsoft Macintosh PowerPoint</Application>
  <PresentationFormat>Laajakuva</PresentationFormat>
  <Paragraphs>37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Century Gothic</vt:lpstr>
      <vt:lpstr>Garamond</vt:lpstr>
      <vt:lpstr>Savon</vt:lpstr>
      <vt:lpstr>2. Sosiologian ja kasvatussosiologian peruskäsitteitä</vt:lpstr>
      <vt:lpstr>2.1 Sosiaaliset rakenteet </vt:lpstr>
      <vt:lpstr>2.2 Yhteisö </vt:lpstr>
      <vt:lpstr>2.3 Yhteiskunta </vt:lpstr>
      <vt:lpstr>2.4 Ryhmä</vt:lpstr>
      <vt:lpstr>2.5 Organisaatio </vt:lpstr>
      <vt:lpstr>2.6 Arvot ja moraali </vt:lpstr>
      <vt:lpstr>2.7 Normit </vt:lpstr>
      <vt:lpstr>2.8 Valta ja sosiaalinen kerrostuneisuus </vt:lpstr>
      <vt:lpstr>2.9 Sosiaalisaatio</vt:lpstr>
      <vt:lpstr>2.10 Yksilö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Sosiologian ja kasvatussosiologian peruskäsitteitä</dc:title>
  <dc:creator>Krista Marianne Nyberg</dc:creator>
  <cp:lastModifiedBy>Krista Marianne Nyberg</cp:lastModifiedBy>
  <cp:revision>5</cp:revision>
  <dcterms:created xsi:type="dcterms:W3CDTF">2016-11-28T09:59:52Z</dcterms:created>
  <dcterms:modified xsi:type="dcterms:W3CDTF">2016-11-28T10:44:40Z</dcterms:modified>
</cp:coreProperties>
</file>