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3AD773-8A7D-4354-94FC-9299A7DAC2C5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8ED5548-CD80-4139-90A5-01F9F16F9C7A}">
      <dgm:prSet phldrT="[Teksti]" custT="1"/>
      <dgm:spPr/>
      <dgm:t>
        <a:bodyPr/>
        <a:lstStyle/>
        <a:p>
          <a:r>
            <a:rPr lang="fi-FI" sz="2400" dirty="0"/>
            <a:t>KTKP010</a:t>
          </a:r>
        </a:p>
        <a:p>
          <a:r>
            <a:rPr lang="fi-FI" sz="1700" dirty="0"/>
            <a:t>-oppiminen ja ohjaus</a:t>
          </a:r>
          <a:br>
            <a:rPr lang="fi-FI" sz="1700" dirty="0"/>
          </a:br>
          <a:r>
            <a:rPr lang="fi-FI" sz="1700" dirty="0"/>
            <a:t>-oppiminen elämänkaaressa</a:t>
          </a:r>
          <a:br>
            <a:rPr lang="fi-FI" sz="1700" dirty="0"/>
          </a:br>
          <a:r>
            <a:rPr lang="fi-FI" sz="1700" dirty="0"/>
            <a:t>-Arviointi oppimisen tukena</a:t>
          </a:r>
          <a:br>
            <a:rPr lang="fi-FI" sz="1700" dirty="0"/>
          </a:br>
          <a:r>
            <a:rPr lang="fi-FI" sz="1700" dirty="0"/>
            <a:t>-oppimista tukeva vuorovaikutus</a:t>
          </a:r>
        </a:p>
      </dgm:t>
    </dgm:pt>
    <dgm:pt modelId="{1B4070D0-8D56-4DCF-BCAA-A550B581ED94}" type="parTrans" cxnId="{0D008FA4-CE00-44E9-8567-F2089EA5B1C1}">
      <dgm:prSet/>
      <dgm:spPr/>
      <dgm:t>
        <a:bodyPr/>
        <a:lstStyle/>
        <a:p>
          <a:endParaRPr lang="fi-FI"/>
        </a:p>
      </dgm:t>
    </dgm:pt>
    <dgm:pt modelId="{F63C947A-F33F-45AC-B7BD-ECCBAEADF75A}" type="sibTrans" cxnId="{0D008FA4-CE00-44E9-8567-F2089EA5B1C1}">
      <dgm:prSet/>
      <dgm:spPr/>
      <dgm:t>
        <a:bodyPr/>
        <a:lstStyle/>
        <a:p>
          <a:endParaRPr lang="fi-FI"/>
        </a:p>
      </dgm:t>
    </dgm:pt>
    <dgm:pt modelId="{E9424717-C0F0-44D4-8037-B2E1BC3108D5}">
      <dgm:prSet phldrT="[Teksti]" custT="1"/>
      <dgm:spPr/>
      <dgm:t>
        <a:bodyPr/>
        <a:lstStyle/>
        <a:p>
          <a:r>
            <a:rPr lang="fi-FI" sz="2400" dirty="0"/>
            <a:t>OH1 (KTKP3019)</a:t>
          </a:r>
        </a:p>
        <a:p>
          <a:r>
            <a:rPr lang="fi-FI" sz="2100" dirty="0"/>
            <a:t>- Tunne- ja tehtäväkiinnostus</a:t>
          </a:r>
        </a:p>
        <a:p>
          <a:r>
            <a:rPr lang="fi-FI" sz="2100" dirty="0"/>
            <a:t>-Palaute ja jatkuva arviointi</a:t>
          </a:r>
        </a:p>
      </dgm:t>
    </dgm:pt>
    <dgm:pt modelId="{E7505BBA-4526-409C-AD06-059FA816712B}" type="parTrans" cxnId="{DF1ED415-EA51-42F1-804A-6E0A84A463B1}">
      <dgm:prSet/>
      <dgm:spPr/>
      <dgm:t>
        <a:bodyPr/>
        <a:lstStyle/>
        <a:p>
          <a:endParaRPr lang="fi-FI"/>
        </a:p>
      </dgm:t>
    </dgm:pt>
    <dgm:pt modelId="{9DF9CC4C-6A96-4148-BB25-361C28B07F65}" type="sibTrans" cxnId="{DF1ED415-EA51-42F1-804A-6E0A84A463B1}">
      <dgm:prSet/>
      <dgm:spPr/>
      <dgm:t>
        <a:bodyPr/>
        <a:lstStyle/>
        <a:p>
          <a:endParaRPr lang="fi-FI"/>
        </a:p>
      </dgm:t>
    </dgm:pt>
    <dgm:pt modelId="{5C05A95E-CB3B-47FC-909B-C9816D2D1608}">
      <dgm:prSet phldrT="[Teksti]"/>
      <dgm:spPr/>
      <dgm:t>
        <a:bodyPr/>
        <a:lstStyle/>
        <a:p>
          <a:r>
            <a:rPr lang="fi-FI" dirty="0"/>
            <a:t>1. Kriittiset oppimisen hetket?</a:t>
          </a:r>
          <a:br>
            <a:rPr lang="fi-FI" dirty="0"/>
          </a:br>
          <a:br>
            <a:rPr lang="fi-FI" dirty="0"/>
          </a:br>
          <a:r>
            <a:rPr lang="fi-FI" dirty="0"/>
            <a:t>2. Hyvät </a:t>
          </a:r>
          <a:r>
            <a:rPr lang="fi-FI"/>
            <a:t>opettajat?</a:t>
          </a:r>
          <a:br>
            <a:rPr lang="fi-FI"/>
          </a:br>
          <a:br>
            <a:rPr lang="fi-FI" dirty="0"/>
          </a:br>
          <a:r>
            <a:rPr lang="fi-FI" dirty="0"/>
            <a:t>3. Oma metafora-mielikuva?</a:t>
          </a:r>
        </a:p>
        <a:p>
          <a:endParaRPr lang="fi-FI" dirty="0"/>
        </a:p>
      </dgm:t>
    </dgm:pt>
    <dgm:pt modelId="{C209E105-7CBF-48D7-BCA4-F2ED80CBF86F}" type="parTrans" cxnId="{029B73F0-3184-487C-AB83-CCB3B17D5DE3}">
      <dgm:prSet/>
      <dgm:spPr/>
      <dgm:t>
        <a:bodyPr/>
        <a:lstStyle/>
        <a:p>
          <a:endParaRPr lang="fi-FI"/>
        </a:p>
      </dgm:t>
    </dgm:pt>
    <dgm:pt modelId="{808E2472-11C4-4925-9BC9-8278F5402175}" type="sibTrans" cxnId="{029B73F0-3184-487C-AB83-CCB3B17D5DE3}">
      <dgm:prSet/>
      <dgm:spPr/>
      <dgm:t>
        <a:bodyPr/>
        <a:lstStyle/>
        <a:p>
          <a:endParaRPr lang="fi-FI"/>
        </a:p>
      </dgm:t>
    </dgm:pt>
    <dgm:pt modelId="{BC2AF8D9-BB5E-428A-8AF8-2FA1073EA700}" type="pres">
      <dgm:prSet presAssocID="{553AD773-8A7D-4354-94FC-9299A7DAC2C5}" presName="arrowDiagram" presStyleCnt="0">
        <dgm:presLayoutVars>
          <dgm:chMax val="5"/>
          <dgm:dir/>
          <dgm:resizeHandles val="exact"/>
        </dgm:presLayoutVars>
      </dgm:prSet>
      <dgm:spPr/>
    </dgm:pt>
    <dgm:pt modelId="{A32A50BA-958E-44A9-98DE-1546C66C3096}" type="pres">
      <dgm:prSet presAssocID="{553AD773-8A7D-4354-94FC-9299A7DAC2C5}" presName="arrow" presStyleLbl="bgShp" presStyleIdx="0" presStyleCnt="1" custLinFactNeighborY="-430"/>
      <dgm:spPr/>
    </dgm:pt>
    <dgm:pt modelId="{D945A1CF-0331-4643-A0DB-E291C2316981}" type="pres">
      <dgm:prSet presAssocID="{553AD773-8A7D-4354-94FC-9299A7DAC2C5}" presName="arrowDiagram3" presStyleCnt="0"/>
      <dgm:spPr/>
    </dgm:pt>
    <dgm:pt modelId="{37AA653B-6A1C-4236-8AC1-DA4668D11317}" type="pres">
      <dgm:prSet presAssocID="{98ED5548-CD80-4139-90A5-01F9F16F9C7A}" presName="bullet3a" presStyleLbl="node1" presStyleIdx="0" presStyleCnt="3" custLinFactX="100000" custLinFactY="-100000" custLinFactNeighborX="169038" custLinFactNeighborY="-155062"/>
      <dgm:spPr/>
    </dgm:pt>
    <dgm:pt modelId="{FE75101B-4C90-40F4-A76E-F5FF5A5B5A18}" type="pres">
      <dgm:prSet presAssocID="{98ED5548-CD80-4139-90A5-01F9F16F9C7A}" presName="textBox3a" presStyleLbl="revTx" presStyleIdx="0" presStyleCnt="3" custScaleX="121630" custScaleY="26150" custLinFactNeighborY="-57339">
        <dgm:presLayoutVars>
          <dgm:bulletEnabled val="1"/>
        </dgm:presLayoutVars>
      </dgm:prSet>
      <dgm:spPr/>
    </dgm:pt>
    <dgm:pt modelId="{5E37AD2E-2EB9-4177-9D05-AAC71BFF5CF5}" type="pres">
      <dgm:prSet presAssocID="{E9424717-C0F0-44D4-8037-B2E1BC3108D5}" presName="bullet3b" presStyleLbl="node1" presStyleIdx="1" presStyleCnt="3"/>
      <dgm:spPr/>
    </dgm:pt>
    <dgm:pt modelId="{CD4ED78D-7598-4DAD-836F-E5995B16BECB}" type="pres">
      <dgm:prSet presAssocID="{E9424717-C0F0-44D4-8037-B2E1BC3108D5}" presName="textBox3b" presStyleLbl="revTx" presStyleIdx="1" presStyleCnt="3">
        <dgm:presLayoutVars>
          <dgm:bulletEnabled val="1"/>
        </dgm:presLayoutVars>
      </dgm:prSet>
      <dgm:spPr/>
    </dgm:pt>
    <dgm:pt modelId="{3853EE0B-B8AE-4A29-8297-78A6719B5B49}" type="pres">
      <dgm:prSet presAssocID="{5C05A95E-CB3B-47FC-909B-C9816D2D1608}" presName="bullet3c" presStyleLbl="node1" presStyleIdx="2" presStyleCnt="3"/>
      <dgm:spPr/>
    </dgm:pt>
    <dgm:pt modelId="{964F1335-27B2-4C5E-8922-210127DED176}" type="pres">
      <dgm:prSet presAssocID="{5C05A95E-CB3B-47FC-909B-C9816D2D1608}" presName="textBox3c" presStyleLbl="revTx" presStyleIdx="2" presStyleCnt="3" custScaleX="112520" custScaleY="122131" custLinFactNeighborX="21134" custLinFactNeighborY="-15414">
        <dgm:presLayoutVars>
          <dgm:bulletEnabled val="1"/>
        </dgm:presLayoutVars>
      </dgm:prSet>
      <dgm:spPr/>
    </dgm:pt>
  </dgm:ptLst>
  <dgm:cxnLst>
    <dgm:cxn modelId="{E0B5820D-7374-4BC1-B4A2-FAD5A1C57C18}" type="presOf" srcId="{98ED5548-CD80-4139-90A5-01F9F16F9C7A}" destId="{FE75101B-4C90-40F4-A76E-F5FF5A5B5A18}" srcOrd="0" destOrd="0" presId="urn:microsoft.com/office/officeart/2005/8/layout/arrow2"/>
    <dgm:cxn modelId="{DF1ED415-EA51-42F1-804A-6E0A84A463B1}" srcId="{553AD773-8A7D-4354-94FC-9299A7DAC2C5}" destId="{E9424717-C0F0-44D4-8037-B2E1BC3108D5}" srcOrd="1" destOrd="0" parTransId="{E7505BBA-4526-409C-AD06-059FA816712B}" sibTransId="{9DF9CC4C-6A96-4148-BB25-361C28B07F65}"/>
    <dgm:cxn modelId="{60233335-C991-4AE7-89E4-6820FCADC168}" type="presOf" srcId="{553AD773-8A7D-4354-94FC-9299A7DAC2C5}" destId="{BC2AF8D9-BB5E-428A-8AF8-2FA1073EA700}" srcOrd="0" destOrd="0" presId="urn:microsoft.com/office/officeart/2005/8/layout/arrow2"/>
    <dgm:cxn modelId="{0D008FA4-CE00-44E9-8567-F2089EA5B1C1}" srcId="{553AD773-8A7D-4354-94FC-9299A7DAC2C5}" destId="{98ED5548-CD80-4139-90A5-01F9F16F9C7A}" srcOrd="0" destOrd="0" parTransId="{1B4070D0-8D56-4DCF-BCAA-A550B581ED94}" sibTransId="{F63C947A-F33F-45AC-B7BD-ECCBAEADF75A}"/>
    <dgm:cxn modelId="{7B41E6D3-C49F-4946-A10A-D321F59FA2C6}" type="presOf" srcId="{E9424717-C0F0-44D4-8037-B2E1BC3108D5}" destId="{CD4ED78D-7598-4DAD-836F-E5995B16BECB}" srcOrd="0" destOrd="0" presId="urn:microsoft.com/office/officeart/2005/8/layout/arrow2"/>
    <dgm:cxn modelId="{E16FBCD7-5A3E-4287-A789-A3FEAAC1FBC1}" type="presOf" srcId="{5C05A95E-CB3B-47FC-909B-C9816D2D1608}" destId="{964F1335-27B2-4C5E-8922-210127DED176}" srcOrd="0" destOrd="0" presId="urn:microsoft.com/office/officeart/2005/8/layout/arrow2"/>
    <dgm:cxn modelId="{029B73F0-3184-487C-AB83-CCB3B17D5DE3}" srcId="{553AD773-8A7D-4354-94FC-9299A7DAC2C5}" destId="{5C05A95E-CB3B-47FC-909B-C9816D2D1608}" srcOrd="2" destOrd="0" parTransId="{C209E105-7CBF-48D7-BCA4-F2ED80CBF86F}" sibTransId="{808E2472-11C4-4925-9BC9-8278F5402175}"/>
    <dgm:cxn modelId="{DE12CFDD-4FAE-4362-9001-8F97A200BFCB}" type="presParOf" srcId="{BC2AF8D9-BB5E-428A-8AF8-2FA1073EA700}" destId="{A32A50BA-958E-44A9-98DE-1546C66C3096}" srcOrd="0" destOrd="0" presId="urn:microsoft.com/office/officeart/2005/8/layout/arrow2"/>
    <dgm:cxn modelId="{BDDFAB44-B6E9-4A04-BBFD-05A8C9015978}" type="presParOf" srcId="{BC2AF8D9-BB5E-428A-8AF8-2FA1073EA700}" destId="{D945A1CF-0331-4643-A0DB-E291C2316981}" srcOrd="1" destOrd="0" presId="urn:microsoft.com/office/officeart/2005/8/layout/arrow2"/>
    <dgm:cxn modelId="{687240F0-C538-4A85-8BEB-956F91DA8D4B}" type="presParOf" srcId="{D945A1CF-0331-4643-A0DB-E291C2316981}" destId="{37AA653B-6A1C-4236-8AC1-DA4668D11317}" srcOrd="0" destOrd="0" presId="urn:microsoft.com/office/officeart/2005/8/layout/arrow2"/>
    <dgm:cxn modelId="{11B16B71-F70F-48B8-ABD0-3F208A5ABBA0}" type="presParOf" srcId="{D945A1CF-0331-4643-A0DB-E291C2316981}" destId="{FE75101B-4C90-40F4-A76E-F5FF5A5B5A18}" srcOrd="1" destOrd="0" presId="urn:microsoft.com/office/officeart/2005/8/layout/arrow2"/>
    <dgm:cxn modelId="{C8282DAB-2542-4115-A6B9-E256343986A4}" type="presParOf" srcId="{D945A1CF-0331-4643-A0DB-E291C2316981}" destId="{5E37AD2E-2EB9-4177-9D05-AAC71BFF5CF5}" srcOrd="2" destOrd="0" presId="urn:microsoft.com/office/officeart/2005/8/layout/arrow2"/>
    <dgm:cxn modelId="{0F57F776-A715-423D-B0C8-8A2F7142BC89}" type="presParOf" srcId="{D945A1CF-0331-4643-A0DB-E291C2316981}" destId="{CD4ED78D-7598-4DAD-836F-E5995B16BECB}" srcOrd="3" destOrd="0" presId="urn:microsoft.com/office/officeart/2005/8/layout/arrow2"/>
    <dgm:cxn modelId="{45DFAE23-835C-433A-835F-9E63074814B9}" type="presParOf" srcId="{D945A1CF-0331-4643-A0DB-E291C2316981}" destId="{3853EE0B-B8AE-4A29-8297-78A6719B5B49}" srcOrd="4" destOrd="0" presId="urn:microsoft.com/office/officeart/2005/8/layout/arrow2"/>
    <dgm:cxn modelId="{0C36EAED-3C6A-41CD-8E14-C79F513D1C47}" type="presParOf" srcId="{D945A1CF-0331-4643-A0DB-E291C2316981}" destId="{964F1335-27B2-4C5E-8922-210127DED176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2A50BA-958E-44A9-98DE-1546C66C3096}">
      <dsp:nvSpPr>
        <dsp:cNvPr id="0" name=""/>
        <dsp:cNvSpPr/>
      </dsp:nvSpPr>
      <dsp:spPr>
        <a:xfrm>
          <a:off x="303441" y="-213412"/>
          <a:ext cx="8880017" cy="555001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AA653B-6A1C-4236-8AC1-DA4668D11317}">
      <dsp:nvSpPr>
        <dsp:cNvPr id="0" name=""/>
        <dsp:cNvSpPr/>
      </dsp:nvSpPr>
      <dsp:spPr>
        <a:xfrm>
          <a:off x="2052359" y="3028316"/>
          <a:ext cx="230880" cy="2308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75101B-4C90-40F4-A76E-F5FF5A5B5A18}">
      <dsp:nvSpPr>
        <dsp:cNvPr id="0" name=""/>
        <dsp:cNvSpPr/>
      </dsp:nvSpPr>
      <dsp:spPr>
        <a:xfrm>
          <a:off x="1322876" y="3405214"/>
          <a:ext cx="2516578" cy="4194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339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KTKP010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-oppiminen ja ohjaus</a:t>
          </a:r>
          <a:br>
            <a:rPr lang="fi-FI" sz="1700" kern="1200" dirty="0"/>
          </a:br>
          <a:r>
            <a:rPr lang="fi-FI" sz="1700" kern="1200" dirty="0"/>
            <a:t>-oppiminen elämänkaaressa</a:t>
          </a:r>
          <a:br>
            <a:rPr lang="fi-FI" sz="1700" kern="1200" dirty="0"/>
          </a:br>
          <a:r>
            <a:rPr lang="fi-FI" sz="1700" kern="1200" dirty="0"/>
            <a:t>-Arviointi oppimisen tukena</a:t>
          </a:r>
          <a:br>
            <a:rPr lang="fi-FI" sz="1700" kern="1200" dirty="0"/>
          </a:br>
          <a:r>
            <a:rPr lang="fi-FI" sz="1700" kern="1200" dirty="0"/>
            <a:t>-oppimista tukeva vuorovaikutus</a:t>
          </a:r>
        </a:p>
      </dsp:txBody>
      <dsp:txXfrm>
        <a:off x="1322876" y="3405214"/>
        <a:ext cx="2516578" cy="419433"/>
      </dsp:txXfrm>
    </dsp:sp>
    <dsp:sp modelId="{5E37AD2E-2EB9-4177-9D05-AAC71BFF5CF5}">
      <dsp:nvSpPr>
        <dsp:cNvPr id="0" name=""/>
        <dsp:cNvSpPr/>
      </dsp:nvSpPr>
      <dsp:spPr>
        <a:xfrm>
          <a:off x="3469167" y="2108712"/>
          <a:ext cx="417360" cy="4173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ED78D-7598-4DAD-836F-E5995B16BECB}">
      <dsp:nvSpPr>
        <dsp:cNvPr id="0" name=""/>
        <dsp:cNvSpPr/>
      </dsp:nvSpPr>
      <dsp:spPr>
        <a:xfrm>
          <a:off x="3677847" y="2317392"/>
          <a:ext cx="2131204" cy="3019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1151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OH1 (KTKP3019)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 dirty="0"/>
            <a:t>- Tunne- ja tehtäväkiinnostus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 dirty="0"/>
            <a:t>-Palaute ja jatkuva arviointi</a:t>
          </a:r>
        </a:p>
      </dsp:txBody>
      <dsp:txXfrm>
        <a:off x="3677847" y="2317392"/>
        <a:ext cx="2131204" cy="3019205"/>
      </dsp:txXfrm>
    </dsp:sp>
    <dsp:sp modelId="{3853EE0B-B8AE-4A29-8297-78A6719B5B49}">
      <dsp:nvSpPr>
        <dsp:cNvPr id="0" name=""/>
        <dsp:cNvSpPr/>
      </dsp:nvSpPr>
      <dsp:spPr>
        <a:xfrm>
          <a:off x="5920052" y="1190740"/>
          <a:ext cx="577201" cy="5772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F1335-27B2-4C5E-8922-210127DED176}">
      <dsp:nvSpPr>
        <dsp:cNvPr id="0" name=""/>
        <dsp:cNvSpPr/>
      </dsp:nvSpPr>
      <dsp:spPr>
        <a:xfrm>
          <a:off x="6525648" y="457958"/>
          <a:ext cx="2398030" cy="47109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5847" tIns="0" rIns="0" bIns="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 dirty="0"/>
            <a:t>1. Kriittiset oppimisen hetket?</a:t>
          </a:r>
          <a:br>
            <a:rPr lang="fi-FI" sz="3100" kern="1200" dirty="0"/>
          </a:br>
          <a:br>
            <a:rPr lang="fi-FI" sz="3100" kern="1200" dirty="0"/>
          </a:br>
          <a:r>
            <a:rPr lang="fi-FI" sz="3100" kern="1200" dirty="0"/>
            <a:t>2. Hyvät </a:t>
          </a:r>
          <a:r>
            <a:rPr lang="fi-FI" sz="3100" kern="1200"/>
            <a:t>opettajat?</a:t>
          </a:r>
          <a:br>
            <a:rPr lang="fi-FI" sz="3100" kern="1200"/>
          </a:br>
          <a:br>
            <a:rPr lang="fi-FI" sz="3100" kern="1200" dirty="0"/>
          </a:br>
          <a:r>
            <a:rPr lang="fi-FI" sz="3100" kern="1200" dirty="0"/>
            <a:t>3. Oma metafora-mielikuva?</a:t>
          </a:r>
        </a:p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3100" kern="1200" dirty="0"/>
        </a:p>
      </dsp:txBody>
      <dsp:txXfrm>
        <a:off x="6525648" y="457958"/>
        <a:ext cx="2398030" cy="47109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10/22/2023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164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19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71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87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9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8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10/22/2023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53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10/22/2023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7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10/22/2023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8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97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209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0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642132-805A-497E-9C84-8D6774339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1E7F1DA-407F-41FD-AC0F-D9CAD1187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1800" y="685800"/>
            <a:ext cx="4724400" cy="54864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40AEC4A-8BDF-9B8E-00B4-7C63BA23B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7600" y="1371599"/>
            <a:ext cx="3390900" cy="1879601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bg2"/>
                </a:solidFill>
              </a:rPr>
              <a:t>Minä oppijana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0D7B89F-DA7A-8E3F-E095-0C54A7449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7600" y="4114800"/>
            <a:ext cx="3390900" cy="1371601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chemeClr val="bg2"/>
                </a:solidFill>
              </a:rPr>
              <a:t>Metafora itsestä oppijana</a:t>
            </a:r>
          </a:p>
        </p:txBody>
      </p:sp>
      <p:pic>
        <p:nvPicPr>
          <p:cNvPr id="20" name="Picture 3" descr="Aesthetic neste vesi väri ja käsinkirjoitus">
            <a:extLst>
              <a:ext uri="{FF2B5EF4-FFF2-40B4-BE49-F238E27FC236}">
                <a16:creationId xmlns:a16="http://schemas.microsoft.com/office/drawing/2014/main" id="{DFE3C7AB-1679-E6B6-BE77-EF2CB01937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971" r="36362"/>
          <a:stretch/>
        </p:blipFill>
        <p:spPr>
          <a:xfrm>
            <a:off x="1" y="10"/>
            <a:ext cx="60960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11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E14D5D-A223-ECE4-3FCB-830C26307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33955"/>
            <a:ext cx="9486900" cy="652007"/>
          </a:xfrm>
        </p:spPr>
        <p:txBody>
          <a:bodyPr/>
          <a:lstStyle/>
          <a:p>
            <a:r>
              <a:rPr lang="fi-FI" dirty="0"/>
              <a:t>Minä oppijana?</a:t>
            </a: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61082175-82DC-AF8A-4100-33B8A8899E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0557325"/>
              </p:ext>
            </p:extLst>
          </p:nvPr>
        </p:nvGraphicFramePr>
        <p:xfrm>
          <a:off x="1333500" y="985962"/>
          <a:ext cx="9486900" cy="5550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9076837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AnalogousFromRegularSeedRightStep">
      <a:dk1>
        <a:srgbClr val="000000"/>
      </a:dk1>
      <a:lt1>
        <a:srgbClr val="FFFFFF"/>
      </a:lt1>
      <a:dk2>
        <a:srgbClr val="2E1B30"/>
      </a:dk2>
      <a:lt2>
        <a:srgbClr val="F3F0F0"/>
      </a:lt2>
      <a:accent1>
        <a:srgbClr val="45AFAD"/>
      </a:accent1>
      <a:accent2>
        <a:srgbClr val="3B82B1"/>
      </a:accent2>
      <a:accent3>
        <a:srgbClr val="4D63C3"/>
      </a:accent3>
      <a:accent4>
        <a:srgbClr val="593EB3"/>
      </a:accent4>
      <a:accent5>
        <a:srgbClr val="994DC3"/>
      </a:accent5>
      <a:accent6>
        <a:srgbClr val="B13BAA"/>
      </a:accent6>
      <a:hlink>
        <a:srgbClr val="BF3F42"/>
      </a:hlink>
      <a:folHlink>
        <a:srgbClr val="7F7F7F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60</Words>
  <Application>Microsoft Office PowerPoint</Application>
  <PresentationFormat>Laajakuva</PresentationFormat>
  <Paragraphs>9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Gill Sans MT</vt:lpstr>
      <vt:lpstr>Goudy Old Style</vt:lpstr>
      <vt:lpstr>ClassicFrameVTI</vt:lpstr>
      <vt:lpstr>Minä oppijana </vt:lpstr>
      <vt:lpstr>Minä oppijana?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Minä oppijana </dc:title>
  <dc:creator>Kokkonen, Juha</dc:creator>
  <cp:lastModifiedBy>Kokkonen, Juha</cp:lastModifiedBy>
  <cp:revision>2</cp:revision>
  <dcterms:created xsi:type="dcterms:W3CDTF">2023-10-22T07:59:54Z</dcterms:created>
  <dcterms:modified xsi:type="dcterms:W3CDTF">2023-10-22T08:30:02Z</dcterms:modified>
</cp:coreProperties>
</file>