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01" r:id="rId3"/>
    <p:sldMasterId id="2147483711" r:id="rId4"/>
    <p:sldMasterId id="2147483729" r:id="rId5"/>
  </p:sldMasterIdLst>
  <p:notesMasterIdLst>
    <p:notesMasterId r:id="rId20"/>
  </p:notesMasterIdLst>
  <p:sldIdLst>
    <p:sldId id="349" r:id="rId6"/>
    <p:sldId id="353" r:id="rId7"/>
    <p:sldId id="351" r:id="rId8"/>
    <p:sldId id="354" r:id="rId9"/>
    <p:sldId id="359" r:id="rId10"/>
    <p:sldId id="358" r:id="rId11"/>
    <p:sldId id="355" r:id="rId12"/>
    <p:sldId id="347" r:id="rId13"/>
    <p:sldId id="390" r:id="rId14"/>
    <p:sldId id="382" r:id="rId15"/>
    <p:sldId id="392" r:id="rId16"/>
    <p:sldId id="395" r:id="rId17"/>
    <p:sldId id="389" r:id="rId18"/>
    <p:sldId id="3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8"/>
    <a:srgbClr val="FFFFCC"/>
    <a:srgbClr val="FFFF9F"/>
    <a:srgbClr val="F4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26" autoAdjust="0"/>
  </p:normalViewPr>
  <p:slideViewPr>
    <p:cSldViewPr snapToGrid="0">
      <p:cViewPr varScale="1">
        <p:scale>
          <a:sx n="127" d="100"/>
          <a:sy n="127" d="100"/>
        </p:scale>
        <p:origin x="1200" y="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870-5165-496B-A921-9ED6010D9BF8}" type="datetimeFigureOut">
              <a:rPr lang="fi-FI" smtClean="0"/>
              <a:t>21.9.2023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9FF5-8DA1-4DC2-BD9D-8D85D5769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4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Zoom</a:t>
            </a:r>
            <a:r>
              <a:rPr lang="fi-FI" dirty="0"/>
              <a:t>-linkki infoviestissä ja Sisussa. Tulee tallenteet, ilmoitan myöhemmin mistä löytyvät Moniviestimessä. Kannattaa kuitenkin tulla paikalle jos vain pääsee, helpompi kysyä ja vuorovaikutteisuus myös luennoilla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F9FF5-8DA1-4DC2-BD9D-8D85D57693C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48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5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3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7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7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36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19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77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0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tx2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8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0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3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968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7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38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1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9CCEA5E-F84D-4B7C-BFBB-9DFE6C4BA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961" y="6353704"/>
            <a:ext cx="6169435" cy="5042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9A4A34F-49C0-4415-990B-E5996774DD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828" y="6457440"/>
            <a:ext cx="655599" cy="2913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C9EC90-FE75-4738-AF0A-332851BF514F}"/>
              </a:ext>
            </a:extLst>
          </p:cNvPr>
          <p:cNvSpPr txBox="1"/>
          <p:nvPr userDrawn="1"/>
        </p:nvSpPr>
        <p:spPr>
          <a:xfrm>
            <a:off x="1535372" y="6446208"/>
            <a:ext cx="39766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OVET-hanke: Metsäpelto ym. 2019 (vrt. Blömeke ym. 2015)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755466-6CA6-4FF9-A0D8-7FDF4BEC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23" y="6089223"/>
            <a:ext cx="1246721" cy="611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08870-0BF0-4C96-BE1F-34FDC961B4D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32" y="6150390"/>
            <a:ext cx="757523" cy="5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5" y="2468038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468B18-A3F0-C545-9708-C73A7FB1FD06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6059016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20"/>
            <a:ext cx="8208144" cy="364840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DDFCD-2C69-7C45-9112-07737F23CC30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911613" y="6405335"/>
            <a:ext cx="3320008" cy="366183"/>
          </a:xfrm>
        </p:spPr>
        <p:txBody>
          <a:bodyPr/>
          <a:lstStyle/>
          <a:p>
            <a:r>
              <a:rPr lang="fi-FI"/>
              <a:t>OVET –  Opettajankoulutuksen valinnat - ennakoivaa tulevaisuustyötä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872" y="5733256"/>
            <a:ext cx="9153872" cy="112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796819"/>
            <a:ext cx="8208144" cy="452202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8" y="5836638"/>
            <a:ext cx="2088232" cy="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5482952" cy="95097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FCE-8BD7-A34D-BC7B-EC90CCB3B946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OVET – 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3960439" cy="364817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10" y="1797055"/>
            <a:ext cx="3960439" cy="364817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96D940-8508-6145-8008-7E93C9761269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5832647" cy="35521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11" y="1797049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11" y="4293096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983A660-1862-F748-B977-81D74D0A3667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AB-77A4-4647-B5C4-BB049BDFC92E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OVET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9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87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8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81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924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6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585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4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8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15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60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6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7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2"/>
                </a:solidFill>
                <a:latin typeface="Helvetic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7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14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6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7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2"/>
                </a:solidFill>
                <a:latin typeface="Helvetic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7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3757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6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7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2"/>
                </a:solidFill>
                <a:latin typeface="Helvetic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7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389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5"/>
            <a:ext cx="7772400" cy="1043773"/>
          </a:xfrm>
        </p:spPr>
        <p:txBody>
          <a:bodyPr anchor="t">
            <a:normAutofit/>
          </a:bodyPr>
          <a:lstStyle>
            <a:lvl1pPr algn="l">
              <a:defRPr sz="27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35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050" b="1">
                <a:solidFill>
                  <a:schemeClr val="bg1"/>
                </a:solidFill>
              </a:defRPr>
            </a:lvl4pPr>
            <a:lvl5pPr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6081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5"/>
            <a:ext cx="7772400" cy="1043773"/>
          </a:xfrm>
        </p:spPr>
        <p:txBody>
          <a:bodyPr anchor="t">
            <a:normAutofit/>
          </a:bodyPr>
          <a:lstStyle>
            <a:lvl1pPr algn="l">
              <a:defRPr sz="27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>
              <a:buClr>
                <a:schemeClr val="bg1"/>
              </a:buClr>
              <a:buFont typeface="Arial"/>
              <a:buChar char="•"/>
              <a:defRPr sz="15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35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050" b="1">
                <a:solidFill>
                  <a:schemeClr val="bg1"/>
                </a:solidFill>
              </a:defRPr>
            </a:lvl4pPr>
            <a:lvl5pPr>
              <a:defRPr sz="10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157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1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6763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700"/>
            <a:ext cx="4038600" cy="4557157"/>
          </a:xfrm>
        </p:spPr>
        <p:txBody>
          <a:bodyPr/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700"/>
            <a:ext cx="4038600" cy="4557157"/>
          </a:xfrm>
        </p:spPr>
        <p:txBody>
          <a:bodyPr/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568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700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Helvetic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91"/>
            <a:ext cx="4040188" cy="3704765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050">
                <a:latin typeface="Helvetica" pitchFamily="34" charset="0"/>
              </a:defRPr>
            </a:lvl4pPr>
            <a:lvl5pPr>
              <a:defRPr sz="1050">
                <a:latin typeface="Helvetic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844700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Helvetic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697091"/>
            <a:ext cx="4041775" cy="3704765"/>
          </a:xfrm>
        </p:spPr>
        <p:txBody>
          <a:bodyPr>
            <a:normAutofit/>
          </a:bodyPr>
          <a:lstStyle>
            <a:lvl1pPr>
              <a:defRPr sz="1500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050">
                <a:latin typeface="Helvetica" pitchFamily="34" charset="0"/>
              </a:defRPr>
            </a:lvl4pPr>
            <a:lvl5pPr>
              <a:defRPr sz="1050">
                <a:latin typeface="Helvetic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82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992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74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51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6"/>
            <a:ext cx="5111750" cy="5001185"/>
          </a:xfrm>
        </p:spPr>
        <p:txBody>
          <a:bodyPr>
            <a:normAutofit/>
          </a:bodyPr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503396"/>
            <a:ext cx="3008313" cy="3839135"/>
          </a:xfrm>
        </p:spPr>
        <p:txBody>
          <a:bodyPr/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6592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Helvetica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Helvetic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189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79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99593" y="620688"/>
            <a:ext cx="7344816" cy="1470025"/>
          </a:xfrm>
        </p:spPr>
        <p:txBody>
          <a:bodyPr anchor="b"/>
          <a:lstStyle>
            <a:lvl1pPr algn="ctr">
              <a:defRPr sz="32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99593" y="2348880"/>
            <a:ext cx="7344816" cy="93610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OKL-fin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67" y="3429000"/>
            <a:ext cx="1951669" cy="15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7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235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9DEA84C-52A5-4B91-80CF-D3B9AA42A455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001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5BCA3B8-37F5-48E4-91DC-4221E0670461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16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9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21.9.2023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06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10" r:id="rId1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1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2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5734365"/>
            <a:ext cx="1505547" cy="5791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-9872" y="6405331"/>
            <a:ext cx="9153872" cy="45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9872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1022E56-CBF0-7542-ABC3-0F948E943004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05335"/>
            <a:ext cx="353603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OVET – </a:t>
            </a:r>
            <a:br>
              <a:rPr lang="fi-FI"/>
            </a:br>
            <a:r>
              <a:rPr lang="fi-FI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6560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8223"/>
            <a:ext cx="1612280" cy="7912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3712" y="5445227"/>
            <a:ext cx="9153872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4" y="6592627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7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675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6" y="6592627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675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91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7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257175" indent="-257175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Tx/>
        <a:buBlip>
          <a:blip r:embed="rId20"/>
        </a:buBlip>
        <a:defRPr sz="21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858600" indent="-171450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SzPct val="80000"/>
        <a:buFontTx/>
        <a:buBlip>
          <a:blip r:embed="rId21"/>
        </a:buBlip>
        <a:defRPr sz="18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Arial"/>
        <a:buChar char="–"/>
        <a:defRPr sz="15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Arial"/>
        <a:buChar char="»"/>
        <a:defRPr sz="15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L-pohja 201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76672"/>
            <a:ext cx="8136905" cy="6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Oman </a:t>
            </a:r>
            <a:r>
              <a:rPr lang="en-US" dirty="0" err="1"/>
              <a:t>esityksesi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0"/>
            <a:ext cx="813690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6526417" y="3604702"/>
            <a:ext cx="478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rgbClr val="8D8E8C"/>
                </a:solidFill>
              </a:rPr>
              <a:t>Opettajankoulutuslaitos</a:t>
            </a:r>
            <a:endParaRPr lang="en-US" sz="1600" dirty="0">
              <a:solidFill>
                <a:srgbClr val="8D8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charset="2"/>
        <a:buChar char="²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000" i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3.jyu.fi/jyumv/ohjelmat/kptk/okl/luokanopettajakoulutus/ktkp3019-2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080" y="359837"/>
            <a:ext cx="8229600" cy="1019912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KTKP3019 Osaaminen ja asiantuntijuus: opetusharjoittelu 1 (5 op)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9080" y="1645557"/>
            <a:ext cx="4536141" cy="4443993"/>
          </a:xfr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Sisältö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</a:pP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koulun toimintakulttuurin ja opetustilanteiden havainnointi ohjatusti ja itsenäisesti</a:t>
            </a:r>
            <a:endParaRPr lang="fi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>
              <a:lnSpc>
                <a:spcPct val="120000"/>
              </a:lnSpc>
              <a:spcBef>
                <a:spcPts val="0"/>
              </a:spcBef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pedagogisen prosessin eli opetuksen suunnittelu toteutuksen ja arvioinnin harjoittelu ohjatusti 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kasvatustieteellisen asiantuntijuuden ja opettajuuden ydinosaamisalueen jäsentäminen teorioiden, omien ennakkokäsitysten ja toimintatapojen kriittisen reflektion avulla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tieto- ja viestintäteknologian pedagogisiin käyttötapoihin tutustuminen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4755221" y="1813569"/>
            <a:ext cx="4347882" cy="39857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2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Opintojakson suoritettuaan opiskelija osaa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9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havainnoida koulun toimintakulttuuria, oppimisympäristöjä, oppilaiden moninaisuutta ja oppilaiden oppimiseen vaikuttavia tekijöitä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tunnistaa pedagogiseen prosessiin liittyviä tekijöitä ja soveltaa niitä omassa opetuksessa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rakentaa aktiivisesti opetus- ja </a:t>
            </a:r>
            <a:r>
              <a:rPr lang="fi-FI" sz="1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kasvatusalan</a:t>
            </a:r>
            <a:r>
              <a:rPr lang="fi-FI" sz="1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asiantuntijuuttaan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reflektoida kokemuksiaan tutkimustietoon pohjautuen</a:t>
            </a:r>
            <a:endParaRPr lang="fi-FI" sz="19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7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942" y="479272"/>
            <a:ext cx="6854847" cy="1019912"/>
          </a:xfrm>
        </p:spPr>
        <p:txBody>
          <a:bodyPr>
            <a:normAutofit/>
          </a:bodyPr>
          <a:lstStyle/>
          <a:p>
            <a:r>
              <a:rPr lang="fi-FI" sz="3600" i="0" dirty="0">
                <a:solidFill>
                  <a:schemeClr val="tx1"/>
                </a:solidFill>
              </a:rPr>
              <a:t>OH1 OKL:n teemaluennot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39596"/>
            <a:ext cx="8229600" cy="401261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22.9. klo 12:30-13.30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sali: </a:t>
            </a:r>
            <a:r>
              <a:rPr lang="fi-FI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L304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Riitta-Leena Metsäpelto: Havaintojen tekeminen osana opettajan työtä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29.9. klo 12:30-13.30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sali: </a:t>
            </a:r>
            <a:r>
              <a:rPr lang="fi-FI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Eija Pakarinen: Opettaja havaintojen tekijänä: Oppimisen yksilöllinen tuki ja oppilaiden huomioiminen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6.10. klo 12:30-13.30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sali: </a:t>
            </a:r>
            <a:r>
              <a:rPr lang="fi-FI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L304 </a:t>
            </a:r>
            <a:br>
              <a:rPr lang="fi-FI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Ulla Maija Valleala: Opetuksen suunnittelu</a:t>
            </a:r>
          </a:p>
          <a:p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EEB56-33E6-4DFD-97F2-F12E56EB0CCF}"/>
              </a:ext>
            </a:extLst>
          </p:cNvPr>
          <p:cNvSpPr txBox="1"/>
          <p:nvPr/>
        </p:nvSpPr>
        <p:spPr>
          <a:xfrm>
            <a:off x="5783771" y="167144"/>
            <a:ext cx="3235220" cy="1754326"/>
          </a:xfrm>
          <a:prstGeom prst="rect">
            <a:avLst/>
          </a:prstGeom>
          <a:solidFill>
            <a:srgbClr val="FFFF9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Tallenteet tulevat Moniviestimeen: </a:t>
            </a: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hlinkClick r:id="rId3"/>
              </a:rPr>
              <a:t>https://m3.jyu.fi/jyumv/ohjelmat/kptk/okl/luokanopettajakoulutus/ktkp3019-2023</a:t>
            </a: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polkuavain: OH1</a:t>
            </a:r>
          </a:p>
        </p:txBody>
      </p:sp>
    </p:spTree>
    <p:extLst>
      <p:ext uri="{BB962C8B-B14F-4D97-AF65-F5344CB8AC3E}">
        <p14:creationId xmlns:p14="http://schemas.microsoft.com/office/powerpoint/2010/main" val="25841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4253"/>
            <a:ext cx="7368419" cy="1019912"/>
          </a:xfrm>
        </p:spPr>
        <p:txBody>
          <a:bodyPr/>
          <a:lstStyle/>
          <a:p>
            <a:r>
              <a:rPr lang="fi-FI" dirty="0"/>
              <a:t>Video Club teemat 2023-2024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457200" y="1656301"/>
            <a:ext cx="8686800" cy="576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Tilannekiinnostus ja tehtäväsuuntautunut käyttäytyminen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Palaute ja jatkuva arviointi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Ryhmä ja vertaissuhteet luokassa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Tunteet ja tunteiden säätely 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Ajatteluprosessien tukeminen 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Käyttäytymisen säätely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Kielitietoisuus </a:t>
            </a:r>
            <a:endParaRPr lang="fi-FI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arenR"/>
            </a:pP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Kokoava kerta</a:t>
            </a:r>
          </a:p>
          <a:p>
            <a:pPr>
              <a:lnSpc>
                <a:spcPct val="107000"/>
              </a:lnSpc>
              <a:spcAft>
                <a:spcPts val="480"/>
              </a:spcAft>
            </a:pPr>
            <a:endParaRPr lang="fi-FI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480"/>
              </a:spcAft>
              <a:buFont typeface="+mj-lt"/>
              <a:buAutoNum type="arabicParenR"/>
            </a:pPr>
            <a:endParaRPr lang="fi-FI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480"/>
              </a:spcAft>
              <a:buFont typeface="+mj-lt"/>
              <a:buAutoNum type="arabicParenR"/>
            </a:pPr>
            <a:endParaRPr lang="fi-FI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6FBE6-8517-42FD-9E2D-5CE143484668}"/>
              </a:ext>
            </a:extLst>
          </p:cNvPr>
          <p:cNvSpPr txBox="1"/>
          <p:nvPr/>
        </p:nvSpPr>
        <p:spPr>
          <a:xfrm>
            <a:off x="5623560" y="2384475"/>
            <a:ext cx="35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i-FI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Työskentelytila: S-asema</a:t>
            </a:r>
          </a:p>
        </p:txBody>
      </p:sp>
    </p:spTree>
    <p:extLst>
      <p:ext uri="{BB962C8B-B14F-4D97-AF65-F5344CB8AC3E}">
        <p14:creationId xmlns:p14="http://schemas.microsoft.com/office/powerpoint/2010/main" val="83791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6832"/>
          <a:ext cx="9144000" cy="67143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665">
                  <a:extLst>
                    <a:ext uri="{9D8B030D-6E8A-4147-A177-3AD203B41FA5}">
                      <a16:colId xmlns:a16="http://schemas.microsoft.com/office/drawing/2014/main" val="1552835324"/>
                    </a:ext>
                  </a:extLst>
                </a:gridCol>
                <a:gridCol w="1649071">
                  <a:extLst>
                    <a:ext uri="{9D8B030D-6E8A-4147-A177-3AD203B41FA5}">
                      <a16:colId xmlns:a16="http://schemas.microsoft.com/office/drawing/2014/main" val="4130883434"/>
                    </a:ext>
                  </a:extLst>
                </a:gridCol>
                <a:gridCol w="1630540">
                  <a:extLst>
                    <a:ext uri="{9D8B030D-6E8A-4147-A177-3AD203B41FA5}">
                      <a16:colId xmlns:a16="http://schemas.microsoft.com/office/drawing/2014/main" val="3689724029"/>
                    </a:ext>
                  </a:extLst>
                </a:gridCol>
                <a:gridCol w="1610542">
                  <a:extLst>
                    <a:ext uri="{9D8B030D-6E8A-4147-A177-3AD203B41FA5}">
                      <a16:colId xmlns:a16="http://schemas.microsoft.com/office/drawing/2014/main" val="3715201053"/>
                    </a:ext>
                  </a:extLst>
                </a:gridCol>
                <a:gridCol w="1835829">
                  <a:extLst>
                    <a:ext uri="{9D8B030D-6E8A-4147-A177-3AD203B41FA5}">
                      <a16:colId xmlns:a16="http://schemas.microsoft.com/office/drawing/2014/main" val="1707312976"/>
                    </a:ext>
                  </a:extLst>
                </a:gridCol>
                <a:gridCol w="1028353">
                  <a:extLst>
                    <a:ext uri="{9D8B030D-6E8A-4147-A177-3AD203B41FA5}">
                      <a16:colId xmlns:a16="http://schemas.microsoft.com/office/drawing/2014/main" val="4025260522"/>
                    </a:ext>
                  </a:extLst>
                </a:gridCol>
              </a:tblGrid>
              <a:tr h="215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PERIODI 1 </a:t>
                      </a:r>
                      <a:r>
                        <a:rPr lang="fi-FI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1.8.–22.10.2023</a:t>
                      </a:r>
                      <a:endParaRPr lang="fi-FI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PERIODI 2 </a:t>
                      </a:r>
                      <a:r>
                        <a:rPr lang="fi-FI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23.10.–31.12.2023</a:t>
                      </a:r>
                      <a:endParaRPr lang="fi-FI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PERIODI 3 </a:t>
                      </a:r>
                      <a:r>
                        <a:rPr lang="fi-FI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1.1.–17.3.2024</a:t>
                      </a:r>
                      <a:endParaRPr lang="fi-FI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PERIODI 4 </a:t>
                      </a:r>
                      <a:r>
                        <a:rPr lang="fi-FI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18.3.–26.5.2024</a:t>
                      </a:r>
                      <a:endParaRPr lang="fi-FI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47146"/>
                  </a:ext>
                </a:extLst>
              </a:tr>
              <a:tr h="354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KPTK010 Oppiminen ja ohjaus 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KPTK050 Vuorovaikutus ja yhteistyö 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KPTK040 Tieteellinen tieto ja ajattelu  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KPTK020 Kasvatus, yhteiskunta ja muutos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6982"/>
                  </a:ext>
                </a:extLst>
              </a:tr>
              <a:tr h="1283704">
                <a:tc>
                  <a:txBody>
                    <a:bodyPr/>
                    <a:lstStyle/>
                    <a:p>
                      <a:pPr marL="889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OKL Luennot</a:t>
                      </a:r>
                    </a:p>
                    <a:p>
                      <a:pPr marL="889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Klo 12:30-13:30 </a:t>
                      </a:r>
                      <a:endParaRPr lang="fi-FI" sz="1100" b="1" kern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89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22.9. Metsäpelto</a:t>
                      </a:r>
                    </a:p>
                    <a:p>
                      <a:pPr marL="889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29.9. Pakarinen</a:t>
                      </a:r>
                    </a:p>
                    <a:p>
                      <a:pPr marL="889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6.10. Valleala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LUENTO 10 h + OPP. TEHTÄVÄT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Oppimiskäsitykset; Oppiminen elämänkaaren eri vaiheissa;</a:t>
                      </a:r>
                      <a:r>
                        <a:rPr lang="fi-FI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Arviointi;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Oppiminen ja vuorovaikutus</a:t>
                      </a:r>
                      <a:endParaRPr lang="fi-FI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LUENTO 10 h + OPP. TEHTÄVÄT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Vuorovaikutus; Ryhmän</a:t>
                      </a:r>
                      <a:r>
                        <a:rPr lang="fi-FI" sz="11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vuorovaikutus; Tunteiden säätely; Vuorovaikutus mediassa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Dialogisuus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LUENTO 10 h + OPP. TEHTÄVÄT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Tieto ja tieteenfilosofiset</a:t>
                      </a:r>
                      <a:r>
                        <a:rPr lang="fi-FI" sz="1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lähtökohdat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Argumen-tointi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akat. teksti-taidot; 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Tutk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lähestysmis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-tavat</a:t>
                      </a:r>
                      <a:r>
                        <a:rPr lang="fi-FI" sz="1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i-FI" sz="11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kvanti</a:t>
                      </a:r>
                      <a:r>
                        <a:rPr lang="fi-FI" sz="1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1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kvali</a:t>
                      </a:r>
                      <a:r>
                        <a:rPr lang="fi-FI" sz="1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LUENTO 10 h + OPP. TEHTÄVÄT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Koulutus tietoyhteiskunnassa; Lapsuuden instituutiot; 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Sukupuolistunut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väkivalta;</a:t>
                      </a:r>
                      <a:r>
                        <a:rPr lang="fi-FI" sz="1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Nuorten aikuistumispolut; Elinikäinen oppiminen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Periodit</a:t>
                      </a:r>
                      <a:r>
                        <a:rPr lang="fi-FI" sz="11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1-4 </a:t>
                      </a:r>
                      <a:r>
                        <a:rPr lang="fi-FI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Oma opetus </a:t>
                      </a:r>
                    </a:p>
                    <a:p>
                      <a:pPr marL="8572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 x 75 min)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93332"/>
                  </a:ext>
                </a:extLst>
              </a:tr>
              <a:tr h="215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KOTIRYHMÄ 8 X 2h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KOTIRYHMÄ 8 X 2h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KOTIRYHMÄ 8 X 2h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KOTIRYHMÄ 8 X 2h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42738"/>
                  </a:ext>
                </a:extLst>
              </a:tr>
              <a:tr h="24711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Clubit ja muut harjoitteluun kuuluvat ohjaukset</a:t>
                      </a:r>
                      <a:endParaRPr lang="fi-F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53136"/>
                  </a:ext>
                </a:extLst>
              </a:tr>
              <a:tr h="1202350">
                <a:tc rowSpan="3"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Viikko 38</a:t>
                      </a:r>
                    </a:p>
                    <a:p>
                      <a:pPr marL="84455" defTabSz="419100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Harjoitteluun liittyvä yleinen harjoitteluinfo ti</a:t>
                      </a:r>
                      <a:r>
                        <a:rPr lang="fi-FI" sz="11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19.9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Norssin </a:t>
                      </a:r>
                      <a:r>
                        <a:rPr lang="fi-FI" sz="11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ruokala Amandassa 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4455" defTabSz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klo 13:30-14:15 </a:t>
                      </a:r>
                    </a:p>
                    <a:p>
                      <a:pPr marL="84455" defTabSz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(Eija Aalto OKL:n info) 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 klo 14:15-14:45</a:t>
                      </a:r>
                      <a:r>
                        <a:rPr lang="fi-FI" sz="11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(Norssin info, josta siirrytään luokkiin)</a:t>
                      </a:r>
                    </a:p>
                    <a:p>
                      <a:pPr marL="84455" defTabSz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b="1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4455" defTabSz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Viikko</a:t>
                      </a:r>
                      <a:r>
                        <a:rPr lang="fi-FI" sz="11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39</a:t>
                      </a:r>
                      <a:endParaRPr lang="fi-FI" sz="11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4455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x 90 min demo: 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työskentely OH1, Video Club –työskentelyn esittely, muut asiat</a:t>
                      </a:r>
                    </a:p>
                    <a:p>
                      <a:pPr marL="8445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4455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1, Viikko 40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Tilannekiinnostus ja tehtäväsuuntautunut käyttäytyminen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3, Viikko 45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Ryhmä ja vertaissuhteet luokassa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5, Viikko 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Ajatteluprosessien</a:t>
                      </a:r>
                      <a:r>
                        <a:rPr lang="fi-FI" sz="12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200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tukeminen </a:t>
                      </a:r>
                      <a:endParaRPr lang="fi-FI" sz="1100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7, Viikko 12</a:t>
                      </a:r>
                      <a:r>
                        <a:rPr lang="fi-FI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i-FI" sz="1100" b="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Kielitietoisuus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  <a:endParaRPr lang="fi-FI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3345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Huhti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-toukokuu</a:t>
                      </a:r>
                    </a:p>
                    <a:p>
                      <a:pPr marL="93345" defTabSz="179388">
                        <a:lnSpc>
                          <a:spcPct val="107000"/>
                        </a:lnSpc>
                        <a:spcAft>
                          <a:spcPts val="480"/>
                        </a:spcAft>
                        <a:tabLst>
                          <a:tab pos="533400" algn="l"/>
                          <a:tab pos="898525" algn="l"/>
                        </a:tabLst>
                      </a:pPr>
                      <a:r>
                        <a:rPr lang="fi-FI" sz="11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</a:t>
                      </a: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loppu-keskustelut</a:t>
                      </a:r>
                      <a:r>
                        <a:rPr lang="fi-FI" sz="11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toteutetaan kahdessa ryhmässä, </a:t>
                      </a:r>
                    </a:p>
                    <a:p>
                      <a:pPr marL="93345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x 90 min / ryhmä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3351"/>
                  </a:ext>
                </a:extLst>
              </a:tr>
              <a:tr h="120235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2, Viikko 41 </a:t>
                      </a:r>
                      <a:endParaRPr lang="fi-FI" sz="11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Palaute ja jatkuva 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4, Viikko 46 </a:t>
                      </a:r>
                      <a:endParaRPr lang="fi-FI" sz="11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Tunteet ja tunteiden säätely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6, Viikko 4 </a:t>
                      </a:r>
                      <a:endParaRPr lang="fi-FI" sz="11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Käyttäytymisen säätely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Club 8, Viikko 16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Kokoava kerta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Observoinnit tehtynä</a:t>
                      </a: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54119"/>
                  </a:ext>
                </a:extLst>
              </a:tr>
              <a:tr h="35407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Observaatio Norssilla: 4 x 75min (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vkot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41-44)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Observaatio Norssilla: 4 x 75min (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vkot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46-51)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Observaatio Norssilla: 4 x 75min (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vkot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4-10)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Observaatio Norssilla: 4 x 75min (</a:t>
                      </a:r>
                      <a:r>
                        <a:rPr lang="fi-FI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vkot</a:t>
                      </a: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12-14)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rgbClr val="E5F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21057"/>
                  </a:ext>
                </a:extLst>
              </a:tr>
              <a:tr h="492851">
                <a:tc gridSpan="3"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Lisäksi harjoittelun ohjaukseen varataan 3 x 45 min,</a:t>
                      </a:r>
                      <a:r>
                        <a:rPr lang="fi-FI" sz="1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jolloin järjestetään </a:t>
                      </a: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ryhmäkuuntelu sekä siihen pohjautuva keskustelu TAI jokin muu kotiryhmän ohjaajan valitsema harjoitteluun liittyvä ryhmäohjaus.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Lisäksi harjoittelun ohjaukseen varataan 3 x 45 min,</a:t>
                      </a:r>
                      <a:r>
                        <a:rPr lang="fi-FI" sz="1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jolloin järjestetään </a:t>
                      </a: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ryhmäkuuntelu sekä siihen pohjautuva keskustelu TAI jokin muu kotiryhmän ohjaajan valitsema harjoitteluun liittyvä ryhmäohjaus.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829" marR="67829" marT="33915" marB="3391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591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124" y="306310"/>
            <a:ext cx="1043876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/>
              </a:rPr>
              <a:t>Pääsiäisloma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/>
              </a:rPr>
              <a:t>25.3.–1.4.2024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73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345" y="183335"/>
            <a:ext cx="7368419" cy="563901"/>
          </a:xfrm>
        </p:spPr>
        <p:txBody>
          <a:bodyPr>
            <a:normAutofit fontScale="90000"/>
          </a:bodyPr>
          <a:lstStyle/>
          <a:p>
            <a:r>
              <a:rPr lang="fi-FI" dirty="0"/>
              <a:t>Ennakkotehtävät </a:t>
            </a:r>
            <a:endParaRPr lang="fi-FI" sz="1800" b="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71487"/>
              </p:ext>
            </p:extLst>
          </p:nvPr>
        </p:nvGraphicFramePr>
        <p:xfrm>
          <a:off x="403345" y="1018170"/>
          <a:ext cx="8282763" cy="4206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69758">
                  <a:extLst>
                    <a:ext uri="{9D8B030D-6E8A-4147-A177-3AD203B41FA5}">
                      <a16:colId xmlns:a16="http://schemas.microsoft.com/office/drawing/2014/main" val="7172196"/>
                    </a:ext>
                  </a:extLst>
                </a:gridCol>
                <a:gridCol w="4913005">
                  <a:extLst>
                    <a:ext uri="{9D8B030D-6E8A-4147-A177-3AD203B41FA5}">
                      <a16:colId xmlns:a16="http://schemas.microsoft.com/office/drawing/2014/main" val="4072597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Teema</a:t>
                      </a:r>
                      <a:endParaRPr lang="fi-F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Ennakkotehtävä</a:t>
                      </a:r>
                      <a:endParaRPr lang="fi-F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8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Tilannekiinnostus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tehtävä-suuntautunut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käyttäytyminen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Julkaisu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Juuti &amp; Lavonen, 2018 (+Riitta-Leenan motivaatioluennon diat harkinnan mukaan)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83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Palaute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jatkuva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arviointi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Lauran podcast: Arviointi ja palaute</a:t>
                      </a:r>
                      <a:endParaRPr lang="fi-FI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947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Ryhmä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vertaissuhteet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luokassa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Youtube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video: What can we learn from children's peer relationships? (Robin Banerjee)</a:t>
                      </a:r>
                      <a:endParaRPr lang="fi-FI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07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Tunteet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tunteiden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säätely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Youtube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video: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Emotional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engagement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(Mark Thompson)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33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Ajatteluprosessien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tukeminen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Youtube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video: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Executive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(ohjaa jo osittain myös käyttäytymisen säätelyyn, ymmärrykseen, mitä oppilaiden näkyvän käyttäytymisen taustalla voi olla) + Meg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Reuler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Checking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</a:t>
                      </a:r>
                      <a:endParaRPr lang="fi-FI" sz="1800" b="0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461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Käyttäytymisen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säätely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Julkaisu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Savolainen, Närhi &amp; Savolainen, 2019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58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Kielitietoisuus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videota kielitietoisuudesta</a:t>
                      </a:r>
                      <a:endParaRPr lang="fi-FI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986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Kokoava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kerta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fi-FI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54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72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9446"/>
            <a:ext cx="7368419" cy="1019912"/>
          </a:xfrm>
        </p:spPr>
        <p:txBody>
          <a:bodyPr/>
          <a:lstStyle/>
          <a:p>
            <a:r>
              <a:rPr lang="fi-FI" dirty="0"/>
              <a:t>OH1 Norssilla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39358"/>
            <a:ext cx="8492067" cy="455715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Itsenäinen observointi Norssilla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Käsitellään norssilla keskustellen ohjaavan opettajan kanssa havainnoidun tunnin jälkeen, voi käsitellä myös Video Clubeissa tarpeen mukaan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Norssi seuraa itsenäisten observaatioiden määrää ja ilmoittaa kotiryhmäohjaajille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Kun </a:t>
            </a:r>
            <a:r>
              <a:rPr lang="fi-FI" dirty="0" err="1">
                <a:solidFill>
                  <a:schemeClr val="tx1"/>
                </a:solidFill>
              </a:rPr>
              <a:t>propea</a:t>
            </a:r>
            <a:r>
              <a:rPr lang="fi-FI" dirty="0">
                <a:solidFill>
                  <a:schemeClr val="tx1"/>
                </a:solidFill>
              </a:rPr>
              <a:t> kirjoitetaan POM johdannossa ja OH1:ssä, kokemuksia harjoittelusta linkitetään mukaan. </a:t>
            </a:r>
            <a:r>
              <a:rPr lang="fi-FI" dirty="0" err="1">
                <a:solidFill>
                  <a:schemeClr val="tx1"/>
                </a:solidFill>
              </a:rPr>
              <a:t>Propessa</a:t>
            </a:r>
            <a:r>
              <a:rPr lang="fi-FI" dirty="0">
                <a:solidFill>
                  <a:schemeClr val="tx1"/>
                </a:solidFill>
              </a:rPr>
              <a:t> pohditaan siis omia harjoittelun herättämiä ajatuksia ja kokemuksia. </a:t>
            </a:r>
          </a:p>
          <a:p>
            <a:r>
              <a:rPr lang="fi-FI" dirty="0"/>
              <a:t>Opiskelijan toteuttama oma opetus (norssin vastuulla)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PROpen</a:t>
            </a:r>
            <a:r>
              <a:rPr lang="fi-FI">
                <a:solidFill>
                  <a:schemeClr val="tx1"/>
                </a:solidFill>
              </a:rPr>
              <a:t> ohjeistusta tarpeen mukaan.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08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4117" y="546847"/>
            <a:ext cx="8821271" cy="4793829"/>
            <a:chOff x="371985" y="1099042"/>
            <a:chExt cx="8405231" cy="42416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61CF9B-04D4-4759-BD15-F4792884E5F2}"/>
                </a:ext>
              </a:extLst>
            </p:cNvPr>
            <p:cNvSpPr txBox="1"/>
            <p:nvPr/>
          </p:nvSpPr>
          <p:spPr>
            <a:xfrm>
              <a:off x="376848" y="1162788"/>
              <a:ext cx="6194549" cy="63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i-FI" sz="352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Opettajan osaamisen kartta: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757D90-1699-4CAD-806F-C98E9025EAFF}"/>
                </a:ext>
              </a:extLst>
            </p:cNvPr>
            <p:cNvSpPr txBox="1"/>
            <p:nvPr/>
          </p:nvSpPr>
          <p:spPr>
            <a:xfrm>
              <a:off x="404229" y="1751791"/>
              <a:ext cx="60494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i-FI" sz="2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Moniulotteinen opettajan osaamisen malli </a:t>
              </a:r>
              <a:r>
                <a:rPr lang="fi-FI" sz="2100" dirty="0">
                  <a:solidFill>
                    <a:srgbClr val="39A4ED"/>
                  </a:solidFill>
                  <a:latin typeface="Avenir LT Std 65 Medium" panose="020B0603020203020204" pitchFamily="34" charset="0"/>
                </a:rPr>
                <a:t>(MAP)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1FF8B66-921D-4609-B6CB-B1BC5D98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49198" y="1099042"/>
              <a:ext cx="1348406" cy="134840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A25232A-99BF-4907-9ECA-17724473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985" y="2322430"/>
              <a:ext cx="6698091" cy="301824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D5E325-0912-4E2F-87CF-3A736CFE1182}"/>
                </a:ext>
              </a:extLst>
            </p:cNvPr>
            <p:cNvGrpSpPr/>
            <p:nvPr/>
          </p:nvGrpSpPr>
          <p:grpSpPr>
            <a:xfrm>
              <a:off x="5000198" y="2602008"/>
              <a:ext cx="3777018" cy="2538046"/>
              <a:chOff x="6666931" y="2326344"/>
              <a:chExt cx="5036024" cy="3384061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019D13F-3A53-436C-AB25-F3E39DEDF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66931" y="2326344"/>
                <a:ext cx="5036024" cy="3384061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AE36D6F-0257-40E2-AD06-A035EA253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42220" y="2382278"/>
                <a:ext cx="4907650" cy="3253248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2A9869-2B64-4668-A67C-0B1A0D37E1F3}"/>
                </a:ext>
              </a:extLst>
            </p:cNvPr>
            <p:cNvSpPr txBox="1"/>
            <p:nvPr/>
          </p:nvSpPr>
          <p:spPr>
            <a:xfrm>
              <a:off x="709811" y="2733210"/>
              <a:ext cx="13972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i-FI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Osaamisalueet</a:t>
              </a:r>
              <a:endParaRPr lang="fi-FI" sz="1050" b="1" dirty="0">
                <a:solidFill>
                  <a:srgbClr val="39A4ED"/>
                </a:solidFill>
                <a:latin typeface="Avenir LT Std 65 Medium" panose="020B0603020203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CBD542-6132-4616-8312-052B528AC756}"/>
                </a:ext>
              </a:extLst>
            </p:cNvPr>
            <p:cNvSpPr txBox="1"/>
            <p:nvPr/>
          </p:nvSpPr>
          <p:spPr>
            <a:xfrm>
              <a:off x="2822236" y="2733210"/>
              <a:ext cx="17240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i-FI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Tilannekohtaiset taidot</a:t>
              </a:r>
              <a:endParaRPr lang="fi-FI" sz="1050" b="1" dirty="0">
                <a:solidFill>
                  <a:srgbClr val="39A4ED"/>
                </a:solidFill>
                <a:latin typeface="Avenir LT Std 65 Medium" panose="020B0603020203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06F6F8-79DD-4B8F-9FE6-428FFF59D92D}"/>
                </a:ext>
              </a:extLst>
            </p:cNvPr>
            <p:cNvSpPr txBox="1"/>
            <p:nvPr/>
          </p:nvSpPr>
          <p:spPr>
            <a:xfrm>
              <a:off x="5178119" y="2733210"/>
              <a:ext cx="17240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i-FI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Ammatilliset käytännöt</a:t>
              </a:r>
              <a:endParaRPr lang="fi-FI" sz="1050" b="1" dirty="0">
                <a:solidFill>
                  <a:srgbClr val="39A4ED"/>
                </a:solidFill>
                <a:latin typeface="Avenir LT Std 65 Medium" panose="020B0603020203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962A10-63E4-4E70-B570-F3DEF6BF4149}"/>
                </a:ext>
              </a:extLst>
            </p:cNvPr>
            <p:cNvSpPr txBox="1"/>
            <p:nvPr/>
          </p:nvSpPr>
          <p:spPr>
            <a:xfrm>
              <a:off x="7280969" y="2737320"/>
              <a:ext cx="135458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i-FI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Opettajan </a:t>
              </a:r>
            </a:p>
            <a:p>
              <a:pPr algn="ctr" defTabSz="685800">
                <a:defRPr/>
              </a:pPr>
              <a:r>
                <a:rPr lang="fi-FI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vaikutukset </a:t>
              </a:r>
            </a:p>
            <a:p>
              <a:pPr algn="ctr" defTabSz="685800">
                <a:defRPr/>
              </a:pPr>
              <a:r>
                <a:rPr lang="fi-FI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LT Std 65 Medium" panose="020B0603020203020204" pitchFamily="34" charset="0"/>
                </a:rPr>
                <a:t>oppijoiden tasolla</a:t>
              </a:r>
              <a:endParaRPr lang="fi-FI" sz="1050" b="1" dirty="0">
                <a:solidFill>
                  <a:srgbClr val="39A4ED"/>
                </a:solidFill>
                <a:latin typeface="Avenir LT Std 65 Medium" panose="020B0603020203020204" pitchFamily="34" charset="0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120045F-9C35-45A1-BAD1-D3F80A282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7304" y="3085973"/>
              <a:ext cx="1762483" cy="2126024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5C5121-1509-47F1-ABBE-7EAF0A8BC387}"/>
                </a:ext>
              </a:extLst>
            </p:cNvPr>
            <p:cNvGrpSpPr/>
            <p:nvPr/>
          </p:nvGrpSpPr>
          <p:grpSpPr>
            <a:xfrm>
              <a:off x="685708" y="3268108"/>
              <a:ext cx="1486967" cy="1807351"/>
              <a:chOff x="914276" y="3214480"/>
              <a:chExt cx="1982621" cy="240980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558E79-CD1F-41B3-830C-31B2697DEBFE}"/>
                  </a:ext>
                </a:extLst>
              </p:cNvPr>
              <p:cNvSpPr txBox="1"/>
              <p:nvPr/>
            </p:nvSpPr>
            <p:spPr>
              <a:xfrm>
                <a:off x="914276" y="3214480"/>
                <a:ext cx="1982621" cy="472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i-FI" sz="10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OPETUKSEN ja </a:t>
                </a:r>
              </a:p>
              <a:p>
                <a:pPr defTabSz="685800">
                  <a:defRPr/>
                </a:pPr>
                <a:r>
                  <a:rPr lang="fi-FI" sz="10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oppimisen tietoperusta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72CA88-73B1-4982-AEC5-2CEC3A622EEE}"/>
                  </a:ext>
                </a:extLst>
              </p:cNvPr>
              <p:cNvSpPr txBox="1"/>
              <p:nvPr/>
            </p:nvSpPr>
            <p:spPr>
              <a:xfrm>
                <a:off x="915639" y="3770765"/>
                <a:ext cx="1852744" cy="50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i-FI" sz="11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KOGNITIIVISET taidot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6ADEB1-2D00-47B7-AA22-641EE93F855A}"/>
                  </a:ext>
                </a:extLst>
              </p:cNvPr>
              <p:cNvSpPr txBox="1"/>
              <p:nvPr/>
            </p:nvSpPr>
            <p:spPr>
              <a:xfrm>
                <a:off x="914616" y="4257729"/>
                <a:ext cx="1852744" cy="30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i-FI" sz="11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SOSIAALISET taidot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140850-1C64-43BD-B21F-D58FD90AE161}"/>
                  </a:ext>
                </a:extLst>
              </p:cNvPr>
              <p:cNvSpPr txBox="1"/>
              <p:nvPr/>
            </p:nvSpPr>
            <p:spPr>
              <a:xfrm>
                <a:off x="914957" y="4668671"/>
                <a:ext cx="1852744" cy="50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i-FI" sz="11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PERSOONALLISET orientaatiot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F7171F-64E2-4362-919A-3F25B3C306AB}"/>
                  </a:ext>
                </a:extLst>
              </p:cNvPr>
              <p:cNvSpPr txBox="1"/>
              <p:nvPr/>
            </p:nvSpPr>
            <p:spPr>
              <a:xfrm>
                <a:off x="915298" y="5152254"/>
                <a:ext cx="1852744" cy="472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i-FI" sz="10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AMMATILLINEN hyvinvointi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4A5F569-2710-4259-81B9-796CE6EBE74E}"/>
                </a:ext>
              </a:extLst>
            </p:cNvPr>
            <p:cNvGrpSpPr/>
            <p:nvPr/>
          </p:nvGrpSpPr>
          <p:grpSpPr>
            <a:xfrm>
              <a:off x="462549" y="3291326"/>
              <a:ext cx="125314" cy="1716293"/>
              <a:chOff x="616732" y="3245435"/>
              <a:chExt cx="167085" cy="2288390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509D2F49-D917-467E-9DFB-D6BD9DB02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6734" y="3245435"/>
                <a:ext cx="167083" cy="348090"/>
              </a:xfrm>
              <a:prstGeom prst="rect">
                <a:avLst/>
              </a:prstGeom>
            </p:spPr>
          </p:pic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CC0AF8C9-9BAE-4F70-8D5F-5AFF491D8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6734" y="4214937"/>
                <a:ext cx="167083" cy="34809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6B07B15C-ADD1-4546-A1BC-9E746F509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6733" y="4701623"/>
                <a:ext cx="167083" cy="348090"/>
              </a:xfrm>
              <a:prstGeom prst="rect">
                <a:avLst/>
              </a:prstGeom>
            </p:spPr>
          </p:pic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AE9DE3BA-3786-48CE-B848-065B1000B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6732" y="5185735"/>
                <a:ext cx="167083" cy="348090"/>
              </a:xfrm>
              <a:prstGeom prst="rect">
                <a:avLst/>
              </a:prstGeom>
            </p:spPr>
          </p:pic>
        </p:grp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213A7880-444F-44C7-8802-6CBFF99E9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354559" y="4101723"/>
              <a:ext cx="302338" cy="55254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39B34C32-F22E-4E8B-BCD9-F280EF0B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98334" y="4101723"/>
              <a:ext cx="302338" cy="55254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D18956-59E1-4582-A5AF-6A17D57F4049}"/>
                </a:ext>
              </a:extLst>
            </p:cNvPr>
            <p:cNvGrpSpPr/>
            <p:nvPr/>
          </p:nvGrpSpPr>
          <p:grpSpPr>
            <a:xfrm>
              <a:off x="3181333" y="3267505"/>
              <a:ext cx="898997" cy="894290"/>
              <a:chOff x="4241777" y="3213673"/>
              <a:chExt cx="1198662" cy="1192386"/>
            </a:xfrm>
          </p:grpSpPr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803D5652-FCCC-45FF-B7B4-47F21003B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41777" y="3213673"/>
                <a:ext cx="1198662" cy="1192386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4ACDF7-5FFA-4762-AA86-BE11C2B45DF4}"/>
                  </a:ext>
                </a:extLst>
              </p:cNvPr>
              <p:cNvSpPr txBox="1"/>
              <p:nvPr/>
            </p:nvSpPr>
            <p:spPr>
              <a:xfrm>
                <a:off x="4394281" y="3641281"/>
                <a:ext cx="878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Tulkinta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911D54-6DE6-4B80-AA4E-D434B01EF9BE}"/>
                </a:ext>
              </a:extLst>
            </p:cNvPr>
            <p:cNvGrpSpPr/>
            <p:nvPr/>
          </p:nvGrpSpPr>
          <p:grpSpPr>
            <a:xfrm>
              <a:off x="2748489" y="3949333"/>
              <a:ext cx="898997" cy="898997"/>
              <a:chOff x="3664652" y="4122778"/>
              <a:chExt cx="1198662" cy="1198662"/>
            </a:xfrm>
          </p:grpSpPr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8F6CC6C4-EDF0-4558-BABE-91B9639DF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664652" y="4122778"/>
                <a:ext cx="1198662" cy="1198662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778238-7CC4-464F-9D08-BF774F1BD9DD}"/>
                  </a:ext>
                </a:extLst>
              </p:cNvPr>
              <p:cNvSpPr txBox="1"/>
              <p:nvPr/>
            </p:nvSpPr>
            <p:spPr>
              <a:xfrm>
                <a:off x="3828260" y="4504764"/>
                <a:ext cx="90037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Havaitse-</a:t>
                </a:r>
              </a:p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minen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060D32-4542-4C96-8163-80C913FD6FBC}"/>
                </a:ext>
              </a:extLst>
            </p:cNvPr>
            <p:cNvGrpSpPr/>
            <p:nvPr/>
          </p:nvGrpSpPr>
          <p:grpSpPr>
            <a:xfrm>
              <a:off x="3661109" y="3958753"/>
              <a:ext cx="851929" cy="898997"/>
              <a:chOff x="4881478" y="4135338"/>
              <a:chExt cx="1135905" cy="1198662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E77DCC0A-6AC1-4B56-B0C3-A4EE0208E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4881478" y="4135338"/>
                <a:ext cx="1135905" cy="119866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59BC2B9-F308-4750-B231-870F88F9A41D}"/>
                  </a:ext>
                </a:extLst>
              </p:cNvPr>
              <p:cNvSpPr txBox="1"/>
              <p:nvPr/>
            </p:nvSpPr>
            <p:spPr>
              <a:xfrm>
                <a:off x="5009821" y="4510230"/>
                <a:ext cx="878318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Päätök-</a:t>
                </a:r>
              </a:p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senteko</a:t>
                </a:r>
              </a:p>
            </p:txBody>
          </p:sp>
        </p:grp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057E9527-B616-4164-BA4E-032F0AD45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934037" y="3780182"/>
              <a:ext cx="302338" cy="5525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B54208-8EAE-4083-A7BE-EA86FE63F5EC}"/>
                </a:ext>
              </a:extLst>
            </p:cNvPr>
            <p:cNvGrpSpPr/>
            <p:nvPr/>
          </p:nvGrpSpPr>
          <p:grpSpPr>
            <a:xfrm>
              <a:off x="5294968" y="3135291"/>
              <a:ext cx="1529117" cy="583177"/>
              <a:chOff x="7059957" y="3037387"/>
              <a:chExt cx="2038823" cy="77756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3AB64F1-4D29-44C4-965E-3431EFE6BC8A}"/>
                  </a:ext>
                </a:extLst>
              </p:cNvPr>
              <p:cNvSpPr/>
              <p:nvPr/>
            </p:nvSpPr>
            <p:spPr>
              <a:xfrm>
                <a:off x="7059957" y="3037387"/>
                <a:ext cx="2038823" cy="777569"/>
              </a:xfrm>
              <a:custGeom>
                <a:avLst/>
                <a:gdLst>
                  <a:gd name="connsiteX0" fmla="*/ 2041774 w 2038822"/>
                  <a:gd name="connsiteY0" fmla="*/ 779908 h 777569"/>
                  <a:gd name="connsiteX1" fmla="*/ 10910 w 2038822"/>
                  <a:gd name="connsiteY1" fmla="*/ 779908 h 777569"/>
                  <a:gd name="connsiteX2" fmla="*/ 2951 w 2038822"/>
                  <a:gd name="connsiteY2" fmla="*/ 771949 h 777569"/>
                  <a:gd name="connsiteX3" fmla="*/ 2951 w 2038822"/>
                  <a:gd name="connsiteY3" fmla="*/ 156016 h 777569"/>
                  <a:gd name="connsiteX4" fmla="*/ 156016 w 2038822"/>
                  <a:gd name="connsiteY4" fmla="*/ 2951 h 777569"/>
                  <a:gd name="connsiteX5" fmla="*/ 1888709 w 2038822"/>
                  <a:gd name="connsiteY5" fmla="*/ 2951 h 777569"/>
                  <a:gd name="connsiteX6" fmla="*/ 2041774 w 2038822"/>
                  <a:gd name="connsiteY6" fmla="*/ 156016 h 777569"/>
                  <a:gd name="connsiteX7" fmla="*/ 2041774 w 2038822"/>
                  <a:gd name="connsiteY7" fmla="*/ 779908 h 77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8822" h="777569">
                    <a:moveTo>
                      <a:pt x="2041774" y="779908"/>
                    </a:moveTo>
                    <a:lnTo>
                      <a:pt x="10910" y="779908"/>
                    </a:lnTo>
                    <a:cubicBezTo>
                      <a:pt x="6625" y="779908"/>
                      <a:pt x="2951" y="776234"/>
                      <a:pt x="2951" y="771949"/>
                    </a:cubicBezTo>
                    <a:lnTo>
                      <a:pt x="2951" y="156016"/>
                    </a:lnTo>
                    <a:cubicBezTo>
                      <a:pt x="2951" y="71524"/>
                      <a:pt x="71524" y="2951"/>
                      <a:pt x="156016" y="2951"/>
                    </a:cubicBezTo>
                    <a:lnTo>
                      <a:pt x="1888709" y="2951"/>
                    </a:lnTo>
                    <a:cubicBezTo>
                      <a:pt x="1973201" y="2951"/>
                      <a:pt x="2041774" y="71524"/>
                      <a:pt x="2041774" y="156016"/>
                    </a:cubicBezTo>
                    <a:lnTo>
                      <a:pt x="2041774" y="779908"/>
                    </a:lnTo>
                    <a:close/>
                  </a:path>
                </a:pathLst>
              </a:custGeom>
              <a:solidFill>
                <a:srgbClr val="39A4ED"/>
              </a:solidFill>
              <a:ln w="6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fi-FI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237FDF-17EC-412B-8AA6-35E6F7604188}"/>
                  </a:ext>
                </a:extLst>
              </p:cNvPr>
              <p:cNvSpPr txBox="1"/>
              <p:nvPr/>
            </p:nvSpPr>
            <p:spPr>
              <a:xfrm>
                <a:off x="7062908" y="3195560"/>
                <a:ext cx="2021484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Yksilön ja </a:t>
                </a:r>
              </a:p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ryhmän taso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074D01-13F3-4564-AE6A-F3605308EE8B}"/>
                </a:ext>
              </a:extLst>
            </p:cNvPr>
            <p:cNvGrpSpPr/>
            <p:nvPr/>
          </p:nvGrpSpPr>
          <p:grpSpPr>
            <a:xfrm>
              <a:off x="5294968" y="3763009"/>
              <a:ext cx="1529117" cy="583177"/>
              <a:chOff x="7059957" y="3874345"/>
              <a:chExt cx="2038823" cy="7775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0CCFBA5-1811-4E8B-A830-A9D0F81CA56C}"/>
                  </a:ext>
                </a:extLst>
              </p:cNvPr>
              <p:cNvSpPr/>
              <p:nvPr/>
            </p:nvSpPr>
            <p:spPr>
              <a:xfrm>
                <a:off x="7059957" y="3874345"/>
                <a:ext cx="2038823" cy="777569"/>
              </a:xfrm>
              <a:custGeom>
                <a:avLst/>
                <a:gdLst>
                  <a:gd name="connsiteX0" fmla="*/ 2951 w 2038822"/>
                  <a:gd name="connsiteY0" fmla="*/ 2951 h 777569"/>
                  <a:gd name="connsiteX1" fmla="*/ 2041774 w 2038822"/>
                  <a:gd name="connsiteY1" fmla="*/ 2951 h 777569"/>
                  <a:gd name="connsiteX2" fmla="*/ 2041774 w 2038822"/>
                  <a:gd name="connsiteY2" fmla="*/ 779908 h 777569"/>
                  <a:gd name="connsiteX3" fmla="*/ 2951 w 2038822"/>
                  <a:gd name="connsiteY3" fmla="*/ 779908 h 77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8822" h="777569">
                    <a:moveTo>
                      <a:pt x="2951" y="2951"/>
                    </a:moveTo>
                    <a:lnTo>
                      <a:pt x="2041774" y="2951"/>
                    </a:lnTo>
                    <a:lnTo>
                      <a:pt x="2041774" y="779908"/>
                    </a:lnTo>
                    <a:lnTo>
                      <a:pt x="2951" y="779908"/>
                    </a:lnTo>
                    <a:close/>
                  </a:path>
                </a:pathLst>
              </a:custGeom>
              <a:solidFill>
                <a:srgbClr val="39A4ED"/>
              </a:solidFill>
              <a:ln w="6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fi-FI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1DE2B9-84BD-4606-8690-167E6CFA1442}"/>
                  </a:ext>
                </a:extLst>
              </p:cNvPr>
              <p:cNvSpPr txBox="1"/>
              <p:nvPr/>
            </p:nvSpPr>
            <p:spPr>
              <a:xfrm>
                <a:off x="7062908" y="4104104"/>
                <a:ext cx="2021484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Organisaation taso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2644AF-8E19-40E8-BB1A-05C00BA62CE6}"/>
                </a:ext>
              </a:extLst>
            </p:cNvPr>
            <p:cNvGrpSpPr/>
            <p:nvPr/>
          </p:nvGrpSpPr>
          <p:grpSpPr>
            <a:xfrm>
              <a:off x="5294968" y="4390728"/>
              <a:ext cx="1529117" cy="583177"/>
              <a:chOff x="7059957" y="4711304"/>
              <a:chExt cx="2038823" cy="777569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AEDF98C-B669-4904-AC96-677CB9E712D6}"/>
                  </a:ext>
                </a:extLst>
              </p:cNvPr>
              <p:cNvSpPr/>
              <p:nvPr/>
            </p:nvSpPr>
            <p:spPr>
              <a:xfrm>
                <a:off x="7059957" y="4711304"/>
                <a:ext cx="2038823" cy="777569"/>
              </a:xfrm>
              <a:custGeom>
                <a:avLst/>
                <a:gdLst>
                  <a:gd name="connsiteX0" fmla="*/ 2041774 w 2038822"/>
                  <a:gd name="connsiteY0" fmla="*/ 2951 h 777569"/>
                  <a:gd name="connsiteX1" fmla="*/ 10910 w 2038822"/>
                  <a:gd name="connsiteY1" fmla="*/ 2951 h 777569"/>
                  <a:gd name="connsiteX2" fmla="*/ 2951 w 2038822"/>
                  <a:gd name="connsiteY2" fmla="*/ 10910 h 777569"/>
                  <a:gd name="connsiteX3" fmla="*/ 2951 w 2038822"/>
                  <a:gd name="connsiteY3" fmla="*/ 779908 h 777569"/>
                  <a:gd name="connsiteX4" fmla="*/ 1888709 w 2038822"/>
                  <a:gd name="connsiteY4" fmla="*/ 779908 h 777569"/>
                  <a:gd name="connsiteX5" fmla="*/ 2041774 w 2038822"/>
                  <a:gd name="connsiteY5" fmla="*/ 626843 h 777569"/>
                  <a:gd name="connsiteX6" fmla="*/ 2041774 w 2038822"/>
                  <a:gd name="connsiteY6" fmla="*/ 2951 h 77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822" h="777569">
                    <a:moveTo>
                      <a:pt x="2041774" y="2951"/>
                    </a:moveTo>
                    <a:lnTo>
                      <a:pt x="10910" y="2951"/>
                    </a:lnTo>
                    <a:cubicBezTo>
                      <a:pt x="6625" y="2951"/>
                      <a:pt x="2951" y="6625"/>
                      <a:pt x="2951" y="10910"/>
                    </a:cubicBezTo>
                    <a:lnTo>
                      <a:pt x="2951" y="779908"/>
                    </a:lnTo>
                    <a:lnTo>
                      <a:pt x="1888709" y="779908"/>
                    </a:lnTo>
                    <a:cubicBezTo>
                      <a:pt x="1973201" y="779908"/>
                      <a:pt x="2041774" y="711335"/>
                      <a:pt x="2041774" y="626843"/>
                    </a:cubicBezTo>
                    <a:lnTo>
                      <a:pt x="2041774" y="2951"/>
                    </a:lnTo>
                    <a:close/>
                  </a:path>
                </a:pathLst>
              </a:custGeom>
              <a:solidFill>
                <a:srgbClr val="39A4ED"/>
              </a:solidFill>
              <a:ln w="6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fi-FI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65AE38-F210-4EBA-91E5-FB1656E3F002}"/>
                  </a:ext>
                </a:extLst>
              </p:cNvPr>
              <p:cNvSpPr txBox="1"/>
              <p:nvPr/>
            </p:nvSpPr>
            <p:spPr>
              <a:xfrm>
                <a:off x="7071577" y="4861397"/>
                <a:ext cx="2021484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Paikallinen, kansallinen </a:t>
                </a:r>
              </a:p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ja kansainvälinen taso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EF86A6-018C-43E9-96D3-C02F8ED511D5}"/>
                </a:ext>
              </a:extLst>
            </p:cNvPr>
            <p:cNvGrpSpPr/>
            <p:nvPr/>
          </p:nvGrpSpPr>
          <p:grpSpPr>
            <a:xfrm>
              <a:off x="7323591" y="3415873"/>
              <a:ext cx="1269338" cy="1269338"/>
              <a:chOff x="9764788" y="3411498"/>
              <a:chExt cx="1692450" cy="1692450"/>
            </a:xfrm>
          </p:grpSpPr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060F3140-87C4-4739-86A0-CB8252494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764788" y="3411498"/>
                <a:ext cx="1692450" cy="1692450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6D99BE-23CE-479B-B5CF-ABBFEFCC5E54}"/>
                  </a:ext>
                </a:extLst>
              </p:cNvPr>
              <p:cNvSpPr txBox="1"/>
              <p:nvPr/>
            </p:nvSpPr>
            <p:spPr>
              <a:xfrm>
                <a:off x="9764788" y="3951752"/>
                <a:ext cx="16924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Oppiminen,</a:t>
                </a:r>
              </a:p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motivaatio ja</a:t>
                </a:r>
              </a:p>
              <a:p>
                <a:pPr algn="ctr" defTabSz="685800">
                  <a:defRPr/>
                </a:pPr>
                <a:r>
                  <a:rPr lang="fi-FI" sz="900" dirty="0">
                    <a:solidFill>
                      <a:prstClr val="white"/>
                    </a:solidFill>
                    <a:latin typeface="Avenir LT Std 65 Medium" panose="020B0603020203020204" pitchFamily="34" charset="0"/>
                  </a:rPr>
                  <a:t>hyvinvointi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415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8194"/>
            <a:ext cx="6216066" cy="1019912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Luokkahuonevuorovaikutuksen havainnoinnin prosessit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44699"/>
            <a:ext cx="4225636" cy="4557156"/>
          </a:xfrm>
        </p:spPr>
        <p:txBody>
          <a:bodyPr/>
          <a:lstStyle/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44" t="43121" r="49983" b="23214"/>
          <a:stretch/>
        </p:blipFill>
        <p:spPr>
          <a:xfrm>
            <a:off x="5028209" y="1844699"/>
            <a:ext cx="3888778" cy="3614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457200" y="6047912"/>
            <a:ext cx="6001742" cy="353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Englanniksi myös ”</a:t>
            </a:r>
            <a:r>
              <a:rPr lang="fi-FI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noticing</a:t>
            </a: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”, ”</a:t>
            </a:r>
            <a:r>
              <a:rPr lang="fi-FI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 vision”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84511" y="1734972"/>
            <a:ext cx="45710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Havaitseminen: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opettajan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huomio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kohdistuu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johonkin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vuorovaikutuksen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osatekijään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ryhmän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toimintaan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opittavan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ymmärtämiseen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Tulkinta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opettaja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tulkitsee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havaitsemaansa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kokemustensa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tietojensa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oppilaan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ryhmän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tuntemuksen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perusteella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Päätöksenteko: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havaintojen teon ja tulkintojensa pohjalta opettaja päätyy johonkin toimintaan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3907" y="1154072"/>
            <a:ext cx="3120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(PID)</a:t>
            </a:r>
          </a:p>
        </p:txBody>
      </p:sp>
    </p:spTree>
    <p:extLst>
      <p:ext uri="{BB962C8B-B14F-4D97-AF65-F5344CB8AC3E}">
        <p14:creationId xmlns:p14="http://schemas.microsoft.com/office/powerpoint/2010/main" val="147643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  <p:pic>
        <p:nvPicPr>
          <p:cNvPr id="1026" name="Picture 2" descr="picture of Elizabeth A van 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14" y="0"/>
            <a:ext cx="1886286" cy="18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grid Blöme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17330" b="31840"/>
          <a:stretch/>
        </p:blipFill>
        <p:spPr bwMode="auto">
          <a:xfrm rot="10800000" flipV="1">
            <a:off x="7246680" y="1892595"/>
            <a:ext cx="1897319" cy="26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icia Alonzo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79" y="4503247"/>
            <a:ext cx="1897320" cy="23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322163" y="202019"/>
            <a:ext cx="65996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 van Es, University of </a:t>
            </a:r>
            <a:r>
              <a:rPr lang="fi-FI" sz="2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fi-FI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USA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Professional vision / teacher noticing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describe teachers' ability to notice and interpret classroom events that are relevant to the process of learning (van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Sherin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2002)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67" y="4634562"/>
            <a:ext cx="6935551" cy="2200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Alicia Alonzo, Michigan State University, USA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Responsive teaching requires teachers to make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situation-specific judgments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about student ideas: What does the student's contribution reveal about her ideas about the content? Why might she have these ideas? What strategies do I have for responding? (Alonzo &amp; Kim, 2018)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767" y="1828797"/>
            <a:ext cx="6846963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Sigrid Blömeke, University of Oslo, Norway</a:t>
            </a:r>
          </a:p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specific competencies that teachers need to adjust their instruction on the go concern the intertwined processes of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perception, interpretation, and decision-making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(the PID-model)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that is, gleaning perceptions of significant events in an instructional setting, interpreting their meaning, and making decisions, such as choosing an instructional approach (Blömeke et al., 2015)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7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315" y="1008740"/>
            <a:ext cx="4296820" cy="1019912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Miten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opettajan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työhön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liittyvä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havainnointi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eroaa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arkisesta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havainnoinnista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375" y="2800908"/>
            <a:ext cx="8229600" cy="455715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Opettajan työssä havainnointi kohdistuu erityisesti oppimisen kannalta olennaisiin opetusvuorovaikutuksen piirteisiin tai oppilaan/oppilasryhmän toimintaan tai tunteisiin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Huomion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kohdistamista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tulkintojen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tekemistä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ohjaa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tutkimusperustainen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kasvatuksesta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opetuksesta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kauanko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tietyn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ikäinen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jaksaa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keskittyä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mistä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päätellä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kiinnostuksen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hämmennyksen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" t="12254" r="9150" b="491"/>
          <a:stretch/>
        </p:blipFill>
        <p:spPr>
          <a:xfrm>
            <a:off x="5197033" y="-1"/>
            <a:ext cx="3946967" cy="2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464644"/>
            <a:ext cx="5594465" cy="1019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Kokeneet</a:t>
            </a:r>
            <a:r>
              <a:rPr lang="en-US" dirty="0"/>
              <a:t> </a:t>
            </a:r>
            <a:r>
              <a:rPr lang="en-US" dirty="0" err="1"/>
              <a:t>eksperttiopettajat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84193"/>
            <a:ext cx="8561791" cy="4619305"/>
          </a:xfrm>
        </p:spPr>
        <p:txBody>
          <a:bodyPr>
            <a:normAutofit/>
          </a:bodyPr>
          <a:lstStyle/>
          <a:p>
            <a:pPr marL="514350" indent="-514350" fontAlgn="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Pystyvät opettaessaan tekemään sa</a:t>
            </a:r>
            <a:r>
              <a:rPr lang="fi-FI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manaikaisesti</a:t>
            </a:r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 huomioita oppilaiden ajattelun ja ymmärryksen tavoista ja kehittymisestä</a:t>
            </a:r>
          </a:p>
          <a:p>
            <a:pPr marL="514350" indent="-514350" fontAlgn="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Pystyvät havainnoimaan tarkasti oppilaita silloinkin kun oppilasryhmä on suuri</a:t>
            </a:r>
          </a:p>
          <a:p>
            <a:pPr marL="514350" indent="-514350" fontAlgn="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Tunnistavat nopeammin tilanteita, jotka edellyttävät puuttumista (esim. käyttäytymisen pulmat, ymmärtämisen vaikeudet)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393349"/>
            <a:ext cx="914400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Miller, K. (2011). Situation awareness in teaching: What educators can learn from video-based research in other fields. In M. G. </a:t>
            </a:r>
            <a:r>
              <a:rPr lang="en-US" sz="1300" dirty="0" err="1">
                <a:solidFill>
                  <a:srgbClr val="222222"/>
                </a:solidFill>
                <a:latin typeface="Arial" panose="020B0604020202020204" pitchFamily="34" charset="0"/>
              </a:rPr>
              <a:t>Sherin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, V. R. Jacobs, &amp; R. A. Philipp (Eds.), </a:t>
            </a:r>
            <a:r>
              <a:rPr lang="en-US" sz="1300" i="1" dirty="0">
                <a:solidFill>
                  <a:srgbClr val="222222"/>
                </a:solidFill>
                <a:latin typeface="Arial" panose="020B0604020202020204" pitchFamily="34" charset="0"/>
              </a:rPr>
              <a:t>Mathematics teacher noticing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 (pp. 51-65). Routledge.</a:t>
            </a:r>
            <a:endParaRPr lang="fi-FI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0465" r="39747" b="4274"/>
          <a:stretch/>
        </p:blipFill>
        <p:spPr>
          <a:xfrm>
            <a:off x="6943060" y="1"/>
            <a:ext cx="2160001" cy="1584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4440" y="5154159"/>
            <a:ext cx="8586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Opettajan työssä havainnoinnin kyky kehittyy asiantuntemuksen lisääntyessä ja opetuskokemuksen myötä, mutta sen kehittymistä kannattaa tukea jo opettajankoulutuksessa</a:t>
            </a:r>
          </a:p>
        </p:txBody>
      </p:sp>
    </p:spTree>
    <p:extLst>
      <p:ext uri="{BB962C8B-B14F-4D97-AF65-F5344CB8AC3E}">
        <p14:creationId xmlns:p14="http://schemas.microsoft.com/office/powerpoint/2010/main" val="293569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745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/>
              <a:t>Havainnoinnin prosessien kehitys noviisista ekspertiksi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199" y="1350334"/>
          <a:ext cx="8561791" cy="5212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50336">
                  <a:extLst>
                    <a:ext uri="{9D8B030D-6E8A-4147-A177-3AD203B41FA5}">
                      <a16:colId xmlns:a16="http://schemas.microsoft.com/office/drawing/2014/main" val="2054000172"/>
                    </a:ext>
                  </a:extLst>
                </a:gridCol>
                <a:gridCol w="3296093">
                  <a:extLst>
                    <a:ext uri="{9D8B030D-6E8A-4147-A177-3AD203B41FA5}">
                      <a16:colId xmlns:a16="http://schemas.microsoft.com/office/drawing/2014/main" val="4002343643"/>
                    </a:ext>
                  </a:extLst>
                </a:gridCol>
                <a:gridCol w="3915362">
                  <a:extLst>
                    <a:ext uri="{9D8B030D-6E8A-4147-A177-3AD203B41FA5}">
                      <a16:colId xmlns:a16="http://schemas.microsoft.com/office/drawing/2014/main" val="1072905235"/>
                    </a:ext>
                  </a:extLst>
                </a:gridCol>
              </a:tblGrid>
              <a:tr h="322919">
                <a:tc>
                  <a:txBody>
                    <a:bodyPr/>
                    <a:lstStyle/>
                    <a:p>
                      <a:endParaRPr lang="fi-FI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Taso 1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Perustaso</a:t>
                      </a:r>
                      <a:endParaRPr lang="fi-FI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Taso 4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Syvällinen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havainnointiosaaminen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4196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Havaintojen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kohde</a:t>
                      </a:r>
                      <a:endParaRPr lang="fi-FI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Oppimistilanne kokonaisuudessaan</a:t>
                      </a:r>
                      <a:endParaRPr lang="fi-FI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 yksittäinen opetustilanteen piirre, esim. ilmapiiri, oppilaiden osallistuminen tai open pedagogiset ratkaisut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Oppilaiden opetuksen sisältöä koskevat ideat tai käsitykset ja miten opettajan toiminta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mahdollistaa tai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edistää niiden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oppimista (esim. käsitysten ja ideoiden jakamisen)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2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Havaintojen sisältö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Yleisvaikutelma (”mukava tunti,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ryhmä oli hyvin mukana”)</a:t>
                      </a:r>
                      <a:endParaRPr lang="fi-FI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Usein arvottava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(hyvä/huono)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Sisältää vain vähän konkreettisia esimerkkejä tilanteista </a:t>
                      </a:r>
                      <a:endParaRPr lang="fi-FI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Oppimisen kannalta merkityksellisten tilanteiden huomaaminen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Yksityiskohtaisten autenttisten</a:t>
                      </a: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tilannekuvausten tuottaminen havaintojen tukena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Tapahtumien tulkinta nojaten laajempiin opetusta koskeviin viitekehyksiin tai periaatteisiin 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Vaihtoehtoisten toimintatapojen puntarointi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117498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170120" y="5916083"/>
            <a:ext cx="474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E. (2011). A framework for learning to notice student thinking. In M.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Sherin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V. Jacobs, &amp; R. Philipp (Eds.),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teachers' eyes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(pp. 164–181). Routledge, New York. 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6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8284"/>
            <a:ext cx="7368419" cy="866462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Suunnittelun lähtökohdat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5075"/>
            <a:ext cx="7879976" cy="4457489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Teorian ja käytännön yhteyden vahvistaminen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Sisällöllinen ja ajallinen linkitys KPTK-luentojen ja Video Clubien välille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Vahva tutkimusnäyttö tukee videotallenteiden käyttämistä opettajaksi oppimisen ja  ammatillisen 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kehityksen tukena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Gaudin &amp;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Chaliès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2015).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Näkökulmana havaintojen tekeminen opetusvuorovaikutuksessa (vrt. OPS)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Havainnoimisen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pääpaino oppilaissa ja opetusryhmässä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94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06" y="629324"/>
            <a:ext cx="7368419" cy="677723"/>
          </a:xfrm>
        </p:spPr>
        <p:txBody>
          <a:bodyPr/>
          <a:lstStyle/>
          <a:p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OH1 2023-24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4792" y="1583572"/>
            <a:ext cx="8689208" cy="527167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Opiskelijalle: 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Luennot 6 h (3 x 2 h; Metsäpelto, Pakarinen, Valleala)</a:t>
            </a: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Pienryhmäopetus 28 h (sisältäen 8 x 2 h Video Clubit + ryhmäkuuntelu(t) + </a:t>
            </a:r>
            <a:r>
              <a:rPr lang="fi-FI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</a:t>
            </a: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-työskentely)</a:t>
            </a: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Itsenäiset observaatiot norssilla (4 periodissa kussakin 4 x 75min)</a:t>
            </a:r>
          </a:p>
          <a:p>
            <a:pPr lvl="1"/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Opiskelijan toteuttama oma opetus (8 x 75 min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Resurssointi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työsuunnitelmiin: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28 h/kotiryhmä (toteutetaan ryhmäohjauksena)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Suunnittelu: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28 h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Arviointi: 1 h/opiskelija, sisältäen yksilöohjauksen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21.9.2023</a:t>
            </a:fld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5343907" y="0"/>
            <a:ext cx="3800094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KOTIRYHMÄT 2023-24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Juliet (Anna-Mari),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KiMo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(Sanna M.),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LuMo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(Anna-Leena), TAIKO (Merja &amp; Katri-Helena), 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MuKa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(Jaana), PRO (Anne),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Flow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(Tuija &amp; Emma),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LiikLo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(Juha &amp; Mari)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07892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tu-2013-laajakuva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14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aahtera_mallis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11219</TotalTime>
  <Words>1706</Words>
  <Application>Microsoft Office PowerPoint</Application>
  <PresentationFormat>Näytössä katseltava diaesitys (4:3)</PresentationFormat>
  <Paragraphs>257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Avenir LT Std 65 Medium</vt:lpstr>
      <vt:lpstr>Calibri</vt:lpstr>
      <vt:lpstr>Helvetica</vt:lpstr>
      <vt:lpstr>Lato</vt:lpstr>
      <vt:lpstr>Palatino Linotype</vt:lpstr>
      <vt:lpstr>Wingdings</vt:lpstr>
      <vt:lpstr>JYU Otsikkodiat</vt:lpstr>
      <vt:lpstr>JYU sisältö pohjat</vt:lpstr>
      <vt:lpstr>utu-2013-laajakuva</vt:lpstr>
      <vt:lpstr>1_JYU sisältö pohjat</vt:lpstr>
      <vt:lpstr>vaahtera_mallista</vt:lpstr>
      <vt:lpstr>KTKP3019 Osaaminen ja asiantuntijuus: opetusharjoittelu 1 (5 op)</vt:lpstr>
      <vt:lpstr>PowerPoint-esitys</vt:lpstr>
      <vt:lpstr>Luokkahuonevuorovaikutuksen havainnoinnin prosessit </vt:lpstr>
      <vt:lpstr>PowerPoint-esitys</vt:lpstr>
      <vt:lpstr>Miten opettajan työhön liittyvä havainnointi eroaa arkisesta havainnoinnista?</vt:lpstr>
      <vt:lpstr>Kokeneet eksperttiopettajat</vt:lpstr>
      <vt:lpstr>Havainnoinnin prosessien kehitys noviisista ekspertiksi</vt:lpstr>
      <vt:lpstr>Suunnittelun lähtökohdat</vt:lpstr>
      <vt:lpstr>OH1 2023-24</vt:lpstr>
      <vt:lpstr>OH1 OKL:n teemaluennot</vt:lpstr>
      <vt:lpstr>Video Club teemat 2023-2024</vt:lpstr>
      <vt:lpstr>PowerPoint-esitys</vt:lpstr>
      <vt:lpstr>Ennakkotehtävät </vt:lpstr>
      <vt:lpstr>OH1 Norssilla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aloud protocol</dc:title>
  <dc:creator>Metsäpelto, Riitta-Leena</dc:creator>
  <cp:lastModifiedBy>Kokkonen, Juha</cp:lastModifiedBy>
  <cp:revision>1075</cp:revision>
  <dcterms:created xsi:type="dcterms:W3CDTF">2018-03-21T14:05:28Z</dcterms:created>
  <dcterms:modified xsi:type="dcterms:W3CDTF">2023-09-21T07:48:52Z</dcterms:modified>
</cp:coreProperties>
</file>