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8"/>
    <p:restoredTop sz="94690"/>
  </p:normalViewPr>
  <p:slideViewPr>
    <p:cSldViewPr snapToGrid="0" snapToObjects="1">
      <p:cViewPr varScale="1">
        <p:scale>
          <a:sx n="113" d="100"/>
          <a:sy n="113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30E10-4E86-D348-A928-6018F4EE0093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8CE87-904A-C24F-A3B3-7740A689E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658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https://jyx.jyu.fi/dspace/bitstream/handle/123456789/22821/Prologi2009_6-25_Kostiainen_Gerlander.pdf?sequence=1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E9A46-8731-3D43-93DE-3140F85EE02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42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12B37B0-1E92-A54E-939C-951BF82876FC}" type="datetimeFigureOut">
              <a:rPr lang="fi-FI" smtClean="0"/>
              <a:t>26.3.2017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9203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opiskelijankompassi.jyu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771936" y="3095573"/>
            <a:ext cx="4062255" cy="1220667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Vuorovaikutus ja yhteistyö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84852" y="4196970"/>
            <a:ext cx="5458968" cy="544353"/>
          </a:xfrm>
        </p:spPr>
        <p:txBody>
          <a:bodyPr>
            <a:normAutofit/>
          </a:bodyPr>
          <a:lstStyle/>
          <a:p>
            <a:r>
              <a:rPr lang="fi-FI" dirty="0" smtClean="0"/>
              <a:t>KTKP050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325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75722" y="979163"/>
            <a:ext cx="8841801" cy="1088176"/>
          </a:xfrm>
        </p:spPr>
        <p:txBody>
          <a:bodyPr/>
          <a:lstStyle/>
          <a:p>
            <a:r>
              <a:rPr lang="fi-FI" dirty="0" smtClean="0"/>
              <a:t>Kotitehtävä </a:t>
            </a:r>
            <a:r>
              <a:rPr lang="fi-FI" dirty="0" smtClean="0">
                <a:sym typeface="Wingdings"/>
              </a:rPr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48101" y="2703443"/>
            <a:ext cx="7747552" cy="3651504"/>
          </a:xfrm>
        </p:spPr>
        <p:txBody>
          <a:bodyPr>
            <a:normAutofit lnSpcReduction="10000"/>
          </a:bodyPr>
          <a:lstStyle/>
          <a:p>
            <a:r>
              <a:rPr lang="fi-FI" sz="2800" dirty="0" smtClean="0"/>
              <a:t>Pohdi viikon ajan jotain arkipäiväistä ja toistuvaa </a:t>
            </a:r>
            <a:r>
              <a:rPr lang="fi-FI" sz="2800" dirty="0" smtClean="0"/>
              <a:t>vuorovaikutustilannetta tai jotain sinulle uutta vuorovaikutusympäristöä.</a:t>
            </a:r>
            <a:endParaRPr lang="fi-FI" sz="2800" dirty="0" smtClean="0"/>
          </a:p>
          <a:p>
            <a:r>
              <a:rPr lang="fi-FI" sz="2800" dirty="0" smtClean="0"/>
              <a:t>Mitä havaintoja teet?</a:t>
            </a:r>
          </a:p>
          <a:p>
            <a:r>
              <a:rPr lang="fi-FI" sz="2800" dirty="0" smtClean="0"/>
              <a:t>Oletko itse vaikuttamassa vai oletko tarkkailija?</a:t>
            </a:r>
          </a:p>
          <a:p>
            <a:r>
              <a:rPr lang="fi-FI" sz="2800" dirty="0" smtClean="0"/>
              <a:t>Varaudu kertomaan havainnoistasi seuraavalla kerralla.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46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title"/>
          </p:nvPr>
        </p:nvSpPr>
        <p:spPr>
          <a:xfrm>
            <a:off x="2577702" y="139826"/>
            <a:ext cx="9203470" cy="986609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800"/>
              </a:spcBef>
            </a:pPr>
            <a:r>
              <a:rPr lang="fi-FI" sz="2400" dirty="0" smtClean="0">
                <a:solidFill>
                  <a:srgbClr val="D16207"/>
                </a:solidFill>
                <a:ea typeface="+mn-ea"/>
                <a:cs typeface="+mn-cs"/>
              </a:rPr>
              <a:t>Mieti viikon </a:t>
            </a:r>
            <a:r>
              <a:rPr lang="fi-FI" sz="2400" dirty="0">
                <a:solidFill>
                  <a:srgbClr val="D16207"/>
                </a:solidFill>
                <a:ea typeface="+mn-ea"/>
                <a:cs typeface="+mn-cs"/>
              </a:rPr>
              <a:t>aikana seurattavana </a:t>
            </a:r>
            <a:r>
              <a:rPr lang="fi-FI" sz="2400" dirty="0" smtClean="0">
                <a:solidFill>
                  <a:srgbClr val="D16207"/>
                </a:solidFill>
                <a:ea typeface="+mn-ea"/>
                <a:cs typeface="+mn-cs"/>
              </a:rPr>
              <a:t>ollutta vuorovaikutustilannetta</a:t>
            </a:r>
            <a:r>
              <a:rPr lang="fi-FI" sz="2400" dirty="0">
                <a:solidFill>
                  <a:srgbClr val="D16207"/>
                </a:solidFill>
                <a:ea typeface="+mn-ea"/>
                <a:cs typeface="+mn-cs"/>
              </a:rPr>
              <a:t>. </a:t>
            </a:r>
            <a:r>
              <a:rPr lang="fi-FI" sz="2400" dirty="0" smtClean="0">
                <a:solidFill>
                  <a:srgbClr val="D16207"/>
                </a:solidFill>
                <a:ea typeface="+mn-ea"/>
                <a:cs typeface="+mn-cs"/>
              </a:rPr>
              <a:t/>
            </a:r>
            <a:br>
              <a:rPr lang="fi-FI" sz="2400" dirty="0" smtClean="0">
                <a:solidFill>
                  <a:srgbClr val="D16207"/>
                </a:solidFill>
                <a:ea typeface="+mn-ea"/>
                <a:cs typeface="+mn-cs"/>
              </a:rPr>
            </a:br>
            <a:r>
              <a:rPr lang="fi-FI" sz="1800" dirty="0" smtClean="0">
                <a:solidFill>
                  <a:srgbClr val="D16207"/>
                </a:solidFill>
                <a:ea typeface="+mn-ea"/>
                <a:cs typeface="+mn-cs"/>
              </a:rPr>
              <a:t>Kohtasitko </a:t>
            </a:r>
            <a:r>
              <a:rPr lang="fi-FI" sz="1800" dirty="0">
                <a:solidFill>
                  <a:srgbClr val="D16207"/>
                </a:solidFill>
                <a:ea typeface="+mn-ea"/>
                <a:cs typeface="+mn-cs"/>
              </a:rPr>
              <a:t>seuraavia vuorovaikutustyylejä</a:t>
            </a:r>
            <a:r>
              <a:rPr lang="fi-FI" sz="1800" dirty="0" smtClean="0">
                <a:solidFill>
                  <a:srgbClr val="D16207"/>
                </a:solidFill>
                <a:ea typeface="+mn-ea"/>
                <a:cs typeface="+mn-cs"/>
              </a:rPr>
              <a:t>? </a:t>
            </a:r>
            <a:br>
              <a:rPr lang="fi-FI" sz="1800" dirty="0" smtClean="0">
                <a:solidFill>
                  <a:srgbClr val="D16207"/>
                </a:solidFill>
                <a:ea typeface="+mn-ea"/>
                <a:cs typeface="+mn-cs"/>
              </a:rPr>
            </a:br>
            <a:endParaRPr lang="fi-FI" sz="1800" dirty="0"/>
          </a:p>
        </p:txBody>
      </p:sp>
      <p:pic>
        <p:nvPicPr>
          <p:cNvPr id="6" name="Sisällön paikkamerkki 3" descr="Kuvankaappaus 2016-4-10 kello 22.32.0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858" y="848139"/>
            <a:ext cx="9826314" cy="5893484"/>
          </a:xfrm>
        </p:spPr>
      </p:pic>
    </p:spTree>
    <p:extLst>
      <p:ext uri="{BB962C8B-B14F-4D97-AF65-F5344CB8AC3E}">
        <p14:creationId xmlns:p14="http://schemas.microsoft.com/office/powerpoint/2010/main" val="32772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>
          <a:xfrm>
            <a:off x="3896139" y="1232453"/>
            <a:ext cx="7832035" cy="5380381"/>
          </a:xfrm>
        </p:spPr>
        <p:txBody>
          <a:bodyPr>
            <a:noAutofit/>
          </a:bodyPr>
          <a:lstStyle/>
          <a:p>
            <a:r>
              <a:rPr lang="fi-FI" dirty="0"/>
              <a:t>puhuja ilmaisee </a:t>
            </a:r>
            <a:r>
              <a:rPr lang="fi-FI" dirty="0" smtClean="0"/>
              <a:t>itsensä </a:t>
            </a:r>
            <a:r>
              <a:rPr lang="fi-FI" dirty="0" smtClean="0"/>
              <a:t>vaikeaselkoisesti tai on puheissaan epälooginen (= </a:t>
            </a:r>
            <a:r>
              <a:rPr lang="fi-FI" dirty="0"/>
              <a:t>ei </a:t>
            </a:r>
            <a:r>
              <a:rPr lang="fi-FI" dirty="0" smtClean="0"/>
              <a:t>välitä / huomaa</a:t>
            </a:r>
            <a:r>
              <a:rPr lang="fi-FI" dirty="0"/>
              <a:t>, </a:t>
            </a:r>
            <a:r>
              <a:rPr lang="fi-FI" dirty="0" smtClean="0"/>
              <a:t>ymmärtääkö vastaanottaja</a:t>
            </a:r>
            <a:r>
              <a:rPr lang="fi-FI" dirty="0"/>
              <a:t>) </a:t>
            </a:r>
          </a:p>
          <a:p>
            <a:r>
              <a:rPr lang="fi-FI" dirty="0"/>
              <a:t>puhuja </a:t>
            </a:r>
            <a:r>
              <a:rPr lang="fi-FI" dirty="0" smtClean="0"/>
              <a:t>käyttää tilanteeseen </a:t>
            </a:r>
            <a:r>
              <a:rPr lang="fi-FI" dirty="0"/>
              <a:t>sopimatonta </a:t>
            </a:r>
            <a:r>
              <a:rPr lang="fi-FI" dirty="0" smtClean="0"/>
              <a:t>kieltä tai </a:t>
            </a:r>
            <a:r>
              <a:rPr lang="fi-FI" dirty="0"/>
              <a:t>loukkaa toisia tekemillään </a:t>
            </a:r>
            <a:r>
              <a:rPr lang="fi-FI" dirty="0" smtClean="0"/>
              <a:t>sanavalinnoilla</a:t>
            </a:r>
            <a:endParaRPr lang="fi-FI" dirty="0"/>
          </a:p>
          <a:p>
            <a:r>
              <a:rPr lang="fi-FI" dirty="0" smtClean="0"/>
              <a:t>kontrolloi virheitä, huomioi </a:t>
            </a:r>
            <a:r>
              <a:rPr lang="fi-FI" dirty="0"/>
              <a:t>muiden </a:t>
            </a:r>
            <a:r>
              <a:rPr lang="fi-FI" dirty="0" smtClean="0"/>
              <a:t>tekemät  </a:t>
            </a:r>
            <a:r>
              <a:rPr lang="fi-FI" dirty="0"/>
              <a:t>virheet </a:t>
            </a:r>
          </a:p>
          <a:p>
            <a:r>
              <a:rPr lang="fi-FI" dirty="0"/>
              <a:t>odottaa muiden sopeutuvan omiin </a:t>
            </a:r>
            <a:r>
              <a:rPr lang="fi-FI" dirty="0" smtClean="0"/>
              <a:t>aikatauluihinsa </a:t>
            </a:r>
            <a:endParaRPr lang="fi-FI" dirty="0"/>
          </a:p>
          <a:p>
            <a:r>
              <a:rPr lang="fi-FI" dirty="0" err="1"/>
              <a:t>p</a:t>
            </a:r>
            <a:r>
              <a:rPr lang="fi-FI" dirty="0" err="1" smtClean="0"/>
              <a:t>assiivis</a:t>
            </a:r>
            <a:r>
              <a:rPr lang="fi-FI" dirty="0" smtClean="0"/>
              <a:t>- </a:t>
            </a:r>
            <a:r>
              <a:rPr lang="fi-FI" dirty="0" smtClean="0"/>
              <a:t>aggressiivinen </a:t>
            </a:r>
            <a:r>
              <a:rPr lang="fi-FI" dirty="0" smtClean="0"/>
              <a:t>käytös </a:t>
            </a:r>
            <a:endParaRPr lang="fi-FI" dirty="0"/>
          </a:p>
          <a:p>
            <a:r>
              <a:rPr lang="fi-FI" dirty="0"/>
              <a:t>liiallinen kriittisyys </a:t>
            </a:r>
          </a:p>
          <a:p>
            <a:r>
              <a:rPr lang="fi-FI" dirty="0"/>
              <a:t>negatiivisuus </a:t>
            </a:r>
          </a:p>
          <a:p>
            <a:r>
              <a:rPr lang="fi-FI" dirty="0"/>
              <a:t>on </a:t>
            </a:r>
            <a:r>
              <a:rPr lang="fi-FI" dirty="0" smtClean="0"/>
              <a:t>aikavaras</a:t>
            </a:r>
            <a:endParaRPr lang="fi-FI" dirty="0"/>
          </a:p>
          <a:p>
            <a:r>
              <a:rPr lang="fi-FI" dirty="0" smtClean="0"/>
              <a:t>nöyryyttää </a:t>
            </a:r>
            <a:r>
              <a:rPr lang="fi-FI" dirty="0" smtClean="0"/>
              <a:t>toista, </a:t>
            </a:r>
            <a:r>
              <a:rPr lang="fi-FI" dirty="0"/>
              <a:t>jos voi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3604591" y="344557"/>
            <a:ext cx="7580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Hankalia vuorovaikutustilanteita…</a:t>
            </a:r>
            <a:endParaRPr lang="fi-FI" sz="3200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49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41486" y="516835"/>
            <a:ext cx="7498080" cy="582433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fi-FI" sz="2600" dirty="0">
                <a:latin typeface="+mj-lt"/>
              </a:rPr>
              <a:t>Hankalassa tilanteessa ihminen siirtää itsensä </a:t>
            </a:r>
            <a:r>
              <a:rPr lang="fi-FI" sz="2600" dirty="0" smtClean="0">
                <a:latin typeface="+mj-lt"/>
              </a:rPr>
              <a:t>ulkopuolelle</a:t>
            </a:r>
          </a:p>
          <a:p>
            <a:pPr marL="82296" indent="0">
              <a:buNone/>
            </a:pPr>
            <a:r>
              <a:rPr lang="fi-FI" sz="2600" dirty="0" smtClean="0">
                <a:latin typeface="+mj-lt"/>
              </a:rPr>
              <a:t> </a:t>
            </a:r>
            <a:r>
              <a:rPr lang="fi-FI" sz="2600" dirty="0">
                <a:latin typeface="+mj-lt"/>
                <a:sym typeface="Wingdings"/>
              </a:rPr>
              <a:t></a:t>
            </a:r>
            <a:r>
              <a:rPr lang="fi-FI" sz="2600" dirty="0">
                <a:latin typeface="+mj-lt"/>
              </a:rPr>
              <a:t> Asiatonta vuorovaikutusta </a:t>
            </a:r>
            <a:r>
              <a:rPr lang="fi-FI" sz="2600" dirty="0">
                <a:latin typeface="+mj-lt"/>
              </a:rPr>
              <a:t>estämään pyrkivää </a:t>
            </a:r>
            <a:r>
              <a:rPr lang="fi-FI" sz="2600" dirty="0">
                <a:latin typeface="+mj-lt"/>
              </a:rPr>
              <a:t>käyttäytymistä </a:t>
            </a:r>
            <a:r>
              <a:rPr lang="fi-FI" sz="2600" dirty="0">
                <a:latin typeface="+mj-lt"/>
              </a:rPr>
              <a:t>on mm.</a:t>
            </a:r>
          </a:p>
          <a:p>
            <a:pPr marL="82296" indent="0">
              <a:buNone/>
            </a:pPr>
            <a:endParaRPr lang="fi-FI" sz="2400" dirty="0"/>
          </a:p>
          <a:p>
            <a:pPr lvl="1"/>
            <a:r>
              <a:rPr lang="fi-FI" sz="2000" dirty="0"/>
              <a:t>Välinpitämättömyys</a:t>
            </a:r>
            <a:r>
              <a:rPr lang="fi-FI" sz="2000" dirty="0"/>
              <a:t>: kylmyys: </a:t>
            </a:r>
            <a:r>
              <a:rPr lang="fi-FI" sz="2000" dirty="0" smtClean="0"/>
              <a:t>kyynisyys</a:t>
            </a:r>
            <a:endParaRPr lang="fi-FI" sz="2000" dirty="0"/>
          </a:p>
          <a:p>
            <a:pPr lvl="1"/>
            <a:r>
              <a:rPr lang="fi-FI" sz="2000" dirty="0" smtClean="0"/>
              <a:t>Pakeneminen </a:t>
            </a:r>
            <a:r>
              <a:rPr lang="fi-FI" sz="2000" dirty="0"/>
              <a:t>(asian käsittelyn kieltäminen</a:t>
            </a:r>
            <a:r>
              <a:rPr lang="fi-FI" sz="2000" dirty="0" smtClean="0"/>
              <a:t>)</a:t>
            </a:r>
          </a:p>
          <a:p>
            <a:pPr lvl="1"/>
            <a:r>
              <a:rPr lang="fi-FI" sz="2000" dirty="0" smtClean="0"/>
              <a:t>Mököttäminen</a:t>
            </a:r>
            <a:endParaRPr lang="fi-FI" sz="2000" dirty="0"/>
          </a:p>
          <a:p>
            <a:pPr lvl="1"/>
            <a:r>
              <a:rPr lang="fi-FI" sz="2000" dirty="0"/>
              <a:t>Hyökkääminen</a:t>
            </a:r>
            <a:r>
              <a:rPr lang="fi-FI" sz="2000" dirty="0"/>
              <a:t>, omien rajojen puolustaminen</a:t>
            </a:r>
          </a:p>
          <a:p>
            <a:pPr lvl="1"/>
            <a:r>
              <a:rPr lang="fi-FI" sz="2000" dirty="0"/>
              <a:t>Selittely</a:t>
            </a:r>
            <a:r>
              <a:rPr lang="fi-FI" sz="2000" dirty="0"/>
              <a:t>, suojaa syytöksiä vastaan</a:t>
            </a:r>
          </a:p>
          <a:p>
            <a:pPr lvl="1"/>
            <a:r>
              <a:rPr lang="fi-FI" sz="2000" dirty="0"/>
              <a:t>Piikittely</a:t>
            </a:r>
            <a:r>
              <a:rPr lang="fi-FI" sz="2000" dirty="0"/>
              <a:t>, iva, vihjailu</a:t>
            </a:r>
          </a:p>
          <a:p>
            <a:pPr lvl="1"/>
            <a:r>
              <a:rPr lang="fi-FI" sz="2000" dirty="0"/>
              <a:t>Vähättely</a:t>
            </a:r>
            <a:r>
              <a:rPr lang="fi-FI" sz="2000" dirty="0"/>
              <a:t>, mitätöinti, ylimielisyys</a:t>
            </a:r>
          </a:p>
          <a:p>
            <a:pPr lvl="1"/>
            <a:r>
              <a:rPr lang="fi-FI" sz="2000" dirty="0"/>
              <a:t>Takanapäin </a:t>
            </a:r>
            <a:r>
              <a:rPr lang="fi-FI" sz="2000" dirty="0"/>
              <a:t>puhuminen</a:t>
            </a:r>
          </a:p>
          <a:p>
            <a:pPr lvl="1"/>
            <a:r>
              <a:rPr lang="fi-FI" sz="2000" dirty="0"/>
              <a:t>Marttyyrius</a:t>
            </a:r>
            <a:endParaRPr lang="fi-FI" sz="2000" dirty="0"/>
          </a:p>
          <a:p>
            <a:pPr lvl="1"/>
            <a:r>
              <a:rPr lang="fi-FI" sz="2000" dirty="0"/>
              <a:t>Nöyryyttäminen</a:t>
            </a:r>
            <a:endParaRPr lang="fi-FI" sz="2000" dirty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61204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06706" y="276797"/>
            <a:ext cx="8897565" cy="196282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Rakentavaa vuorovaikutusta</a:t>
            </a:r>
            <a:r>
              <a:rPr lang="fi-FI" smtClean="0"/>
              <a:t>: </a:t>
            </a:r>
            <a:r>
              <a:rPr lang="fi-FI"/>
              <a:t>Miten suhtaudut ja toimit, jos joudut tällaisen käytöksen kohteeksi?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29878" y="2438400"/>
            <a:ext cx="7874393" cy="3651504"/>
          </a:xfrm>
        </p:spPr>
        <p:txBody>
          <a:bodyPr>
            <a:normAutofit/>
          </a:bodyPr>
          <a:lstStyle/>
          <a:p>
            <a:r>
              <a:rPr lang="fi-FI" sz="2400" dirty="0" smtClean="0"/>
              <a:t>Minkälaisia puolustautumisreaktioita tunnistat omassa vuorovaikutuksessasi?</a:t>
            </a:r>
            <a:endParaRPr lang="fi-FI" sz="2400" dirty="0"/>
          </a:p>
          <a:p>
            <a:r>
              <a:rPr lang="fi-FI" sz="2400" dirty="0" smtClean="0"/>
              <a:t>Minkälaisia ryhmän/osallisten hyvinvointia tukevia ratkaisumalleja olet käyttänyt?</a:t>
            </a:r>
          </a:p>
          <a:p>
            <a:r>
              <a:rPr lang="fi-FI" sz="2400" dirty="0" smtClean="0"/>
              <a:t>Minkälaisia tunteita ristiriidan ratkaiseminen tällöin tuotti?</a:t>
            </a:r>
          </a:p>
          <a:p>
            <a:r>
              <a:rPr lang="fi-FI" sz="2400" dirty="0" smtClean="0"/>
              <a:t>Minkälaisia onnistuneita ristiriitojen ratkaisuja olet kokenut?</a:t>
            </a:r>
          </a:p>
        </p:txBody>
      </p:sp>
    </p:spTree>
    <p:extLst>
      <p:ext uri="{BB962C8B-B14F-4D97-AF65-F5344CB8AC3E}">
        <p14:creationId xmlns:p14="http://schemas.microsoft.com/office/powerpoint/2010/main" val="52142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59608" y="923995"/>
            <a:ext cx="7498080" cy="914082"/>
          </a:xfrm>
        </p:spPr>
        <p:txBody>
          <a:bodyPr/>
          <a:lstStyle/>
          <a:p>
            <a:r>
              <a:rPr lang="fi-FI" dirty="0" smtClean="0"/>
              <a:t>Harjoitus SOFTEN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16626" y="2252870"/>
            <a:ext cx="6641062" cy="42721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Pareittain </a:t>
            </a:r>
            <a:r>
              <a:rPr lang="fi-FI" dirty="0"/>
              <a:t>jutellaan </a:t>
            </a:r>
            <a:r>
              <a:rPr lang="fi-FI" dirty="0" smtClean="0"/>
              <a:t>lempiharrastuksesta</a:t>
            </a:r>
            <a:r>
              <a:rPr lang="fi-FI" dirty="0"/>
              <a:t>: A juttelee </a:t>
            </a:r>
            <a:r>
              <a:rPr lang="fi-FI" dirty="0" smtClean="0"/>
              <a:t>ja </a:t>
            </a:r>
            <a:r>
              <a:rPr lang="fi-FI" dirty="0"/>
              <a:t>B yrittää olla </a:t>
            </a:r>
            <a:r>
              <a:rPr lang="fi-FI" dirty="0" smtClean="0"/>
              <a:t>mahdollisimman </a:t>
            </a:r>
            <a:r>
              <a:rPr lang="fi-FI" dirty="0"/>
              <a:t>vähän kiinnostunut A:n </a:t>
            </a:r>
            <a:r>
              <a:rPr lang="fi-FI" dirty="0" smtClean="0"/>
              <a:t>puheesta </a:t>
            </a:r>
            <a:r>
              <a:rPr lang="fi-FI" b="1" dirty="0" smtClean="0"/>
              <a:t>tai</a:t>
            </a:r>
            <a:r>
              <a:rPr lang="fi-FI" dirty="0" smtClean="0"/>
              <a:t> testaa SOFTEN -työkalua </a:t>
            </a:r>
            <a:r>
              <a:rPr lang="fi-FI" dirty="0">
                <a:sym typeface="Wingdings"/>
              </a:rPr>
              <a:t></a:t>
            </a:r>
            <a:r>
              <a:rPr lang="fi-FI" dirty="0"/>
              <a:t> </a:t>
            </a:r>
            <a:r>
              <a:rPr lang="fi-FI" dirty="0" smtClean="0"/>
              <a:t>vaihdetaan</a:t>
            </a:r>
            <a:r>
              <a:rPr lang="fi-FI" dirty="0"/>
              <a:t>: miltä tuntui</a:t>
            </a:r>
            <a:r>
              <a:rPr lang="fi-FI" dirty="0" smtClean="0"/>
              <a:t>? Mikä oli vaikeaa ja miksi</a:t>
            </a:r>
            <a:r>
              <a:rPr lang="fi-FI" dirty="0" smtClean="0"/>
              <a:t>?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S </a:t>
            </a:r>
            <a:r>
              <a:rPr lang="fi-FI" dirty="0"/>
              <a:t>= </a:t>
            </a:r>
            <a:r>
              <a:rPr lang="fi-FI" dirty="0" err="1" smtClean="0"/>
              <a:t>Smile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	O = Open</a:t>
            </a:r>
          </a:p>
          <a:p>
            <a:pPr marL="0" indent="0">
              <a:buNone/>
            </a:pPr>
            <a:r>
              <a:rPr lang="fi-FI" dirty="0" smtClean="0"/>
              <a:t>	F </a:t>
            </a:r>
            <a:r>
              <a:rPr lang="fi-FI" dirty="0"/>
              <a:t>= </a:t>
            </a:r>
            <a:r>
              <a:rPr lang="fi-FI" dirty="0" err="1" smtClean="0"/>
              <a:t>Foreward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	T </a:t>
            </a:r>
            <a:r>
              <a:rPr lang="fi-FI" dirty="0"/>
              <a:t>= </a:t>
            </a:r>
            <a:r>
              <a:rPr lang="fi-FI" dirty="0" err="1"/>
              <a:t>Touch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	E </a:t>
            </a:r>
            <a:r>
              <a:rPr lang="fi-FI" dirty="0"/>
              <a:t>= </a:t>
            </a:r>
            <a:r>
              <a:rPr lang="fi-FI" dirty="0" err="1"/>
              <a:t>Eye</a:t>
            </a:r>
            <a:r>
              <a:rPr lang="fi-FI" dirty="0"/>
              <a:t> </a:t>
            </a:r>
            <a:r>
              <a:rPr lang="fi-FI" dirty="0" err="1" smtClean="0"/>
              <a:t>Contact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	N </a:t>
            </a:r>
            <a:r>
              <a:rPr lang="fi-FI" dirty="0"/>
              <a:t>= </a:t>
            </a:r>
            <a:r>
              <a:rPr lang="fi-FI" dirty="0" err="1" smtClean="0"/>
              <a:t>Nod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834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>
          <a:xfrm>
            <a:off x="3973689" y="982134"/>
            <a:ext cx="7382933" cy="545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 smtClean="0"/>
              <a:t>1. Valitse jokin itseäsi kiinnostava vuorovaikutustaito jota kehität </a:t>
            </a:r>
            <a:r>
              <a:rPr lang="fi-FI" sz="2400" dirty="0" smtClean="0"/>
              <a:t>kahden viikon</a:t>
            </a:r>
            <a:r>
              <a:rPr lang="fi-FI" sz="2400" dirty="0" smtClean="0"/>
              <a:t> </a:t>
            </a:r>
            <a:r>
              <a:rPr lang="fi-FI" sz="2400" dirty="0" smtClean="0"/>
              <a:t>ajan</a:t>
            </a:r>
            <a:r>
              <a:rPr lang="fi-FI" sz="2400" dirty="0" smtClean="0"/>
              <a:t>. </a:t>
            </a:r>
            <a:r>
              <a:rPr lang="fi-FI" sz="2400" dirty="0" smtClean="0"/>
              <a:t>Miten taitoa saa kehitettyä? Varaudu kertomaan kokemuksistasi </a:t>
            </a:r>
            <a:r>
              <a:rPr lang="fi-FI" sz="2400" dirty="0" smtClean="0"/>
              <a:t>25.4.</a:t>
            </a:r>
            <a:endParaRPr lang="fi-FI" sz="2400" dirty="0" smtClean="0"/>
          </a:p>
          <a:p>
            <a:pPr marL="0" indent="0">
              <a:buNone/>
            </a:pPr>
            <a:endParaRPr lang="fi-FI" sz="2400" dirty="0" smtClean="0"/>
          </a:p>
          <a:p>
            <a:pPr marL="0" indent="0">
              <a:buNone/>
            </a:pPr>
            <a:r>
              <a:rPr lang="fi-FI" sz="2400" dirty="0" smtClean="0"/>
              <a:t>2. Opiskelijan kompassi</a:t>
            </a:r>
          </a:p>
          <a:p>
            <a:r>
              <a:rPr lang="fi-FI" sz="2400" dirty="0" smtClean="0">
                <a:hlinkClick r:id="rId2"/>
              </a:rPr>
              <a:t>https://opiskelijankompassi.jyu.fi</a:t>
            </a:r>
            <a:endParaRPr lang="fi-FI" sz="2400" dirty="0" smtClean="0"/>
          </a:p>
          <a:p>
            <a:r>
              <a:rPr lang="fi-FI" sz="2400" dirty="0" smtClean="0"/>
              <a:t>Kirjaudutaan yliopiston tunnuksilla</a:t>
            </a:r>
          </a:p>
          <a:p>
            <a:r>
              <a:rPr lang="fi-FI" sz="2400" dirty="0" smtClean="0"/>
              <a:t>Valitse yksi reitti ja tutustu siihen ohjeiden mukaan tämän  kurssin ajan itsenäisesti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087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Höyhenkoristeltu">
  <a:themeElements>
    <a:clrScheme name="Höyhenkoristeltu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Höyhenkoristeltu">
      <a:majorFont>
        <a:latin typeface="Century Schoolbook" panose="020406040505050203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Höyhenkoristeltu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304</TotalTime>
  <Words>275</Words>
  <Application>Microsoft Macintosh PowerPoint</Application>
  <PresentationFormat>Laajakuva</PresentationFormat>
  <Paragraphs>52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Corbel</vt:lpstr>
      <vt:lpstr>Wingdings</vt:lpstr>
      <vt:lpstr>Höyhenkoristeltu</vt:lpstr>
      <vt:lpstr>Vuorovaikutus ja yhteistyö </vt:lpstr>
      <vt:lpstr>Kotitehtävä  </vt:lpstr>
      <vt:lpstr>Mieti viikon aikana seurattavana ollutta vuorovaikutustilannetta.  Kohtasitko seuraavia vuorovaikutustyylejä?  </vt:lpstr>
      <vt:lpstr>PowerPoint-esitys</vt:lpstr>
      <vt:lpstr>PowerPoint-esitys</vt:lpstr>
      <vt:lpstr>Rakentavaa vuorovaikutusta: Miten suhtaudut ja toimit, jos joudut tällaisen käytöksen kohteeksi?</vt:lpstr>
      <vt:lpstr>Harjoitus SOFTEN</vt:lpstr>
      <vt:lpstr>PowerPoint-esitys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Vuorovaikutus ja yhteistyö </dc:title>
  <dc:creator>Samuli Niiranen</dc:creator>
  <cp:lastModifiedBy>Samuli Niiranen</cp:lastModifiedBy>
  <cp:revision>8</cp:revision>
  <dcterms:created xsi:type="dcterms:W3CDTF">2017-03-19T17:08:13Z</dcterms:created>
  <dcterms:modified xsi:type="dcterms:W3CDTF">2017-03-26T14:19:20Z</dcterms:modified>
</cp:coreProperties>
</file>