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/>
    <p:restoredTop sz="94690"/>
  </p:normalViewPr>
  <p:slideViewPr>
    <p:cSldViewPr snapToGrid="0" snapToObjects="1">
      <p:cViewPr varScale="1">
        <p:scale>
          <a:sx n="97" d="100"/>
          <a:sy n="97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30E10-4E86-D348-A928-6018F4EE0093}" type="datetimeFigureOut">
              <a:rPr lang="fi-FI" smtClean="0"/>
              <a:t>19.3.2017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8CE87-904A-C24F-A3B3-7740A689E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658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https://jyx.jyu.fi/dspace/bitstream/handle/123456789/22821/Prologi2009_6-25_Kostiainen_Gerlander.pdf?sequence=1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E9A46-8731-3D43-93DE-3140F85EE02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942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12B37B0-1E92-A54E-939C-951BF82876FC}" type="datetimeFigureOut">
              <a:rPr lang="fi-FI" smtClean="0"/>
              <a:t>19.3.2017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37B0-1E92-A54E-939C-951BF82876FC}" type="datetimeFigureOut">
              <a:rPr lang="fi-FI" smtClean="0"/>
              <a:t>19.3.2017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12B37B0-1E92-A54E-939C-951BF82876FC}" type="datetimeFigureOut">
              <a:rPr lang="fi-FI" smtClean="0"/>
              <a:t>19.3.2017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37B0-1E92-A54E-939C-951BF82876FC}" type="datetimeFigureOut">
              <a:rPr lang="fi-FI" smtClean="0"/>
              <a:t>19.3.2017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2B37B0-1E92-A54E-939C-951BF82876FC}" type="datetimeFigureOut">
              <a:rPr lang="fi-FI" smtClean="0"/>
              <a:t>19.3.2017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37B0-1E92-A54E-939C-951BF82876FC}" type="datetimeFigureOut">
              <a:rPr lang="fi-FI" smtClean="0"/>
              <a:t>19.3.2017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37B0-1E92-A54E-939C-951BF82876FC}" type="datetimeFigureOut">
              <a:rPr lang="fi-FI" smtClean="0"/>
              <a:t>19.3.2017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37B0-1E92-A54E-939C-951BF82876FC}" type="datetimeFigureOut">
              <a:rPr lang="fi-FI" smtClean="0"/>
              <a:t>19.3.2017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37B0-1E92-A54E-939C-951BF82876FC}" type="datetimeFigureOut">
              <a:rPr lang="fi-FI" smtClean="0"/>
              <a:t>19.3.2017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F12B37B0-1E92-A54E-939C-951BF82876FC}" type="datetimeFigureOut">
              <a:rPr lang="fi-FI" smtClean="0"/>
              <a:t>19.3.2017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F12B37B0-1E92-A54E-939C-951BF82876FC}" type="datetimeFigureOut">
              <a:rPr lang="fi-FI" smtClean="0"/>
              <a:t>19.3.2017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12B37B0-1E92-A54E-939C-951BF82876FC}" type="datetimeFigureOut">
              <a:rPr lang="fi-FI" smtClean="0"/>
              <a:t>19.3.2017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9203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LJwMDK-4lrY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771936" y="3095573"/>
            <a:ext cx="4062255" cy="1220667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Vuorovaikutus ja yhteistyö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84852" y="4196970"/>
            <a:ext cx="5458968" cy="544353"/>
          </a:xfrm>
        </p:spPr>
        <p:txBody>
          <a:bodyPr>
            <a:normAutofit/>
          </a:bodyPr>
          <a:lstStyle/>
          <a:p>
            <a:r>
              <a:rPr lang="fi-FI" dirty="0" smtClean="0"/>
              <a:t>KTKP050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325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793454" y="992415"/>
            <a:ext cx="8897565" cy="955655"/>
          </a:xfrm>
        </p:spPr>
        <p:txBody>
          <a:bodyPr/>
          <a:lstStyle/>
          <a:p>
            <a:r>
              <a:rPr lang="fi-FI" dirty="0" smtClean="0"/>
              <a:t>LOPETA!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69635" y="2252870"/>
            <a:ext cx="7563678" cy="434671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sz="2400" dirty="0">
                <a:hlinkClick r:id="rId2"/>
              </a:rPr>
              <a:t>https://www.youtube.com/watch?v=LJwMDK-</a:t>
            </a:r>
            <a:r>
              <a:rPr lang="fi-FI" sz="2400" dirty="0" smtClean="0">
                <a:hlinkClick r:id="rId2"/>
              </a:rPr>
              <a:t>4lrY</a:t>
            </a:r>
            <a:endParaRPr lang="fi-FI" sz="2400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ADHD-liiton video</a:t>
            </a:r>
            <a:endParaRPr lang="fi-FI" b="1" dirty="0" smtClean="0"/>
          </a:p>
          <a:p>
            <a:pPr lvl="2">
              <a:lnSpc>
                <a:spcPct val="150000"/>
              </a:lnSpc>
              <a:buBlip>
                <a:blip r:embed="rId3"/>
              </a:buBlip>
            </a:pPr>
            <a:r>
              <a:rPr lang="fi-FI" sz="2400" dirty="0" smtClean="0"/>
              <a:t>Mitä ajatuksia ja tunteita video herätti?</a:t>
            </a:r>
          </a:p>
          <a:p>
            <a:pPr lvl="2">
              <a:lnSpc>
                <a:spcPct val="150000"/>
              </a:lnSpc>
              <a:buBlip>
                <a:blip r:embed="rId3"/>
              </a:buBlip>
            </a:pPr>
            <a:r>
              <a:rPr lang="fi-FI" sz="2400" dirty="0" smtClean="0"/>
              <a:t>Mikä videolla menee pieleen?</a:t>
            </a:r>
          </a:p>
          <a:p>
            <a:pPr lvl="2">
              <a:lnSpc>
                <a:spcPct val="150000"/>
              </a:lnSpc>
              <a:buBlip>
                <a:blip r:embed="rId3"/>
              </a:buBlip>
            </a:pPr>
            <a:r>
              <a:rPr lang="fi-FI" sz="2400" dirty="0" smtClean="0"/>
              <a:t>Miten voitaisiin toimia toisin?</a:t>
            </a:r>
          </a:p>
          <a:p>
            <a:pPr lvl="2">
              <a:lnSpc>
                <a:spcPct val="150000"/>
              </a:lnSpc>
              <a:buBlip>
                <a:blip r:embed="rId3"/>
              </a:buBlip>
            </a:pPr>
            <a:r>
              <a:rPr lang="fi-FI" sz="2400" dirty="0" smtClean="0"/>
              <a:t>Minkälaista vuorovaikutusosaamista oppilailla on videolla?</a:t>
            </a:r>
          </a:p>
          <a:p>
            <a:pPr lvl="2">
              <a:lnSpc>
                <a:spcPct val="150000"/>
              </a:lnSpc>
              <a:buBlip>
                <a:blip r:embed="rId3"/>
              </a:buBlip>
            </a:pPr>
            <a:r>
              <a:rPr lang="fi-FI" sz="2400" dirty="0" smtClean="0"/>
              <a:t>Minkälaista vuorovaikutusosaamista ja asiantuntijuutta opettajalla on?</a:t>
            </a:r>
          </a:p>
        </p:txBody>
      </p:sp>
    </p:spTree>
    <p:extLst>
      <p:ext uri="{BB962C8B-B14F-4D97-AF65-F5344CB8AC3E}">
        <p14:creationId xmlns:p14="http://schemas.microsoft.com/office/powerpoint/2010/main" val="171515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83160" y="80370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Vuorovaikuttajana on tunnettava omat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97559" y="2808284"/>
            <a:ext cx="7498080" cy="3433490"/>
          </a:xfrm>
        </p:spPr>
        <p:txBody>
          <a:bodyPr/>
          <a:lstStyle/>
          <a:p>
            <a:r>
              <a:rPr lang="fi-FI" sz="2400" dirty="0" smtClean="0"/>
              <a:t>Tiedot</a:t>
            </a:r>
          </a:p>
          <a:p>
            <a:r>
              <a:rPr lang="fi-FI" sz="2400" dirty="0" smtClean="0"/>
              <a:t>Taidot</a:t>
            </a:r>
          </a:p>
          <a:p>
            <a:r>
              <a:rPr lang="fi-FI" sz="2400" dirty="0" smtClean="0"/>
              <a:t>Asenteet</a:t>
            </a:r>
          </a:p>
          <a:p>
            <a:endParaRPr lang="fi-FI" dirty="0"/>
          </a:p>
          <a:p>
            <a:pPr marL="82296" indent="0">
              <a:buNone/>
            </a:pPr>
            <a:r>
              <a:rPr lang="fi-FI" sz="2400" dirty="0" smtClean="0"/>
              <a:t>Mikä on ymmärtämistä, mikä tulkintaa?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410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37694" y="87180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Vuorovaikutustaidot ilmenevät mm.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42835" y="2792793"/>
            <a:ext cx="7938348" cy="3740528"/>
          </a:xfrm>
        </p:spPr>
        <p:txBody>
          <a:bodyPr>
            <a:normAutofit/>
          </a:bodyPr>
          <a:lstStyle/>
          <a:p>
            <a:r>
              <a:rPr lang="fi-FI" sz="2800" dirty="0" smtClean="0"/>
              <a:t>Havainnointikykynä</a:t>
            </a:r>
          </a:p>
          <a:p>
            <a:r>
              <a:rPr lang="fi-FI" sz="2800" dirty="0" smtClean="0"/>
              <a:t>Kykynä kuunnella</a:t>
            </a:r>
          </a:p>
          <a:p>
            <a:r>
              <a:rPr lang="fi-FI" sz="2800" dirty="0" smtClean="0"/>
              <a:t>Kykynä antaa ja vastaanottaa palautetta </a:t>
            </a:r>
          </a:p>
          <a:p>
            <a:r>
              <a:rPr lang="fi-FI" sz="2800" dirty="0" smtClean="0"/>
              <a:t>Tunnetaitoina</a:t>
            </a:r>
          </a:p>
          <a:p>
            <a:r>
              <a:rPr lang="fi-FI" sz="2800" dirty="0" smtClean="0"/>
              <a:t>Kykynä ilmaista itseään ja viestiä monikanavaisesti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15977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162" y="529854"/>
            <a:ext cx="8897565" cy="1560716"/>
          </a:xfrm>
        </p:spPr>
        <p:txBody>
          <a:bodyPr/>
          <a:lstStyle/>
          <a:p>
            <a:r>
              <a:rPr lang="fi-FI" dirty="0" smtClean="0"/>
              <a:t>Itseilmaisu</a:t>
            </a:r>
            <a:endParaRPr lang="fi-FI" dirty="0"/>
          </a:p>
        </p:txBody>
      </p:sp>
      <p:grpSp>
        <p:nvGrpSpPr>
          <p:cNvPr id="3" name="Ryhmitä 2"/>
          <p:cNvGrpSpPr/>
          <p:nvPr/>
        </p:nvGrpSpPr>
        <p:grpSpPr>
          <a:xfrm>
            <a:off x="4801829" y="1470647"/>
            <a:ext cx="5066071" cy="4078187"/>
            <a:chOff x="3660058" y="1417639"/>
            <a:chExt cx="5066071" cy="4078187"/>
          </a:xfrm>
        </p:grpSpPr>
        <p:sp>
          <p:nvSpPr>
            <p:cNvPr id="4" name="Oval 3"/>
            <p:cNvSpPr/>
            <p:nvPr/>
          </p:nvSpPr>
          <p:spPr>
            <a:xfrm>
              <a:off x="4906297" y="2895601"/>
              <a:ext cx="2241755" cy="1312606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/>
                <a:t>Käsiteltävä asia</a:t>
              </a:r>
              <a:endParaRPr lang="fi-FI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660058" y="2083150"/>
              <a:ext cx="1578078" cy="143059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/>
                <a:t>Teot, toiminta</a:t>
              </a:r>
              <a:endParaRPr lang="fi-FI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5378613" y="1417639"/>
              <a:ext cx="1883247" cy="1477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400" dirty="0"/>
                <a:t>Aistihavainnot</a:t>
              </a:r>
              <a:endParaRPr lang="fi-FI" sz="14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991896" y="3906207"/>
              <a:ext cx="1578078" cy="143059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/>
                <a:t>Aikeet, toiveet, tahto</a:t>
              </a:r>
              <a:endParaRPr lang="fi-FI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6135425" y="4065232"/>
              <a:ext cx="1578078" cy="143059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/>
                <a:t>Tunteet</a:t>
              </a:r>
              <a:endParaRPr lang="fi-FI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7148051" y="2642297"/>
              <a:ext cx="1578078" cy="143059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/>
                <a:t>Ajatukset ja tulkinnat</a:t>
              </a:r>
              <a:endParaRPr lang="fi-FI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777664" y="5913108"/>
            <a:ext cx="6782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Huom</a:t>
            </a:r>
            <a:r>
              <a:rPr lang="fi-FI" dirty="0"/>
              <a:t>! </a:t>
            </a:r>
            <a:r>
              <a:rPr lang="fi-FI" dirty="0"/>
              <a:t>Tulkintoja esitetään usein havaintoina tai tunteina. </a:t>
            </a:r>
            <a:r>
              <a:rPr lang="fi-FI" dirty="0" smtClean="0"/>
              <a:t>On tärkeää </a:t>
            </a:r>
            <a:r>
              <a:rPr lang="fi-FI" dirty="0"/>
              <a:t>päätyä konkreettisiin tekoihin: vastuunotto.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70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139" y="3073624"/>
            <a:ext cx="7709786" cy="254529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Minkälaiset vuorovaikutustilanteet ovat haastavia </a:t>
            </a:r>
            <a:r>
              <a:rPr lang="fi-FI" dirty="0" smtClean="0"/>
              <a:t>juuri sinulle? Miksi?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5154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75722" y="979163"/>
            <a:ext cx="8841801" cy="1088176"/>
          </a:xfrm>
        </p:spPr>
        <p:txBody>
          <a:bodyPr/>
          <a:lstStyle/>
          <a:p>
            <a:r>
              <a:rPr lang="fi-FI" smtClean="0"/>
              <a:t>Kotitehtävä </a:t>
            </a:r>
            <a:r>
              <a:rPr lang="fi-FI" smtClean="0">
                <a:sym typeface="Wingdings"/>
              </a:rPr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48101" y="2703443"/>
            <a:ext cx="7747552" cy="3651504"/>
          </a:xfrm>
        </p:spPr>
        <p:txBody>
          <a:bodyPr/>
          <a:lstStyle/>
          <a:p>
            <a:r>
              <a:rPr lang="fi-FI" sz="2800" dirty="0" smtClean="0"/>
              <a:t>Pohdi viikon ajan jotain arkipäiväistä ja toistuvaa vuorovaikutustilannetta</a:t>
            </a:r>
          </a:p>
          <a:p>
            <a:r>
              <a:rPr lang="fi-FI" sz="2800" dirty="0" smtClean="0"/>
              <a:t>Mitä havaintoja teet?</a:t>
            </a:r>
          </a:p>
          <a:p>
            <a:r>
              <a:rPr lang="fi-FI" sz="2800" dirty="0" smtClean="0"/>
              <a:t>Oletko itse vaikuttamassa vai oletko tarkkailija?</a:t>
            </a:r>
          </a:p>
          <a:p>
            <a:r>
              <a:rPr lang="fi-FI" sz="2800" dirty="0" smtClean="0"/>
              <a:t>Varaudu kertomaan havainnoistasi seuraavalla </a:t>
            </a:r>
            <a:r>
              <a:rPr lang="fi-FI" sz="2800" dirty="0" smtClean="0"/>
              <a:t>kerralla.</a:t>
            </a:r>
            <a:endParaRPr lang="fi-FI" sz="2800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46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Höyhenkoristeltu">
  <a:themeElements>
    <a:clrScheme name="Höyhenkoristeltu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Höyhenkoristeltu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Höyhenkoristeltu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808</TotalTime>
  <Words>146</Words>
  <Application>Microsoft Macintosh PowerPoint</Application>
  <PresentationFormat>Laajakuva</PresentationFormat>
  <Paragraphs>39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Calibri</vt:lpstr>
      <vt:lpstr>Century Schoolbook</vt:lpstr>
      <vt:lpstr>Corbel</vt:lpstr>
      <vt:lpstr>Wingdings</vt:lpstr>
      <vt:lpstr>Höyhenkoristeltu</vt:lpstr>
      <vt:lpstr>Vuorovaikutus ja yhteistyö </vt:lpstr>
      <vt:lpstr>LOPETA!</vt:lpstr>
      <vt:lpstr>Vuorovaikuttajana on tunnettava omat</vt:lpstr>
      <vt:lpstr>Vuorovaikutustaidot ilmenevät mm.</vt:lpstr>
      <vt:lpstr>Itseilmaisu</vt:lpstr>
      <vt:lpstr>Minkälaiset vuorovaikutustilanteet ovat haastavia juuri sinulle? Miksi?</vt:lpstr>
      <vt:lpstr>Kotitehtävä  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Vuorovaikutus ja yhteistyö </dc:title>
  <dc:creator>Samuli Niiranen</dc:creator>
  <cp:lastModifiedBy>Samuli Niiranen</cp:lastModifiedBy>
  <cp:revision>3</cp:revision>
  <dcterms:created xsi:type="dcterms:W3CDTF">2017-03-19T17:08:13Z</dcterms:created>
  <dcterms:modified xsi:type="dcterms:W3CDTF">2017-03-20T06:36:32Z</dcterms:modified>
</cp:coreProperties>
</file>