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70"/>
    <p:restoredTop sz="94729"/>
  </p:normalViewPr>
  <p:slideViewPr>
    <p:cSldViewPr snapToGrid="0" snapToObjects="1">
      <p:cViewPr varScale="1">
        <p:scale>
          <a:sx n="96" d="100"/>
          <a:sy n="96" d="100"/>
        </p:scale>
        <p:origin x="200" y="4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F5EB-23DD-7448-A295-607D28CD4193}" type="datetimeFigureOut">
              <a:rPr lang="fi-FI" smtClean="0"/>
              <a:t>22.11.2016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37676E8-7720-424B-93ED-B42125FFC13A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672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F5EB-23DD-7448-A295-607D28CD4193}" type="datetimeFigureOut">
              <a:rPr lang="fi-FI" smtClean="0"/>
              <a:t>22.11.2016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676E8-7720-424B-93ED-B42125FFC13A}" type="slidenum">
              <a:rPr lang="fi-FI" smtClean="0"/>
              <a:t>‹#›</a:t>
            </a:fld>
            <a:endParaRPr lang="fi-FI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2528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F5EB-23DD-7448-A295-607D28CD4193}" type="datetimeFigureOut">
              <a:rPr lang="fi-FI" smtClean="0"/>
              <a:t>22.11.2016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676E8-7720-424B-93ED-B42125FFC13A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135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F5EB-23DD-7448-A295-607D28CD4193}" type="datetimeFigureOut">
              <a:rPr lang="fi-FI" smtClean="0"/>
              <a:t>22.11.2016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676E8-7720-424B-93ED-B42125FFC13A}" type="slidenum">
              <a:rPr lang="fi-FI" smtClean="0"/>
              <a:t>‹#›</a:t>
            </a:fld>
            <a:endParaRPr lang="fi-FI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4026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F5EB-23DD-7448-A295-607D28CD4193}" type="datetimeFigureOut">
              <a:rPr lang="fi-FI" smtClean="0"/>
              <a:t>22.11.2016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676E8-7720-424B-93ED-B42125FFC13A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3688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F5EB-23DD-7448-A295-607D28CD4193}" type="datetimeFigureOut">
              <a:rPr lang="fi-FI" smtClean="0"/>
              <a:t>22.11.2016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676E8-7720-424B-93ED-B42125FFC13A}" type="slidenum">
              <a:rPr lang="fi-FI" smtClean="0"/>
              <a:t>‹#›</a:t>
            </a:fld>
            <a:endParaRPr lang="fi-FI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6666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F5EB-23DD-7448-A295-607D28CD4193}" type="datetimeFigureOut">
              <a:rPr lang="fi-FI" smtClean="0"/>
              <a:t>22.11.2016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676E8-7720-424B-93ED-B42125FFC13A}" type="slidenum">
              <a:rPr lang="fi-FI" smtClean="0"/>
              <a:t>‹#›</a:t>
            </a:fld>
            <a:endParaRPr lang="fi-FI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153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F5EB-23DD-7448-A295-607D28CD4193}" type="datetimeFigureOut">
              <a:rPr lang="fi-FI" smtClean="0"/>
              <a:t>22.11.2016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676E8-7720-424B-93ED-B42125FFC13A}" type="slidenum">
              <a:rPr lang="fi-FI" smtClean="0"/>
              <a:t>‹#›</a:t>
            </a:fld>
            <a:endParaRPr lang="fi-FI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2426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F5EB-23DD-7448-A295-607D28CD4193}" type="datetimeFigureOut">
              <a:rPr lang="fi-FI" smtClean="0"/>
              <a:t>22.11.2016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676E8-7720-424B-93ED-B42125FFC1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2736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F5EB-23DD-7448-A295-607D28CD4193}" type="datetimeFigureOut">
              <a:rPr lang="fi-FI" smtClean="0"/>
              <a:t>22.11.2016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676E8-7720-424B-93ED-B42125FFC13A}" type="slidenum">
              <a:rPr lang="fi-FI" smtClean="0"/>
              <a:t>‹#›</a:t>
            </a:fld>
            <a:endParaRPr lang="fi-FI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7547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8AB9F5EB-23DD-7448-A295-607D28CD4193}" type="datetimeFigureOut">
              <a:rPr lang="fi-FI" smtClean="0"/>
              <a:t>22.11.2016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676E8-7720-424B-93ED-B42125FFC13A}" type="slidenum">
              <a:rPr lang="fi-FI" smtClean="0"/>
              <a:t>‹#›</a:t>
            </a:fld>
            <a:endParaRPr lang="fi-FI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3402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9F5EB-23DD-7448-A295-607D28CD4193}" type="datetimeFigureOut">
              <a:rPr lang="fi-FI" smtClean="0"/>
              <a:t>22.11.2016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37676E8-7720-424B-93ED-B42125FFC13A}" type="slidenum">
              <a:rPr lang="fi-FI" smtClean="0"/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6229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450756" y="1048223"/>
            <a:ext cx="9144000" cy="2387600"/>
          </a:xfrm>
        </p:spPr>
        <p:txBody>
          <a:bodyPr/>
          <a:lstStyle/>
          <a:p>
            <a:r>
              <a:rPr lang="fi-FI" dirty="0" smtClean="0"/>
              <a:t>Miten lainataan ja miten viitataan?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3537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Asiakeskeinen viittaaminen (yksi lause)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75039" y="2015732"/>
            <a:ext cx="9979816" cy="40637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400" dirty="0" smtClean="0"/>
              <a:t>Tehtävästä </a:t>
            </a:r>
            <a:r>
              <a:rPr lang="fi-FI" sz="2400" dirty="0"/>
              <a:t>suoriutumiseen ja sen ymmärtämiseen motivoitunut yksilö suuntaa huomionsa oppimisen kannalta oleellisiin asioihin ja pyrkii sitkeästi saavuttamaan toiminnalle asetetun tavoitteen (</a:t>
            </a:r>
            <a:r>
              <a:rPr lang="fi-FI" sz="2400" dirty="0" err="1"/>
              <a:t>Pintrich</a:t>
            </a:r>
            <a:r>
              <a:rPr lang="fi-FI" sz="2400" dirty="0"/>
              <a:t> 2000, 544–555</a:t>
            </a:r>
            <a:r>
              <a:rPr lang="fi-FI" sz="2400" dirty="0" smtClean="0"/>
              <a:t>)</a:t>
            </a:r>
            <a:r>
              <a:rPr lang="fi-FI" sz="24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r>
              <a:rPr lang="fi-FI" sz="2400" dirty="0"/>
              <a:t>Kouluoppiminen on kuitenkin tietynlainen tilanne, johon oppilaat näyttävät luoneen omia keinoja ylläpitää ulkopuolelta asetettua tavoitteellista toimintaa (</a:t>
            </a:r>
            <a:r>
              <a:rPr lang="fi-FI" sz="2400" dirty="0" err="1"/>
              <a:t>Pintrich</a:t>
            </a:r>
            <a:r>
              <a:rPr lang="fi-FI" sz="2400" dirty="0"/>
              <a:t> &amp; </a:t>
            </a:r>
            <a:r>
              <a:rPr lang="fi-FI" sz="2400" dirty="0" err="1"/>
              <a:t>Schrauben</a:t>
            </a:r>
            <a:r>
              <a:rPr lang="fi-FI" sz="2400" dirty="0"/>
              <a:t> 1992, </a:t>
            </a:r>
            <a:r>
              <a:rPr lang="fi-FI" sz="2400" dirty="0" smtClean="0"/>
              <a:t>149–183)</a:t>
            </a:r>
            <a:r>
              <a:rPr lang="fi-FI" sz="2400" dirty="0" smtClean="0">
                <a:solidFill>
                  <a:srgbClr val="FF0000"/>
                </a:solidFill>
              </a:rPr>
              <a:t>.</a:t>
            </a:r>
            <a:r>
              <a:rPr lang="fi-FI" sz="2400" dirty="0" smtClean="0"/>
              <a:t> 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703246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Kirjoittajakeskeinen viittaaminen (kaksi lausetta)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15511"/>
          </a:xfrm>
        </p:spPr>
        <p:txBody>
          <a:bodyPr>
            <a:noAutofit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2400" dirty="0"/>
              <a:t>Matikainen (2006) tarkastelee asenteiden oppimista, joihin liittyy keskeisenä kysymys asenteiden muutoksesta. Perinteinen dispositionaalinen asennenäkökulma tulkitsee asenteet persoonallisuuspiirteiksi ja siten melko </a:t>
            </a:r>
            <a:r>
              <a:rPr lang="fi-FI" sz="2400" dirty="0" smtClean="0"/>
              <a:t>stabiileiksi. </a:t>
            </a:r>
            <a:r>
              <a:rPr lang="fi-FI" sz="2400" dirty="0"/>
              <a:t>(Matikainen 2006, 286–288</a:t>
            </a:r>
            <a:r>
              <a:rPr lang="fi-FI" sz="2400" dirty="0" smtClean="0">
                <a:solidFill>
                  <a:srgbClr val="FF0000"/>
                </a:solidFill>
              </a:rPr>
              <a:t>.</a:t>
            </a:r>
            <a:r>
              <a:rPr lang="fi-FI" sz="2400" dirty="0" smtClean="0"/>
              <a:t>)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fi-FI" sz="2400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2400" dirty="0"/>
              <a:t>Järvelä </a:t>
            </a:r>
            <a:r>
              <a:rPr lang="fi-FI" sz="2400" dirty="0" smtClean="0"/>
              <a:t>ja </a:t>
            </a:r>
            <a:r>
              <a:rPr lang="fi-FI" sz="2400" dirty="0"/>
              <a:t>Niemivirta (2001) esittävät, että tilannesidonnaisen oppimisen perusoletuksena on, että yksilön tulkinta tilanteesta vaikuttaa siihen, millaisia tavoitteita hän itselleen asettaa. </a:t>
            </a:r>
            <a:r>
              <a:rPr lang="fi-FI" sz="2400" dirty="0" smtClean="0"/>
              <a:t>Todellinen </a:t>
            </a:r>
            <a:r>
              <a:rPr lang="fi-FI" sz="2400" dirty="0"/>
              <a:t>toimintaan sitoutuminen ja sen ylläpito on kuitenkin riippuvainen siitä, miten hyvin yksilö pystyy tukemaan ja ylläpitämään tavoitesuuntautunutta toimintaansa. (Järvelä &amp; Niemivirta 2001, 105–127</a:t>
            </a:r>
            <a:r>
              <a:rPr lang="fi-FI" sz="2400" dirty="0">
                <a:solidFill>
                  <a:srgbClr val="FF0000"/>
                </a:solidFill>
              </a:rPr>
              <a:t>.</a:t>
            </a:r>
            <a:r>
              <a:rPr lang="fi-FI" sz="2400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1394878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Verbejä, jotka viittaavat tutkijaan…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Ehdottaa, esittää, huomauttaa, kuvata, käsitellä, mainita, todeta, nimetä…</a:t>
            </a:r>
          </a:p>
          <a:p>
            <a:endParaRPr lang="fi-FI" sz="2400" dirty="0"/>
          </a:p>
          <a:p>
            <a:r>
              <a:rPr lang="fi-FI" sz="2400" dirty="0" smtClean="0"/>
              <a:t>Arvella, päätellä, tarkastella, huomata, miettiä…</a:t>
            </a:r>
          </a:p>
          <a:p>
            <a:endParaRPr lang="fi-FI" sz="2400" dirty="0"/>
          </a:p>
          <a:p>
            <a:r>
              <a:rPr lang="fi-FI" sz="2400" dirty="0" smtClean="0"/>
              <a:t>Eritellä, osoittaa, määrittää…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91362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Lähdeluettelo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51578" y="1853754"/>
            <a:ext cx="9902221" cy="43232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b="1" dirty="0" smtClean="0"/>
              <a:t>Yksi kirjoittaja kirjassa:</a:t>
            </a:r>
          </a:p>
          <a:p>
            <a:r>
              <a:rPr lang="fi-FI" dirty="0" smtClean="0">
                <a:solidFill>
                  <a:srgbClr val="FF0000"/>
                </a:solidFill>
              </a:rPr>
              <a:t>Jakku-­Sihvonen</a:t>
            </a:r>
            <a:r>
              <a:rPr lang="fi-FI" dirty="0">
                <a:solidFill>
                  <a:srgbClr val="FF0000"/>
                </a:solidFill>
              </a:rPr>
              <a:t>, R. 2013. </a:t>
            </a:r>
            <a:r>
              <a:rPr lang="fi-FI" dirty="0"/>
              <a:t>Sukupuolenmukaista vaihtelua koululaisten oppimistuloksissa ja asenteissa. Koulutuksen seurantaraportit 2013:5. Opetushallitus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r>
              <a:rPr lang="fi-FI" b="1" dirty="0" smtClean="0"/>
              <a:t>Kaksi </a:t>
            </a:r>
            <a:r>
              <a:rPr lang="fi-FI" b="1" dirty="0" smtClean="0"/>
              <a:t>kirjoittajaa kirjassa:</a:t>
            </a:r>
          </a:p>
          <a:p>
            <a:r>
              <a:rPr lang="en-US" dirty="0">
                <a:solidFill>
                  <a:srgbClr val="FF0000"/>
                </a:solidFill>
              </a:rPr>
              <a:t>Banks, F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dirty="0">
                <a:solidFill>
                  <a:srgbClr val="FF0000"/>
                </a:solidFill>
              </a:rPr>
              <a:t>&amp; </a:t>
            </a:r>
            <a:r>
              <a:rPr lang="en-US" dirty="0" err="1">
                <a:solidFill>
                  <a:srgbClr val="FF0000"/>
                </a:solidFill>
              </a:rPr>
              <a:t>Barlex</a:t>
            </a:r>
            <a:r>
              <a:rPr lang="en-US" dirty="0">
                <a:solidFill>
                  <a:srgbClr val="FF0000"/>
                </a:solidFill>
              </a:rPr>
              <a:t>, D. 2014. </a:t>
            </a:r>
            <a:r>
              <a:rPr lang="en-US" dirty="0"/>
              <a:t>Teaching STEM in the secondary school: Helping teachers meet the challenge. New York, NY: Routledge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b="1" dirty="0" err="1" smtClean="0"/>
              <a:t>Kolme</a:t>
            </a:r>
            <a:r>
              <a:rPr lang="en-US" b="1" dirty="0" smtClean="0"/>
              <a:t> </a:t>
            </a:r>
            <a:r>
              <a:rPr lang="en-US" b="1" dirty="0" err="1" smtClean="0"/>
              <a:t>kirjoittajaa</a:t>
            </a:r>
            <a:r>
              <a:rPr lang="en-US" b="1" dirty="0" smtClean="0"/>
              <a:t> </a:t>
            </a:r>
            <a:r>
              <a:rPr lang="en-US" b="1" dirty="0" err="1" smtClean="0"/>
              <a:t>kirjassa</a:t>
            </a:r>
            <a:r>
              <a:rPr lang="en-US" b="1" dirty="0" smtClean="0"/>
              <a:t>:</a:t>
            </a:r>
          </a:p>
          <a:p>
            <a:pPr marL="0" indent="0">
              <a:buNone/>
            </a:pPr>
            <a:r>
              <a:rPr lang="fi-FI" dirty="0">
                <a:solidFill>
                  <a:srgbClr val="FF0000"/>
                </a:solidFill>
              </a:rPr>
              <a:t>Antikainen, </a:t>
            </a:r>
            <a:r>
              <a:rPr lang="fi-FI">
                <a:solidFill>
                  <a:srgbClr val="FF0000"/>
                </a:solidFill>
              </a:rPr>
              <a:t>A</a:t>
            </a:r>
            <a:r>
              <a:rPr lang="fi-FI" smtClean="0">
                <a:solidFill>
                  <a:srgbClr val="FF0000"/>
                </a:solidFill>
              </a:rPr>
              <a:t>., </a:t>
            </a:r>
            <a:r>
              <a:rPr lang="fi-FI" dirty="0">
                <a:solidFill>
                  <a:srgbClr val="FF0000"/>
                </a:solidFill>
              </a:rPr>
              <a:t>Rinne, R. &amp; Koski, L. </a:t>
            </a:r>
            <a:r>
              <a:rPr lang="fi-FI" dirty="0" smtClean="0">
                <a:solidFill>
                  <a:srgbClr val="FF0000"/>
                </a:solidFill>
              </a:rPr>
              <a:t>2006. </a:t>
            </a:r>
            <a:r>
              <a:rPr lang="fi-FI" dirty="0"/>
              <a:t>Kasvatussosiologia. Jyväskylä: PS-kustannus.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35607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Valikoima">
  <a:themeElements>
    <a:clrScheme name="Valikoim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Valikoim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likoim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228</TotalTime>
  <Words>281</Words>
  <Application>Microsoft Macintosh PowerPoint</Application>
  <PresentationFormat>Laajakuva</PresentationFormat>
  <Paragraphs>22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Gill Sans MT</vt:lpstr>
      <vt:lpstr>Arial</vt:lpstr>
      <vt:lpstr>Valikoima</vt:lpstr>
      <vt:lpstr>Miten lainataan ja miten viitataan?</vt:lpstr>
      <vt:lpstr>Asiakeskeinen viittaaminen (yksi lause)</vt:lpstr>
      <vt:lpstr>Kirjoittajakeskeinen viittaaminen (kaksi lausetta)</vt:lpstr>
      <vt:lpstr>Verbejä, jotka viittaavat tutkijaan…</vt:lpstr>
      <vt:lpstr>Lähdeluettelo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Akateeminen kirjoittaminen</dc:title>
  <dc:creator>Samuli Niiranen</dc:creator>
  <cp:lastModifiedBy>Samuli Niiranen</cp:lastModifiedBy>
  <cp:revision>7</cp:revision>
  <dcterms:created xsi:type="dcterms:W3CDTF">2016-11-20T10:57:51Z</dcterms:created>
  <dcterms:modified xsi:type="dcterms:W3CDTF">2016-11-22T20:30:40Z</dcterms:modified>
</cp:coreProperties>
</file>