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0" r:id="rId2"/>
    <p:sldId id="266" r:id="rId3"/>
    <p:sldId id="284" r:id="rId4"/>
    <p:sldId id="267" r:id="rId5"/>
    <p:sldId id="277" r:id="rId6"/>
    <p:sldId id="268" r:id="rId7"/>
    <p:sldId id="282" r:id="rId8"/>
  </p:sldIdLst>
  <p:sldSz cx="9144000" cy="6858000" type="screen4x3"/>
  <p:notesSz cx="6810375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88" autoAdjust="0"/>
    <p:restoredTop sz="74971" autoAdjust="0"/>
  </p:normalViewPr>
  <p:slideViewPr>
    <p:cSldViewPr>
      <p:cViewPr varScale="1">
        <p:scale>
          <a:sx n="95" d="100"/>
          <a:sy n="95" d="100"/>
        </p:scale>
        <p:origin x="176" y="6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693" cy="497444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7092" y="0"/>
            <a:ext cx="2951693" cy="497444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r">
              <a:defRPr sz="1200"/>
            </a:lvl1pPr>
          </a:lstStyle>
          <a:p>
            <a:fld id="{B119956F-7B9D-489D-9056-71601E6D2AC7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1" y="9443480"/>
            <a:ext cx="2951693" cy="497444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7092" y="9443480"/>
            <a:ext cx="2951693" cy="497444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r">
              <a:defRPr sz="1200"/>
            </a:lvl1pPr>
          </a:lstStyle>
          <a:p>
            <a:fld id="{10BF5FAA-CEFF-4F05-B5ED-AFAE75307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5153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1162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38" y="0"/>
            <a:ext cx="2951162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694"/>
            <a:ext cx="5448300" cy="4474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3661"/>
            <a:ext cx="2951162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38" y="9443661"/>
            <a:ext cx="2951162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11F71A-4787-45F6-BE7A-034800ABA7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6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lma_oranssi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493713" y="6192838"/>
            <a:ext cx="2133600" cy="331787"/>
          </a:xfrm>
        </p:spPr>
        <p:txBody>
          <a:bodyPr/>
          <a:lstStyle>
            <a:lvl1pPr>
              <a:defRPr/>
            </a:lvl1pPr>
          </a:lstStyle>
          <a:p>
            <a:fld id="{B0E0A302-E76C-4E9D-8D31-288FEDE579F1}" type="datetime1">
              <a:rPr lang="fi-FI"/>
              <a:pPr/>
              <a:t>19.10.2016</a:t>
            </a:fld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2916238" y="6192838"/>
            <a:ext cx="2895600" cy="33178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1DB47D5-9924-43CE-937C-3B6EEDF76F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547813" y="2130425"/>
            <a:ext cx="6911975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149725"/>
            <a:ext cx="6985000" cy="10080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11" name="Kuva 10" descr="kaksikielinensja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8C361A-EA2B-4A1A-9044-AE5096E09820}" type="datetime1">
              <a:rPr lang="fi-FI"/>
              <a:pPr/>
              <a:t>19.10.2016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0F0B8-DA64-4C69-A87E-8C15A3ED0F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4975" y="269875"/>
            <a:ext cx="1963738" cy="553561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90588" y="269875"/>
            <a:ext cx="5741987" cy="553561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9DA966-1E3F-441B-9199-0238BC615874}" type="datetime1">
              <a:rPr lang="fi-FI"/>
              <a:pPr/>
              <a:t>19.10.2016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A846C-4A82-4F5C-8C31-4637B2601A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CF8E65-3B99-45D4-8CF5-C5337EE58604}" type="datetime1">
              <a:rPr lang="fi-FI"/>
              <a:pPr/>
              <a:t>19.10.2016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B0CD8-22CB-4EB1-9BD2-3678B1BC3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F7DB4A-5CB6-49C6-B77F-F0CC692756F7}" type="datetime1">
              <a:rPr lang="fi-FI"/>
              <a:pPr/>
              <a:t>19.10.2016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DD52C-4A2A-46DF-BD3B-8848596CF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90588" y="1643063"/>
            <a:ext cx="3852862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5850" y="1643063"/>
            <a:ext cx="3852863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C5917B-86D0-4131-AC16-9E50F30EE710}" type="datetime1">
              <a:rPr lang="fi-FI"/>
              <a:pPr/>
              <a:t>19.10.2016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9ECBC-5D25-41DB-B863-0DD70FB2F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3568" y="1535112"/>
            <a:ext cx="3813820" cy="1101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83568" y="2708919"/>
            <a:ext cx="3813820" cy="34172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11017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708919"/>
            <a:ext cx="4041775" cy="34172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05BA8F-96ED-41A3-ABCD-115F986C16B9}" type="datetime1">
              <a:rPr lang="fi-FI"/>
              <a:pPr/>
              <a:t>19.10.2016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F321D-EC7E-4399-94E1-37EB1B391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22B191-ECCE-4601-BB70-FB194FFCC099}" type="datetime1">
              <a:rPr lang="fi-FI"/>
              <a:pPr/>
              <a:t>19.10.2016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87B7-899E-480D-AA60-BE15E3FD63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C1357D-99E2-4930-AFE8-E140F1ACFD42}" type="datetime1">
              <a:rPr lang="fi-FI"/>
              <a:pPr/>
              <a:t>19.10.2016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9158A-F357-46E3-A262-D69F7FD82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273050"/>
            <a:ext cx="278194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83568" y="1484784"/>
            <a:ext cx="2781945" cy="4641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E1746B-D0D4-4028-9BBA-4807AEA5B0EC}" type="datetime1">
              <a:rPr lang="fi-FI"/>
              <a:pPr/>
              <a:t>19.10.2016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A5C06-90F0-48B5-A8DB-806E392B62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41D6FF-DDB3-495F-B4BC-04467ED88508}" type="datetime1">
              <a:rPr lang="fi-FI"/>
              <a:pPr/>
              <a:t>19.10.2016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8CD22-7E22-48B8-8FA7-E88AD754E9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5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Pystypalkki_oranssi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237288"/>
            <a:ext cx="2133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68E111C9-C060-4F8F-A3B0-71175B883B24}" type="datetime1">
              <a:rPr lang="fi-FI"/>
              <a:pPr/>
              <a:t>19.10.2016</a:t>
            </a:fld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238" y="6237288"/>
            <a:ext cx="2895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2675" y="44450"/>
            <a:ext cx="40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9FD273A-8285-4A9F-B12F-0FBCAE29B2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69875"/>
            <a:ext cx="7858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en-US" dirty="0" smtClean="0"/>
          </a:p>
        </p:txBody>
      </p:sp>
      <p:pic>
        <p:nvPicPr>
          <p:cNvPr id="13" name="Kuva 12" descr="kaksikielinensjae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  <p:sp>
        <p:nvSpPr>
          <p:cNvPr id="104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643063"/>
            <a:ext cx="785812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anna-leena.huttunen@jyu.f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oniviestin.jyu.fi/ohjelmat/edu/perus/ktkp020-kasvatus-yhteiskunta-ja-muutos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87624" y="1628800"/>
            <a:ext cx="7344816" cy="1802631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KTKP020 </a:t>
            </a:r>
            <a:br>
              <a:rPr lang="en-US" b="1" dirty="0" smtClean="0"/>
            </a:br>
            <a:r>
              <a:rPr lang="en-US" b="1" dirty="0" err="1" smtClean="0"/>
              <a:t>Kasvatus</a:t>
            </a:r>
            <a:r>
              <a:rPr lang="en-US" b="1" dirty="0" smtClean="0"/>
              <a:t>, </a:t>
            </a:r>
            <a:r>
              <a:rPr lang="en-US" b="1" dirty="0" err="1" smtClean="0"/>
              <a:t>yhteiskunta</a:t>
            </a:r>
            <a:r>
              <a:rPr lang="en-US" b="1" dirty="0" smtClean="0"/>
              <a:t> ja </a:t>
            </a:r>
            <a:r>
              <a:rPr lang="en-US" b="1" dirty="0" err="1" smtClean="0"/>
              <a:t>muutos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3600" dirty="0" err="1" smtClean="0"/>
              <a:t>Opintojakson</a:t>
            </a:r>
            <a:r>
              <a:rPr lang="en-US" sz="3600" dirty="0" smtClean="0"/>
              <a:t> info 2016-2017</a:t>
            </a:r>
            <a:endParaRPr lang="fi-FI" sz="3600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619672" y="4293096"/>
            <a:ext cx="6769100" cy="1008063"/>
          </a:xfrm>
        </p:spPr>
        <p:txBody>
          <a:bodyPr>
            <a:normAutofit/>
          </a:bodyPr>
          <a:lstStyle/>
          <a:p>
            <a:r>
              <a:rPr lang="en-US" dirty="0"/>
              <a:t>Anna-Leena Huttunen</a:t>
            </a:r>
            <a:br>
              <a:rPr lang="en-US" dirty="0"/>
            </a:br>
            <a:r>
              <a:rPr lang="en-US" dirty="0" smtClean="0">
                <a:hlinkClick r:id="rId2"/>
              </a:rPr>
              <a:t>anna-leena.huttunen@jyu.fi</a:t>
            </a:r>
            <a:endParaRPr lang="en-US" dirty="0"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Otsikko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998538"/>
          </a:xfrm>
        </p:spPr>
        <p:txBody>
          <a:bodyPr>
            <a:normAutofit/>
          </a:bodyPr>
          <a:lstStyle/>
          <a:p>
            <a:pPr eaLnBrk="1" hangingPunct="1"/>
            <a:r>
              <a:rPr lang="fi-FI" dirty="0" smtClean="0"/>
              <a:t>Osaamistavoitteet</a:t>
            </a:r>
          </a:p>
        </p:txBody>
      </p:sp>
      <p:sp>
        <p:nvSpPr>
          <p:cNvPr id="28674" name="Sisällön paikkamerkki 2"/>
          <p:cNvSpPr>
            <a:spLocks noGrp="1"/>
          </p:cNvSpPr>
          <p:nvPr>
            <p:ph idx="1"/>
          </p:nvPr>
        </p:nvSpPr>
        <p:spPr>
          <a:xfrm>
            <a:off x="683568" y="1340768"/>
            <a:ext cx="7992120" cy="482508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fi-FI" dirty="0" smtClean="0"/>
              <a:t>Opintojakson suoritettuaan opiskelija osaa:</a:t>
            </a:r>
          </a:p>
          <a:p>
            <a:pPr lvl="0"/>
            <a:r>
              <a:rPr lang="fi-FI" dirty="0"/>
              <a:t>hahmottaa, miten </a:t>
            </a:r>
            <a:r>
              <a:rPr lang="fi-FI" i="1" dirty="0"/>
              <a:t>kasvatus</a:t>
            </a:r>
            <a:r>
              <a:rPr lang="fi-FI" dirty="0"/>
              <a:t> ilmenee yhtäältä yhteiskunnallisten </a:t>
            </a:r>
            <a:r>
              <a:rPr lang="fi-FI" i="1" dirty="0"/>
              <a:t>rakenteiden ja käytänteiden osana</a:t>
            </a:r>
            <a:r>
              <a:rPr lang="fi-FI" dirty="0"/>
              <a:t> ja toisaalta niitä muuttavana voimana</a:t>
            </a:r>
          </a:p>
          <a:p>
            <a:pPr lvl="0"/>
            <a:r>
              <a:rPr lang="fi-FI" dirty="0"/>
              <a:t>tarkastella </a:t>
            </a:r>
            <a:r>
              <a:rPr lang="fi-FI" i="1" dirty="0"/>
              <a:t>sosialisaatioprosessiin</a:t>
            </a:r>
            <a:r>
              <a:rPr lang="fi-FI" dirty="0"/>
              <a:t> liittyviä kulttuurisia, taloudellisia, poliittisia ja yhteiskunnallisia ilmiöitä sekä </a:t>
            </a:r>
            <a:r>
              <a:rPr lang="fi-FI" i="1" dirty="0"/>
              <a:t>kasvatus- ja koulutusinstituutioita</a:t>
            </a:r>
            <a:r>
              <a:rPr lang="fi-FI" dirty="0"/>
              <a:t> kasvatussosiologian käsitteitä ja teorioita käyttäen</a:t>
            </a:r>
          </a:p>
          <a:p>
            <a:r>
              <a:rPr lang="fi-FI" dirty="0"/>
              <a:t>eritellä lapsuuteen, nuoruuteen ja aikuisuuteen liittyviä yhteiskunnallisia </a:t>
            </a:r>
            <a:r>
              <a:rPr lang="fi-FI" i="1" dirty="0"/>
              <a:t>ilmiöitä</a:t>
            </a:r>
            <a:r>
              <a:rPr lang="fi-FI" dirty="0"/>
              <a:t> ja niissä tapahtuneita tai tapahtuvia muutoksia 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58208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Sisältö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kasvatus- ja koulutusinstituutiot ja -järjestelmät</a:t>
            </a:r>
          </a:p>
          <a:p>
            <a:r>
              <a:rPr lang="fi-FI" dirty="0"/>
              <a:t>kasvatuksen ja koulutuksen suhde valtarakenteisiin, kulttuureihin ja ideologioihin</a:t>
            </a:r>
          </a:p>
          <a:p>
            <a:r>
              <a:rPr lang="fi-FI" dirty="0"/>
              <a:t>lapsuus, nuoruus ja aikuisuus historiallisena, yhteiskunnallisena ja kulttuurisena konstruktiona</a:t>
            </a:r>
          </a:p>
          <a:p>
            <a:r>
              <a:rPr lang="fi-FI" dirty="0"/>
              <a:t>yhteiskunnallinen oikeudenmukaisuus, yhdenvertaisuus ja osallisuus </a:t>
            </a:r>
          </a:p>
        </p:txBody>
      </p:sp>
    </p:spTree>
    <p:extLst>
      <p:ext uri="{BB962C8B-B14F-4D97-AF65-F5344CB8AC3E}">
        <p14:creationId xmlns:p14="http://schemas.microsoft.com/office/powerpoint/2010/main" val="158436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Kirjallisuus</a:t>
            </a:r>
          </a:p>
        </p:txBody>
      </p:sp>
      <p:sp>
        <p:nvSpPr>
          <p:cNvPr id="29698" name="Sisällön paikkamerkki 2"/>
          <p:cNvSpPr>
            <a:spLocks noGrp="1"/>
          </p:cNvSpPr>
          <p:nvPr>
            <p:ph idx="1"/>
          </p:nvPr>
        </p:nvSpPr>
        <p:spPr>
          <a:xfrm>
            <a:off x="890588" y="1268761"/>
            <a:ext cx="7858125" cy="4536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i="1" dirty="0" err="1"/>
              <a:t>Seuraava</a:t>
            </a:r>
            <a:r>
              <a:rPr lang="en-US" sz="2000" i="1" dirty="0"/>
              <a:t> </a:t>
            </a:r>
            <a:r>
              <a:rPr lang="en-US" sz="2000" i="1" dirty="0" err="1"/>
              <a:t>kirjallisuus</a:t>
            </a:r>
            <a:r>
              <a:rPr lang="en-US" sz="2000" i="1" dirty="0"/>
              <a:t> </a:t>
            </a:r>
            <a:r>
              <a:rPr lang="en-US" sz="2000" i="1" dirty="0" err="1"/>
              <a:t>soveltuvin</a:t>
            </a:r>
            <a:r>
              <a:rPr lang="en-US" sz="2000" i="1" dirty="0"/>
              <a:t> </a:t>
            </a:r>
            <a:r>
              <a:rPr lang="en-US" sz="2000" i="1" dirty="0" err="1"/>
              <a:t>osin</a:t>
            </a:r>
            <a:r>
              <a:rPr lang="en-US" sz="2000" i="1" dirty="0" smtClean="0"/>
              <a:t>:</a:t>
            </a:r>
          </a:p>
          <a:p>
            <a:r>
              <a:rPr lang="fi-FI" sz="2000" dirty="0"/>
              <a:t>Antikainen, A. &amp; Rinne, R. &amp; Koski, L. 2006 (tai uudempi). Kasvatussosiologia. Jyväskylä: </a:t>
            </a:r>
            <a:r>
              <a:rPr lang="fi-FI" sz="2000" dirty="0" err="1"/>
              <a:t>PS-kustannus</a:t>
            </a:r>
            <a:r>
              <a:rPr lang="fi-FI" sz="2000" dirty="0"/>
              <a:t>. Luvut 1-10</a:t>
            </a:r>
            <a:r>
              <a:rPr lang="fi-FI" sz="2000" dirty="0" smtClean="0"/>
              <a:t>.</a:t>
            </a:r>
            <a:endParaRPr lang="fi-FI" sz="2000" dirty="0"/>
          </a:p>
          <a:p>
            <a:pPr marL="0" indent="0">
              <a:buNone/>
            </a:pPr>
            <a:r>
              <a:rPr lang="fi-FI" sz="2000" i="1" dirty="0"/>
              <a:t>sekä kaksi seuraavista:</a:t>
            </a:r>
            <a:endParaRPr lang="fi-FI" sz="2000" dirty="0"/>
          </a:p>
          <a:p>
            <a:r>
              <a:rPr lang="fi-FI" sz="2000" dirty="0"/>
              <a:t>Hoikkala, T. &amp; Paju, P. 2013. Apina pulpetissa. Helsinki: Gaudeamus.</a:t>
            </a:r>
          </a:p>
          <a:p>
            <a:r>
              <a:rPr lang="fi-FI" sz="2000" dirty="0"/>
              <a:t>Kiilakoski, T., </a:t>
            </a:r>
            <a:r>
              <a:rPr lang="fi-FI" sz="2000" dirty="0" err="1"/>
              <a:t>Tomperi</a:t>
            </a:r>
            <a:r>
              <a:rPr lang="fi-FI" sz="2000" dirty="0"/>
              <a:t>, T. &amp; Vuorikoski, M. 2005. Kenen kasvatus. Tampere: Vastapaino. Sivut 1-308 ja 335–357.</a:t>
            </a:r>
          </a:p>
          <a:p>
            <a:r>
              <a:rPr lang="fi-FI" sz="2000" dirty="0"/>
              <a:t>Sankari, A. &amp; </a:t>
            </a:r>
            <a:r>
              <a:rPr lang="fi-FI" sz="2000" dirty="0" err="1"/>
              <a:t>Jyrkämä</a:t>
            </a:r>
            <a:r>
              <a:rPr lang="fi-FI" sz="2000" dirty="0"/>
              <a:t>, J. (toim.) 2001. Lapsuudesta vanhuuteen: iän sosiologiaa. Tampere: Vastapaino</a:t>
            </a:r>
            <a:r>
              <a:rPr lang="fi-FI" sz="2000" dirty="0" smtClean="0"/>
              <a:t>.</a:t>
            </a:r>
          </a:p>
          <a:p>
            <a:pPr marL="0" indent="0">
              <a:buNone/>
            </a:pPr>
            <a:endParaRPr lang="fi-FI" sz="2000" i="1" dirty="0" smtClean="0"/>
          </a:p>
          <a:p>
            <a:pPr marL="0" indent="0">
              <a:buNone/>
            </a:pPr>
            <a:r>
              <a:rPr lang="fi-FI" sz="2000" i="1" dirty="0" smtClean="0"/>
              <a:t>Lisäksi valinnainen kirjallisuus 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18476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Otsikko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998537"/>
          </a:xfrm>
        </p:spPr>
        <p:txBody>
          <a:bodyPr>
            <a:normAutofit/>
          </a:bodyPr>
          <a:lstStyle/>
          <a:p>
            <a:pPr eaLnBrk="1" hangingPunct="1"/>
            <a:r>
              <a:rPr lang="fi-FI" dirty="0" smtClean="0"/>
              <a:t>Opetusmuodot ja suoritustavat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1340768"/>
            <a:ext cx="8218488" cy="4824536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fi-FI" dirty="0"/>
              <a:t>Luennot 10 h (kaikille); luennot voi seurata joko livenä tai </a:t>
            </a:r>
            <a:r>
              <a:rPr lang="fi-FI" dirty="0" smtClean="0"/>
              <a:t>jälkikäteen tallenteena </a:t>
            </a:r>
            <a:r>
              <a:rPr lang="fi-FI" dirty="0" err="1"/>
              <a:t>Moniviestimestä</a:t>
            </a:r>
            <a:r>
              <a:rPr lang="fi-FI" dirty="0"/>
              <a:t>.</a:t>
            </a:r>
          </a:p>
          <a:p>
            <a:pPr>
              <a:defRPr/>
            </a:pPr>
            <a:r>
              <a:rPr lang="fi-FI" dirty="0" smtClean="0"/>
              <a:t>Pääaineopiskelijat: </a:t>
            </a:r>
          </a:p>
          <a:p>
            <a:pPr lvl="1">
              <a:defRPr/>
            </a:pPr>
            <a:r>
              <a:rPr lang="fi-FI" dirty="0" smtClean="0"/>
              <a:t>yhteiset luennot 10 h + </a:t>
            </a:r>
          </a:p>
          <a:p>
            <a:pPr lvl="1">
              <a:defRPr/>
            </a:pPr>
            <a:r>
              <a:rPr lang="fi-FI" dirty="0" smtClean="0"/>
              <a:t>demo-</a:t>
            </a:r>
            <a:r>
              <a:rPr lang="fi-FI" dirty="0"/>
              <a:t>/kotiryhmä 10 h </a:t>
            </a:r>
            <a:r>
              <a:rPr lang="fi-FI" dirty="0" smtClean="0"/>
              <a:t>+ </a:t>
            </a:r>
          </a:p>
          <a:p>
            <a:pPr lvl="1">
              <a:defRPr/>
            </a:pPr>
            <a:r>
              <a:rPr lang="fi-FI" dirty="0" smtClean="0"/>
              <a:t>oppimistehtävä</a:t>
            </a:r>
          </a:p>
          <a:p>
            <a:pPr>
              <a:defRPr/>
            </a:pPr>
            <a:r>
              <a:rPr lang="fi-FI" dirty="0" smtClean="0"/>
              <a:t>Aineenopettajakoulutuksen opiskelijat: </a:t>
            </a:r>
          </a:p>
          <a:p>
            <a:pPr lvl="1">
              <a:defRPr/>
            </a:pPr>
            <a:r>
              <a:rPr lang="fi-FI" dirty="0" smtClean="0"/>
              <a:t>yhteiset </a:t>
            </a:r>
            <a:r>
              <a:rPr lang="fi-FI" dirty="0"/>
              <a:t>luennot 10 h + </a:t>
            </a:r>
            <a:endParaRPr lang="fi-FI" dirty="0" smtClean="0"/>
          </a:p>
          <a:p>
            <a:pPr lvl="1">
              <a:defRPr/>
            </a:pPr>
            <a:r>
              <a:rPr lang="fi-FI" dirty="0" smtClean="0"/>
              <a:t>aineenopettajaopiskelijoiden luennot 6 h + </a:t>
            </a:r>
          </a:p>
          <a:p>
            <a:pPr lvl="1">
              <a:defRPr/>
            </a:pPr>
            <a:r>
              <a:rPr lang="fi-FI" dirty="0" smtClean="0"/>
              <a:t>demo/kotiryhmä 10 h + </a:t>
            </a:r>
          </a:p>
          <a:p>
            <a:pPr lvl="1">
              <a:defRPr/>
            </a:pPr>
            <a:r>
              <a:rPr lang="fi-FI" dirty="0" smtClean="0"/>
              <a:t>oppimistehtävä</a:t>
            </a:r>
            <a:endParaRPr lang="fi-FI" dirty="0"/>
          </a:p>
          <a:p>
            <a:pPr>
              <a:defRPr/>
            </a:pPr>
            <a:r>
              <a:rPr lang="fi-FI" dirty="0" smtClean="0"/>
              <a:t>Sivuaineopiskelijat: </a:t>
            </a:r>
          </a:p>
          <a:p>
            <a:pPr lvl="1">
              <a:defRPr/>
            </a:pPr>
            <a:r>
              <a:rPr lang="fi-FI" dirty="0" smtClean="0"/>
              <a:t>yhteiset </a:t>
            </a:r>
            <a:r>
              <a:rPr lang="fi-FI" dirty="0"/>
              <a:t>luennot 10 h </a:t>
            </a:r>
            <a:r>
              <a:rPr lang="fi-FI" dirty="0" smtClean="0"/>
              <a:t>+ </a:t>
            </a:r>
          </a:p>
          <a:p>
            <a:pPr lvl="1">
              <a:defRPr/>
            </a:pPr>
            <a:r>
              <a:rPr lang="fi-FI" dirty="0" smtClean="0"/>
              <a:t>verkkotentti </a:t>
            </a:r>
            <a:r>
              <a:rPr lang="fi-FI" dirty="0" err="1" smtClean="0"/>
              <a:t>Optimassa</a:t>
            </a:r>
            <a:r>
              <a:rPr lang="fi-FI" dirty="0" smtClean="0"/>
              <a:t> </a:t>
            </a:r>
            <a:r>
              <a:rPr lang="fi-FI" dirty="0"/>
              <a:t>(tentit avoinna klo 10-14)</a:t>
            </a:r>
          </a:p>
          <a:p>
            <a:pPr lvl="2">
              <a:defRPr/>
            </a:pPr>
            <a:r>
              <a:rPr lang="fi-FI" dirty="0" err="1" smtClean="0"/>
              <a:t>sl</a:t>
            </a:r>
            <a:r>
              <a:rPr lang="fi-FI" dirty="0" smtClean="0"/>
              <a:t> 2016: </a:t>
            </a:r>
            <a:r>
              <a:rPr lang="fi-FI" strike="sngStrike" dirty="0" smtClean="0"/>
              <a:t>7.10., </a:t>
            </a:r>
            <a:r>
              <a:rPr lang="fi-FI" dirty="0" smtClean="0"/>
              <a:t>2.12., </a:t>
            </a:r>
          </a:p>
          <a:p>
            <a:pPr lvl="2">
              <a:defRPr/>
            </a:pPr>
            <a:r>
              <a:rPr lang="fi-FI" dirty="0" smtClean="0"/>
              <a:t>kl2017: 23.1., 27.2., 7.4., </a:t>
            </a:r>
          </a:p>
          <a:p>
            <a:pPr lvl="2">
              <a:defRPr/>
            </a:pPr>
            <a:r>
              <a:rPr lang="fi-FI" dirty="0" smtClean="0"/>
              <a:t>kesä 2017: 19.6., 21.8.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010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Luennot</a:t>
            </a:r>
          </a:p>
        </p:txBody>
      </p:sp>
      <p:sp>
        <p:nvSpPr>
          <p:cNvPr id="34818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Luentoja 5 x 2 h</a:t>
            </a:r>
          </a:p>
          <a:p>
            <a:r>
              <a:rPr lang="fi-FI" sz="2400" dirty="0" smtClean="0"/>
              <a:t>Luennot tallennetaan ja ne ovat katsottavissa </a:t>
            </a:r>
            <a:r>
              <a:rPr lang="fi-FI" sz="2400" dirty="0" err="1" smtClean="0"/>
              <a:t>Moniviestimestä</a:t>
            </a:r>
            <a:r>
              <a:rPr lang="fi-FI" sz="2400" dirty="0" smtClean="0"/>
              <a:t> osoitteessa: </a:t>
            </a:r>
            <a:r>
              <a:rPr lang="fi-FI" sz="2400" dirty="0">
                <a:hlinkClick r:id="rId2"/>
              </a:rPr>
              <a:t>http://</a:t>
            </a:r>
            <a:r>
              <a:rPr lang="fi-FI" sz="2400" dirty="0" smtClean="0">
                <a:hlinkClick r:id="rId2"/>
              </a:rPr>
              <a:t>moniviestin.jyu.fi/ohjelmat/edu/perus/ktkp020-kasvatus-yhteiskunta-ja-muutos/</a:t>
            </a:r>
            <a:endParaRPr lang="fi-FI" sz="2400" dirty="0" smtClean="0"/>
          </a:p>
          <a:p>
            <a:r>
              <a:rPr lang="fi-FI" sz="2400" dirty="0" err="1" smtClean="0"/>
              <a:t>Moniviestimeen</a:t>
            </a:r>
            <a:r>
              <a:rPr lang="fi-FI" sz="2400" dirty="0" smtClean="0"/>
              <a:t> kirjaudutaan polkuavaimella: </a:t>
            </a:r>
            <a:r>
              <a:rPr lang="fi-FI" sz="2400" b="1" dirty="0" smtClean="0"/>
              <a:t>traditio</a:t>
            </a:r>
            <a:endParaRPr lang="fi-FI" sz="2400" b="1" dirty="0" smtClean="0">
              <a:solidFill>
                <a:srgbClr val="FF0000"/>
              </a:solidFill>
            </a:endParaRPr>
          </a:p>
          <a:p>
            <a:r>
              <a:rPr lang="fi-FI" sz="2400" dirty="0" smtClean="0"/>
              <a:t>Seuraa 10 </a:t>
            </a:r>
            <a:r>
              <a:rPr lang="fi-FI" sz="2400" dirty="0"/>
              <a:t>h luentoja (joko kokonaan tallenteena tai sekä livenä että tallenteena</a:t>
            </a:r>
            <a:r>
              <a:rPr lang="fi-FI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9686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ukk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476846"/>
              </p:ext>
            </p:extLst>
          </p:nvPr>
        </p:nvGraphicFramePr>
        <p:xfrm>
          <a:off x="683568" y="390967"/>
          <a:ext cx="8136904" cy="619643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88232"/>
                <a:gridCol w="3312368"/>
                <a:gridCol w="2736304"/>
              </a:tblGrid>
              <a:tr h="8574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 </a:t>
                      </a: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24.10.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klo 12.15-13.45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(Agora,</a:t>
                      </a:r>
                      <a:r>
                        <a:rPr lang="fi-FI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Auditorio</a:t>
                      </a:r>
                      <a:r>
                        <a:rPr lang="fi-FI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2</a:t>
                      </a: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18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Johdanto opintojaksoon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1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Marja Leena Böök, KLA &amp; Ulla Maija Valleala, OKL 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4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 </a:t>
                      </a: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31.10.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klo 12.15-13.45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(L304)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Elinikäinen oppiminen ja </a:t>
                      </a:r>
                      <a:r>
                        <a:rPr lang="fi-FI" sz="18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kouluttautuminen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1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Kaija Collin, KLA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4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 </a:t>
                      </a: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7.11.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klo 12.15-13.45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(Agora,</a:t>
                      </a:r>
                      <a:r>
                        <a:rPr lang="fi-FI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Auditorio</a:t>
                      </a:r>
                      <a:r>
                        <a:rPr lang="fi-FI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2</a:t>
                      </a: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Näkökulmia lapsuuden </a:t>
                      </a:r>
                      <a:r>
                        <a:rPr lang="fi-FI" sz="18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käsitteellistämiseen </a:t>
                      </a:r>
                      <a:r>
                        <a:rPr lang="fi-FI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ja </a:t>
                      </a:r>
                      <a:r>
                        <a:rPr lang="fi-FI" sz="18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tutkimukseen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Maarit Alasuutari, KLA</a:t>
                      </a:r>
                      <a:endParaRPr lang="fi-FI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489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 </a:t>
                      </a: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14.11.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klo 12.15-13.45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(M103)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Nuorten </a:t>
                      </a:r>
                      <a:r>
                        <a:rPr lang="fi-FI" sz="18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aikuistumispolut haasteena koulutukselle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1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Kimmo Jokinen, psykologian</a:t>
                      </a:r>
                      <a:r>
                        <a:rPr lang="fi-FI" sz="18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laitos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09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 </a:t>
                      </a:r>
                      <a:r>
                        <a:rPr lang="fi-FI" sz="180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21.11</a:t>
                      </a: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klo 12.15-13.45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(Agora,</a:t>
                      </a:r>
                      <a:r>
                        <a:rPr lang="fi-FI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Auditorio</a:t>
                      </a:r>
                      <a:r>
                        <a:rPr lang="fi-FI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2</a:t>
                      </a:r>
                      <a:r>
                        <a:rPr lang="fi-FI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18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Poikkeavuus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1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Timo Saloviita, OKL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66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Y Oranssi vaahterapohj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JYU Oranssi vaahterapohja</Template>
  <TotalTime>333</TotalTime>
  <Words>422</Words>
  <Application>Microsoft Macintosh PowerPoint</Application>
  <PresentationFormat>Näytössä katseltava diaesitys (4:3)</PresentationFormat>
  <Paragraphs>68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Calibri</vt:lpstr>
      <vt:lpstr>Helvetica</vt:lpstr>
      <vt:lpstr>Times New Roman</vt:lpstr>
      <vt:lpstr>Wingdings</vt:lpstr>
      <vt:lpstr>Arial</vt:lpstr>
      <vt:lpstr>JY Oranssi vaahterapohja</vt:lpstr>
      <vt:lpstr>KTKP020  Kasvatus, yhteiskunta ja muutos  Opintojakson info 2016-2017</vt:lpstr>
      <vt:lpstr>Osaamistavoitteet</vt:lpstr>
      <vt:lpstr>Sisältö</vt:lpstr>
      <vt:lpstr>Kirjallisuus</vt:lpstr>
      <vt:lpstr>Opetusmuodot ja suoritustavat</vt:lpstr>
      <vt:lpstr>Luennot</vt:lpstr>
      <vt:lpstr>PowerPoint-esitys</vt:lpstr>
    </vt:vector>
  </TitlesOfParts>
  <Company>University of Jyväskylä</Company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KTKP102 Kasvatustieteen psykologiset perusteet Info 28.10.2013</dc:title>
  <dc:creator>Huttunen Anna-Leena</dc:creator>
  <cp:lastModifiedBy>Samuli Niiranen</cp:lastModifiedBy>
  <cp:revision>37</cp:revision>
  <cp:lastPrinted>2014-09-22T05:50:30Z</cp:lastPrinted>
  <dcterms:created xsi:type="dcterms:W3CDTF">2013-10-24T07:04:58Z</dcterms:created>
  <dcterms:modified xsi:type="dcterms:W3CDTF">2016-10-19T15:18:22Z</dcterms:modified>
</cp:coreProperties>
</file>