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4"/>
  </p:notesMasterIdLst>
  <p:sldIdLst>
    <p:sldId id="256" r:id="rId5"/>
    <p:sldId id="420" r:id="rId6"/>
    <p:sldId id="413" r:id="rId7"/>
    <p:sldId id="414" r:id="rId8"/>
    <p:sldId id="405" r:id="rId9"/>
    <p:sldId id="421" r:id="rId10"/>
    <p:sldId id="415" r:id="rId11"/>
    <p:sldId id="406" r:id="rId12"/>
    <p:sldId id="400" r:id="rId13"/>
    <p:sldId id="416" r:id="rId14"/>
    <p:sldId id="409" r:id="rId15"/>
    <p:sldId id="419" r:id="rId16"/>
    <p:sldId id="279" r:id="rId17"/>
    <p:sldId id="418" r:id="rId18"/>
    <p:sldId id="424" r:id="rId19"/>
    <p:sldId id="402" r:id="rId20"/>
    <p:sldId id="410" r:id="rId21"/>
    <p:sldId id="404" r:id="rId22"/>
    <p:sldId id="408" r:id="rId23"/>
    <p:sldId id="257" r:id="rId24"/>
    <p:sldId id="423" r:id="rId25"/>
    <p:sldId id="407" r:id="rId26"/>
    <p:sldId id="411" r:id="rId27"/>
    <p:sldId id="397" r:id="rId28"/>
    <p:sldId id="260" r:id="rId29"/>
    <p:sldId id="261" r:id="rId30"/>
    <p:sldId id="264" r:id="rId31"/>
    <p:sldId id="262" r:id="rId32"/>
    <p:sldId id="272" r:id="rId3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84C517-97AF-4820-B94E-B0E91B27DD8C}" v="28" dt="2025-09-04T05:53:50.178"/>
    <p1510:client id="{501B3C96-CDAA-425D-8F8E-800E9497142F}" v="17" dt="2025-09-04T08:47:09.490"/>
    <p1510:client id="{5BB23F0C-0C1C-471A-B22E-940800C3424C}" v="3" dt="2025-09-04T07:15:01.268"/>
    <p1510:client id="{5E95D628-2F8A-E3EB-8B14-90C2D9B4276E}" v="13" dt="2025-09-04T06:56:38.8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983" autoAdjust="0"/>
  </p:normalViewPr>
  <p:slideViewPr>
    <p:cSldViewPr snapToGrid="0">
      <p:cViewPr varScale="1">
        <p:scale>
          <a:sx n="64" d="100"/>
          <a:sy n="64" d="100"/>
        </p:scale>
        <p:origin x="7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606F1-EF2B-4439-8030-DCE7F8314C0A}" type="datetimeFigureOut">
              <a:t>4.9.2025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1ED0D-9BAA-4E62-83E0-5CCADF0D0814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0513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01ff8c16b4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Google Shape;478;g301ff8c16b4_0_4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9" name="Google Shape;479;g301ff8c16b4_0_4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English</a:t>
            </a:r>
          </a:p>
          <a:p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supply</a:t>
            </a:r>
            <a:endParaRPr lang="fi-FI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student’s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strength</a:t>
            </a:r>
            <a:endParaRPr lang="fi-FI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err="1">
                <a:ea typeface="Calibri"/>
                <a:cs typeface="Calibri"/>
              </a:rPr>
              <a:t>Teacher's</a:t>
            </a:r>
            <a:r>
              <a:rPr lang="fi-FI">
                <a:ea typeface="Calibri"/>
                <a:cs typeface="Calibri"/>
              </a:rPr>
              <a:t> </a:t>
            </a:r>
            <a:r>
              <a:rPr lang="fi-FI" err="1">
                <a:ea typeface="Calibri"/>
                <a:cs typeface="Calibri"/>
              </a:rPr>
              <a:t>role</a:t>
            </a:r>
          </a:p>
          <a:p>
            <a:r>
              <a:rPr lang="fi-FI" err="1"/>
              <a:t>Thing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makes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studying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easier</a:t>
            </a:r>
            <a:endParaRPr lang="fi-FI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err="1"/>
              <a:t>Thing</a:t>
            </a:r>
            <a:r>
              <a:rPr lang="fi-FI"/>
              <a:t> </a:t>
            </a:r>
            <a:r>
              <a:rPr lang="fi-FI" err="1"/>
              <a:t>that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err="1"/>
              <a:t>surprised</a:t>
            </a:r>
            <a:r>
              <a:rPr lang="fi-FI"/>
              <a:t> </a:t>
            </a:r>
            <a:r>
              <a:rPr lang="fi-FI" err="1"/>
              <a:t>you</a:t>
            </a:r>
            <a:r>
              <a:rPr lang="fi-FI"/>
              <a:t> at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beginning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endParaRPr lang="fi-FI" sz="1200" b="0" i="0" kern="1200" err="1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r>
              <a:rPr lang="fi-FI" err="1"/>
              <a:t>Fear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uncertainty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related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studying</a:t>
            </a:r>
            <a:endParaRPr lang="fi-FI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err="1"/>
              <a:t>Good</a:t>
            </a:r>
            <a:r>
              <a:rPr lang="fi-FI"/>
              <a:t> </a:t>
            </a:r>
            <a:r>
              <a:rPr lang="fi-FI" err="1"/>
              <a:t>way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relax</a:t>
            </a:r>
            <a:endParaRPr lang="fi-FI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err="1"/>
              <a:t>Goal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academic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</a:t>
            </a:r>
            <a:endParaRPr lang="fi-FI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err="1"/>
              <a:t>Thing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motivates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endParaRPr lang="fi-FI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err="1"/>
              <a:t>Skill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endParaRPr lang="fi-FI" sz="1200" b="0" i="0" kern="1200" err="1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endParaRPr lang="fi-FI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Suomeksi:</a:t>
            </a: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Luokanopetuksessa tarvittava taito</a:t>
            </a:r>
          </a:p>
          <a:p>
            <a:r>
              <a:rPr lang="fi-FI"/>
              <a:t>Opiskeluun liittyvä tunne</a:t>
            </a:r>
            <a:endParaRPr lang="fi-FI">
              <a:ea typeface="Calibri" panose="020F0502020204030204"/>
              <a:cs typeface="Calibri" panose="020F0502020204030204"/>
            </a:endParaRP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Opettamiseen liittyvä käsite</a:t>
            </a:r>
            <a:endParaRPr lang="fi-FI" sz="1200" b="0" i="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Tapa aktivoida oppilaita</a:t>
            </a: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Asia, jonka </a:t>
            </a:r>
            <a:r>
              <a:rPr lang="fi-FI"/>
              <a:t>haluat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oppia opettajaksi kasvaessani</a:t>
            </a:r>
            <a:endParaRPr lang="fi-FI" sz="1200" b="0" i="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Opiskelijan tapa käsitellä stressiä</a:t>
            </a: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Asia, joka tekee opiskelusta merkityksellistä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21ED0D-9BAA-4E62-83E0-5CCADF0D0814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0601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F9FF5-8DA1-4DC2-BD9D-8D85D57693C6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498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D76F30-A049-4AF2-82E6-99591465DCD6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06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58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51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3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10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014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85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6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33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71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12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4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yu.fi/fi/tapahtumat/lukuvuoden-2025-2026-avajaiset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yu.fi/fi/opiskelijalle/kandi-ja-maisteriopiskelijan-ohjeet/uuden-opiskelijan-kasikirja/yliopistosanasto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eda.net/join/7a535dfd" TargetMode="External"/><Relationship Id="rId2" Type="http://schemas.openxmlformats.org/officeDocument/2006/relationships/hyperlink" Target="https://peda.net/id/79a6a11265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yu.fi/fi/opiskelijalle/kandi-ja-maisteriopiskelijan-ohjeet/harjoittelu/rikostaustaote-kasvatustieteiden-ja-psykologian-harjoitteluissa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yu.fi/fi/opiskelijalle/kandi-ja-maisteriopiskelijan-ohjeet/opiskeluhyvinvointi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umove.fi/fi/palvelut/tapahtumat/avoimet-ovet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peda.net/jyu/okl/infoa-opettajankoulutuslaitoksen-opinnoista/infoa/ohjeita-opettajankoulutuslaitoksessa-opiskeluun.pdf:file/download/6fb2ea74f394d6f4557a442ca3a12730114ff45c/Ohjeita%20opettajankoulutuslaitoksessa%20opiskeluun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4" descr="Kuuma kaakao kahvilan ikkunan äärellä">
            <a:extLst>
              <a:ext uri="{FF2B5EF4-FFF2-40B4-BE49-F238E27FC236}">
                <a16:creationId xmlns:a16="http://schemas.microsoft.com/office/drawing/2014/main" id="{3D12E95C-DEC8-6598-1CC3-307559C774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7" t="9091" r="23111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fi-FI" sz="4800"/>
              <a:t>Welcome Juliets!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fi-FI" sz="1700" b="1"/>
              <a:t>Josephine Moate (kotiryhmäohjaaja)</a:t>
            </a:r>
            <a:r>
              <a:rPr lang="en-US" sz="1700" b="1"/>
              <a:t> </a:t>
            </a:r>
            <a:endParaRPr lang="fi-FI" sz="1700" b="1"/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fi-FI" sz="1700" b="1"/>
              <a:t>Nita Kuutila (hopsaaja, kotiryhmäohjaaja)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fi-FI" sz="1700" b="1"/>
              <a:t>Suzan A</a:t>
            </a:r>
            <a:r>
              <a:rPr lang="fi-FI" sz="1700" b="1">
                <a:ea typeface="+mn-lt"/>
                <a:cs typeface="+mn-lt"/>
              </a:rPr>
              <a:t>ç</a:t>
            </a:r>
            <a:r>
              <a:rPr lang="fi-FI" sz="1700" b="1"/>
              <a:t>anal (tutor)</a:t>
            </a:r>
            <a:endParaRPr lang="en-US" sz="1700" b="1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2D08A1-FBFF-1C35-ECE7-A97F6F13C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372830"/>
              </p:ext>
            </p:extLst>
          </p:nvPr>
        </p:nvGraphicFramePr>
        <p:xfrm>
          <a:off x="229518" y="201975"/>
          <a:ext cx="11769202" cy="63035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16505">
                  <a:extLst>
                    <a:ext uri="{9D8B030D-6E8A-4147-A177-3AD203B41FA5}">
                      <a16:colId xmlns:a16="http://schemas.microsoft.com/office/drawing/2014/main" val="864549302"/>
                    </a:ext>
                  </a:extLst>
                </a:gridCol>
                <a:gridCol w="2139693">
                  <a:extLst>
                    <a:ext uri="{9D8B030D-6E8A-4147-A177-3AD203B41FA5}">
                      <a16:colId xmlns:a16="http://schemas.microsoft.com/office/drawing/2014/main" val="3156930984"/>
                    </a:ext>
                  </a:extLst>
                </a:gridCol>
                <a:gridCol w="2200138">
                  <a:extLst>
                    <a:ext uri="{9D8B030D-6E8A-4147-A177-3AD203B41FA5}">
                      <a16:colId xmlns:a16="http://schemas.microsoft.com/office/drawing/2014/main" val="1675388578"/>
                    </a:ext>
                  </a:extLst>
                </a:gridCol>
                <a:gridCol w="2406433">
                  <a:extLst>
                    <a:ext uri="{9D8B030D-6E8A-4147-A177-3AD203B41FA5}">
                      <a16:colId xmlns:a16="http://schemas.microsoft.com/office/drawing/2014/main" val="1813746199"/>
                    </a:ext>
                  </a:extLst>
                </a:gridCol>
                <a:gridCol w="2406433">
                  <a:extLst>
                    <a:ext uri="{9D8B030D-6E8A-4147-A177-3AD203B41FA5}">
                      <a16:colId xmlns:a16="http://schemas.microsoft.com/office/drawing/2014/main" val="3776708372"/>
                    </a:ext>
                  </a:extLst>
                </a:gridCol>
              </a:tblGrid>
              <a:tr h="495356">
                <a:tc>
                  <a:txBody>
                    <a:bodyPr/>
                    <a:lstStyle/>
                    <a:p>
                      <a:r>
                        <a:rPr lang="fi-FI" sz="1400" b="1"/>
                        <a:t>MAANANTAI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1"/>
                        <a:t>TIISTAI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1"/>
                        <a:t>KESKIVIIKKO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1"/>
                        <a:t>TORSTAI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1"/>
                        <a:t>PERJANTAI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670283"/>
                  </a:ext>
                </a:extLst>
              </a:tr>
              <a:tr h="1176473">
                <a:tc rowSpan="2">
                  <a:txBody>
                    <a:bodyPr/>
                    <a:lstStyle/>
                    <a:p>
                      <a:r>
                        <a:rPr lang="fi-FI" sz="1400">
                          <a:latin typeface="Calibri"/>
                        </a:rPr>
                        <a:t>klo 9.00-11.30 kotiryhmäaikaa, sis. kurssi-ilmot</a:t>
                      </a:r>
                      <a:endParaRPr lang="fi-FI" sz="1400" err="1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sz="140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400" b="0" dirty="0">
                          <a:solidFill>
                            <a:srgbClr val="FF0000"/>
                          </a:solidFill>
                          <a:latin typeface="Calibri"/>
                        </a:rPr>
                        <a:t>Klo 9.30-10.00 </a:t>
                      </a:r>
                      <a:r>
                        <a:rPr lang="fi-FI" sz="1400" b="0" i="0" u="none" strike="noStrike" noProof="0" dirty="0">
                          <a:solidFill>
                            <a:srgbClr val="FF0000"/>
                          </a:solidFill>
                          <a:latin typeface="Calibri"/>
                        </a:rPr>
                        <a:t>kirjasto Lähteen esittelykierros (</a:t>
                      </a:r>
                      <a:r>
                        <a:rPr lang="fi-FI" sz="1400" b="0" i="0" u="none" strike="noStrike" noProof="0" dirty="0" err="1">
                          <a:solidFill>
                            <a:srgbClr val="FF0000"/>
                          </a:solidFill>
                          <a:latin typeface="Calibri"/>
                        </a:rPr>
                        <a:t>Suzan</a:t>
                      </a:r>
                      <a:r>
                        <a:rPr lang="fi-FI" sz="1400" b="0" i="0" u="none" strike="noStrike" noProof="0" dirty="0">
                          <a:solidFill>
                            <a:srgbClr val="FF0000"/>
                          </a:solidFill>
                          <a:latin typeface="Calibri"/>
                        </a:rPr>
                        <a:t>)</a:t>
                      </a:r>
                      <a:endParaRPr lang="fi-FI" sz="1400" b="0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0">
                          <a:solidFill>
                            <a:srgbClr val="FF0000"/>
                          </a:solidFill>
                          <a:latin typeface="Calibri"/>
                        </a:rPr>
                        <a:t>klo 9.00-10.00 kotiryhmäaikaa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b="0" kern="1200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klo 8.30–11.00</a:t>
                      </a:r>
                    </a:p>
                    <a:p>
                      <a:r>
                        <a:rPr lang="fi-FI" sz="1400" b="0" kern="1200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Opintojen ohjaus opettajankoulutuslaitoksella ja yliopistolla 2: täydentävä ja tehostettu ohjaus</a:t>
                      </a:r>
                      <a:endParaRPr lang="fi-FI" sz="1400"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0728610"/>
                  </a:ext>
                </a:extLst>
              </a:tr>
              <a:tr h="1114553">
                <a:tc vMerge="1">
                  <a:txBody>
                    <a:bodyPr/>
                    <a:lstStyle/>
                    <a:p>
                      <a:endParaRPr lang="fi-FI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sz="140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b="0" kern="1200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klo 10.15-11.45</a:t>
                      </a:r>
                    </a:p>
                    <a:p>
                      <a:r>
                        <a:rPr lang="fi-FI" sz="1400" b="0" kern="1200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OKLV211 Kasvatusalan vuorovaikutusosaaminen 1 (demo),</a:t>
                      </a:r>
                    </a:p>
                    <a:p>
                      <a:r>
                        <a:rPr lang="fi-FI" sz="1400" b="0" kern="1200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RUU E314 Isa</a:t>
                      </a:r>
                    </a:p>
                    <a:p>
                      <a:endParaRPr lang="fi-FI" sz="140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b="0" kern="1200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klo 10.15–11.45</a:t>
                      </a:r>
                    </a:p>
                    <a:p>
                      <a:r>
                        <a:rPr lang="fi-FI" sz="1400" b="0" kern="1200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Opintojakso OKLV211 Kasvatusalan vuorovaikutusosaaminen 1 (luento), sali S212</a:t>
                      </a:r>
                      <a:endParaRPr lang="fi-FI" sz="140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sz="1400"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689849"/>
                  </a:ext>
                </a:extLst>
              </a:tr>
              <a:tr h="82043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>
                          <a:latin typeface="Calibri"/>
                        </a:rPr>
                        <a:t>12.30-14.00 Kasvatustieteen perusopintojen orientaatioluento.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>
                          <a:latin typeface="Calibri"/>
                        </a:rPr>
                        <a:t>Agora-rakennus, Ag A102 Aud 1 (Martti Ahtisaari sali). </a:t>
                      </a:r>
                    </a:p>
                    <a:p>
                      <a:endParaRPr lang="fi-FI" sz="1400" b="0">
                        <a:latin typeface="Calibri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fi-FI" sz="1400" b="0" kern="1200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klo 12.15–13.45</a:t>
                      </a:r>
                    </a:p>
                    <a:p>
                      <a:r>
                        <a:rPr lang="fi-FI" sz="1400" b="0" kern="1200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POMM1063 Matematiikan pedagogiikka, sali M 103</a:t>
                      </a:r>
                      <a:endParaRPr lang="fi-FI" sz="1400" b="0">
                        <a:latin typeface="Calibri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fi-FI" sz="1400" b="0" kern="1200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klo 12–15.00 </a:t>
                      </a:r>
                      <a:r>
                        <a:rPr lang="fi-FI" sz="1400" b="0" kern="1200">
                          <a:solidFill>
                            <a:schemeClr val="dk1"/>
                          </a:solidFill>
                          <a:effectLst/>
                          <a:latin typeface="Calibri"/>
                          <a:hlinkClick r:id="rId2"/>
                        </a:rPr>
                        <a:t>Jyväskylän yliopiston avajaisseremonia</a:t>
                      </a:r>
                      <a:endParaRPr lang="fi-FI" sz="140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sz="1400" b="0">
                        <a:latin typeface="Calibri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fi-FI" sz="1400" b="0" kern="1200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klo 12-16</a:t>
                      </a:r>
                    </a:p>
                    <a:p>
                      <a:r>
                        <a:rPr lang="fi-FI" sz="1400" b="0" kern="1200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Ohjelmaa tutoreiden johdolla. Iltapäivän aikana mm. haalarisovitukset</a:t>
                      </a:r>
                      <a:endParaRPr lang="fi-FI" sz="1400"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84493"/>
                  </a:ext>
                </a:extLst>
              </a:tr>
              <a:tr h="495356"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fi-FI" sz="1400" b="0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klo 13.00–15.00</a:t>
                      </a:r>
                    </a:p>
                    <a:p>
                      <a:r>
                        <a:rPr lang="fi-FI" sz="1400" b="0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Mitä, miten ja miksi OKL:ssä opiskellaan ja opitaan? Tutkinnon tavoitteet ja läpäisevät teemat, sali S 212</a:t>
                      </a:r>
                      <a:endParaRPr lang="fi-FI" sz="1400" b="0" dirty="0">
                        <a:latin typeface="Calibri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3694761"/>
                  </a:ext>
                </a:extLst>
              </a:tr>
              <a:tr h="11145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>
                          <a:latin typeface="Calibri"/>
                        </a:rPr>
                        <a:t>14.30-15.00 SOOL-info luokanopettajakoulutuksen ja erityispedagogiikan opiskelijoille. Liikunta-rakennus, L302.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b="0" dirty="0">
                          <a:solidFill>
                            <a:srgbClr val="FF0000"/>
                          </a:solidFill>
                          <a:latin typeface="Calibri"/>
                        </a:rPr>
                        <a:t>klo 14.15-15.00 kotiryhmäaikaa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i-FI" sz="11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i-FI" sz="1100" b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i-FI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495759"/>
                  </a:ext>
                </a:extLst>
              </a:tr>
              <a:tr h="773995">
                <a:tc>
                  <a:txBody>
                    <a:bodyPr/>
                    <a:lstStyle/>
                    <a:p>
                      <a:endParaRPr lang="fi-FI" sz="140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0" kern="1200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klo 17.30-20.00 JYU:n </a:t>
                      </a:r>
                      <a:r>
                        <a:rPr lang="fi-FI" sz="1400" b="1" kern="1200">
                          <a:solidFill>
                            <a:schemeClr val="dk1"/>
                          </a:solidFill>
                          <a:effectLst/>
                          <a:latin typeface="Calibri"/>
                          <a:hlinkClick r:id="rId2"/>
                        </a:rPr>
                        <a:t>Uusien opiskelijoiden ilta </a:t>
                      </a:r>
                      <a:endParaRPr lang="fi-FI" sz="1400" b="1" kern="1200">
                        <a:solidFill>
                          <a:schemeClr val="dk1"/>
                        </a:solidFill>
                        <a:effectLst/>
                        <a:latin typeface="Calibri"/>
                      </a:endParaRPr>
                    </a:p>
                    <a:p>
                      <a:endParaRPr lang="fi-FI" sz="140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0" kern="1200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Klo 18.00-20.00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0" kern="1200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Iltatilaisuus</a:t>
                      </a:r>
                      <a:br>
                        <a:rPr lang="fi-FI" sz="1400" b="1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endParaRPr lang="fi-FI" sz="140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sz="1400">
                        <a:latin typeface="Aptos Display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sz="1400" dirty="0">
                        <a:latin typeface="Aptos Display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244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634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847B97-E7D0-E385-6186-64479F4A7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278" y="1233241"/>
            <a:ext cx="3240506" cy="4064628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</a:rPr>
              <a:t>Opiskelijan työmäärä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1E774-F5F8-3E37-C2A8-730697CF3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anchor="t">
            <a:normAutofit/>
          </a:bodyPr>
          <a:lstStyle/>
          <a:p>
            <a:pPr fontAlgn="base"/>
            <a:r>
              <a:rPr lang="fi-FI" sz="2000" b="1"/>
              <a:t>Opiskelijan opintopistetavoite tulee olla            60 op/lukuvuosi;</a:t>
            </a:r>
            <a:r>
              <a:rPr lang="fi-FI" sz="2000"/>
              <a:t> 1 op on 26,7 h/op opiskelijan työtä  </a:t>
            </a:r>
          </a:p>
          <a:p>
            <a:pPr fontAlgn="base"/>
            <a:r>
              <a:rPr lang="fi-FI" sz="2000"/>
              <a:t>Opiskelijan ajankäyttö lukuvuosittain: 60 op/lukuvuosi, 1600 h opiskelua/vuosi  </a:t>
            </a:r>
          </a:p>
          <a:p>
            <a:pPr fontAlgn="base"/>
            <a:r>
              <a:rPr lang="fi-FI" sz="2000"/>
              <a:t>jos opiskelija opiskelee 10 kk vuodessa, viitenä päivänä viikossa =&gt; työaika 40 tuntia/vk  </a:t>
            </a:r>
          </a:p>
          <a:p>
            <a:pPr fontAlgn="base"/>
            <a:r>
              <a:rPr lang="fi-FI" sz="2000"/>
              <a:t>jos opiskelija opiskelee 9 kk =&gt; 44 tuntia/vk  </a:t>
            </a:r>
          </a:p>
          <a:p>
            <a:pPr fontAlgn="base"/>
            <a:r>
              <a:rPr lang="fi-FI" sz="2000"/>
              <a:t>työviikossa keskimäärin noin puolet viikkotunneista kontaktiopetukseen eli n. 20 h, muu aika on aktiivista itsenäistä työtä  </a:t>
            </a:r>
          </a:p>
          <a:p>
            <a:pPr fontAlgn="base"/>
            <a:r>
              <a:rPr lang="fi-FI" sz="2000"/>
              <a:t>Opintotuen rajaukset – osallistukaa opintotuki-infoon! 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721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19029-CF0F-A90D-0DBA-1D40FABC24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5031" y="1380754"/>
            <a:ext cx="5561938" cy="2513516"/>
          </a:xfrm>
        </p:spPr>
        <p:txBody>
          <a:bodyPr>
            <a:normAutofit/>
          </a:bodyPr>
          <a:lstStyle/>
          <a:p>
            <a:r>
              <a:rPr lang="fi-FI" dirty="0" err="1"/>
              <a:t>Tuesday</a:t>
            </a:r>
            <a:r>
              <a:rPr lang="fi-FI" dirty="0"/>
              <a:t> </a:t>
            </a:r>
            <a:r>
              <a:rPr lang="fi-FI" dirty="0" err="1"/>
              <a:t>Sep</a:t>
            </a:r>
            <a:r>
              <a:rPr lang="fi-FI" dirty="0"/>
              <a:t>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FE5A1-3B5F-CDC2-3E12-812E70B10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5031" y="4076802"/>
            <a:ext cx="5561938" cy="1534587"/>
          </a:xfrm>
        </p:spPr>
        <p:txBody>
          <a:bodyPr>
            <a:normAutofit/>
          </a:bodyPr>
          <a:lstStyle/>
          <a:p>
            <a:r>
              <a:rPr lang="fi-FI" dirty="0"/>
              <a:t>How </a:t>
            </a:r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”</a:t>
            </a:r>
            <a:r>
              <a:rPr lang="fi-FI" dirty="0" err="1"/>
              <a:t>do</a:t>
            </a:r>
            <a:r>
              <a:rPr lang="fi-FI" dirty="0"/>
              <a:t>” </a:t>
            </a:r>
            <a:r>
              <a:rPr lang="fi-FI" dirty="0" err="1"/>
              <a:t>lectures</a:t>
            </a:r>
            <a:r>
              <a:rPr lang="fi-FI" dirty="0"/>
              <a:t>?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6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3" name="Rectangle 223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25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D4ADF-652A-643E-83DF-3E6A7B6FA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410" y="1132599"/>
            <a:ext cx="3240506" cy="4064628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</a:rPr>
              <a:t>Luennon reflektointia</a:t>
            </a:r>
          </a:p>
        </p:txBody>
      </p:sp>
      <p:sp>
        <p:nvSpPr>
          <p:cNvPr id="237" name="Freeform: Shape 227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9" name="Freeform: Shape 229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2" name="Freeform: Shape 231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6" name="Sisällön paikkamerkki 205">
            <a:extLst>
              <a:ext uri="{FF2B5EF4-FFF2-40B4-BE49-F238E27FC236}">
                <a16:creationId xmlns:a16="http://schemas.microsoft.com/office/drawing/2014/main" id="{C20EDFA9-BC00-83D9-5A80-8C60B7A46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fi-FI" sz="2200" dirty="0"/>
              <a:t> Kirjoita tajunnanvirtaa asioista ja sanoista, joita mieleesi nousee äskeisen luennon pohjalta. Aikaa kaksi minuuttia.</a:t>
            </a:r>
            <a:endParaRPr lang="en-US" sz="2200" dirty="0"/>
          </a:p>
          <a:p>
            <a:pPr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fi-FI" sz="2200" dirty="0"/>
              <a:t> Kirjoita ylös ns. ”tyhmiä kysymyksiä”, eli sellaisia mitä et ehkä kehtaisi kysyä ääneen, mutta jotka auttaisivat sinua ymmärtämään opittavan asian paremmin (esim. Mitä eroa on käsitteillä X ja Y?). Aikaa kaksi minuuttia.</a:t>
            </a:r>
            <a:endParaRPr lang="en-US" sz="2200" dirty="0"/>
          </a:p>
          <a:p>
            <a:pPr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fi-FI" sz="2200" dirty="0"/>
              <a:t> Lue edellisten vaiheiden tekstit ja alleviivaa oppimisesi kannalta olennainen.</a:t>
            </a:r>
            <a:endParaRPr lang="en-US" sz="2200" dirty="0"/>
          </a:p>
          <a:p>
            <a:pPr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fi-FI" sz="2200" dirty="0"/>
              <a:t> Muodostakaa luennon keskeisistä asioista ajatuskartta pienissä ryhmissä.</a:t>
            </a:r>
            <a:endParaRPr lang="en-US" sz="2200" dirty="0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D9E1D-3B50-80AC-2BEA-6725D79318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85670" y="6356350"/>
            <a:ext cx="154818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Anne Martin / JYU </a:t>
            </a:r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8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9D4AF57-C8FA-98CA-05DB-BAF2A9AEC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fi-FI" sz="2800">
                <a:solidFill>
                  <a:srgbClr val="FFFFFF"/>
                </a:solidFill>
              </a:rPr>
              <a:t>Luentotyöskentelyn reflektointia</a:t>
            </a:r>
          </a:p>
        </p:txBody>
      </p:sp>
      <p:sp>
        <p:nvSpPr>
          <p:cNvPr id="7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2E58A63-7345-7108-5E72-BE1FC6C9A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i-FI" sz="1600" b="1" dirty="0"/>
              <a:t>ENNEN LUENTOA</a:t>
            </a:r>
          </a:p>
          <a:p>
            <a:r>
              <a:rPr lang="fi-FI" sz="1600" dirty="0"/>
              <a:t>Miten orientoiduit luentoon? Tiesitkö aiheen etukäteen?</a:t>
            </a:r>
          </a:p>
          <a:p>
            <a:r>
              <a:rPr lang="fi-FI" sz="1600" dirty="0"/>
              <a:t>Ennakkotiedot luennon aiheesta?</a:t>
            </a:r>
          </a:p>
          <a:p>
            <a:pPr marL="0" indent="0">
              <a:buNone/>
            </a:pPr>
            <a:r>
              <a:rPr lang="fi-FI" sz="1600" b="1" dirty="0"/>
              <a:t>LUENNON AIKANA</a:t>
            </a:r>
          </a:p>
          <a:p>
            <a:r>
              <a:rPr lang="fi-FI" sz="1600" dirty="0"/>
              <a:t>Mihin asettauduit? Oliko sijainti keskittymisesi kannalta optimaalinen?</a:t>
            </a:r>
          </a:p>
          <a:p>
            <a:r>
              <a:rPr lang="fi-FI" sz="1600" dirty="0"/>
              <a:t>Mitä välineitä mukana? Teitkö muistiinpanoja? Osallistuitko mahdollisiin keskusteluihin?</a:t>
            </a:r>
          </a:p>
          <a:p>
            <a:r>
              <a:rPr lang="fi-FI" sz="1600" dirty="0"/>
              <a:t>Häiritsikö jokin keskittymistäsi? Puhelin / läppäri?</a:t>
            </a:r>
          </a:p>
          <a:p>
            <a:pPr marL="0" indent="0">
              <a:buNone/>
            </a:pPr>
            <a:r>
              <a:rPr lang="fi-FI" sz="1600" b="1" dirty="0"/>
              <a:t>LUENNON JÄLKEEN</a:t>
            </a:r>
          </a:p>
          <a:p>
            <a:r>
              <a:rPr lang="fi-FI" sz="1600" dirty="0"/>
              <a:t>Palasitko luennon aiheeseen jollain tavalla? Esim. juttelu kaverin kanssa, muistiinpanojen lukeminen, ajatuksien kirjoittaminen</a:t>
            </a:r>
          </a:p>
        </p:txBody>
      </p:sp>
    </p:spTree>
    <p:extLst>
      <p:ext uri="{BB962C8B-B14F-4D97-AF65-F5344CB8AC3E}">
        <p14:creationId xmlns:p14="http://schemas.microsoft.com/office/powerpoint/2010/main" val="172915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488F75-88F8-8172-4589-2867A7120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C486AAD-117D-239D-D3C0-42903556C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F708CC-83C1-B4DA-5A09-02D711396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EA4FE9-6194-24C6-FDA1-60117CADC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8F9CE55-A3C2-5A39-05A6-A88303840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AF666B-160F-9A3F-CAB8-A54DBB827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5031" y="1380754"/>
            <a:ext cx="5561938" cy="2513516"/>
          </a:xfrm>
        </p:spPr>
        <p:txBody>
          <a:bodyPr>
            <a:normAutofit/>
          </a:bodyPr>
          <a:lstStyle/>
          <a:p>
            <a:r>
              <a:rPr lang="fi-FI" dirty="0" err="1"/>
              <a:t>Thursday</a:t>
            </a:r>
            <a:r>
              <a:rPr lang="fi-FI" dirty="0"/>
              <a:t> </a:t>
            </a:r>
            <a:r>
              <a:rPr lang="fi-FI" dirty="0" err="1"/>
              <a:t>Sep</a:t>
            </a:r>
            <a:r>
              <a:rPr lang="fi-FI" dirty="0"/>
              <a:t>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38751-9F02-7048-7B6C-F63CE1B97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5031" y="4076802"/>
            <a:ext cx="5561938" cy="1534587"/>
          </a:xfrm>
        </p:spPr>
        <p:txBody>
          <a:bodyPr>
            <a:normAutofit lnSpcReduction="10000"/>
          </a:bodyPr>
          <a:lstStyle/>
          <a:p>
            <a:r>
              <a:rPr lang="fi-FI" dirty="0" err="1"/>
              <a:t>It’s</a:t>
            </a:r>
            <a:r>
              <a:rPr lang="fi-FI" dirty="0"/>
              <a:t> </a:t>
            </a:r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fun</a:t>
            </a:r>
            <a:r>
              <a:rPr lang="fi-FI" dirty="0"/>
              <a:t> and </a:t>
            </a:r>
            <a:r>
              <a:rPr lang="fi-FI" dirty="0" err="1"/>
              <a:t>games</a:t>
            </a:r>
            <a:r>
              <a:rPr lang="fi-FI" dirty="0"/>
              <a:t>: </a:t>
            </a:r>
            <a:r>
              <a:rPr lang="fi-FI" dirty="0" err="1"/>
              <a:t>Taboo</a:t>
            </a:r>
            <a:r>
              <a:rPr lang="fi-FI" dirty="0"/>
              <a:t> – UNI version</a:t>
            </a:r>
          </a:p>
          <a:p>
            <a:r>
              <a:rPr lang="fi-FI" dirty="0"/>
              <a:t>Käytännön asioita</a:t>
            </a:r>
          </a:p>
          <a:p>
            <a:r>
              <a:rPr lang="fi-FI" dirty="0"/>
              <a:t>Seuraava viikko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58C1CCD3-9927-6380-DB93-D73A5AD1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4434CF4-F4FF-A8EA-37AA-080D2AED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0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E466D3E-CF82-EEE6-0EE4-FBDC2197A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rgbClr val="FFFFFF"/>
                </a:solidFill>
              </a:rPr>
              <a:t>Yliopistoalias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490E367-EB8C-9495-8699-EDCC9D9D2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fi-FI" dirty="0">
                <a:hlinkClick r:id="rId2"/>
              </a:rPr>
              <a:t>https://www.jyu.fi/fi/opiskelijalle/kandi-ja-maisteriopiskelijan-ohjeet/uuden-opiskelijan-kasikirja/yliopistosanasto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5026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17351-D0D2-FCDF-8468-0A2DB2193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24" y="643467"/>
            <a:ext cx="4772975" cy="1109133"/>
          </a:xfrm>
        </p:spPr>
        <p:txBody>
          <a:bodyPr>
            <a:normAutofit/>
          </a:bodyPr>
          <a:lstStyle/>
          <a:p>
            <a:r>
              <a:rPr lang="fi-FI"/>
              <a:t>Pedanet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A31A6-8C29-590F-B38F-8D6B18F22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23" y="1970315"/>
            <a:ext cx="5894205" cy="420664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fi-FI" sz="2000"/>
              <a:t>Liity yleiselle JULIET –sivulle: </a:t>
            </a:r>
          </a:p>
          <a:p>
            <a:pPr marL="0" indent="0">
              <a:buNone/>
            </a:pPr>
            <a:r>
              <a:rPr lang="fi-FI" sz="2000">
                <a:hlinkClick r:id="rId2"/>
              </a:rPr>
              <a:t>https://peda.net/id/79a6a11265f</a:t>
            </a:r>
            <a:r>
              <a:rPr lang="fi-FI" sz="2000"/>
              <a:t> avain: </a:t>
            </a:r>
            <a:r>
              <a:rPr lang="fi-FI" sz="2000" err="1"/>
              <a:t>juliet</a:t>
            </a:r>
            <a:endParaRPr lang="fi-FI" sz="2000">
              <a:hlinkClick r:id="rId3"/>
            </a:endParaRPr>
          </a:p>
          <a:p>
            <a:pPr marL="0" indent="0">
              <a:buNone/>
            </a:pPr>
            <a:endParaRPr lang="fi-FI" sz="2000">
              <a:hlinkClick r:id="rId3"/>
            </a:endParaRPr>
          </a:p>
          <a:p>
            <a:pPr marL="0" indent="0">
              <a:buNone/>
            </a:pPr>
            <a:endParaRPr lang="fi-FI" sz="2000"/>
          </a:p>
          <a:p>
            <a:pPr marL="0" indent="0">
              <a:buNone/>
            </a:pPr>
            <a:endParaRPr lang="fi-FI" sz="2000"/>
          </a:p>
          <a:p>
            <a:pPr marL="0" indent="0">
              <a:buNone/>
            </a:pPr>
            <a:r>
              <a:rPr lang="fi-FI" sz="2000"/>
              <a:t>2. Liity tämän vuoden omalle sivulle: </a:t>
            </a:r>
          </a:p>
          <a:p>
            <a:pPr marL="0" indent="0">
              <a:buNone/>
            </a:pPr>
            <a:r>
              <a:rPr lang="fi-FI" sz="2000"/>
              <a:t>ryhmäkoodi: 7a535dfd</a:t>
            </a:r>
            <a:endParaRPr lang="fi-FI" sz="2000">
              <a:hlinkClick r:id="rId3"/>
            </a:endParaRPr>
          </a:p>
          <a:p>
            <a:pPr marL="0" indent="0">
              <a:buNone/>
            </a:pPr>
            <a:r>
              <a:rPr lang="fi-FI" sz="2000">
                <a:hlinkClick r:id="rId3"/>
              </a:rPr>
              <a:t>https://peda.net/join/7a535dfd</a:t>
            </a:r>
            <a:r>
              <a:rPr lang="fi-FI" sz="200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8D688C-8FA8-F70C-BB22-102355994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869" y="643468"/>
            <a:ext cx="2545005" cy="254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B00EFCC-5886-8FED-D486-9E341CAC5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278" y="1233241"/>
            <a:ext cx="3240506" cy="4064628"/>
          </a:xfrm>
        </p:spPr>
        <p:txBody>
          <a:bodyPr>
            <a:normAutofit/>
          </a:bodyPr>
          <a:lstStyle/>
          <a:p>
            <a:r>
              <a:rPr lang="fi-FI" sz="3700">
                <a:solidFill>
                  <a:srgbClr val="FFFFFF"/>
                </a:solidFill>
              </a:rPr>
              <a:t>Rikostaustaote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2FD9AAC-B12C-5120-2B88-A4BBB5484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1400">
                <a:ea typeface="+mn-lt"/>
                <a:cs typeface="+mn-lt"/>
                <a:hlinkClick r:id="rId2"/>
              </a:rPr>
              <a:t>https://www.jyu.fi/fi/opiskelijalle/kandi-ja-maisteriopiskelijan-ohjeet/harjoittelu/rikostaustaote-kasvatustieteiden-ja-psykologian-harjoitteluissa</a:t>
            </a:r>
            <a:r>
              <a:rPr lang="fi-FI" sz="1400">
                <a:ea typeface="+mn-lt"/>
                <a:cs typeface="+mn-lt"/>
              </a:rPr>
              <a:t> </a:t>
            </a:r>
            <a:endParaRPr lang="fi-FI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5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399895-D660-5000-2A92-2C48F736F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278" y="1233241"/>
            <a:ext cx="3240506" cy="4064628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</a:rPr>
              <a:t>Sähköposti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9727E-672D-A50E-CD2E-55B85D035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anchor="t">
            <a:normAutofit/>
          </a:bodyPr>
          <a:lstStyle/>
          <a:p>
            <a:pPr fontAlgn="base"/>
            <a:r>
              <a:rPr lang="fi-FI" sz="1800" b="1"/>
              <a:t>Opiskelijoiden käytettävä yliopiston sähköpostia </a:t>
            </a:r>
            <a:r>
              <a:rPr lang="fi-FI" sz="1800"/>
              <a:t>(muista osoitteista viesti saattaa päätyä roskapostiin)  </a:t>
            </a:r>
          </a:p>
          <a:p>
            <a:pPr fontAlgn="base"/>
            <a:r>
              <a:rPr lang="fi-FI" sz="1800"/>
              <a:t>Huom. </a:t>
            </a:r>
            <a:r>
              <a:rPr lang="fi-FI" sz="1800" err="1"/>
              <a:t>gmail</a:t>
            </a:r>
            <a:r>
              <a:rPr lang="fi-FI" sz="1800"/>
              <a:t>-osoitteesta (useimmista muistakin) on helppo määritellä posti edelleen lähetettäväksi toiseen osoitteeseen. Silloin saa kaikki sähköpostinsa esimerkiksi </a:t>
            </a:r>
            <a:r>
              <a:rPr lang="fi-FI" sz="1800" err="1"/>
              <a:t>student</a:t>
            </a:r>
            <a:r>
              <a:rPr lang="fi-FI" sz="1800"/>
              <a:t>-laatikkoon yhteen paikkaan luettavaksi.    </a:t>
            </a:r>
          </a:p>
          <a:p>
            <a:pPr fontAlgn="base"/>
            <a:r>
              <a:rPr lang="fi-FI" sz="1800"/>
              <a:t>Kuulutte automaattisesti </a:t>
            </a:r>
            <a:r>
              <a:rPr lang="fi-FI" sz="1800" err="1"/>
              <a:t>luokon</a:t>
            </a:r>
            <a:r>
              <a:rPr lang="fi-FI" sz="1800"/>
              <a:t> sähköpostilistalle (</a:t>
            </a:r>
            <a:r>
              <a:rPr lang="fi-FI" sz="1800" err="1"/>
              <a:t>SISUn</a:t>
            </a:r>
            <a:r>
              <a:rPr lang="fi-FI" sz="1800"/>
              <a:t> kautta). </a:t>
            </a:r>
            <a:r>
              <a:rPr lang="fi-FI" sz="1800" b="1"/>
              <a:t>Lukekaa henkilökunnan viestit, ne ovat laitoksen kanava tiedottaa ajankohtaisista asioista!</a:t>
            </a:r>
            <a:r>
              <a:rPr lang="fi-FI" sz="1800"/>
              <a:t>  </a:t>
            </a:r>
          </a:p>
          <a:p>
            <a:pPr fontAlgn="base"/>
            <a:r>
              <a:rPr lang="fi-FI" sz="1800" b="1"/>
              <a:t>Vastaa opettajan henkilökohtaiseen viestiin tai kuittaa se!</a:t>
            </a:r>
            <a:r>
              <a:rPr lang="fi-FI" sz="1800"/>
              <a:t>  </a:t>
            </a:r>
          </a:p>
          <a:p>
            <a:r>
              <a:rPr lang="fi-FI" sz="1800"/>
              <a:t>Sähköpostin allekirjoitukseksi: </a:t>
            </a:r>
            <a:r>
              <a:rPr lang="fi-FI" sz="1800">
                <a:ea typeface="+mn-lt"/>
                <a:cs typeface="+mn-lt"/>
              </a:rPr>
              <a:t>LUOKAsJuliet2025</a:t>
            </a:r>
          </a:p>
          <a:p>
            <a:endParaRPr lang="fi-FI" sz="180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16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FEB961-FBC7-CDB1-289A-5DB605ADC8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5031" y="1380754"/>
            <a:ext cx="5561938" cy="2513516"/>
          </a:xfrm>
        </p:spPr>
        <p:txBody>
          <a:bodyPr>
            <a:normAutofit/>
          </a:bodyPr>
          <a:lstStyle/>
          <a:p>
            <a:r>
              <a:rPr lang="fi-FI" dirty="0" err="1"/>
              <a:t>Friday</a:t>
            </a:r>
            <a:r>
              <a:rPr lang="fi-FI" dirty="0"/>
              <a:t> </a:t>
            </a:r>
            <a:r>
              <a:rPr lang="fi-FI" dirty="0" err="1"/>
              <a:t>Aug</a:t>
            </a:r>
            <a:r>
              <a:rPr lang="fi-FI" dirty="0"/>
              <a:t> 28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BC91D-30B6-FB08-DB5A-F6CC31BBA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5031" y="4076802"/>
            <a:ext cx="5561938" cy="1534587"/>
          </a:xfrm>
        </p:spPr>
        <p:txBody>
          <a:bodyPr>
            <a:normAutofit/>
          </a:bodyPr>
          <a:lstStyle/>
          <a:p>
            <a:r>
              <a:rPr lang="fi-FI" sz="2000" err="1"/>
              <a:t>Getting</a:t>
            </a:r>
            <a:r>
              <a:rPr lang="fi-FI" sz="2000"/>
              <a:t> to </a:t>
            </a:r>
            <a:r>
              <a:rPr lang="fi-FI" sz="2000" err="1"/>
              <a:t>know</a:t>
            </a:r>
            <a:r>
              <a:rPr lang="fi-FI" sz="2000"/>
              <a:t> </a:t>
            </a:r>
            <a:r>
              <a:rPr lang="fi-FI" sz="2000" err="1"/>
              <a:t>each</a:t>
            </a:r>
            <a:r>
              <a:rPr lang="fi-FI" sz="2000"/>
              <a:t> </a:t>
            </a:r>
            <a:r>
              <a:rPr lang="fi-FI" sz="2000" err="1"/>
              <a:t>other</a:t>
            </a:r>
            <a:r>
              <a:rPr lang="fi-FI" sz="2000"/>
              <a:t>: </a:t>
            </a:r>
            <a:r>
              <a:rPr lang="fi-FI" sz="2000" err="1"/>
              <a:t>our</a:t>
            </a:r>
            <a:r>
              <a:rPr lang="fi-FI" sz="2000"/>
              <a:t> </a:t>
            </a:r>
            <a:r>
              <a:rPr lang="fi-FI" sz="2000" err="1"/>
              <a:t>language</a:t>
            </a:r>
            <a:r>
              <a:rPr lang="fi-FI" sz="2000"/>
              <a:t> </a:t>
            </a:r>
            <a:r>
              <a:rPr lang="fi-FI" sz="2000" err="1"/>
              <a:t>paths</a:t>
            </a:r>
            <a:endParaRPr lang="fi-FI" sz="2000"/>
          </a:p>
          <a:p>
            <a:r>
              <a:rPr lang="fi-FI" sz="2000" err="1"/>
              <a:t>What</a:t>
            </a:r>
            <a:r>
              <a:rPr lang="fi-FI" sz="2000"/>
              <a:t> is a </a:t>
            </a:r>
            <a:r>
              <a:rPr lang="fi-FI" sz="2000" err="1"/>
              <a:t>teacher</a:t>
            </a:r>
            <a:r>
              <a:rPr lang="fi-FI" sz="2000"/>
              <a:t>?</a:t>
            </a:r>
          </a:p>
          <a:p>
            <a:r>
              <a:rPr lang="fi-FI" sz="2000" err="1"/>
              <a:t>The</a:t>
            </a:r>
            <a:r>
              <a:rPr lang="fi-FI" sz="2000"/>
              <a:t> </a:t>
            </a:r>
            <a:r>
              <a:rPr lang="fi-FI" sz="2000" err="1"/>
              <a:t>butterflies</a:t>
            </a:r>
            <a:endParaRPr lang="fi-FI" sz="2000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65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55B34EC-DE58-C32F-C665-D298AD569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278" y="1233241"/>
            <a:ext cx="3240506" cy="4064628"/>
          </a:xfrm>
        </p:spPr>
        <p:txBody>
          <a:bodyPr>
            <a:normAutofit/>
          </a:bodyPr>
          <a:lstStyle/>
          <a:p>
            <a:r>
              <a:rPr lang="fi-FI" sz="4100">
                <a:solidFill>
                  <a:srgbClr val="FFFFFF"/>
                </a:solidFill>
              </a:rPr>
              <a:t>Opiskelijoiden yksilöllisten järjestelyjen hakeminen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D11E161-9F31-EAA0-6CB9-FBD3BD066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1600" b="1" dirty="0"/>
              <a:t>Opiskelijoiden yksilöllisten opintojärjestelyiden hakeminen ja myöntäminen tapahtuu nykyään pääsääntöisesti DROP IN –tilaisuuksissa.</a:t>
            </a:r>
            <a:r>
              <a:rPr lang="fi-FI" sz="1600" dirty="0"/>
              <a:t> Yksilöllisten järjestelyjen myöntäminen perustuu asiantuntijan lausuntoon, joka tulee näyttää tilaisuudessa.</a:t>
            </a:r>
          </a:p>
          <a:p>
            <a:r>
              <a:rPr lang="fi-FI" sz="1600" b="1" dirty="0"/>
              <a:t>Suosituksiin kirjataan ainoastaan asiat, jotka eivät kuulu yliopistopedagogiikkaan.</a:t>
            </a:r>
            <a:r>
              <a:rPr lang="fi-FI" sz="1600" dirty="0"/>
              <a:t> Heta </a:t>
            </a:r>
            <a:r>
              <a:rPr lang="fi-FI" sz="1600" dirty="0" err="1"/>
              <a:t>Orrain</a:t>
            </a:r>
            <a:r>
              <a:rPr lang="fi-FI" sz="1600" dirty="0"/>
              <a:t> puhuu tästä (yliopistopedagogiikka vs. yksilölliset järjestelyt) fukseille orientaatio-ohjelman puitteissa pe 5.9. klo 8.30-11 L302.</a:t>
            </a:r>
          </a:p>
          <a:p>
            <a:r>
              <a:rPr lang="fi-FI" sz="1600" b="1" dirty="0"/>
              <a:t>Uusille opiskelijoille</a:t>
            </a:r>
            <a:r>
              <a:rPr lang="fi-FI" sz="1600" dirty="0"/>
              <a:t> on varattu </a:t>
            </a:r>
            <a:r>
              <a:rPr lang="fi-FI" sz="1600" b="1" dirty="0"/>
              <a:t> DROP IN –tilaisuus </a:t>
            </a:r>
            <a:r>
              <a:rPr lang="fi-FI" sz="1600" dirty="0"/>
              <a:t>ti 16.9.2025 klo 12.15-16.00</a:t>
            </a:r>
            <a:endParaRPr lang="fi-FI" sz="1600" b="1" dirty="0"/>
          </a:p>
          <a:p>
            <a:r>
              <a:rPr lang="fi-FI" sz="1600" dirty="0"/>
              <a:t>Syyslukukauden muut DROP IN -tilaisuudet, joihin voi osallistua</a:t>
            </a:r>
          </a:p>
          <a:p>
            <a:pPr lvl="1" fontAlgn="base">
              <a:buFont typeface="Courier New" panose="020B0604020202020204" pitchFamily="34" charset="0"/>
              <a:buChar char="o"/>
            </a:pPr>
            <a:r>
              <a:rPr lang="fi-FI" sz="1600" dirty="0"/>
              <a:t>ma 6.10.2025 klo 12.15-16.00</a:t>
            </a:r>
          </a:p>
          <a:p>
            <a:pPr lvl="1" fontAlgn="base">
              <a:buFont typeface="Courier New" panose="020B0604020202020204" pitchFamily="34" charset="0"/>
              <a:buChar char="o"/>
            </a:pPr>
            <a:r>
              <a:rPr lang="fi-FI" sz="1600" dirty="0"/>
              <a:t>ma 3.11.2025 klo 12.15-16.00</a:t>
            </a:r>
          </a:p>
          <a:p>
            <a:pPr lvl="1" fontAlgn="base">
              <a:buFont typeface="Courier New" panose="020B0604020202020204" pitchFamily="34" charset="0"/>
              <a:buChar char="o"/>
            </a:pPr>
            <a:r>
              <a:rPr lang="fi-FI" sz="1600" dirty="0"/>
              <a:t>ma 1.12.2025 klo 12.15-16.00</a:t>
            </a:r>
          </a:p>
          <a:p>
            <a:r>
              <a:rPr lang="fi-FI" sz="1600" dirty="0"/>
              <a:t>Tarkemmat tiedot Opiskelijalle-sivuilla, siellä Yksilölliset järjestelyt opinnoissa</a:t>
            </a:r>
            <a:r>
              <a:rPr lang="fi-FI" sz="1600" dirty="0">
                <a:hlinkClick r:id="rId2"/>
              </a:rPr>
              <a:t> </a:t>
            </a:r>
            <a:r>
              <a:rPr lang="fi-FI" sz="1600" u="sng" dirty="0">
                <a:hlinkClick r:id="rId2"/>
              </a:rPr>
              <a:t>Opiskeluhyvinvointi | Jyväskylän yliopisto</a:t>
            </a:r>
            <a:endParaRPr lang="fi-FI" sz="16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20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E1D0BAB-125D-CC76-EFF0-0D3D6A7D2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Seuraava viikko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40B8DB-A779-1329-5F20-39429BAB0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Kotiryhmäaikaa ti 13-14 ja ke klo 12.15-13.45</a:t>
            </a:r>
          </a:p>
          <a:p>
            <a:r>
              <a:rPr lang="fi-FI">
                <a:hlinkClick r:id="rId2"/>
              </a:rPr>
              <a:t>uMove avoimet ovet 8.-12.9.2025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5558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3063B-4DC7-FF8A-D26F-5368AFD35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96" y="1113763"/>
            <a:ext cx="5558489" cy="1325563"/>
          </a:xfrm>
        </p:spPr>
        <p:txBody>
          <a:bodyPr>
            <a:normAutofit/>
          </a:bodyPr>
          <a:lstStyle/>
          <a:p>
            <a:r>
              <a:rPr lang="fi-FI" err="1"/>
              <a:t>Let’s</a:t>
            </a:r>
            <a:r>
              <a:rPr lang="fi-FI"/>
              <a:t> play </a:t>
            </a:r>
            <a:r>
              <a:rPr lang="fi-FI" err="1"/>
              <a:t>Scattergories</a:t>
            </a:r>
            <a:r>
              <a:rPr lang="fi-FI"/>
              <a:t>!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Block Arc 33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32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F0E1E-7130-5A62-E560-B2A9A0161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5085806" cy="1088136"/>
          </a:xfrm>
        </p:spPr>
        <p:txBody>
          <a:bodyPr anchor="b">
            <a:normAutofit/>
          </a:bodyPr>
          <a:lstStyle/>
          <a:p>
            <a:r>
              <a:rPr lang="fi-FI" sz="3400">
                <a:hlinkClick r:id="rId2"/>
              </a:rPr>
              <a:t>Ohjeita OKL:ssä opiskeluun</a:t>
            </a:r>
            <a:endParaRPr lang="fi-FI" sz="3400"/>
          </a:p>
        </p:txBody>
      </p:sp>
      <p:pic>
        <p:nvPicPr>
          <p:cNvPr id="7" name="Content Placeholder 6" descr="Cheers outline">
            <a:extLst>
              <a:ext uri="{FF2B5EF4-FFF2-40B4-BE49-F238E27FC236}">
                <a16:creationId xmlns:a16="http://schemas.microsoft.com/office/drawing/2014/main" id="{6C88B9E1-0C6F-BBB1-31C4-745C8F87D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1479" y="2364405"/>
            <a:ext cx="4267200" cy="4267200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AB1282-FAEB-574A-16EE-35AA34B4AD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77" r="1" b="1"/>
          <a:stretch>
            <a:fillRect/>
          </a:stretch>
        </p:blipFill>
        <p:spPr>
          <a:xfrm>
            <a:off x="6096000" y="783782"/>
            <a:ext cx="5689418" cy="5667964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8239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r>
              <a:rPr lang="fi-FI" sz="675" b="1">
                <a:solidFill>
                  <a:srgbClr val="BBE0E3"/>
                </a:solidFill>
              </a:rPr>
              <a:t>JYU. </a:t>
            </a:r>
            <a:r>
              <a:rPr lang="fi-FI" sz="675" b="1">
                <a:solidFill>
                  <a:srgbClr val="FFFFFF"/>
                </a:solidFill>
              </a:rPr>
              <a:t>Since 1863.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0FE3988A-0109-0B40-965D-9E0ED41EFEE4}" type="slidenum">
              <a:rPr lang="fi-FI" sz="675">
                <a:solidFill>
                  <a:srgbClr val="FFFFFF"/>
                </a:solidFill>
                <a:cs typeface="Arial"/>
              </a:rPr>
              <a:pPr defTabSz="342900">
                <a:defRPr/>
              </a:pPr>
              <a:t>24</a:t>
            </a:fld>
            <a:endParaRPr lang="fi-FI" sz="675">
              <a:solidFill>
                <a:srgbClr val="FFFFFF"/>
              </a:solidFill>
              <a:cs typeface="Arial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53695"/>
              </p:ext>
            </p:extLst>
          </p:nvPr>
        </p:nvGraphicFramePr>
        <p:xfrm>
          <a:off x="1524000" y="166446"/>
          <a:ext cx="9143994" cy="65365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9664">
                  <a:extLst>
                    <a:ext uri="{9D8B030D-6E8A-4147-A177-3AD203B41FA5}">
                      <a16:colId xmlns:a16="http://schemas.microsoft.com/office/drawing/2014/main" val="1552835324"/>
                    </a:ext>
                  </a:extLst>
                </a:gridCol>
                <a:gridCol w="1649070">
                  <a:extLst>
                    <a:ext uri="{9D8B030D-6E8A-4147-A177-3AD203B41FA5}">
                      <a16:colId xmlns:a16="http://schemas.microsoft.com/office/drawing/2014/main" val="4130883434"/>
                    </a:ext>
                  </a:extLst>
                </a:gridCol>
                <a:gridCol w="1630540">
                  <a:extLst>
                    <a:ext uri="{9D8B030D-6E8A-4147-A177-3AD203B41FA5}">
                      <a16:colId xmlns:a16="http://schemas.microsoft.com/office/drawing/2014/main" val="3689724029"/>
                    </a:ext>
                  </a:extLst>
                </a:gridCol>
                <a:gridCol w="1610540">
                  <a:extLst>
                    <a:ext uri="{9D8B030D-6E8A-4147-A177-3AD203B41FA5}">
                      <a16:colId xmlns:a16="http://schemas.microsoft.com/office/drawing/2014/main" val="3715201053"/>
                    </a:ext>
                  </a:extLst>
                </a:gridCol>
                <a:gridCol w="1835829">
                  <a:extLst>
                    <a:ext uri="{9D8B030D-6E8A-4147-A177-3AD203B41FA5}">
                      <a16:colId xmlns:a16="http://schemas.microsoft.com/office/drawing/2014/main" val="1707312976"/>
                    </a:ext>
                  </a:extLst>
                </a:gridCol>
                <a:gridCol w="1028351">
                  <a:extLst>
                    <a:ext uri="{9D8B030D-6E8A-4147-A177-3AD203B41FA5}">
                      <a16:colId xmlns:a16="http://schemas.microsoft.com/office/drawing/2014/main" val="4025260522"/>
                    </a:ext>
                  </a:extLst>
                </a:gridCol>
              </a:tblGrid>
              <a:tr h="4131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endParaRPr lang="fi-FI" sz="110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 b="1">
                          <a:effectLst/>
                          <a:latin typeface="Calibri"/>
                          <a:cs typeface="Calibri"/>
                        </a:rPr>
                        <a:t>PERIODI 1 </a:t>
                      </a:r>
                      <a:r>
                        <a:rPr lang="fi-FI" sz="1100" b="1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1.8. - 26.10.2025</a:t>
                      </a:r>
                      <a:endParaRPr lang="fi-FI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50872" marR="50872" marT="25436" marB="25436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 b="1">
                          <a:effectLst/>
                          <a:latin typeface="Calibri"/>
                          <a:cs typeface="Calibri"/>
                        </a:rPr>
                        <a:t>PERIODI 2 27.10. - 31.12.2025</a:t>
                      </a:r>
                      <a:endParaRPr lang="fi-FI" sz="1100" b="1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50872" marR="50872" marT="25436" marB="25436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480"/>
                        </a:spcAft>
                        <a:buNone/>
                      </a:pPr>
                      <a:r>
                        <a:rPr lang="fi-FI" sz="11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PERIODI 3 1.1. - 15.3.2026</a:t>
                      </a:r>
                      <a:endParaRPr lang="fi-FI"/>
                    </a:p>
                  </a:txBody>
                  <a:tcPr marL="50872" marR="50872" marT="25436" marB="2543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80"/>
                        </a:spcAft>
                        <a:buNone/>
                      </a:pPr>
                      <a:r>
                        <a:rPr lang="fi-FI" sz="1100" b="1" i="0" u="sng" strike="noStrike" noProof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PERIODI 4 </a:t>
                      </a:r>
                      <a:r>
                        <a:rPr lang="fi-FI" sz="1100" b="1" i="0" u="none" strike="noStrike" noProof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17.3.–31.5.2025</a:t>
                      </a:r>
                      <a:endParaRPr lang="fi-FI"/>
                    </a:p>
                  </a:txBody>
                  <a:tcPr marL="50872" marR="50872" marT="25436" marB="2543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endParaRPr lang="fi-FI" sz="110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847146"/>
                  </a:ext>
                </a:extLst>
              </a:tr>
              <a:tr h="4201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endParaRPr lang="fi-FI" sz="110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80"/>
                        </a:spcAft>
                        <a:buNone/>
                      </a:pPr>
                      <a:r>
                        <a:rPr lang="fi-FI" sz="11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KTKP010 Oppiminen ja ohjaus </a:t>
                      </a:r>
                      <a:endParaRPr lang="fi-FI" sz="1100" b="1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0872" marR="50872" marT="25436" marB="25436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1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KTKP050 Vuorovaikutus ja yhteistyö </a:t>
                      </a:r>
                      <a:endParaRPr lang="fi-FI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72" marR="50872" marT="25436" marB="25436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80"/>
                        </a:spcAft>
                        <a:buNone/>
                      </a:pPr>
                      <a:r>
                        <a:rPr lang="fi-FI" sz="11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KTKP020 Kestävä kasvatus ja yhteiskunta</a:t>
                      </a:r>
                      <a:endParaRPr lang="fi-FI"/>
                    </a:p>
                  </a:txBody>
                  <a:tcPr marL="50872" marR="50872" marT="25436" marB="2543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8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1">
                          <a:effectLst/>
                          <a:latin typeface="Calibri"/>
                          <a:cs typeface="Calibri"/>
                        </a:rPr>
                        <a:t>KTKP040 Tieteellinen ajattelu ja tieto   </a:t>
                      </a:r>
                      <a:endParaRPr lang="fi-FI" sz="1100" b="1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50872" marR="50872" marT="25436" marB="2543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endParaRPr lang="fi-FI" sz="110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16982"/>
                  </a:ext>
                </a:extLst>
              </a:tr>
              <a:tr h="1266932">
                <a:tc>
                  <a:txBody>
                    <a:bodyPr/>
                    <a:lstStyle/>
                    <a:p>
                      <a:pPr marL="88900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 b="1" kern="1200">
                          <a:effectLst/>
                          <a:latin typeface="Calibri"/>
                          <a:cs typeface="Calibri"/>
                        </a:rPr>
                        <a:t>OKL teemaluennot</a:t>
                      </a:r>
                    </a:p>
                    <a:p>
                      <a:pPr marL="88900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 b="1" kern="1200">
                          <a:effectLst/>
                          <a:latin typeface="Calibri"/>
                          <a:cs typeface="Calibri"/>
                        </a:rPr>
                        <a:t>Klo 12:30-13:30 </a:t>
                      </a:r>
                      <a:endParaRPr lang="fi-FI" sz="1100" b="1" kern="1200">
                        <a:effectLst/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  <a:p>
                      <a:pPr marL="88900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 kern="1200">
                          <a:effectLst/>
                          <a:latin typeface="Calibri"/>
                          <a:cs typeface="Calibri"/>
                        </a:rPr>
                        <a:t>19.9. </a:t>
                      </a:r>
                      <a:r>
                        <a:rPr lang="fi-FI" sz="1100" kern="120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Pakarinen</a:t>
                      </a:r>
                    </a:p>
                    <a:p>
                      <a:pPr marL="88900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 kern="1200">
                          <a:effectLst/>
                          <a:latin typeface="Calibri"/>
                          <a:cs typeface="Calibri"/>
                        </a:rPr>
                        <a:t>26.9. Pakarinen</a:t>
                      </a:r>
                    </a:p>
                    <a:p>
                      <a:pPr marL="88900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 kern="1200">
                          <a:effectLst/>
                          <a:latin typeface="Calibri"/>
                          <a:cs typeface="Calibri"/>
                        </a:rPr>
                        <a:t>3.10. </a:t>
                      </a:r>
                      <a:r>
                        <a:rPr lang="fi-FI" sz="1100" kern="1200" err="1">
                          <a:effectLst/>
                          <a:latin typeface="Calibri"/>
                          <a:cs typeface="Calibri"/>
                        </a:rPr>
                        <a:t>Moate</a:t>
                      </a:r>
                      <a:endParaRPr lang="fi-FI" sz="1100" err="1">
                        <a:effectLst/>
                        <a:latin typeface="Calibri"/>
                        <a:ea typeface="Times New Roman" panose="02020603050405020304" pitchFamily="18" charset="0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Aft>
                          <a:spcPts val="200"/>
                        </a:spcAft>
                        <a:buNone/>
                      </a:pPr>
                      <a:r>
                        <a:rPr lang="fi-FI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LUENNOT, TENTTI, PIENRYHMÄTYÖSKENTELY JA OPPIMISTEHTÄVÄT</a:t>
                      </a:r>
                    </a:p>
                    <a:p>
                      <a:pPr lvl="0">
                        <a:lnSpc>
                          <a:spcPct val="100000"/>
                        </a:lnSpc>
                        <a:spcAft>
                          <a:spcPts val="200"/>
                        </a:spcAft>
                        <a:buNone/>
                      </a:pPr>
                      <a:endParaRPr lang="fi-FI" sz="1100" b="0" i="0" u="none" strike="noStrike" noProof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50872" marR="50872" marT="25436" marB="25436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LUENNOT, PIENRYHMÄTYÖSKENTELY JA OPPIMISTEHTÄVÄT</a:t>
                      </a:r>
                      <a:endParaRPr lang="fi-FI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endParaRPr lang="fi-FI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72" marR="50872" marT="25436" marB="25436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Aft>
                          <a:spcPts val="200"/>
                        </a:spcAft>
                        <a:buNone/>
                      </a:pPr>
                      <a:r>
                        <a:rPr lang="fi-FI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VIDEOLUENNOT, PIENRYHMÄTYÖSKENTELY JA OPPIMISTEHTÄVÄT</a:t>
                      </a:r>
                      <a:endParaRPr lang="fi-FI"/>
                    </a:p>
                  </a:txBody>
                  <a:tcPr marL="50872" marR="50872" marT="25436" marB="2543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r>
                        <a:rPr lang="fi-FI" sz="110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LUENNOT, PIENRYHMÄTYÖSKENTELY JA OPPIMISTEHTÄVÄT</a:t>
                      </a:r>
                    </a:p>
                  </a:txBody>
                  <a:tcPr marL="50872" marR="50872" marT="25436" marB="2543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6995" indent="0"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 b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Periodit</a:t>
                      </a:r>
                      <a:r>
                        <a:rPr lang="fi-FI" sz="1100" b="1" baseline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1-4</a:t>
                      </a:r>
                    </a:p>
                    <a:p>
                      <a:pPr marL="86995" indent="0"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 b="1" baseline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15.4.2026 asti</a:t>
                      </a:r>
                    </a:p>
                    <a:p>
                      <a:pPr marL="86995" indent="0"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Oma opetus </a:t>
                      </a:r>
                    </a:p>
                    <a:p>
                      <a:pPr marL="85725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8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>
                          <a:latin typeface="Calibri"/>
                          <a:cs typeface="Calibri"/>
                        </a:rPr>
                        <a:t>(8 x 45 min)</a:t>
                      </a: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893332"/>
                  </a:ext>
                </a:extLst>
              </a:tr>
              <a:tr h="2401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endParaRPr lang="fi-FI" sz="110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>
                          <a:effectLst/>
                          <a:latin typeface="Calibri"/>
                          <a:cs typeface="Calibri"/>
                        </a:rPr>
                        <a:t>KOTIRYHMÄ 6 X 2h</a:t>
                      </a:r>
                      <a:endParaRPr lang="fi-FI" sz="110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50872" marR="50872" marT="25436" marB="25436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>
                          <a:effectLst/>
                          <a:latin typeface="Calibri"/>
                          <a:cs typeface="Calibri"/>
                        </a:rPr>
                        <a:t>KOTIRYHMÄ 6 X 2h</a:t>
                      </a:r>
                      <a:endParaRPr lang="fi-FI" sz="110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50872" marR="50872" marT="25436" marB="25436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>
                          <a:effectLst/>
                          <a:latin typeface="Calibri"/>
                          <a:cs typeface="Calibri"/>
                        </a:rPr>
                        <a:t>KOTIRYHMÄ 6 X 2h</a:t>
                      </a:r>
                      <a:endParaRPr lang="fi-FI" sz="110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50872" marR="50872" marT="25436" marB="2543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>
                          <a:effectLst/>
                          <a:latin typeface="Calibri"/>
                          <a:cs typeface="Calibri"/>
                        </a:rPr>
                        <a:t>KOTIRYHMÄ 6 X 2h</a:t>
                      </a:r>
                      <a:endParaRPr lang="fi-FI" sz="110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50872" marR="50872" marT="25436" marB="2543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endParaRPr lang="fi-FI" sz="110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042738"/>
                  </a:ext>
                </a:extLst>
              </a:tr>
              <a:tr h="247984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 b="1">
                          <a:effectLst/>
                          <a:latin typeface="Calibri"/>
                          <a:cs typeface="Calibri"/>
                        </a:rPr>
                        <a:t>Video Clubit ja muut harjoitteluun kuuluvat ohjaukset</a:t>
                      </a:r>
                      <a:endParaRPr lang="fi-FI" sz="1100" b="1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653136"/>
                  </a:ext>
                </a:extLst>
              </a:tr>
              <a:tr h="1206601">
                <a:tc rowSpan="3">
                  <a:txBody>
                    <a:bodyPr/>
                    <a:lstStyle/>
                    <a:p>
                      <a:pPr marL="84455"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 b="1">
                          <a:effectLst/>
                          <a:latin typeface="Calibri"/>
                          <a:cs typeface="Calibri"/>
                        </a:rPr>
                        <a:t>Viikko 38</a:t>
                      </a:r>
                    </a:p>
                    <a:p>
                      <a:pPr marL="84455" defTabSz="419100"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 b="1">
                          <a:effectLst/>
                          <a:latin typeface="Calibri"/>
                          <a:cs typeface="Calibri"/>
                        </a:rPr>
                        <a:t>Harjoitteluun liittyvä yleinen harjoitteluinfo </a:t>
                      </a:r>
                      <a:r>
                        <a:rPr lang="fi-FI" sz="1100" b="1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ti</a:t>
                      </a:r>
                      <a:r>
                        <a:rPr lang="fi-FI" sz="1100" b="1" baseline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16.</a:t>
                      </a:r>
                      <a:r>
                        <a:rPr lang="fi-FI" sz="1100" b="1" baseline="0">
                          <a:effectLst/>
                          <a:latin typeface="Calibri"/>
                          <a:cs typeface="Calibri"/>
                        </a:rPr>
                        <a:t>9</a:t>
                      </a:r>
                      <a:r>
                        <a:rPr lang="fi-FI" sz="1100" b="1">
                          <a:effectLst/>
                          <a:latin typeface="Calibri"/>
                          <a:cs typeface="Calibri"/>
                        </a:rPr>
                        <a:t>. Norssin </a:t>
                      </a:r>
                      <a:r>
                        <a:rPr lang="fi-FI" sz="1100" b="1" baseline="0">
                          <a:effectLst/>
                          <a:latin typeface="Calibri"/>
                          <a:cs typeface="Calibri"/>
                        </a:rPr>
                        <a:t>ruokala Amandassa </a:t>
                      </a:r>
                      <a:endParaRPr lang="fi-FI" sz="1100" b="1">
                        <a:effectLst/>
                        <a:latin typeface="Calibri"/>
                        <a:cs typeface="Calibri"/>
                      </a:endParaRPr>
                    </a:p>
                    <a:p>
                      <a:pPr marL="84455" defTabSz="419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 b="1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klo 13:30-14:15 </a:t>
                      </a:r>
                    </a:p>
                    <a:p>
                      <a:pPr marL="84455" defTabSz="419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Eija Aalto, OKL:n info </a:t>
                      </a:r>
                      <a:br>
                        <a:rPr lang="fi-FI" sz="110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</a:br>
                      <a:r>
                        <a:rPr lang="fi-FI" sz="1100" b="1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n. klo 14:15-15:30</a:t>
                      </a:r>
                      <a:r>
                        <a:rPr lang="fi-FI" sz="1100" b="1" baseline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fi-FI" sz="1100" baseline="0">
                          <a:effectLst/>
                          <a:latin typeface="Calibri"/>
                          <a:cs typeface="Calibri"/>
                        </a:rPr>
                        <a:t>Norssin info ja luokanopettajan ohjaus</a:t>
                      </a:r>
                    </a:p>
                    <a:p>
                      <a:pPr marL="84455" defTabSz="419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i-FI" sz="1100" b="1" baseline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84455" defTabSz="419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100" b="1">
                          <a:effectLst/>
                          <a:latin typeface="Calibri"/>
                          <a:cs typeface="Calibri"/>
                        </a:rPr>
                        <a:t>Viikko</a:t>
                      </a:r>
                      <a:r>
                        <a:rPr lang="fi-FI" sz="1100" b="1" baseline="0">
                          <a:effectLst/>
                          <a:latin typeface="Calibri"/>
                          <a:cs typeface="Calibri"/>
                        </a:rPr>
                        <a:t> 39</a:t>
                      </a:r>
                      <a:endParaRPr lang="fi-FI" sz="1100" b="1">
                        <a:effectLst/>
                        <a:latin typeface="Calibri"/>
                        <a:cs typeface="Calibri"/>
                      </a:endParaRPr>
                    </a:p>
                    <a:p>
                      <a:pPr marL="84455"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>
                          <a:effectLst/>
                          <a:latin typeface="Calibri"/>
                          <a:cs typeface="Calibri"/>
                        </a:rPr>
                        <a:t>1 x 90 min demo: </a:t>
                      </a:r>
                      <a:r>
                        <a:rPr lang="fi-FI" sz="1100" err="1">
                          <a:effectLst/>
                          <a:latin typeface="Calibri"/>
                          <a:cs typeface="Calibri"/>
                        </a:rPr>
                        <a:t>PROpe</a:t>
                      </a:r>
                      <a:r>
                        <a:rPr lang="fi-FI" sz="1100">
                          <a:effectLst/>
                          <a:latin typeface="Calibri"/>
                          <a:cs typeface="Calibri"/>
                        </a:rPr>
                        <a:t> työskentely OH1, Video Club -työskentelyn esittely, muut asiat</a:t>
                      </a: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 b="1">
                          <a:effectLst/>
                          <a:latin typeface="Calibri"/>
                          <a:cs typeface="Calibri"/>
                        </a:rPr>
                        <a:t>Video Club 1, Viikko 41</a:t>
                      </a:r>
                      <a:endParaRPr lang="fi-FI"/>
                    </a:p>
                    <a:p>
                      <a:pPr marL="0" marR="0" lvl="0" indent="0" algn="l" defTabSz="914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80"/>
                        </a:spcAft>
                        <a:buNone/>
                        <a:tabLst/>
                        <a:defRPr/>
                      </a:pPr>
                      <a:r>
                        <a:rPr lang="fi-FI" sz="1200" b="0" i="0" u="none" strike="noStrike" noProof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Tilannekiinnostuneisuus</a:t>
                      </a:r>
                      <a:endParaRPr lang="fi-FI">
                        <a:solidFill>
                          <a:srgbClr val="FF0000"/>
                        </a:solidFill>
                        <a:latin typeface="Calibri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>
                          <a:effectLst/>
                          <a:latin typeface="Calibri"/>
                          <a:cs typeface="Calibri"/>
                        </a:rPr>
                        <a:t>Ennakkotehtävä</a:t>
                      </a:r>
                      <a:endParaRPr lang="fi-FI" sz="110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50872" marR="50872" marT="25436" marB="25436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8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1">
                          <a:effectLst/>
                          <a:latin typeface="Calibri"/>
                          <a:cs typeface="Calibri"/>
                        </a:rPr>
                        <a:t>Video Club 3, Viikko 46 </a:t>
                      </a:r>
                      <a:endParaRPr lang="fi-FI" sz="1100" b="1" u="sng"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8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200"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K</a:t>
                      </a:r>
                      <a:r>
                        <a:rPr lang="fi-FI" sz="1200" b="0" i="0" u="none" strike="noStrike" noProof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äyttäytymisen säätely</a:t>
                      </a:r>
                      <a:endParaRPr lang="fi-FI" sz="1200">
                        <a:solidFill>
                          <a:srgbClr val="FF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l" defTabSz="4572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8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Kielitietoisuus</a:t>
                      </a:r>
                      <a:endParaRPr lang="fi-FI" sz="1200"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8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Ennakkotehtävä</a:t>
                      </a:r>
                    </a:p>
                  </a:txBody>
                  <a:tcPr marL="50872" marR="50872" marT="25436" marB="25436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8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1">
                          <a:effectLst/>
                          <a:latin typeface="Calibri"/>
                          <a:cs typeface="Calibri"/>
                        </a:rPr>
                        <a:t>Video Club 5</a:t>
                      </a:r>
                      <a:endParaRPr lang="fi-FI" sz="1100" b="1">
                        <a:effectLst/>
                        <a:highlight>
                          <a:srgbClr val="FF00FF"/>
                        </a:highlight>
                        <a:latin typeface="Calibri"/>
                        <a:cs typeface="Calibr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8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Tilannekiinnostus ja tehtäväsuuntautunut käyttäytyminen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 strike="noStrike">
                          <a:effectLst/>
                          <a:latin typeface="Calibri"/>
                          <a:cs typeface="Calibri"/>
                        </a:rPr>
                        <a:t>Ennakkotehtävä</a:t>
                      </a:r>
                      <a:endParaRPr lang="fi-FI" sz="1100">
                        <a:effectLst/>
                        <a:latin typeface="Calibri"/>
                        <a:cs typeface="Calibri"/>
                      </a:endParaRPr>
                    </a:p>
                  </a:txBody>
                  <a:tcPr marL="50872" marR="50872" marT="25436" marB="2543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80"/>
                        </a:spcAft>
                        <a:buNone/>
                      </a:pPr>
                      <a:r>
                        <a:rPr lang="fi-FI" sz="1100" b="1">
                          <a:effectLst/>
                          <a:latin typeface="Calibri"/>
                          <a:cs typeface="Calibri"/>
                        </a:rPr>
                        <a:t>Video Club 7</a:t>
                      </a:r>
                      <a:endParaRPr lang="fi-FI" sz="1100" b="0">
                        <a:effectLst/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8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200" strike="noStrike">
                        <a:solidFill>
                          <a:srgbClr val="FF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8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>
                          <a:effectLst/>
                          <a:latin typeface="Calibri"/>
                          <a:cs typeface="Calibri"/>
                        </a:rPr>
                        <a:t>Ennakkotehtävä</a:t>
                      </a:r>
                      <a:endParaRPr lang="fi-FI" sz="1100">
                        <a:solidFill>
                          <a:srgbClr val="FF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50872" marR="50872" marT="25436" marB="2543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93345"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 b="1">
                          <a:effectLst/>
                          <a:latin typeface="Calibri"/>
                          <a:cs typeface="Calibri"/>
                        </a:rPr>
                        <a:t>Huhti-toukokuu</a:t>
                      </a:r>
                    </a:p>
                    <a:p>
                      <a:pPr marL="93345" defTabSz="179388">
                        <a:lnSpc>
                          <a:spcPct val="107000"/>
                        </a:lnSpc>
                        <a:spcAft>
                          <a:spcPts val="480"/>
                        </a:spcAft>
                        <a:tabLst>
                          <a:tab pos="533400" algn="l"/>
                          <a:tab pos="898525" algn="l"/>
                        </a:tabLst>
                      </a:pPr>
                      <a:r>
                        <a:rPr lang="fi-FI" sz="1100" b="1" err="1">
                          <a:effectLst/>
                          <a:latin typeface="Calibri"/>
                          <a:cs typeface="Calibri"/>
                        </a:rPr>
                        <a:t>PROpe</a:t>
                      </a:r>
                      <a:r>
                        <a:rPr lang="fi-FI" sz="1100" b="1">
                          <a:effectLst/>
                          <a:latin typeface="Calibri"/>
                          <a:cs typeface="Calibri"/>
                        </a:rPr>
                        <a:t> loppu-keskustelut</a:t>
                      </a:r>
                      <a:r>
                        <a:rPr lang="fi-FI" sz="1100" b="1" baseline="0"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fi-FI" sz="1100">
                          <a:effectLst/>
                          <a:latin typeface="Calibri"/>
                          <a:cs typeface="Calibri"/>
                        </a:rPr>
                        <a:t>toteutetaan kahdessa ryhmässä, </a:t>
                      </a:r>
                    </a:p>
                    <a:p>
                      <a:pPr marL="93345"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>
                          <a:effectLst/>
                          <a:latin typeface="Calibri"/>
                          <a:cs typeface="Calibri"/>
                        </a:rPr>
                        <a:t>1 x 90 min / ryhmä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endParaRPr lang="fi-FI" sz="11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03351"/>
                  </a:ext>
                </a:extLst>
              </a:tr>
              <a:tr h="1021868"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 b="1">
                          <a:effectLst/>
                          <a:latin typeface="Calibri"/>
                          <a:cs typeface="Calibri"/>
                        </a:rPr>
                        <a:t>Video Club 2, Viikko 43 </a:t>
                      </a:r>
                    </a:p>
                    <a:p>
                      <a:pPr lvl="0">
                        <a:lnSpc>
                          <a:spcPct val="107000"/>
                        </a:lnSpc>
                        <a:spcAft>
                          <a:spcPts val="480"/>
                        </a:spcAft>
                        <a:buNone/>
                      </a:pPr>
                      <a:r>
                        <a:rPr lang="fi-FI" sz="1200" b="0" i="0" u="none" strike="noStrike" noProof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Ajatteluprosessien</a:t>
                      </a:r>
                      <a:r>
                        <a:rPr lang="fi-FI" sz="1200" b="0" i="0" u="none" strike="sngStrike" noProof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i-FI" sz="1200" b="0" i="0" u="none" strike="noStrike" noProof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tukeminen </a:t>
                      </a:r>
                      <a:endParaRPr lang="fi-FI"/>
                    </a:p>
                    <a:p>
                      <a:pPr lvl="0">
                        <a:lnSpc>
                          <a:spcPct val="107000"/>
                        </a:lnSpc>
                        <a:spcAft>
                          <a:spcPts val="480"/>
                        </a:spcAft>
                        <a:buNone/>
                      </a:pPr>
                      <a:r>
                        <a:rPr lang="fi-FI" sz="1200"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Tunteet ja tunteiden säätely </a:t>
                      </a:r>
                      <a:endParaRPr lang="fi-FI"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>
                          <a:effectLst/>
                          <a:latin typeface="Calibri"/>
                          <a:cs typeface="Calibri"/>
                        </a:rPr>
                        <a:t>ennakkotehtävä</a:t>
                      </a:r>
                      <a:endParaRPr lang="fi-FI" sz="110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50872" marR="50872" marT="25436" marB="25436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 b="1">
                          <a:effectLst/>
                          <a:latin typeface="Calibri"/>
                          <a:cs typeface="Calibri"/>
                        </a:rPr>
                        <a:t>Video Club 4, Viikko 47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200" b="0"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Ryhmä ja vertaissuhteet luokassa</a:t>
                      </a:r>
                    </a:p>
                    <a:p>
                      <a:pPr lvl="0">
                        <a:lnSpc>
                          <a:spcPct val="107000"/>
                        </a:lnSpc>
                        <a:spcAft>
                          <a:spcPts val="480"/>
                        </a:spcAft>
                        <a:buNone/>
                      </a:pPr>
                      <a:r>
                        <a:rPr lang="fi-FI" sz="1200" b="0"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Demokratiakasvatus</a:t>
                      </a:r>
                      <a:endParaRPr lang="fi-FI"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 b="0">
                          <a:effectLst/>
                          <a:latin typeface="Calibri"/>
                          <a:cs typeface="Calibri"/>
                        </a:rPr>
                        <a:t>ennakkotehtävä</a:t>
                      </a:r>
                    </a:p>
                  </a:txBody>
                  <a:tcPr marL="50872" marR="50872" marT="25436" marB="25436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 b="1">
                          <a:effectLst/>
                          <a:latin typeface="Calibri"/>
                          <a:cs typeface="Calibri"/>
                        </a:rPr>
                        <a:t>Video Club 6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200"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Palaute ja jatkuva arviointi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>
                          <a:effectLst/>
                          <a:latin typeface="Calibri"/>
                          <a:cs typeface="Calibri"/>
                        </a:rPr>
                        <a:t>ennakkotehtävä</a:t>
                      </a:r>
                      <a:endParaRPr lang="fi-FI" sz="110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endParaRPr lang="fi-FI" sz="1100" b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72" marR="50872" marT="25436" marB="2543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 b="1">
                          <a:effectLst/>
                          <a:latin typeface="Calibri"/>
                          <a:cs typeface="Calibri"/>
                        </a:rPr>
                        <a:t>Video Club 8</a:t>
                      </a:r>
                      <a:r>
                        <a:rPr lang="fi-FI" sz="1100">
                          <a:effectLst/>
                          <a:latin typeface="Calibri"/>
                          <a:cs typeface="Calibri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endParaRPr lang="fi-FI" sz="1200">
                        <a:solidFill>
                          <a:srgbClr val="FF0000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8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>
                          <a:effectLst/>
                          <a:latin typeface="Calibri"/>
                          <a:cs typeface="Calibri"/>
                        </a:rPr>
                        <a:t>ennakkotehtävä </a:t>
                      </a:r>
                      <a:endParaRPr lang="fi-FI" sz="110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50872" marR="50872" marT="25436" marB="2543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254119"/>
                  </a:ext>
                </a:extLst>
              </a:tr>
              <a:tr h="480802"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>
                          <a:effectLst/>
                          <a:latin typeface="Calibri"/>
                          <a:cs typeface="Calibri"/>
                        </a:rPr>
                        <a:t>Observaatio Norssilla: 4 x 45 min (observointiaika 4 viikkoa)</a:t>
                      </a:r>
                      <a:endParaRPr lang="fi-FI" sz="110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50872" marR="50872" marT="25436" marB="25436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>
                          <a:effectLst/>
                          <a:latin typeface="Calibri"/>
                          <a:cs typeface="Calibri"/>
                        </a:rPr>
                        <a:t>Observaatio Norssilla: 4 x 45 min (observointiaika 4 viikkoa)</a:t>
                      </a:r>
                      <a:endParaRPr lang="fi-FI" sz="110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50872" marR="50872" marT="25436" marB="25436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>
                          <a:effectLst/>
                          <a:latin typeface="Calibri"/>
                          <a:cs typeface="Calibri"/>
                        </a:rPr>
                        <a:t>Observaatio Norssilla: 4 x 45 min (observointiaika 4 viikkoa)</a:t>
                      </a:r>
                      <a:endParaRPr lang="fi-FI" sz="110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50872" marR="50872" marT="25436" marB="2543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>
                          <a:effectLst/>
                          <a:latin typeface="Calibri"/>
                          <a:cs typeface="Calibri"/>
                        </a:rPr>
                        <a:t>Observaatio Norssilla: 4 x 45 min (observointiaika 4 viikkoa)</a:t>
                      </a:r>
                      <a:endParaRPr lang="fi-FI" sz="110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50872" marR="50872" marT="25436" marB="2543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3521057"/>
                  </a:ext>
                </a:extLst>
              </a:tr>
              <a:tr h="600169">
                <a:tc gridSpan="3">
                  <a:txBody>
                    <a:bodyPr/>
                    <a:lstStyle/>
                    <a:p>
                      <a:pPr marL="84455"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Lisäksi harjoittelun ohjaukseen varataan 3 x 45 min,</a:t>
                      </a:r>
                      <a:r>
                        <a:rPr lang="fi-FI" sz="1100" baseline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jolloin järjestetään </a:t>
                      </a:r>
                      <a:r>
                        <a:rPr lang="fi-FI" sz="110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ryhmäkuuntelu sekä siihen pohjautuva keskustelu TAI jokin muu kotiryhmän ohjaajan valitsema harjoitteluun liittyvä ryhmäohjaus.</a:t>
                      </a:r>
                      <a:endParaRPr lang="fi-FI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480"/>
                        </a:spcAft>
                      </a:pPr>
                      <a:r>
                        <a:rPr lang="fi-FI" sz="110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Lisäksi harjoittelun ohjaukseen varataan 3 x 45 min,</a:t>
                      </a:r>
                      <a:r>
                        <a:rPr lang="fi-FI" sz="1100" baseline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jolloin järjestetään </a:t>
                      </a:r>
                      <a:r>
                        <a:rPr lang="fi-FI" sz="110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ryhmäkuuntelu sekä siihen pohjautuva keskustelu TAI jokin muu kotiryhmän ohjaajan valitsema harjoitteluun liittyvä ryhmäohjaus.</a:t>
                      </a:r>
                      <a:endParaRPr lang="fi-FI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50872" marR="50872" marT="25436" marB="25436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9591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9657787" y="550957"/>
            <a:ext cx="1045479" cy="430887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fi-FI" sz="110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Pääsiäisloma</a:t>
            </a:r>
          </a:p>
          <a:p>
            <a:pPr defTabSz="342900">
              <a:defRPr/>
            </a:pPr>
            <a:r>
              <a:rPr lang="fi-FI" sz="110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30.3.–6.4.2026</a:t>
            </a:r>
            <a:endParaRPr lang="fi-FI" sz="11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134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85126-338D-3D52-61FD-02EBC265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87" y="187003"/>
            <a:ext cx="10663518" cy="1052114"/>
          </a:xfrm>
        </p:spPr>
        <p:txBody>
          <a:bodyPr>
            <a:normAutofit fontScale="90000"/>
          </a:bodyPr>
          <a:lstStyle/>
          <a:p>
            <a:r>
              <a:rPr lang="fi-FI" sz="3800"/>
              <a:t>Monikieliset akateemiset tekstitaidot 1. opintovuonna (Juliet)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02D2C95-8930-EBAD-7DA3-DC6EA59488C8}"/>
              </a:ext>
            </a:extLst>
          </p:cNvPr>
          <p:cNvGrpSpPr/>
          <p:nvPr/>
        </p:nvGrpSpPr>
        <p:grpSpPr>
          <a:xfrm>
            <a:off x="436731" y="1671179"/>
            <a:ext cx="11680785" cy="4827003"/>
            <a:chOff x="403411" y="2006604"/>
            <a:chExt cx="11680785" cy="4827003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96A355D-8571-6E0A-F797-32BFB68D592C}"/>
                </a:ext>
              </a:extLst>
            </p:cNvPr>
            <p:cNvSpPr/>
            <p:nvPr/>
          </p:nvSpPr>
          <p:spPr>
            <a:xfrm>
              <a:off x="403411" y="4596874"/>
              <a:ext cx="1328972" cy="1205444"/>
            </a:xfrm>
            <a:prstGeom prst="ellipse">
              <a:avLst/>
            </a:prstGeom>
            <a:noFill/>
            <a:ln w="76200">
              <a:solidFill>
                <a:srgbClr val="FF6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600" b="1" err="1">
                  <a:solidFill>
                    <a:schemeClr val="tx1"/>
                  </a:solidFill>
                </a:rPr>
                <a:t>Opiske-lun</a:t>
              </a:r>
              <a:r>
                <a:rPr lang="fi-FI" sz="1600" b="1">
                  <a:solidFill>
                    <a:schemeClr val="tx1"/>
                  </a:solidFill>
                </a:rPr>
                <a:t> taito-kartta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5D4EF0-D53C-CB1F-48C3-0FB1864BF1EF}"/>
                </a:ext>
              </a:extLst>
            </p:cNvPr>
            <p:cNvSpPr/>
            <p:nvPr/>
          </p:nvSpPr>
          <p:spPr>
            <a:xfrm>
              <a:off x="10821257" y="2755910"/>
              <a:ext cx="1262939" cy="1119071"/>
            </a:xfrm>
            <a:prstGeom prst="ellipse">
              <a:avLst/>
            </a:prstGeom>
            <a:noFill/>
            <a:ln w="76200">
              <a:solidFill>
                <a:srgbClr val="FF6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600" b="1">
                  <a:solidFill>
                    <a:schemeClr val="tx1"/>
                  </a:solidFill>
                </a:rPr>
                <a:t>KV-</a:t>
              </a:r>
            </a:p>
            <a:p>
              <a:pPr algn="ctr"/>
              <a:r>
                <a:rPr lang="fi-FI" sz="1600" b="1">
                  <a:solidFill>
                    <a:schemeClr val="tx1"/>
                  </a:solidFill>
                </a:rPr>
                <a:t>suunni-</a:t>
              </a:r>
              <a:r>
                <a:rPr lang="fi-FI" sz="1600" b="1" err="1">
                  <a:solidFill>
                    <a:schemeClr val="tx1"/>
                  </a:solidFill>
                </a:rPr>
                <a:t>telma</a:t>
              </a:r>
              <a:endParaRPr lang="fi-FI" sz="1600" b="1">
                <a:solidFill>
                  <a:schemeClr val="tx1"/>
                </a:solidFill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663819F-3A54-F32F-8B45-7E60566C8152}"/>
                </a:ext>
              </a:extLst>
            </p:cNvPr>
            <p:cNvCxnSpPr>
              <a:cxnSpLocks/>
            </p:cNvCxnSpPr>
            <p:nvPr/>
          </p:nvCxnSpPr>
          <p:spPr>
            <a:xfrm>
              <a:off x="403411" y="4102090"/>
              <a:ext cx="11031071" cy="0"/>
            </a:xfrm>
            <a:prstGeom prst="straightConnector1">
              <a:avLst/>
            </a:prstGeom>
            <a:ln w="57150">
              <a:solidFill>
                <a:schemeClr val="bg1">
                  <a:lumMod val="75000"/>
                </a:schemeClr>
              </a:solidFill>
              <a:headEnd type="diamond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8FE2F-4AA6-2D2C-3169-2A618A25CD1C}"/>
                </a:ext>
              </a:extLst>
            </p:cNvPr>
            <p:cNvSpPr txBox="1"/>
            <p:nvPr/>
          </p:nvSpPr>
          <p:spPr>
            <a:xfrm>
              <a:off x="3477365" y="3748722"/>
              <a:ext cx="19688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600"/>
                <a:t>Syksy: periodit 1 ja 2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E8DED2A-5EC9-B2E8-B8BB-6887BF8B08A6}"/>
                </a:ext>
              </a:extLst>
            </p:cNvPr>
            <p:cNvGrpSpPr/>
            <p:nvPr/>
          </p:nvGrpSpPr>
          <p:grpSpPr>
            <a:xfrm rot="10800000">
              <a:off x="7288333" y="3851770"/>
              <a:ext cx="513849" cy="996042"/>
              <a:chOff x="6176682" y="2474259"/>
              <a:chExt cx="513849" cy="99604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D61D1F9-1FCA-D42D-C216-46EAE8FFB549}"/>
                  </a:ext>
                </a:extLst>
              </p:cNvPr>
              <p:cNvGrpSpPr/>
              <p:nvPr/>
            </p:nvGrpSpPr>
            <p:grpSpPr>
              <a:xfrm>
                <a:off x="6176682" y="2994019"/>
                <a:ext cx="513849" cy="476282"/>
                <a:chOff x="5859379" y="3333750"/>
                <a:chExt cx="550946" cy="564482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BF3F915F-7B4C-8D4F-0142-1BB0DF239EF9}"/>
                    </a:ext>
                  </a:extLst>
                </p:cNvPr>
                <p:cNvSpPr/>
                <p:nvPr/>
              </p:nvSpPr>
              <p:spPr>
                <a:xfrm>
                  <a:off x="5859379" y="3333750"/>
                  <a:ext cx="550946" cy="564482"/>
                </a:xfrm>
                <a:prstGeom prst="ellipse">
                  <a:avLst/>
                </a:prstGeom>
                <a:noFill/>
                <a:ln w="76200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8C77ED64-5C58-7AB5-F932-F5CB3857CF3F}"/>
                    </a:ext>
                  </a:extLst>
                </p:cNvPr>
                <p:cNvSpPr/>
                <p:nvPr/>
              </p:nvSpPr>
              <p:spPr>
                <a:xfrm>
                  <a:off x="6045116" y="3534276"/>
                  <a:ext cx="179471" cy="163430"/>
                </a:xfrm>
                <a:prstGeom prst="ellipse">
                  <a:avLst/>
                </a:prstGeom>
                <a:solidFill>
                  <a:srgbClr val="FF6600"/>
                </a:solidFill>
                <a:ln w="76200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829E902-969C-65B5-B897-ABC17C8E92F0}"/>
                  </a:ext>
                </a:extLst>
              </p:cNvPr>
              <p:cNvCxnSpPr>
                <a:cxnSpLocks/>
                <a:stCxn id="14" idx="0"/>
              </p:cNvCxnSpPr>
              <p:nvPr/>
            </p:nvCxnSpPr>
            <p:spPr>
              <a:xfrm flipV="1">
                <a:off x="6433607" y="2474259"/>
                <a:ext cx="0" cy="519760"/>
              </a:xfrm>
              <a:prstGeom prst="line">
                <a:avLst/>
              </a:prstGeom>
              <a:ln w="38100">
                <a:solidFill>
                  <a:srgbClr val="FF6600"/>
                </a:solidFill>
                <a:headEnd type="none" w="med" len="med"/>
                <a:tailEnd type="oval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C1191B8-D7AF-4F5F-25CF-328A8D05DF4B}"/>
                </a:ext>
              </a:extLst>
            </p:cNvPr>
            <p:cNvSpPr/>
            <p:nvPr/>
          </p:nvSpPr>
          <p:spPr>
            <a:xfrm>
              <a:off x="4330513" y="2217970"/>
              <a:ext cx="3710566" cy="1266823"/>
            </a:xfrm>
            <a:custGeom>
              <a:avLst/>
              <a:gdLst>
                <a:gd name="connsiteX0" fmla="*/ 0 w 3710566"/>
                <a:gd name="connsiteY0" fmla="*/ 211141 h 1266823"/>
                <a:gd name="connsiteX1" fmla="*/ 211141 w 3710566"/>
                <a:gd name="connsiteY1" fmla="*/ 0 h 1266823"/>
                <a:gd name="connsiteX2" fmla="*/ 660540 w 3710566"/>
                <a:gd name="connsiteY2" fmla="*/ 0 h 1266823"/>
                <a:gd name="connsiteX3" fmla="*/ 1109939 w 3710566"/>
                <a:gd name="connsiteY3" fmla="*/ 0 h 1266823"/>
                <a:gd name="connsiteX4" fmla="*/ 1592220 w 3710566"/>
                <a:gd name="connsiteY4" fmla="*/ 0 h 1266823"/>
                <a:gd name="connsiteX5" fmla="*/ 2074502 w 3710566"/>
                <a:gd name="connsiteY5" fmla="*/ 0 h 1266823"/>
                <a:gd name="connsiteX6" fmla="*/ 2622549 w 3710566"/>
                <a:gd name="connsiteY6" fmla="*/ 0 h 1266823"/>
                <a:gd name="connsiteX7" fmla="*/ 3499425 w 3710566"/>
                <a:gd name="connsiteY7" fmla="*/ 0 h 1266823"/>
                <a:gd name="connsiteX8" fmla="*/ 3710566 w 3710566"/>
                <a:gd name="connsiteY8" fmla="*/ 211141 h 1266823"/>
                <a:gd name="connsiteX9" fmla="*/ 3710566 w 3710566"/>
                <a:gd name="connsiteY9" fmla="*/ 641857 h 1266823"/>
                <a:gd name="connsiteX10" fmla="*/ 3710566 w 3710566"/>
                <a:gd name="connsiteY10" fmla="*/ 1055682 h 1266823"/>
                <a:gd name="connsiteX11" fmla="*/ 3499425 w 3710566"/>
                <a:gd name="connsiteY11" fmla="*/ 1266823 h 1266823"/>
                <a:gd name="connsiteX12" fmla="*/ 2885612 w 3710566"/>
                <a:gd name="connsiteY12" fmla="*/ 1266823 h 1266823"/>
                <a:gd name="connsiteX13" fmla="*/ 2403330 w 3710566"/>
                <a:gd name="connsiteY13" fmla="*/ 1266823 h 1266823"/>
                <a:gd name="connsiteX14" fmla="*/ 1822400 w 3710566"/>
                <a:gd name="connsiteY14" fmla="*/ 1266823 h 1266823"/>
                <a:gd name="connsiteX15" fmla="*/ 1208587 w 3710566"/>
                <a:gd name="connsiteY15" fmla="*/ 1266823 h 1266823"/>
                <a:gd name="connsiteX16" fmla="*/ 211141 w 3710566"/>
                <a:gd name="connsiteY16" fmla="*/ 1266823 h 1266823"/>
                <a:gd name="connsiteX17" fmla="*/ 0 w 3710566"/>
                <a:gd name="connsiteY17" fmla="*/ 1055682 h 1266823"/>
                <a:gd name="connsiteX18" fmla="*/ 0 w 3710566"/>
                <a:gd name="connsiteY18" fmla="*/ 658748 h 1266823"/>
                <a:gd name="connsiteX19" fmla="*/ 0 w 3710566"/>
                <a:gd name="connsiteY19" fmla="*/ 211141 h 126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710566" h="1266823" extrusionOk="0">
                  <a:moveTo>
                    <a:pt x="0" y="211141"/>
                  </a:moveTo>
                  <a:cubicBezTo>
                    <a:pt x="28399" y="78128"/>
                    <a:pt x="71485" y="24039"/>
                    <a:pt x="211141" y="0"/>
                  </a:cubicBezTo>
                  <a:cubicBezTo>
                    <a:pt x="362431" y="-44271"/>
                    <a:pt x="465518" y="21719"/>
                    <a:pt x="660540" y="0"/>
                  </a:cubicBezTo>
                  <a:cubicBezTo>
                    <a:pt x="855562" y="-21719"/>
                    <a:pt x="928923" y="13991"/>
                    <a:pt x="1109939" y="0"/>
                  </a:cubicBezTo>
                  <a:cubicBezTo>
                    <a:pt x="1290955" y="-13991"/>
                    <a:pt x="1471059" y="1638"/>
                    <a:pt x="1592220" y="0"/>
                  </a:cubicBezTo>
                  <a:cubicBezTo>
                    <a:pt x="1713381" y="-1638"/>
                    <a:pt x="1894370" y="57573"/>
                    <a:pt x="2074502" y="0"/>
                  </a:cubicBezTo>
                  <a:cubicBezTo>
                    <a:pt x="2254634" y="-57573"/>
                    <a:pt x="2351623" y="20350"/>
                    <a:pt x="2622549" y="0"/>
                  </a:cubicBezTo>
                  <a:cubicBezTo>
                    <a:pt x="2893475" y="-20350"/>
                    <a:pt x="3130633" y="76508"/>
                    <a:pt x="3499425" y="0"/>
                  </a:cubicBezTo>
                  <a:cubicBezTo>
                    <a:pt x="3621227" y="13991"/>
                    <a:pt x="3720709" y="118082"/>
                    <a:pt x="3710566" y="211141"/>
                  </a:cubicBezTo>
                  <a:cubicBezTo>
                    <a:pt x="3730634" y="333652"/>
                    <a:pt x="3683144" y="468393"/>
                    <a:pt x="3710566" y="641857"/>
                  </a:cubicBezTo>
                  <a:cubicBezTo>
                    <a:pt x="3737988" y="815321"/>
                    <a:pt x="3703650" y="942688"/>
                    <a:pt x="3710566" y="1055682"/>
                  </a:cubicBezTo>
                  <a:cubicBezTo>
                    <a:pt x="3692076" y="1168950"/>
                    <a:pt x="3614067" y="1273453"/>
                    <a:pt x="3499425" y="1266823"/>
                  </a:cubicBezTo>
                  <a:cubicBezTo>
                    <a:pt x="3296455" y="1294599"/>
                    <a:pt x="3038403" y="1263675"/>
                    <a:pt x="2885612" y="1266823"/>
                  </a:cubicBezTo>
                  <a:cubicBezTo>
                    <a:pt x="2732821" y="1269971"/>
                    <a:pt x="2503678" y="1218364"/>
                    <a:pt x="2403330" y="1266823"/>
                  </a:cubicBezTo>
                  <a:cubicBezTo>
                    <a:pt x="2302982" y="1315282"/>
                    <a:pt x="1951427" y="1240222"/>
                    <a:pt x="1822400" y="1266823"/>
                  </a:cubicBezTo>
                  <a:cubicBezTo>
                    <a:pt x="1693373" y="1293424"/>
                    <a:pt x="1514246" y="1232626"/>
                    <a:pt x="1208587" y="1266823"/>
                  </a:cubicBezTo>
                  <a:cubicBezTo>
                    <a:pt x="902928" y="1301020"/>
                    <a:pt x="701666" y="1265871"/>
                    <a:pt x="211141" y="1266823"/>
                  </a:cubicBezTo>
                  <a:cubicBezTo>
                    <a:pt x="66985" y="1256183"/>
                    <a:pt x="-9088" y="1181778"/>
                    <a:pt x="0" y="1055682"/>
                  </a:cubicBezTo>
                  <a:cubicBezTo>
                    <a:pt x="-19970" y="893042"/>
                    <a:pt x="38707" y="776768"/>
                    <a:pt x="0" y="658748"/>
                  </a:cubicBezTo>
                  <a:cubicBezTo>
                    <a:pt x="-38707" y="540728"/>
                    <a:pt x="44598" y="321464"/>
                    <a:pt x="0" y="211141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782972121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>
                  <a:solidFill>
                    <a:schemeClr val="tx1"/>
                  </a:solidFill>
                </a:rPr>
                <a:t>KTKP050</a:t>
              </a:r>
            </a:p>
            <a:p>
              <a:pPr algn="ctr"/>
              <a:r>
                <a:rPr lang="fi-FI" b="1">
                  <a:solidFill>
                    <a:schemeClr val="tx1"/>
                  </a:solidFill>
                </a:rPr>
                <a:t>Vuorovaikutus ja yhteistyö </a:t>
              </a:r>
              <a:r>
                <a:rPr lang="fi-FI">
                  <a:solidFill>
                    <a:schemeClr val="tx1"/>
                  </a:solidFill>
                </a:rPr>
                <a:t>(5 op)</a:t>
              </a:r>
            </a:p>
            <a:p>
              <a:pPr algn="ctr"/>
              <a:r>
                <a:rPr lang="fi-FI" sz="1400">
                  <a:solidFill>
                    <a:schemeClr val="tx1"/>
                  </a:solidFill>
                </a:rPr>
                <a:t>- </a:t>
              </a:r>
              <a:r>
                <a:rPr lang="fi-FI" sz="1600">
                  <a:solidFill>
                    <a:schemeClr val="tx1"/>
                  </a:solidFill>
                </a:rPr>
                <a:t>Essee tai muu akateeminen teksti</a:t>
              </a:r>
            </a:p>
            <a:p>
              <a:pPr algn="ctr"/>
              <a:endParaRPr lang="fi-FI">
                <a:solidFill>
                  <a:schemeClr val="tx1"/>
                </a:solidFill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8CECE70-53F1-E135-112C-D69AA485C69A}"/>
                </a:ext>
              </a:extLst>
            </p:cNvPr>
            <p:cNvSpPr/>
            <p:nvPr/>
          </p:nvSpPr>
          <p:spPr>
            <a:xfrm>
              <a:off x="1428294" y="5123870"/>
              <a:ext cx="3580427" cy="1709737"/>
            </a:xfrm>
            <a:custGeom>
              <a:avLst/>
              <a:gdLst>
                <a:gd name="connsiteX0" fmla="*/ 0 w 3580427"/>
                <a:gd name="connsiteY0" fmla="*/ 284962 h 1709737"/>
                <a:gd name="connsiteX1" fmla="*/ 284962 w 3580427"/>
                <a:gd name="connsiteY1" fmla="*/ 0 h 1709737"/>
                <a:gd name="connsiteX2" fmla="*/ 696397 w 3580427"/>
                <a:gd name="connsiteY2" fmla="*/ 0 h 1709737"/>
                <a:gd name="connsiteX3" fmla="*/ 1107833 w 3580427"/>
                <a:gd name="connsiteY3" fmla="*/ 0 h 1709737"/>
                <a:gd name="connsiteX4" fmla="*/ 1549373 w 3580427"/>
                <a:gd name="connsiteY4" fmla="*/ 0 h 1709737"/>
                <a:gd name="connsiteX5" fmla="*/ 1990914 w 3580427"/>
                <a:gd name="connsiteY5" fmla="*/ 0 h 1709737"/>
                <a:gd name="connsiteX6" fmla="*/ 2492664 w 3580427"/>
                <a:gd name="connsiteY6" fmla="*/ 0 h 1709737"/>
                <a:gd name="connsiteX7" fmla="*/ 3295465 w 3580427"/>
                <a:gd name="connsiteY7" fmla="*/ 0 h 1709737"/>
                <a:gd name="connsiteX8" fmla="*/ 3580427 w 3580427"/>
                <a:gd name="connsiteY8" fmla="*/ 284962 h 1709737"/>
                <a:gd name="connsiteX9" fmla="*/ 3580427 w 3580427"/>
                <a:gd name="connsiteY9" fmla="*/ 866267 h 1709737"/>
                <a:gd name="connsiteX10" fmla="*/ 3580427 w 3580427"/>
                <a:gd name="connsiteY10" fmla="*/ 1424775 h 1709737"/>
                <a:gd name="connsiteX11" fmla="*/ 3295465 w 3580427"/>
                <a:gd name="connsiteY11" fmla="*/ 1709737 h 1709737"/>
                <a:gd name="connsiteX12" fmla="*/ 2733504 w 3580427"/>
                <a:gd name="connsiteY12" fmla="*/ 1709737 h 1709737"/>
                <a:gd name="connsiteX13" fmla="*/ 2291964 w 3580427"/>
                <a:gd name="connsiteY13" fmla="*/ 1709737 h 1709737"/>
                <a:gd name="connsiteX14" fmla="*/ 1760108 w 3580427"/>
                <a:gd name="connsiteY14" fmla="*/ 1709737 h 1709737"/>
                <a:gd name="connsiteX15" fmla="*/ 1198148 w 3580427"/>
                <a:gd name="connsiteY15" fmla="*/ 1709737 h 1709737"/>
                <a:gd name="connsiteX16" fmla="*/ 284962 w 3580427"/>
                <a:gd name="connsiteY16" fmla="*/ 1709737 h 1709737"/>
                <a:gd name="connsiteX17" fmla="*/ 0 w 3580427"/>
                <a:gd name="connsiteY17" fmla="*/ 1424775 h 1709737"/>
                <a:gd name="connsiteX18" fmla="*/ 0 w 3580427"/>
                <a:gd name="connsiteY18" fmla="*/ 889063 h 1709737"/>
                <a:gd name="connsiteX19" fmla="*/ 0 w 3580427"/>
                <a:gd name="connsiteY19" fmla="*/ 284962 h 1709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80427" h="1709737" extrusionOk="0">
                  <a:moveTo>
                    <a:pt x="0" y="284962"/>
                  </a:moveTo>
                  <a:cubicBezTo>
                    <a:pt x="33055" y="108490"/>
                    <a:pt x="98153" y="30697"/>
                    <a:pt x="284962" y="0"/>
                  </a:cubicBezTo>
                  <a:cubicBezTo>
                    <a:pt x="438424" y="-23900"/>
                    <a:pt x="491569" y="13664"/>
                    <a:pt x="696397" y="0"/>
                  </a:cubicBezTo>
                  <a:cubicBezTo>
                    <a:pt x="901226" y="-13664"/>
                    <a:pt x="904440" y="6510"/>
                    <a:pt x="1107833" y="0"/>
                  </a:cubicBezTo>
                  <a:cubicBezTo>
                    <a:pt x="1311226" y="-6510"/>
                    <a:pt x="1389067" y="3418"/>
                    <a:pt x="1549373" y="0"/>
                  </a:cubicBezTo>
                  <a:cubicBezTo>
                    <a:pt x="1709679" y="-3418"/>
                    <a:pt x="1860888" y="13628"/>
                    <a:pt x="1990914" y="0"/>
                  </a:cubicBezTo>
                  <a:cubicBezTo>
                    <a:pt x="2120940" y="-13628"/>
                    <a:pt x="2354953" y="37507"/>
                    <a:pt x="2492664" y="0"/>
                  </a:cubicBezTo>
                  <a:cubicBezTo>
                    <a:pt x="2630375" y="-37507"/>
                    <a:pt x="3029170" y="86599"/>
                    <a:pt x="3295465" y="0"/>
                  </a:cubicBezTo>
                  <a:cubicBezTo>
                    <a:pt x="3459071" y="16776"/>
                    <a:pt x="3593111" y="157033"/>
                    <a:pt x="3580427" y="284962"/>
                  </a:cubicBezTo>
                  <a:cubicBezTo>
                    <a:pt x="3601991" y="557202"/>
                    <a:pt x="3527382" y="745853"/>
                    <a:pt x="3580427" y="866267"/>
                  </a:cubicBezTo>
                  <a:cubicBezTo>
                    <a:pt x="3633472" y="986681"/>
                    <a:pt x="3566521" y="1208245"/>
                    <a:pt x="3580427" y="1424775"/>
                  </a:cubicBezTo>
                  <a:cubicBezTo>
                    <a:pt x="3556836" y="1577891"/>
                    <a:pt x="3451032" y="1715843"/>
                    <a:pt x="3295465" y="1709737"/>
                  </a:cubicBezTo>
                  <a:cubicBezTo>
                    <a:pt x="3043613" y="1750114"/>
                    <a:pt x="3013760" y="1697765"/>
                    <a:pt x="2733504" y="1709737"/>
                  </a:cubicBezTo>
                  <a:cubicBezTo>
                    <a:pt x="2453248" y="1721709"/>
                    <a:pt x="2444928" y="1685173"/>
                    <a:pt x="2291964" y="1709737"/>
                  </a:cubicBezTo>
                  <a:cubicBezTo>
                    <a:pt x="2139000" y="1734301"/>
                    <a:pt x="2025095" y="1654940"/>
                    <a:pt x="1760108" y="1709737"/>
                  </a:cubicBezTo>
                  <a:cubicBezTo>
                    <a:pt x="1495121" y="1764534"/>
                    <a:pt x="1382091" y="1661450"/>
                    <a:pt x="1198148" y="1709737"/>
                  </a:cubicBezTo>
                  <a:cubicBezTo>
                    <a:pt x="1014205" y="1758024"/>
                    <a:pt x="658907" y="1704149"/>
                    <a:pt x="284962" y="1709737"/>
                  </a:cubicBezTo>
                  <a:cubicBezTo>
                    <a:pt x="110307" y="1703064"/>
                    <a:pt x="-16802" y="1599692"/>
                    <a:pt x="0" y="1424775"/>
                  </a:cubicBezTo>
                  <a:cubicBezTo>
                    <a:pt x="-52703" y="1216667"/>
                    <a:pt x="5719" y="1017328"/>
                    <a:pt x="0" y="889063"/>
                  </a:cubicBezTo>
                  <a:cubicBezTo>
                    <a:pt x="-5719" y="760798"/>
                    <a:pt x="47295" y="467640"/>
                    <a:pt x="0" y="284962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782972121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>
                  <a:solidFill>
                    <a:schemeClr val="tx1"/>
                  </a:solidFill>
                </a:rPr>
                <a:t>OKLV211</a:t>
              </a:r>
            </a:p>
            <a:p>
              <a:pPr algn="ctr"/>
              <a:r>
                <a:rPr lang="fi-FI" b="1">
                  <a:solidFill>
                    <a:schemeClr val="tx1"/>
                  </a:solidFill>
                </a:rPr>
                <a:t>Kasvatusalan vuorovaikutus-osaaminen 1 </a:t>
              </a:r>
              <a:r>
                <a:rPr lang="fi-FI">
                  <a:solidFill>
                    <a:schemeClr val="tx1"/>
                  </a:solidFill>
                </a:rPr>
                <a:t>(4 op)</a:t>
              </a:r>
            </a:p>
            <a:p>
              <a:pPr marL="285750" indent="-285750" algn="ctr">
                <a:buFontTx/>
                <a:buChar char="-"/>
              </a:pPr>
              <a:r>
                <a:rPr lang="fi-FI" sz="1600">
                  <a:solidFill>
                    <a:schemeClr val="tx1"/>
                  </a:solidFill>
                </a:rPr>
                <a:t>Akateeminen kirjoittaminen</a:t>
              </a:r>
            </a:p>
            <a:p>
              <a:pPr marL="285750" indent="-285750" algn="ctr">
                <a:buFontTx/>
                <a:buChar char="-"/>
              </a:pPr>
              <a:r>
                <a:rPr lang="fi-FI" sz="1600">
                  <a:solidFill>
                    <a:schemeClr val="tx1"/>
                  </a:solidFill>
                </a:rPr>
                <a:t>Essee tai muu akateeminen teksti</a:t>
              </a:r>
            </a:p>
            <a:p>
              <a:pPr marL="285750" indent="-285750" algn="ctr">
                <a:buFontTx/>
                <a:buChar char="-"/>
              </a:pPr>
              <a:r>
                <a:rPr lang="fi-FI" sz="1600">
                  <a:solidFill>
                    <a:schemeClr val="tx1"/>
                  </a:solidFill>
                </a:rPr>
                <a:t>Lukupiiri ja ryhmätentti (11/12)</a:t>
              </a:r>
            </a:p>
            <a:p>
              <a:pPr algn="ctr"/>
              <a:endParaRPr lang="fi-FI">
                <a:solidFill>
                  <a:schemeClr val="tx1"/>
                </a:solidFill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13A2B4A9-84EF-F999-97E3-A1A90573269C}"/>
                </a:ext>
              </a:extLst>
            </p:cNvPr>
            <p:cNvSpPr/>
            <p:nvPr/>
          </p:nvSpPr>
          <p:spPr>
            <a:xfrm>
              <a:off x="451731" y="2156373"/>
              <a:ext cx="3171826" cy="1019175"/>
            </a:xfrm>
            <a:custGeom>
              <a:avLst/>
              <a:gdLst>
                <a:gd name="connsiteX0" fmla="*/ 0 w 3171826"/>
                <a:gd name="connsiteY0" fmla="*/ 169866 h 1019175"/>
                <a:gd name="connsiteX1" fmla="*/ 169866 w 3171826"/>
                <a:gd name="connsiteY1" fmla="*/ 0 h 1019175"/>
                <a:gd name="connsiteX2" fmla="*/ 651322 w 3171826"/>
                <a:gd name="connsiteY2" fmla="*/ 0 h 1019175"/>
                <a:gd name="connsiteX3" fmla="*/ 1132778 w 3171826"/>
                <a:gd name="connsiteY3" fmla="*/ 0 h 1019175"/>
                <a:gd name="connsiteX4" fmla="*/ 1642555 w 3171826"/>
                <a:gd name="connsiteY4" fmla="*/ 0 h 1019175"/>
                <a:gd name="connsiteX5" fmla="*/ 2152332 w 3171826"/>
                <a:gd name="connsiteY5" fmla="*/ 0 h 1019175"/>
                <a:gd name="connsiteX6" fmla="*/ 3001960 w 3171826"/>
                <a:gd name="connsiteY6" fmla="*/ 0 h 1019175"/>
                <a:gd name="connsiteX7" fmla="*/ 3171826 w 3171826"/>
                <a:gd name="connsiteY7" fmla="*/ 169866 h 1019175"/>
                <a:gd name="connsiteX8" fmla="*/ 3171826 w 3171826"/>
                <a:gd name="connsiteY8" fmla="*/ 489204 h 1019175"/>
                <a:gd name="connsiteX9" fmla="*/ 3171826 w 3171826"/>
                <a:gd name="connsiteY9" fmla="*/ 849309 h 1019175"/>
                <a:gd name="connsiteX10" fmla="*/ 3001960 w 3171826"/>
                <a:gd name="connsiteY10" fmla="*/ 1019175 h 1019175"/>
                <a:gd name="connsiteX11" fmla="*/ 2492183 w 3171826"/>
                <a:gd name="connsiteY11" fmla="*/ 1019175 h 1019175"/>
                <a:gd name="connsiteX12" fmla="*/ 1897443 w 3171826"/>
                <a:gd name="connsiteY12" fmla="*/ 1019175 h 1019175"/>
                <a:gd name="connsiteX13" fmla="*/ 1387666 w 3171826"/>
                <a:gd name="connsiteY13" fmla="*/ 1019175 h 1019175"/>
                <a:gd name="connsiteX14" fmla="*/ 792927 w 3171826"/>
                <a:gd name="connsiteY14" fmla="*/ 1019175 h 1019175"/>
                <a:gd name="connsiteX15" fmla="*/ 169866 w 3171826"/>
                <a:gd name="connsiteY15" fmla="*/ 1019175 h 1019175"/>
                <a:gd name="connsiteX16" fmla="*/ 0 w 3171826"/>
                <a:gd name="connsiteY16" fmla="*/ 849309 h 1019175"/>
                <a:gd name="connsiteX17" fmla="*/ 0 w 3171826"/>
                <a:gd name="connsiteY17" fmla="*/ 509588 h 1019175"/>
                <a:gd name="connsiteX18" fmla="*/ 0 w 3171826"/>
                <a:gd name="connsiteY18" fmla="*/ 169866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71826" h="1019175" extrusionOk="0">
                  <a:moveTo>
                    <a:pt x="0" y="169866"/>
                  </a:moveTo>
                  <a:cubicBezTo>
                    <a:pt x="5157" y="73073"/>
                    <a:pt x="57912" y="18922"/>
                    <a:pt x="169866" y="0"/>
                  </a:cubicBezTo>
                  <a:cubicBezTo>
                    <a:pt x="385732" y="-20228"/>
                    <a:pt x="456342" y="33112"/>
                    <a:pt x="651322" y="0"/>
                  </a:cubicBezTo>
                  <a:cubicBezTo>
                    <a:pt x="846302" y="-33112"/>
                    <a:pt x="941611" y="45375"/>
                    <a:pt x="1132778" y="0"/>
                  </a:cubicBezTo>
                  <a:cubicBezTo>
                    <a:pt x="1323945" y="-45375"/>
                    <a:pt x="1482645" y="33740"/>
                    <a:pt x="1642555" y="0"/>
                  </a:cubicBezTo>
                  <a:cubicBezTo>
                    <a:pt x="1802465" y="-33740"/>
                    <a:pt x="1923961" y="13434"/>
                    <a:pt x="2152332" y="0"/>
                  </a:cubicBezTo>
                  <a:cubicBezTo>
                    <a:pt x="2380703" y="-13434"/>
                    <a:pt x="2579922" y="100371"/>
                    <a:pt x="3001960" y="0"/>
                  </a:cubicBezTo>
                  <a:cubicBezTo>
                    <a:pt x="3111108" y="-10177"/>
                    <a:pt x="3177998" y="83335"/>
                    <a:pt x="3171826" y="169866"/>
                  </a:cubicBezTo>
                  <a:cubicBezTo>
                    <a:pt x="3178278" y="245102"/>
                    <a:pt x="3153390" y="335558"/>
                    <a:pt x="3171826" y="489204"/>
                  </a:cubicBezTo>
                  <a:cubicBezTo>
                    <a:pt x="3190262" y="642850"/>
                    <a:pt x="3155677" y="696900"/>
                    <a:pt x="3171826" y="849309"/>
                  </a:cubicBezTo>
                  <a:cubicBezTo>
                    <a:pt x="3187865" y="942424"/>
                    <a:pt x="3095969" y="1013649"/>
                    <a:pt x="3001960" y="1019175"/>
                  </a:cubicBezTo>
                  <a:cubicBezTo>
                    <a:pt x="2844751" y="1065521"/>
                    <a:pt x="2633876" y="1007041"/>
                    <a:pt x="2492183" y="1019175"/>
                  </a:cubicBezTo>
                  <a:cubicBezTo>
                    <a:pt x="2350490" y="1031309"/>
                    <a:pt x="2193579" y="981379"/>
                    <a:pt x="1897443" y="1019175"/>
                  </a:cubicBezTo>
                  <a:cubicBezTo>
                    <a:pt x="1601307" y="1056971"/>
                    <a:pt x="1550981" y="1016790"/>
                    <a:pt x="1387666" y="1019175"/>
                  </a:cubicBezTo>
                  <a:cubicBezTo>
                    <a:pt x="1224351" y="1021560"/>
                    <a:pt x="1087741" y="961586"/>
                    <a:pt x="792927" y="1019175"/>
                  </a:cubicBezTo>
                  <a:cubicBezTo>
                    <a:pt x="498113" y="1076764"/>
                    <a:pt x="360995" y="1015897"/>
                    <a:pt x="169866" y="1019175"/>
                  </a:cubicBezTo>
                  <a:cubicBezTo>
                    <a:pt x="64752" y="1018233"/>
                    <a:pt x="-589" y="948953"/>
                    <a:pt x="0" y="849309"/>
                  </a:cubicBezTo>
                  <a:cubicBezTo>
                    <a:pt x="-28400" y="738033"/>
                    <a:pt x="14298" y="654171"/>
                    <a:pt x="0" y="509588"/>
                  </a:cubicBezTo>
                  <a:cubicBezTo>
                    <a:pt x="-14298" y="365005"/>
                    <a:pt x="16442" y="262125"/>
                    <a:pt x="0" y="169866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782972121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>
                  <a:solidFill>
                    <a:schemeClr val="tx1"/>
                  </a:solidFill>
                </a:rPr>
                <a:t>KTKP010</a:t>
              </a:r>
            </a:p>
            <a:p>
              <a:pPr algn="ctr"/>
              <a:r>
                <a:rPr lang="fi-FI" b="1">
                  <a:solidFill>
                    <a:schemeClr val="tx1"/>
                  </a:solidFill>
                </a:rPr>
                <a:t>Oppiminen ja ohjaus </a:t>
              </a:r>
              <a:r>
                <a:rPr lang="fi-FI">
                  <a:solidFill>
                    <a:schemeClr val="tx1"/>
                  </a:solidFill>
                </a:rPr>
                <a:t>(5 op)</a:t>
              </a:r>
            </a:p>
            <a:p>
              <a:pPr algn="ctr"/>
              <a:r>
                <a:rPr lang="fi-FI" sz="1600">
                  <a:solidFill>
                    <a:schemeClr val="tx1"/>
                  </a:solidFill>
                </a:rPr>
                <a:t>- Kurssikirjallisuus, tentti /12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E97F84F-E88F-705C-0A94-239CE69CAA8D}"/>
                </a:ext>
              </a:extLst>
            </p:cNvPr>
            <p:cNvGrpSpPr/>
            <p:nvPr/>
          </p:nvGrpSpPr>
          <p:grpSpPr>
            <a:xfrm>
              <a:off x="5928872" y="3328769"/>
              <a:ext cx="513849" cy="1031456"/>
              <a:chOff x="1347968" y="3497963"/>
              <a:chExt cx="513849" cy="1031456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15CB1FE-9668-A47E-E810-68C07AF296A7}"/>
                  </a:ext>
                </a:extLst>
              </p:cNvPr>
              <p:cNvGrpSpPr/>
              <p:nvPr/>
            </p:nvGrpSpPr>
            <p:grpSpPr>
              <a:xfrm>
                <a:off x="1347968" y="4053137"/>
                <a:ext cx="513849" cy="476282"/>
                <a:chOff x="5859379" y="3333751"/>
                <a:chExt cx="550946" cy="564482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61BF0086-878A-469C-6BDB-12BAD3526ECF}"/>
                    </a:ext>
                  </a:extLst>
                </p:cNvPr>
                <p:cNvSpPr/>
                <p:nvPr/>
              </p:nvSpPr>
              <p:spPr>
                <a:xfrm>
                  <a:off x="5859379" y="3333751"/>
                  <a:ext cx="550946" cy="564482"/>
                </a:xfrm>
                <a:prstGeom prst="ellipse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8A3129B1-FC45-A395-738B-33294B670D31}"/>
                    </a:ext>
                  </a:extLst>
                </p:cNvPr>
                <p:cNvSpPr/>
                <p:nvPr/>
              </p:nvSpPr>
              <p:spPr>
                <a:xfrm>
                  <a:off x="6045116" y="3534276"/>
                  <a:ext cx="179471" cy="163430"/>
                </a:xfrm>
                <a:prstGeom prst="ellipse">
                  <a:avLst/>
                </a:prstGeom>
                <a:solidFill>
                  <a:schemeClr val="tx2"/>
                </a:solidFill>
                <a:ln w="762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</p:grp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94E1701-37A9-D76B-972B-943167E18F40}"/>
                  </a:ext>
                </a:extLst>
              </p:cNvPr>
              <p:cNvCxnSpPr>
                <a:cxnSpLocks/>
                <a:stCxn id="44" idx="0"/>
              </p:cNvCxnSpPr>
              <p:nvPr/>
            </p:nvCxnSpPr>
            <p:spPr>
              <a:xfrm flipH="1" flipV="1">
                <a:off x="1604892" y="3497963"/>
                <a:ext cx="1" cy="555173"/>
              </a:xfrm>
              <a:prstGeom prst="line">
                <a:avLst/>
              </a:prstGeom>
              <a:ln w="38100">
                <a:solidFill>
                  <a:schemeClr val="tx2"/>
                </a:solidFill>
                <a:headEnd type="none" w="med" len="med"/>
                <a:tailEnd type="oval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ACEC1694-47CC-A824-6AD6-A32B7182CA55}"/>
                </a:ext>
              </a:extLst>
            </p:cNvPr>
            <p:cNvSpPr/>
            <p:nvPr/>
          </p:nvSpPr>
          <p:spPr>
            <a:xfrm>
              <a:off x="5206912" y="4823610"/>
              <a:ext cx="4636327" cy="1709735"/>
            </a:xfrm>
            <a:custGeom>
              <a:avLst/>
              <a:gdLst>
                <a:gd name="connsiteX0" fmla="*/ 0 w 4636327"/>
                <a:gd name="connsiteY0" fmla="*/ 284962 h 1709735"/>
                <a:gd name="connsiteX1" fmla="*/ 284962 w 4636327"/>
                <a:gd name="connsiteY1" fmla="*/ 0 h 1709735"/>
                <a:gd name="connsiteX2" fmla="*/ 743885 w 4636327"/>
                <a:gd name="connsiteY2" fmla="*/ 0 h 1709735"/>
                <a:gd name="connsiteX3" fmla="*/ 1202807 w 4636327"/>
                <a:gd name="connsiteY3" fmla="*/ 0 h 1709735"/>
                <a:gd name="connsiteX4" fmla="*/ 1702394 w 4636327"/>
                <a:gd name="connsiteY4" fmla="*/ 0 h 1709735"/>
                <a:gd name="connsiteX5" fmla="*/ 2201981 w 4636327"/>
                <a:gd name="connsiteY5" fmla="*/ 0 h 1709735"/>
                <a:gd name="connsiteX6" fmla="*/ 2782895 w 4636327"/>
                <a:gd name="connsiteY6" fmla="*/ 0 h 1709735"/>
                <a:gd name="connsiteX7" fmla="*/ 3323146 w 4636327"/>
                <a:gd name="connsiteY7" fmla="*/ 0 h 1709735"/>
                <a:gd name="connsiteX8" fmla="*/ 3782069 w 4636327"/>
                <a:gd name="connsiteY8" fmla="*/ 0 h 1709735"/>
                <a:gd name="connsiteX9" fmla="*/ 4351365 w 4636327"/>
                <a:gd name="connsiteY9" fmla="*/ 0 h 1709735"/>
                <a:gd name="connsiteX10" fmla="*/ 4636327 w 4636327"/>
                <a:gd name="connsiteY10" fmla="*/ 284962 h 1709735"/>
                <a:gd name="connsiteX11" fmla="*/ 4636327 w 4636327"/>
                <a:gd name="connsiteY11" fmla="*/ 866266 h 1709735"/>
                <a:gd name="connsiteX12" fmla="*/ 4636327 w 4636327"/>
                <a:gd name="connsiteY12" fmla="*/ 1424773 h 1709735"/>
                <a:gd name="connsiteX13" fmla="*/ 4351365 w 4636327"/>
                <a:gd name="connsiteY13" fmla="*/ 1709735 h 1709735"/>
                <a:gd name="connsiteX14" fmla="*/ 3689122 w 4636327"/>
                <a:gd name="connsiteY14" fmla="*/ 1709735 h 1709735"/>
                <a:gd name="connsiteX15" fmla="*/ 3026879 w 4636327"/>
                <a:gd name="connsiteY15" fmla="*/ 1709735 h 1709735"/>
                <a:gd name="connsiteX16" fmla="*/ 2364637 w 4636327"/>
                <a:gd name="connsiteY16" fmla="*/ 1709735 h 1709735"/>
                <a:gd name="connsiteX17" fmla="*/ 1743058 w 4636327"/>
                <a:gd name="connsiteY17" fmla="*/ 1709735 h 1709735"/>
                <a:gd name="connsiteX18" fmla="*/ 1202807 w 4636327"/>
                <a:gd name="connsiteY18" fmla="*/ 1709735 h 1709735"/>
                <a:gd name="connsiteX19" fmla="*/ 284962 w 4636327"/>
                <a:gd name="connsiteY19" fmla="*/ 1709735 h 1709735"/>
                <a:gd name="connsiteX20" fmla="*/ 0 w 4636327"/>
                <a:gd name="connsiteY20" fmla="*/ 1424773 h 1709735"/>
                <a:gd name="connsiteX21" fmla="*/ 0 w 4636327"/>
                <a:gd name="connsiteY21" fmla="*/ 877664 h 1709735"/>
                <a:gd name="connsiteX22" fmla="*/ 0 w 4636327"/>
                <a:gd name="connsiteY22" fmla="*/ 284962 h 1709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36327" h="1709735" extrusionOk="0">
                  <a:moveTo>
                    <a:pt x="0" y="284962"/>
                  </a:moveTo>
                  <a:cubicBezTo>
                    <a:pt x="33055" y="108490"/>
                    <a:pt x="98153" y="30697"/>
                    <a:pt x="284962" y="0"/>
                  </a:cubicBezTo>
                  <a:cubicBezTo>
                    <a:pt x="437946" y="-11254"/>
                    <a:pt x="563554" y="18896"/>
                    <a:pt x="743885" y="0"/>
                  </a:cubicBezTo>
                  <a:cubicBezTo>
                    <a:pt x="924216" y="-18896"/>
                    <a:pt x="1058883" y="40252"/>
                    <a:pt x="1202807" y="0"/>
                  </a:cubicBezTo>
                  <a:cubicBezTo>
                    <a:pt x="1346731" y="-40252"/>
                    <a:pt x="1546388" y="21365"/>
                    <a:pt x="1702394" y="0"/>
                  </a:cubicBezTo>
                  <a:cubicBezTo>
                    <a:pt x="1858400" y="-21365"/>
                    <a:pt x="2034916" y="55057"/>
                    <a:pt x="2201981" y="0"/>
                  </a:cubicBezTo>
                  <a:cubicBezTo>
                    <a:pt x="2369046" y="-55057"/>
                    <a:pt x="2633471" y="54917"/>
                    <a:pt x="2782895" y="0"/>
                  </a:cubicBezTo>
                  <a:cubicBezTo>
                    <a:pt x="2932319" y="-54917"/>
                    <a:pt x="3148968" y="50262"/>
                    <a:pt x="3323146" y="0"/>
                  </a:cubicBezTo>
                  <a:cubicBezTo>
                    <a:pt x="3497324" y="-50262"/>
                    <a:pt x="3558161" y="18986"/>
                    <a:pt x="3782069" y="0"/>
                  </a:cubicBezTo>
                  <a:cubicBezTo>
                    <a:pt x="4005977" y="-18986"/>
                    <a:pt x="4197213" y="1851"/>
                    <a:pt x="4351365" y="0"/>
                  </a:cubicBezTo>
                  <a:cubicBezTo>
                    <a:pt x="4528709" y="38475"/>
                    <a:pt x="4633956" y="142081"/>
                    <a:pt x="4636327" y="284962"/>
                  </a:cubicBezTo>
                  <a:cubicBezTo>
                    <a:pt x="4701614" y="519110"/>
                    <a:pt x="4598794" y="712539"/>
                    <a:pt x="4636327" y="866266"/>
                  </a:cubicBezTo>
                  <a:cubicBezTo>
                    <a:pt x="4673860" y="1019993"/>
                    <a:pt x="4576612" y="1226537"/>
                    <a:pt x="4636327" y="1424773"/>
                  </a:cubicBezTo>
                  <a:cubicBezTo>
                    <a:pt x="4641646" y="1579006"/>
                    <a:pt x="4518025" y="1701318"/>
                    <a:pt x="4351365" y="1709735"/>
                  </a:cubicBezTo>
                  <a:cubicBezTo>
                    <a:pt x="4213927" y="1753249"/>
                    <a:pt x="3933742" y="1631162"/>
                    <a:pt x="3689122" y="1709735"/>
                  </a:cubicBezTo>
                  <a:cubicBezTo>
                    <a:pt x="3444502" y="1788308"/>
                    <a:pt x="3193910" y="1654966"/>
                    <a:pt x="3026879" y="1709735"/>
                  </a:cubicBezTo>
                  <a:cubicBezTo>
                    <a:pt x="2859848" y="1764504"/>
                    <a:pt x="2561773" y="1663415"/>
                    <a:pt x="2364637" y="1709735"/>
                  </a:cubicBezTo>
                  <a:cubicBezTo>
                    <a:pt x="2167501" y="1756055"/>
                    <a:pt x="1947803" y="1643448"/>
                    <a:pt x="1743058" y="1709735"/>
                  </a:cubicBezTo>
                  <a:cubicBezTo>
                    <a:pt x="1538313" y="1776022"/>
                    <a:pt x="1388951" y="1654379"/>
                    <a:pt x="1202807" y="1709735"/>
                  </a:cubicBezTo>
                  <a:cubicBezTo>
                    <a:pt x="1016663" y="1765091"/>
                    <a:pt x="676697" y="1621222"/>
                    <a:pt x="284962" y="1709735"/>
                  </a:cubicBezTo>
                  <a:cubicBezTo>
                    <a:pt x="124267" y="1694137"/>
                    <a:pt x="29120" y="1616607"/>
                    <a:pt x="0" y="1424773"/>
                  </a:cubicBezTo>
                  <a:cubicBezTo>
                    <a:pt x="-3860" y="1314300"/>
                    <a:pt x="59576" y="1012701"/>
                    <a:pt x="0" y="877664"/>
                  </a:cubicBezTo>
                  <a:cubicBezTo>
                    <a:pt x="-59576" y="742627"/>
                    <a:pt x="58926" y="509581"/>
                    <a:pt x="0" y="284962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782972121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>
                  <a:solidFill>
                    <a:schemeClr val="tx1"/>
                  </a:solidFill>
                </a:rPr>
                <a:t>XYHK2000</a:t>
              </a:r>
            </a:p>
            <a:p>
              <a:pPr algn="ctr"/>
              <a:r>
                <a:rPr lang="fi-FI" b="1">
                  <a:solidFill>
                    <a:schemeClr val="tx1"/>
                  </a:solidFill>
                </a:rPr>
                <a:t>Akateemiset tekstitaidot </a:t>
              </a:r>
              <a:r>
                <a:rPr lang="fi-FI">
                  <a:solidFill>
                    <a:schemeClr val="tx1"/>
                  </a:solidFill>
                </a:rPr>
                <a:t>(2 op)</a:t>
              </a:r>
            </a:p>
            <a:p>
              <a:pPr marL="285750" indent="-285750" algn="ctr">
                <a:buFontTx/>
                <a:buChar char="-"/>
              </a:pPr>
              <a:r>
                <a:rPr lang="fi-FI" sz="1600">
                  <a:solidFill>
                    <a:schemeClr val="tx1"/>
                  </a:solidFill>
                </a:rPr>
                <a:t>Tiedon/lähteiden etsiminen, lukustrategiat, lukupiiri, workshop-esitys</a:t>
              </a:r>
            </a:p>
            <a:p>
              <a:pPr marL="285750" indent="-285750" algn="ctr">
                <a:buFontTx/>
                <a:buChar char="-"/>
              </a:pPr>
              <a:r>
                <a:rPr lang="fi-FI" sz="1600">
                  <a:solidFill>
                    <a:schemeClr val="tx1"/>
                  </a:solidFill>
                </a:rPr>
                <a:t>Oman kielitaidon reflektointi ja lähtötasotesti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28581B13-1053-A4ED-5E38-9F97CF6D55A8}"/>
                </a:ext>
              </a:extLst>
            </p:cNvPr>
            <p:cNvSpPr/>
            <p:nvPr/>
          </p:nvSpPr>
          <p:spPr>
            <a:xfrm>
              <a:off x="8014985" y="2006604"/>
              <a:ext cx="3486733" cy="1426202"/>
            </a:xfrm>
            <a:custGeom>
              <a:avLst/>
              <a:gdLst>
                <a:gd name="connsiteX0" fmla="*/ 0 w 3486733"/>
                <a:gd name="connsiteY0" fmla="*/ 237705 h 1426202"/>
                <a:gd name="connsiteX1" fmla="*/ 237705 w 3486733"/>
                <a:gd name="connsiteY1" fmla="*/ 0 h 1426202"/>
                <a:gd name="connsiteX2" fmla="*/ 649252 w 3486733"/>
                <a:gd name="connsiteY2" fmla="*/ 0 h 1426202"/>
                <a:gd name="connsiteX3" fmla="*/ 1060800 w 3486733"/>
                <a:gd name="connsiteY3" fmla="*/ 0 h 1426202"/>
                <a:gd name="connsiteX4" fmla="*/ 1502461 w 3486733"/>
                <a:gd name="connsiteY4" fmla="*/ 0 h 1426202"/>
                <a:gd name="connsiteX5" fmla="*/ 1944121 w 3486733"/>
                <a:gd name="connsiteY5" fmla="*/ 0 h 1426202"/>
                <a:gd name="connsiteX6" fmla="*/ 2446009 w 3486733"/>
                <a:gd name="connsiteY6" fmla="*/ 0 h 1426202"/>
                <a:gd name="connsiteX7" fmla="*/ 3249028 w 3486733"/>
                <a:gd name="connsiteY7" fmla="*/ 0 h 1426202"/>
                <a:gd name="connsiteX8" fmla="*/ 3486733 w 3486733"/>
                <a:gd name="connsiteY8" fmla="*/ 237705 h 1426202"/>
                <a:gd name="connsiteX9" fmla="*/ 3486733 w 3486733"/>
                <a:gd name="connsiteY9" fmla="*/ 722609 h 1426202"/>
                <a:gd name="connsiteX10" fmla="*/ 3486733 w 3486733"/>
                <a:gd name="connsiteY10" fmla="*/ 1188497 h 1426202"/>
                <a:gd name="connsiteX11" fmla="*/ 3249028 w 3486733"/>
                <a:gd name="connsiteY11" fmla="*/ 1426202 h 1426202"/>
                <a:gd name="connsiteX12" fmla="*/ 2686914 w 3486733"/>
                <a:gd name="connsiteY12" fmla="*/ 1426202 h 1426202"/>
                <a:gd name="connsiteX13" fmla="*/ 2245254 w 3486733"/>
                <a:gd name="connsiteY13" fmla="*/ 1426202 h 1426202"/>
                <a:gd name="connsiteX14" fmla="*/ 1713253 w 3486733"/>
                <a:gd name="connsiteY14" fmla="*/ 1426202 h 1426202"/>
                <a:gd name="connsiteX15" fmla="*/ 1151140 w 3486733"/>
                <a:gd name="connsiteY15" fmla="*/ 1426202 h 1426202"/>
                <a:gd name="connsiteX16" fmla="*/ 237705 w 3486733"/>
                <a:gd name="connsiteY16" fmla="*/ 1426202 h 1426202"/>
                <a:gd name="connsiteX17" fmla="*/ 0 w 3486733"/>
                <a:gd name="connsiteY17" fmla="*/ 1188497 h 1426202"/>
                <a:gd name="connsiteX18" fmla="*/ 0 w 3486733"/>
                <a:gd name="connsiteY18" fmla="*/ 741625 h 1426202"/>
                <a:gd name="connsiteX19" fmla="*/ 0 w 3486733"/>
                <a:gd name="connsiteY19" fmla="*/ 237705 h 1426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86733" h="1426202" extrusionOk="0">
                  <a:moveTo>
                    <a:pt x="0" y="237705"/>
                  </a:moveTo>
                  <a:cubicBezTo>
                    <a:pt x="18665" y="95643"/>
                    <a:pt x="80626" y="26910"/>
                    <a:pt x="237705" y="0"/>
                  </a:cubicBezTo>
                  <a:cubicBezTo>
                    <a:pt x="344556" y="-31536"/>
                    <a:pt x="532052" y="25813"/>
                    <a:pt x="649252" y="0"/>
                  </a:cubicBezTo>
                  <a:cubicBezTo>
                    <a:pt x="766452" y="-25813"/>
                    <a:pt x="927342" y="14115"/>
                    <a:pt x="1060800" y="0"/>
                  </a:cubicBezTo>
                  <a:cubicBezTo>
                    <a:pt x="1194258" y="-14115"/>
                    <a:pt x="1286436" y="45470"/>
                    <a:pt x="1502461" y="0"/>
                  </a:cubicBezTo>
                  <a:cubicBezTo>
                    <a:pt x="1718486" y="-45470"/>
                    <a:pt x="1798555" y="28407"/>
                    <a:pt x="1944121" y="0"/>
                  </a:cubicBezTo>
                  <a:cubicBezTo>
                    <a:pt x="2089687" y="-28407"/>
                    <a:pt x="2283132" y="1913"/>
                    <a:pt x="2446009" y="0"/>
                  </a:cubicBezTo>
                  <a:cubicBezTo>
                    <a:pt x="2608886" y="-1913"/>
                    <a:pt x="2861018" y="2566"/>
                    <a:pt x="3249028" y="0"/>
                  </a:cubicBezTo>
                  <a:cubicBezTo>
                    <a:pt x="3386448" y="16543"/>
                    <a:pt x="3488284" y="110026"/>
                    <a:pt x="3486733" y="237705"/>
                  </a:cubicBezTo>
                  <a:cubicBezTo>
                    <a:pt x="3515173" y="470869"/>
                    <a:pt x="3430213" y="505563"/>
                    <a:pt x="3486733" y="722609"/>
                  </a:cubicBezTo>
                  <a:cubicBezTo>
                    <a:pt x="3543253" y="939655"/>
                    <a:pt x="3448787" y="997244"/>
                    <a:pt x="3486733" y="1188497"/>
                  </a:cubicBezTo>
                  <a:cubicBezTo>
                    <a:pt x="3475083" y="1317672"/>
                    <a:pt x="3375570" y="1442165"/>
                    <a:pt x="3249028" y="1426202"/>
                  </a:cubicBezTo>
                  <a:cubicBezTo>
                    <a:pt x="3060350" y="1441889"/>
                    <a:pt x="2799903" y="1386638"/>
                    <a:pt x="2686914" y="1426202"/>
                  </a:cubicBezTo>
                  <a:cubicBezTo>
                    <a:pt x="2573925" y="1465766"/>
                    <a:pt x="2346959" y="1390679"/>
                    <a:pt x="2245254" y="1426202"/>
                  </a:cubicBezTo>
                  <a:cubicBezTo>
                    <a:pt x="2143549" y="1461725"/>
                    <a:pt x="1929116" y="1385035"/>
                    <a:pt x="1713253" y="1426202"/>
                  </a:cubicBezTo>
                  <a:cubicBezTo>
                    <a:pt x="1497390" y="1467369"/>
                    <a:pt x="1337369" y="1375429"/>
                    <a:pt x="1151140" y="1426202"/>
                  </a:cubicBezTo>
                  <a:cubicBezTo>
                    <a:pt x="964911" y="1476975"/>
                    <a:pt x="641367" y="1404471"/>
                    <a:pt x="237705" y="1426202"/>
                  </a:cubicBezTo>
                  <a:cubicBezTo>
                    <a:pt x="98990" y="1423331"/>
                    <a:pt x="-10085" y="1330304"/>
                    <a:pt x="0" y="1188497"/>
                  </a:cubicBezTo>
                  <a:cubicBezTo>
                    <a:pt x="-13877" y="988930"/>
                    <a:pt x="43497" y="874372"/>
                    <a:pt x="0" y="741625"/>
                  </a:cubicBezTo>
                  <a:cubicBezTo>
                    <a:pt x="-43497" y="608878"/>
                    <a:pt x="47087" y="387359"/>
                    <a:pt x="0" y="237705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782972121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>
                  <a:solidFill>
                    <a:schemeClr val="tx1"/>
                  </a:solidFill>
                </a:rPr>
                <a:t>KTKO1010</a:t>
              </a:r>
            </a:p>
            <a:p>
              <a:pPr algn="ctr"/>
              <a:r>
                <a:rPr lang="fi-FI" b="1">
                  <a:solidFill>
                    <a:schemeClr val="tx1"/>
                  </a:solidFill>
                </a:rPr>
                <a:t>Johdatus yliopisto-opiskeluun ja opintosuunnitelma</a:t>
              </a:r>
            </a:p>
            <a:p>
              <a:pPr algn="ctr"/>
              <a:r>
                <a:rPr lang="fi-FI">
                  <a:solidFill>
                    <a:schemeClr val="tx1"/>
                  </a:solidFill>
                </a:rPr>
                <a:t>HOPSAUS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6FB5168-7C4E-07C0-3C06-8BBC9EE7BECB}"/>
                </a:ext>
              </a:extLst>
            </p:cNvPr>
            <p:cNvSpPr txBox="1"/>
            <p:nvPr/>
          </p:nvSpPr>
          <p:spPr>
            <a:xfrm>
              <a:off x="9251182" y="3759248"/>
              <a:ext cx="15423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600"/>
                <a:t>Kevät: periodi 3</a:t>
              </a: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C38819-7B23-573A-533E-4ACEA95B9B45}"/>
                </a:ext>
              </a:extLst>
            </p:cNvPr>
            <p:cNvSpPr/>
            <p:nvPr/>
          </p:nvSpPr>
          <p:spPr>
            <a:xfrm>
              <a:off x="9681882" y="3971365"/>
              <a:ext cx="2108788" cy="2259106"/>
            </a:xfrm>
            <a:custGeom>
              <a:avLst/>
              <a:gdLst>
                <a:gd name="connsiteX0" fmla="*/ 0 w 2108788"/>
                <a:gd name="connsiteY0" fmla="*/ 2259106 h 2259106"/>
                <a:gd name="connsiteX1" fmla="*/ 233083 w 2108788"/>
                <a:gd name="connsiteY1" fmla="*/ 2232211 h 2259106"/>
                <a:gd name="connsiteX2" fmla="*/ 403412 w 2108788"/>
                <a:gd name="connsiteY2" fmla="*/ 2196353 h 2259106"/>
                <a:gd name="connsiteX3" fmla="*/ 439271 w 2108788"/>
                <a:gd name="connsiteY3" fmla="*/ 2169459 h 2259106"/>
                <a:gd name="connsiteX4" fmla="*/ 502024 w 2108788"/>
                <a:gd name="connsiteY4" fmla="*/ 2133600 h 2259106"/>
                <a:gd name="connsiteX5" fmla="*/ 555812 w 2108788"/>
                <a:gd name="connsiteY5" fmla="*/ 2088776 h 2259106"/>
                <a:gd name="connsiteX6" fmla="*/ 591671 w 2108788"/>
                <a:gd name="connsiteY6" fmla="*/ 2070847 h 2259106"/>
                <a:gd name="connsiteX7" fmla="*/ 636494 w 2108788"/>
                <a:gd name="connsiteY7" fmla="*/ 2043953 h 2259106"/>
                <a:gd name="connsiteX8" fmla="*/ 672353 w 2108788"/>
                <a:gd name="connsiteY8" fmla="*/ 1999129 h 2259106"/>
                <a:gd name="connsiteX9" fmla="*/ 726142 w 2108788"/>
                <a:gd name="connsiteY9" fmla="*/ 1945341 h 2259106"/>
                <a:gd name="connsiteX10" fmla="*/ 770965 w 2108788"/>
                <a:gd name="connsiteY10" fmla="*/ 1873623 h 2259106"/>
                <a:gd name="connsiteX11" fmla="*/ 779930 w 2108788"/>
                <a:gd name="connsiteY11" fmla="*/ 1846729 h 2259106"/>
                <a:gd name="connsiteX12" fmla="*/ 806824 w 2108788"/>
                <a:gd name="connsiteY12" fmla="*/ 1819835 h 2259106"/>
                <a:gd name="connsiteX13" fmla="*/ 797859 w 2108788"/>
                <a:gd name="connsiteY13" fmla="*/ 1730188 h 2259106"/>
                <a:gd name="connsiteX14" fmla="*/ 779930 w 2108788"/>
                <a:gd name="connsiteY14" fmla="*/ 1694329 h 2259106"/>
                <a:gd name="connsiteX15" fmla="*/ 735106 w 2108788"/>
                <a:gd name="connsiteY15" fmla="*/ 1631576 h 2259106"/>
                <a:gd name="connsiteX16" fmla="*/ 699247 w 2108788"/>
                <a:gd name="connsiteY16" fmla="*/ 1613647 h 2259106"/>
                <a:gd name="connsiteX17" fmla="*/ 618565 w 2108788"/>
                <a:gd name="connsiteY17" fmla="*/ 1631576 h 2259106"/>
                <a:gd name="connsiteX18" fmla="*/ 564777 w 2108788"/>
                <a:gd name="connsiteY18" fmla="*/ 1703294 h 2259106"/>
                <a:gd name="connsiteX19" fmla="*/ 555812 w 2108788"/>
                <a:gd name="connsiteY19" fmla="*/ 1748117 h 2259106"/>
                <a:gd name="connsiteX20" fmla="*/ 609600 w 2108788"/>
                <a:gd name="connsiteY20" fmla="*/ 1828800 h 2259106"/>
                <a:gd name="connsiteX21" fmla="*/ 681318 w 2108788"/>
                <a:gd name="connsiteY21" fmla="*/ 1873623 h 2259106"/>
                <a:gd name="connsiteX22" fmla="*/ 735106 w 2108788"/>
                <a:gd name="connsiteY22" fmla="*/ 1891553 h 2259106"/>
                <a:gd name="connsiteX23" fmla="*/ 833718 w 2108788"/>
                <a:gd name="connsiteY23" fmla="*/ 1909482 h 2259106"/>
                <a:gd name="connsiteX24" fmla="*/ 995083 w 2108788"/>
                <a:gd name="connsiteY24" fmla="*/ 1873623 h 2259106"/>
                <a:gd name="connsiteX25" fmla="*/ 1138518 w 2108788"/>
                <a:gd name="connsiteY25" fmla="*/ 1828800 h 2259106"/>
                <a:gd name="connsiteX26" fmla="*/ 1201271 w 2108788"/>
                <a:gd name="connsiteY26" fmla="*/ 1775011 h 2259106"/>
                <a:gd name="connsiteX27" fmla="*/ 1299883 w 2108788"/>
                <a:gd name="connsiteY27" fmla="*/ 1667435 h 2259106"/>
                <a:gd name="connsiteX28" fmla="*/ 1335742 w 2108788"/>
                <a:gd name="connsiteY28" fmla="*/ 1515035 h 2259106"/>
                <a:gd name="connsiteX29" fmla="*/ 1380565 w 2108788"/>
                <a:gd name="connsiteY29" fmla="*/ 1452282 h 2259106"/>
                <a:gd name="connsiteX30" fmla="*/ 1425389 w 2108788"/>
                <a:gd name="connsiteY30" fmla="*/ 1353670 h 2259106"/>
                <a:gd name="connsiteX31" fmla="*/ 1452283 w 2108788"/>
                <a:gd name="connsiteY31" fmla="*/ 1326776 h 2259106"/>
                <a:gd name="connsiteX32" fmla="*/ 1497106 w 2108788"/>
                <a:gd name="connsiteY32" fmla="*/ 1210235 h 2259106"/>
                <a:gd name="connsiteX33" fmla="*/ 1488142 w 2108788"/>
                <a:gd name="connsiteY33" fmla="*/ 1021976 h 2259106"/>
                <a:gd name="connsiteX34" fmla="*/ 1470212 w 2108788"/>
                <a:gd name="connsiteY34" fmla="*/ 986117 h 2259106"/>
                <a:gd name="connsiteX35" fmla="*/ 1434353 w 2108788"/>
                <a:gd name="connsiteY35" fmla="*/ 923364 h 2259106"/>
                <a:gd name="connsiteX36" fmla="*/ 1407459 w 2108788"/>
                <a:gd name="connsiteY36" fmla="*/ 905435 h 2259106"/>
                <a:gd name="connsiteX37" fmla="*/ 1353671 w 2108788"/>
                <a:gd name="connsiteY37" fmla="*/ 878541 h 2259106"/>
                <a:gd name="connsiteX38" fmla="*/ 1255059 w 2108788"/>
                <a:gd name="connsiteY38" fmla="*/ 932329 h 2259106"/>
                <a:gd name="connsiteX39" fmla="*/ 1246094 w 2108788"/>
                <a:gd name="connsiteY39" fmla="*/ 995082 h 2259106"/>
                <a:gd name="connsiteX40" fmla="*/ 1264024 w 2108788"/>
                <a:gd name="connsiteY40" fmla="*/ 1013011 h 2259106"/>
                <a:gd name="connsiteX41" fmla="*/ 1272989 w 2108788"/>
                <a:gd name="connsiteY41" fmla="*/ 1057835 h 2259106"/>
                <a:gd name="connsiteX42" fmla="*/ 1308847 w 2108788"/>
                <a:gd name="connsiteY42" fmla="*/ 1066800 h 2259106"/>
                <a:gd name="connsiteX43" fmla="*/ 1344706 w 2108788"/>
                <a:gd name="connsiteY43" fmla="*/ 1093694 h 2259106"/>
                <a:gd name="connsiteX44" fmla="*/ 1398494 w 2108788"/>
                <a:gd name="connsiteY44" fmla="*/ 1102659 h 2259106"/>
                <a:gd name="connsiteX45" fmla="*/ 1685365 w 2108788"/>
                <a:gd name="connsiteY45" fmla="*/ 1057835 h 2259106"/>
                <a:gd name="connsiteX46" fmla="*/ 1730189 w 2108788"/>
                <a:gd name="connsiteY46" fmla="*/ 1039906 h 2259106"/>
                <a:gd name="connsiteX47" fmla="*/ 1837765 w 2108788"/>
                <a:gd name="connsiteY47" fmla="*/ 968188 h 2259106"/>
                <a:gd name="connsiteX48" fmla="*/ 1846730 w 2108788"/>
                <a:gd name="connsiteY48" fmla="*/ 941294 h 2259106"/>
                <a:gd name="connsiteX49" fmla="*/ 1963271 w 2108788"/>
                <a:gd name="connsiteY49" fmla="*/ 833717 h 2259106"/>
                <a:gd name="connsiteX50" fmla="*/ 2052918 w 2108788"/>
                <a:gd name="connsiteY50" fmla="*/ 699247 h 2259106"/>
                <a:gd name="connsiteX51" fmla="*/ 2061883 w 2108788"/>
                <a:gd name="connsiteY51" fmla="*/ 663388 h 2259106"/>
                <a:gd name="connsiteX52" fmla="*/ 2079812 w 2108788"/>
                <a:gd name="connsiteY52" fmla="*/ 573741 h 2259106"/>
                <a:gd name="connsiteX53" fmla="*/ 2097742 w 2108788"/>
                <a:gd name="connsiteY53" fmla="*/ 519953 h 2259106"/>
                <a:gd name="connsiteX54" fmla="*/ 2097742 w 2108788"/>
                <a:gd name="connsiteY54" fmla="*/ 259976 h 2259106"/>
                <a:gd name="connsiteX55" fmla="*/ 2088777 w 2108788"/>
                <a:gd name="connsiteY55" fmla="*/ 224117 h 2259106"/>
                <a:gd name="connsiteX56" fmla="*/ 2070847 w 2108788"/>
                <a:gd name="connsiteY56" fmla="*/ 188259 h 2259106"/>
                <a:gd name="connsiteX57" fmla="*/ 2061883 w 2108788"/>
                <a:gd name="connsiteY57" fmla="*/ 143435 h 2259106"/>
                <a:gd name="connsiteX58" fmla="*/ 2034989 w 2108788"/>
                <a:gd name="connsiteY58" fmla="*/ 116541 h 2259106"/>
                <a:gd name="connsiteX59" fmla="*/ 2008094 w 2108788"/>
                <a:gd name="connsiteY59" fmla="*/ 44823 h 2259106"/>
                <a:gd name="connsiteX60" fmla="*/ 1999130 w 2108788"/>
                <a:gd name="connsiteY60" fmla="*/ 17929 h 2259106"/>
                <a:gd name="connsiteX61" fmla="*/ 1981200 w 2108788"/>
                <a:gd name="connsiteY61" fmla="*/ 0 h 2259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108788" h="2259106">
                  <a:moveTo>
                    <a:pt x="0" y="2259106"/>
                  </a:moveTo>
                  <a:cubicBezTo>
                    <a:pt x="110485" y="2214911"/>
                    <a:pt x="134" y="2253388"/>
                    <a:pt x="233083" y="2232211"/>
                  </a:cubicBezTo>
                  <a:cubicBezTo>
                    <a:pt x="311938" y="2225042"/>
                    <a:pt x="335733" y="2215689"/>
                    <a:pt x="403412" y="2196353"/>
                  </a:cubicBezTo>
                  <a:cubicBezTo>
                    <a:pt x="415365" y="2187388"/>
                    <a:pt x="426601" y="2177378"/>
                    <a:pt x="439271" y="2169459"/>
                  </a:cubicBezTo>
                  <a:cubicBezTo>
                    <a:pt x="487690" y="2139197"/>
                    <a:pt x="461653" y="2165000"/>
                    <a:pt x="502024" y="2133600"/>
                  </a:cubicBezTo>
                  <a:cubicBezTo>
                    <a:pt x="520447" y="2119271"/>
                    <a:pt x="536692" y="2102160"/>
                    <a:pt x="555812" y="2088776"/>
                  </a:cubicBezTo>
                  <a:cubicBezTo>
                    <a:pt x="566760" y="2081112"/>
                    <a:pt x="579989" y="2077337"/>
                    <a:pt x="591671" y="2070847"/>
                  </a:cubicBezTo>
                  <a:cubicBezTo>
                    <a:pt x="606902" y="2062385"/>
                    <a:pt x="621553" y="2052918"/>
                    <a:pt x="636494" y="2043953"/>
                  </a:cubicBezTo>
                  <a:cubicBezTo>
                    <a:pt x="648447" y="2029012"/>
                    <a:pt x="658823" y="2012659"/>
                    <a:pt x="672353" y="1999129"/>
                  </a:cubicBezTo>
                  <a:cubicBezTo>
                    <a:pt x="740442" y="1931040"/>
                    <a:pt x="652894" y="2047887"/>
                    <a:pt x="726142" y="1945341"/>
                  </a:cubicBezTo>
                  <a:cubicBezTo>
                    <a:pt x="737994" y="1928749"/>
                    <a:pt x="763987" y="1887578"/>
                    <a:pt x="770965" y="1873623"/>
                  </a:cubicBezTo>
                  <a:cubicBezTo>
                    <a:pt x="775191" y="1865171"/>
                    <a:pt x="774688" y="1854592"/>
                    <a:pt x="779930" y="1846729"/>
                  </a:cubicBezTo>
                  <a:cubicBezTo>
                    <a:pt x="786963" y="1836180"/>
                    <a:pt x="797859" y="1828800"/>
                    <a:pt x="806824" y="1819835"/>
                  </a:cubicBezTo>
                  <a:cubicBezTo>
                    <a:pt x="803836" y="1789953"/>
                    <a:pt x="804151" y="1759553"/>
                    <a:pt x="797859" y="1730188"/>
                  </a:cubicBezTo>
                  <a:cubicBezTo>
                    <a:pt x="795059" y="1717121"/>
                    <a:pt x="786420" y="1706011"/>
                    <a:pt x="779930" y="1694329"/>
                  </a:cubicBezTo>
                  <a:cubicBezTo>
                    <a:pt x="770705" y="1677724"/>
                    <a:pt x="754676" y="1644623"/>
                    <a:pt x="735106" y="1631576"/>
                  </a:cubicBezTo>
                  <a:cubicBezTo>
                    <a:pt x="723987" y="1624163"/>
                    <a:pt x="711200" y="1619623"/>
                    <a:pt x="699247" y="1613647"/>
                  </a:cubicBezTo>
                  <a:cubicBezTo>
                    <a:pt x="672353" y="1619623"/>
                    <a:pt x="641488" y="1616294"/>
                    <a:pt x="618565" y="1631576"/>
                  </a:cubicBezTo>
                  <a:cubicBezTo>
                    <a:pt x="593701" y="1648152"/>
                    <a:pt x="564777" y="1703294"/>
                    <a:pt x="564777" y="1703294"/>
                  </a:cubicBezTo>
                  <a:cubicBezTo>
                    <a:pt x="561789" y="1718235"/>
                    <a:pt x="555812" y="1732880"/>
                    <a:pt x="555812" y="1748117"/>
                  </a:cubicBezTo>
                  <a:cubicBezTo>
                    <a:pt x="555812" y="1786432"/>
                    <a:pt x="580229" y="1806207"/>
                    <a:pt x="609600" y="1828800"/>
                  </a:cubicBezTo>
                  <a:cubicBezTo>
                    <a:pt x="631945" y="1845988"/>
                    <a:pt x="656103" y="1861016"/>
                    <a:pt x="681318" y="1873623"/>
                  </a:cubicBezTo>
                  <a:cubicBezTo>
                    <a:pt x="698222" y="1882075"/>
                    <a:pt x="717004" y="1886122"/>
                    <a:pt x="735106" y="1891553"/>
                  </a:cubicBezTo>
                  <a:cubicBezTo>
                    <a:pt x="773524" y="1903078"/>
                    <a:pt x="789535" y="1903170"/>
                    <a:pt x="833718" y="1909482"/>
                  </a:cubicBezTo>
                  <a:cubicBezTo>
                    <a:pt x="976416" y="1893626"/>
                    <a:pt x="853276" y="1913013"/>
                    <a:pt x="995083" y="1873623"/>
                  </a:cubicBezTo>
                  <a:cubicBezTo>
                    <a:pt x="1072780" y="1852041"/>
                    <a:pt x="1071259" y="1865486"/>
                    <a:pt x="1138518" y="1828800"/>
                  </a:cubicBezTo>
                  <a:cubicBezTo>
                    <a:pt x="1174569" y="1809136"/>
                    <a:pt x="1172256" y="1799882"/>
                    <a:pt x="1201271" y="1775011"/>
                  </a:cubicBezTo>
                  <a:cubicBezTo>
                    <a:pt x="1280169" y="1707383"/>
                    <a:pt x="1191968" y="1806182"/>
                    <a:pt x="1299883" y="1667435"/>
                  </a:cubicBezTo>
                  <a:cubicBezTo>
                    <a:pt x="1301480" y="1660250"/>
                    <a:pt x="1330519" y="1526226"/>
                    <a:pt x="1335742" y="1515035"/>
                  </a:cubicBezTo>
                  <a:cubicBezTo>
                    <a:pt x="1346613" y="1491741"/>
                    <a:pt x="1365624" y="1473200"/>
                    <a:pt x="1380565" y="1452282"/>
                  </a:cubicBezTo>
                  <a:cubicBezTo>
                    <a:pt x="1396061" y="1405792"/>
                    <a:pt x="1396093" y="1392731"/>
                    <a:pt x="1425389" y="1353670"/>
                  </a:cubicBezTo>
                  <a:cubicBezTo>
                    <a:pt x="1432996" y="1343528"/>
                    <a:pt x="1443318" y="1335741"/>
                    <a:pt x="1452283" y="1326776"/>
                  </a:cubicBezTo>
                  <a:cubicBezTo>
                    <a:pt x="1457184" y="1315340"/>
                    <a:pt x="1496427" y="1228571"/>
                    <a:pt x="1497106" y="1210235"/>
                  </a:cubicBezTo>
                  <a:cubicBezTo>
                    <a:pt x="1499431" y="1147454"/>
                    <a:pt x="1495627" y="1084353"/>
                    <a:pt x="1488142" y="1021976"/>
                  </a:cubicBezTo>
                  <a:cubicBezTo>
                    <a:pt x="1486550" y="1008707"/>
                    <a:pt x="1476611" y="997849"/>
                    <a:pt x="1470212" y="986117"/>
                  </a:cubicBezTo>
                  <a:cubicBezTo>
                    <a:pt x="1458675" y="964967"/>
                    <a:pt x="1449144" y="942381"/>
                    <a:pt x="1434353" y="923364"/>
                  </a:cubicBezTo>
                  <a:cubicBezTo>
                    <a:pt x="1427738" y="914859"/>
                    <a:pt x="1416877" y="910667"/>
                    <a:pt x="1407459" y="905435"/>
                  </a:cubicBezTo>
                  <a:cubicBezTo>
                    <a:pt x="1389936" y="895700"/>
                    <a:pt x="1371600" y="887506"/>
                    <a:pt x="1353671" y="878541"/>
                  </a:cubicBezTo>
                  <a:cubicBezTo>
                    <a:pt x="1316883" y="890804"/>
                    <a:pt x="1268147" y="888703"/>
                    <a:pt x="1255059" y="932329"/>
                  </a:cubicBezTo>
                  <a:cubicBezTo>
                    <a:pt x="1248987" y="952568"/>
                    <a:pt x="1249082" y="974164"/>
                    <a:pt x="1246094" y="995082"/>
                  </a:cubicBezTo>
                  <a:cubicBezTo>
                    <a:pt x="1252071" y="1001058"/>
                    <a:pt x="1260694" y="1005242"/>
                    <a:pt x="1264024" y="1013011"/>
                  </a:cubicBezTo>
                  <a:cubicBezTo>
                    <a:pt x="1270026" y="1027016"/>
                    <a:pt x="1263235" y="1046129"/>
                    <a:pt x="1272989" y="1057835"/>
                  </a:cubicBezTo>
                  <a:cubicBezTo>
                    <a:pt x="1280876" y="1067300"/>
                    <a:pt x="1296894" y="1063812"/>
                    <a:pt x="1308847" y="1066800"/>
                  </a:cubicBezTo>
                  <a:cubicBezTo>
                    <a:pt x="1320800" y="1075765"/>
                    <a:pt x="1330833" y="1088145"/>
                    <a:pt x="1344706" y="1093694"/>
                  </a:cubicBezTo>
                  <a:cubicBezTo>
                    <a:pt x="1361583" y="1100445"/>
                    <a:pt x="1380417" y="1104562"/>
                    <a:pt x="1398494" y="1102659"/>
                  </a:cubicBezTo>
                  <a:cubicBezTo>
                    <a:pt x="1494746" y="1092527"/>
                    <a:pt x="1589741" y="1072776"/>
                    <a:pt x="1685365" y="1057835"/>
                  </a:cubicBezTo>
                  <a:cubicBezTo>
                    <a:pt x="1700306" y="1051859"/>
                    <a:pt x="1716653" y="1048608"/>
                    <a:pt x="1730189" y="1039906"/>
                  </a:cubicBezTo>
                  <a:cubicBezTo>
                    <a:pt x="1856755" y="958543"/>
                    <a:pt x="1767891" y="991480"/>
                    <a:pt x="1837765" y="968188"/>
                  </a:cubicBezTo>
                  <a:cubicBezTo>
                    <a:pt x="1840753" y="959223"/>
                    <a:pt x="1840507" y="948406"/>
                    <a:pt x="1846730" y="941294"/>
                  </a:cubicBezTo>
                  <a:cubicBezTo>
                    <a:pt x="1938151" y="836813"/>
                    <a:pt x="1865120" y="964585"/>
                    <a:pt x="1963271" y="833717"/>
                  </a:cubicBezTo>
                  <a:cubicBezTo>
                    <a:pt x="2031514" y="742726"/>
                    <a:pt x="2002233" y="787945"/>
                    <a:pt x="2052918" y="699247"/>
                  </a:cubicBezTo>
                  <a:cubicBezTo>
                    <a:pt x="2055906" y="687294"/>
                    <a:pt x="2059301" y="675435"/>
                    <a:pt x="2061883" y="663388"/>
                  </a:cubicBezTo>
                  <a:cubicBezTo>
                    <a:pt x="2068268" y="633590"/>
                    <a:pt x="2070175" y="602651"/>
                    <a:pt x="2079812" y="573741"/>
                  </a:cubicBezTo>
                  <a:lnTo>
                    <a:pt x="2097742" y="519953"/>
                  </a:lnTo>
                  <a:cubicBezTo>
                    <a:pt x="2112890" y="398759"/>
                    <a:pt x="2112044" y="438758"/>
                    <a:pt x="2097742" y="259976"/>
                  </a:cubicBezTo>
                  <a:cubicBezTo>
                    <a:pt x="2096759" y="247694"/>
                    <a:pt x="2093103" y="235653"/>
                    <a:pt x="2088777" y="224117"/>
                  </a:cubicBezTo>
                  <a:cubicBezTo>
                    <a:pt x="2084085" y="211604"/>
                    <a:pt x="2076824" y="200212"/>
                    <a:pt x="2070847" y="188259"/>
                  </a:cubicBezTo>
                  <a:cubicBezTo>
                    <a:pt x="2067859" y="173318"/>
                    <a:pt x="2068697" y="157064"/>
                    <a:pt x="2061883" y="143435"/>
                  </a:cubicBezTo>
                  <a:cubicBezTo>
                    <a:pt x="2056213" y="132095"/>
                    <a:pt x="2040138" y="128126"/>
                    <a:pt x="2034989" y="116541"/>
                  </a:cubicBezTo>
                  <a:cubicBezTo>
                    <a:pt x="1993572" y="23353"/>
                    <a:pt x="2053321" y="90050"/>
                    <a:pt x="2008094" y="44823"/>
                  </a:cubicBezTo>
                  <a:cubicBezTo>
                    <a:pt x="2005106" y="35858"/>
                    <a:pt x="2003992" y="26032"/>
                    <a:pt x="1999130" y="17929"/>
                  </a:cubicBezTo>
                  <a:cubicBezTo>
                    <a:pt x="1994781" y="10681"/>
                    <a:pt x="1981200" y="0"/>
                    <a:pt x="1981200" y="0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E7D67E2-63FE-8A2A-BCB5-3A0BDE2C9915}"/>
                </a:ext>
              </a:extLst>
            </p:cNvPr>
            <p:cNvSpPr/>
            <p:nvPr/>
          </p:nvSpPr>
          <p:spPr>
            <a:xfrm rot="565091">
              <a:off x="4099942" y="3488966"/>
              <a:ext cx="1620326" cy="1742516"/>
            </a:xfrm>
            <a:custGeom>
              <a:avLst/>
              <a:gdLst>
                <a:gd name="connsiteX0" fmla="*/ 0 w 2108788"/>
                <a:gd name="connsiteY0" fmla="*/ 2259106 h 2259106"/>
                <a:gd name="connsiteX1" fmla="*/ 233083 w 2108788"/>
                <a:gd name="connsiteY1" fmla="*/ 2232211 h 2259106"/>
                <a:gd name="connsiteX2" fmla="*/ 403412 w 2108788"/>
                <a:gd name="connsiteY2" fmla="*/ 2196353 h 2259106"/>
                <a:gd name="connsiteX3" fmla="*/ 439271 w 2108788"/>
                <a:gd name="connsiteY3" fmla="*/ 2169459 h 2259106"/>
                <a:gd name="connsiteX4" fmla="*/ 502024 w 2108788"/>
                <a:gd name="connsiteY4" fmla="*/ 2133600 h 2259106"/>
                <a:gd name="connsiteX5" fmla="*/ 555812 w 2108788"/>
                <a:gd name="connsiteY5" fmla="*/ 2088776 h 2259106"/>
                <a:gd name="connsiteX6" fmla="*/ 591671 w 2108788"/>
                <a:gd name="connsiteY6" fmla="*/ 2070847 h 2259106"/>
                <a:gd name="connsiteX7" fmla="*/ 636494 w 2108788"/>
                <a:gd name="connsiteY7" fmla="*/ 2043953 h 2259106"/>
                <a:gd name="connsiteX8" fmla="*/ 672353 w 2108788"/>
                <a:gd name="connsiteY8" fmla="*/ 1999129 h 2259106"/>
                <a:gd name="connsiteX9" fmla="*/ 726142 w 2108788"/>
                <a:gd name="connsiteY9" fmla="*/ 1945341 h 2259106"/>
                <a:gd name="connsiteX10" fmla="*/ 770965 w 2108788"/>
                <a:gd name="connsiteY10" fmla="*/ 1873623 h 2259106"/>
                <a:gd name="connsiteX11" fmla="*/ 779930 w 2108788"/>
                <a:gd name="connsiteY11" fmla="*/ 1846729 h 2259106"/>
                <a:gd name="connsiteX12" fmla="*/ 806824 w 2108788"/>
                <a:gd name="connsiteY12" fmla="*/ 1819835 h 2259106"/>
                <a:gd name="connsiteX13" fmla="*/ 797859 w 2108788"/>
                <a:gd name="connsiteY13" fmla="*/ 1730188 h 2259106"/>
                <a:gd name="connsiteX14" fmla="*/ 779930 w 2108788"/>
                <a:gd name="connsiteY14" fmla="*/ 1694329 h 2259106"/>
                <a:gd name="connsiteX15" fmla="*/ 735106 w 2108788"/>
                <a:gd name="connsiteY15" fmla="*/ 1631576 h 2259106"/>
                <a:gd name="connsiteX16" fmla="*/ 699247 w 2108788"/>
                <a:gd name="connsiteY16" fmla="*/ 1613647 h 2259106"/>
                <a:gd name="connsiteX17" fmla="*/ 618565 w 2108788"/>
                <a:gd name="connsiteY17" fmla="*/ 1631576 h 2259106"/>
                <a:gd name="connsiteX18" fmla="*/ 564777 w 2108788"/>
                <a:gd name="connsiteY18" fmla="*/ 1703294 h 2259106"/>
                <a:gd name="connsiteX19" fmla="*/ 555812 w 2108788"/>
                <a:gd name="connsiteY19" fmla="*/ 1748117 h 2259106"/>
                <a:gd name="connsiteX20" fmla="*/ 609600 w 2108788"/>
                <a:gd name="connsiteY20" fmla="*/ 1828800 h 2259106"/>
                <a:gd name="connsiteX21" fmla="*/ 681318 w 2108788"/>
                <a:gd name="connsiteY21" fmla="*/ 1873623 h 2259106"/>
                <a:gd name="connsiteX22" fmla="*/ 735106 w 2108788"/>
                <a:gd name="connsiteY22" fmla="*/ 1891553 h 2259106"/>
                <a:gd name="connsiteX23" fmla="*/ 833718 w 2108788"/>
                <a:gd name="connsiteY23" fmla="*/ 1909482 h 2259106"/>
                <a:gd name="connsiteX24" fmla="*/ 995083 w 2108788"/>
                <a:gd name="connsiteY24" fmla="*/ 1873623 h 2259106"/>
                <a:gd name="connsiteX25" fmla="*/ 1138518 w 2108788"/>
                <a:gd name="connsiteY25" fmla="*/ 1828800 h 2259106"/>
                <a:gd name="connsiteX26" fmla="*/ 1201271 w 2108788"/>
                <a:gd name="connsiteY26" fmla="*/ 1775011 h 2259106"/>
                <a:gd name="connsiteX27" fmla="*/ 1299883 w 2108788"/>
                <a:gd name="connsiteY27" fmla="*/ 1667435 h 2259106"/>
                <a:gd name="connsiteX28" fmla="*/ 1335742 w 2108788"/>
                <a:gd name="connsiteY28" fmla="*/ 1515035 h 2259106"/>
                <a:gd name="connsiteX29" fmla="*/ 1380565 w 2108788"/>
                <a:gd name="connsiteY29" fmla="*/ 1452282 h 2259106"/>
                <a:gd name="connsiteX30" fmla="*/ 1425389 w 2108788"/>
                <a:gd name="connsiteY30" fmla="*/ 1353670 h 2259106"/>
                <a:gd name="connsiteX31" fmla="*/ 1452283 w 2108788"/>
                <a:gd name="connsiteY31" fmla="*/ 1326776 h 2259106"/>
                <a:gd name="connsiteX32" fmla="*/ 1497106 w 2108788"/>
                <a:gd name="connsiteY32" fmla="*/ 1210235 h 2259106"/>
                <a:gd name="connsiteX33" fmla="*/ 1488142 w 2108788"/>
                <a:gd name="connsiteY33" fmla="*/ 1021976 h 2259106"/>
                <a:gd name="connsiteX34" fmla="*/ 1470212 w 2108788"/>
                <a:gd name="connsiteY34" fmla="*/ 986117 h 2259106"/>
                <a:gd name="connsiteX35" fmla="*/ 1434353 w 2108788"/>
                <a:gd name="connsiteY35" fmla="*/ 923364 h 2259106"/>
                <a:gd name="connsiteX36" fmla="*/ 1407459 w 2108788"/>
                <a:gd name="connsiteY36" fmla="*/ 905435 h 2259106"/>
                <a:gd name="connsiteX37" fmla="*/ 1353671 w 2108788"/>
                <a:gd name="connsiteY37" fmla="*/ 878541 h 2259106"/>
                <a:gd name="connsiteX38" fmla="*/ 1255059 w 2108788"/>
                <a:gd name="connsiteY38" fmla="*/ 932329 h 2259106"/>
                <a:gd name="connsiteX39" fmla="*/ 1246094 w 2108788"/>
                <a:gd name="connsiteY39" fmla="*/ 995082 h 2259106"/>
                <a:gd name="connsiteX40" fmla="*/ 1264024 w 2108788"/>
                <a:gd name="connsiteY40" fmla="*/ 1013011 h 2259106"/>
                <a:gd name="connsiteX41" fmla="*/ 1272989 w 2108788"/>
                <a:gd name="connsiteY41" fmla="*/ 1057835 h 2259106"/>
                <a:gd name="connsiteX42" fmla="*/ 1308847 w 2108788"/>
                <a:gd name="connsiteY42" fmla="*/ 1066800 h 2259106"/>
                <a:gd name="connsiteX43" fmla="*/ 1344706 w 2108788"/>
                <a:gd name="connsiteY43" fmla="*/ 1093694 h 2259106"/>
                <a:gd name="connsiteX44" fmla="*/ 1398494 w 2108788"/>
                <a:gd name="connsiteY44" fmla="*/ 1102659 h 2259106"/>
                <a:gd name="connsiteX45" fmla="*/ 1685365 w 2108788"/>
                <a:gd name="connsiteY45" fmla="*/ 1057835 h 2259106"/>
                <a:gd name="connsiteX46" fmla="*/ 1730189 w 2108788"/>
                <a:gd name="connsiteY46" fmla="*/ 1039906 h 2259106"/>
                <a:gd name="connsiteX47" fmla="*/ 1837765 w 2108788"/>
                <a:gd name="connsiteY47" fmla="*/ 968188 h 2259106"/>
                <a:gd name="connsiteX48" fmla="*/ 1846730 w 2108788"/>
                <a:gd name="connsiteY48" fmla="*/ 941294 h 2259106"/>
                <a:gd name="connsiteX49" fmla="*/ 1963271 w 2108788"/>
                <a:gd name="connsiteY49" fmla="*/ 833717 h 2259106"/>
                <a:gd name="connsiteX50" fmla="*/ 2052918 w 2108788"/>
                <a:gd name="connsiteY50" fmla="*/ 699247 h 2259106"/>
                <a:gd name="connsiteX51" fmla="*/ 2061883 w 2108788"/>
                <a:gd name="connsiteY51" fmla="*/ 663388 h 2259106"/>
                <a:gd name="connsiteX52" fmla="*/ 2079812 w 2108788"/>
                <a:gd name="connsiteY52" fmla="*/ 573741 h 2259106"/>
                <a:gd name="connsiteX53" fmla="*/ 2097742 w 2108788"/>
                <a:gd name="connsiteY53" fmla="*/ 519953 h 2259106"/>
                <a:gd name="connsiteX54" fmla="*/ 2097742 w 2108788"/>
                <a:gd name="connsiteY54" fmla="*/ 259976 h 2259106"/>
                <a:gd name="connsiteX55" fmla="*/ 2088777 w 2108788"/>
                <a:gd name="connsiteY55" fmla="*/ 224117 h 2259106"/>
                <a:gd name="connsiteX56" fmla="*/ 2070847 w 2108788"/>
                <a:gd name="connsiteY56" fmla="*/ 188259 h 2259106"/>
                <a:gd name="connsiteX57" fmla="*/ 2061883 w 2108788"/>
                <a:gd name="connsiteY57" fmla="*/ 143435 h 2259106"/>
                <a:gd name="connsiteX58" fmla="*/ 2034989 w 2108788"/>
                <a:gd name="connsiteY58" fmla="*/ 116541 h 2259106"/>
                <a:gd name="connsiteX59" fmla="*/ 2008094 w 2108788"/>
                <a:gd name="connsiteY59" fmla="*/ 44823 h 2259106"/>
                <a:gd name="connsiteX60" fmla="*/ 1999130 w 2108788"/>
                <a:gd name="connsiteY60" fmla="*/ 17929 h 2259106"/>
                <a:gd name="connsiteX61" fmla="*/ 1981200 w 2108788"/>
                <a:gd name="connsiteY61" fmla="*/ 0 h 2259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108788" h="2259106">
                  <a:moveTo>
                    <a:pt x="0" y="2259106"/>
                  </a:moveTo>
                  <a:cubicBezTo>
                    <a:pt x="110485" y="2214911"/>
                    <a:pt x="134" y="2253388"/>
                    <a:pt x="233083" y="2232211"/>
                  </a:cubicBezTo>
                  <a:cubicBezTo>
                    <a:pt x="311938" y="2225042"/>
                    <a:pt x="335733" y="2215689"/>
                    <a:pt x="403412" y="2196353"/>
                  </a:cubicBezTo>
                  <a:cubicBezTo>
                    <a:pt x="415365" y="2187388"/>
                    <a:pt x="426601" y="2177378"/>
                    <a:pt x="439271" y="2169459"/>
                  </a:cubicBezTo>
                  <a:cubicBezTo>
                    <a:pt x="487690" y="2139197"/>
                    <a:pt x="461653" y="2165000"/>
                    <a:pt x="502024" y="2133600"/>
                  </a:cubicBezTo>
                  <a:cubicBezTo>
                    <a:pt x="520447" y="2119271"/>
                    <a:pt x="536692" y="2102160"/>
                    <a:pt x="555812" y="2088776"/>
                  </a:cubicBezTo>
                  <a:cubicBezTo>
                    <a:pt x="566760" y="2081112"/>
                    <a:pt x="579989" y="2077337"/>
                    <a:pt x="591671" y="2070847"/>
                  </a:cubicBezTo>
                  <a:cubicBezTo>
                    <a:pt x="606902" y="2062385"/>
                    <a:pt x="621553" y="2052918"/>
                    <a:pt x="636494" y="2043953"/>
                  </a:cubicBezTo>
                  <a:cubicBezTo>
                    <a:pt x="648447" y="2029012"/>
                    <a:pt x="658823" y="2012659"/>
                    <a:pt x="672353" y="1999129"/>
                  </a:cubicBezTo>
                  <a:cubicBezTo>
                    <a:pt x="740442" y="1931040"/>
                    <a:pt x="652894" y="2047887"/>
                    <a:pt x="726142" y="1945341"/>
                  </a:cubicBezTo>
                  <a:cubicBezTo>
                    <a:pt x="737994" y="1928749"/>
                    <a:pt x="763987" y="1887578"/>
                    <a:pt x="770965" y="1873623"/>
                  </a:cubicBezTo>
                  <a:cubicBezTo>
                    <a:pt x="775191" y="1865171"/>
                    <a:pt x="774688" y="1854592"/>
                    <a:pt x="779930" y="1846729"/>
                  </a:cubicBezTo>
                  <a:cubicBezTo>
                    <a:pt x="786963" y="1836180"/>
                    <a:pt x="797859" y="1828800"/>
                    <a:pt x="806824" y="1819835"/>
                  </a:cubicBezTo>
                  <a:cubicBezTo>
                    <a:pt x="803836" y="1789953"/>
                    <a:pt x="804151" y="1759553"/>
                    <a:pt x="797859" y="1730188"/>
                  </a:cubicBezTo>
                  <a:cubicBezTo>
                    <a:pt x="795059" y="1717121"/>
                    <a:pt x="786420" y="1706011"/>
                    <a:pt x="779930" y="1694329"/>
                  </a:cubicBezTo>
                  <a:cubicBezTo>
                    <a:pt x="770705" y="1677724"/>
                    <a:pt x="754676" y="1644623"/>
                    <a:pt x="735106" y="1631576"/>
                  </a:cubicBezTo>
                  <a:cubicBezTo>
                    <a:pt x="723987" y="1624163"/>
                    <a:pt x="711200" y="1619623"/>
                    <a:pt x="699247" y="1613647"/>
                  </a:cubicBezTo>
                  <a:cubicBezTo>
                    <a:pt x="672353" y="1619623"/>
                    <a:pt x="641488" y="1616294"/>
                    <a:pt x="618565" y="1631576"/>
                  </a:cubicBezTo>
                  <a:cubicBezTo>
                    <a:pt x="593701" y="1648152"/>
                    <a:pt x="564777" y="1703294"/>
                    <a:pt x="564777" y="1703294"/>
                  </a:cubicBezTo>
                  <a:cubicBezTo>
                    <a:pt x="561789" y="1718235"/>
                    <a:pt x="555812" y="1732880"/>
                    <a:pt x="555812" y="1748117"/>
                  </a:cubicBezTo>
                  <a:cubicBezTo>
                    <a:pt x="555812" y="1786432"/>
                    <a:pt x="580229" y="1806207"/>
                    <a:pt x="609600" y="1828800"/>
                  </a:cubicBezTo>
                  <a:cubicBezTo>
                    <a:pt x="631945" y="1845988"/>
                    <a:pt x="656103" y="1861016"/>
                    <a:pt x="681318" y="1873623"/>
                  </a:cubicBezTo>
                  <a:cubicBezTo>
                    <a:pt x="698222" y="1882075"/>
                    <a:pt x="717004" y="1886122"/>
                    <a:pt x="735106" y="1891553"/>
                  </a:cubicBezTo>
                  <a:cubicBezTo>
                    <a:pt x="773524" y="1903078"/>
                    <a:pt x="789535" y="1903170"/>
                    <a:pt x="833718" y="1909482"/>
                  </a:cubicBezTo>
                  <a:cubicBezTo>
                    <a:pt x="976416" y="1893626"/>
                    <a:pt x="853276" y="1913013"/>
                    <a:pt x="995083" y="1873623"/>
                  </a:cubicBezTo>
                  <a:cubicBezTo>
                    <a:pt x="1072780" y="1852041"/>
                    <a:pt x="1071259" y="1865486"/>
                    <a:pt x="1138518" y="1828800"/>
                  </a:cubicBezTo>
                  <a:cubicBezTo>
                    <a:pt x="1174569" y="1809136"/>
                    <a:pt x="1172256" y="1799882"/>
                    <a:pt x="1201271" y="1775011"/>
                  </a:cubicBezTo>
                  <a:cubicBezTo>
                    <a:pt x="1280169" y="1707383"/>
                    <a:pt x="1191968" y="1806182"/>
                    <a:pt x="1299883" y="1667435"/>
                  </a:cubicBezTo>
                  <a:cubicBezTo>
                    <a:pt x="1301480" y="1660250"/>
                    <a:pt x="1330519" y="1526226"/>
                    <a:pt x="1335742" y="1515035"/>
                  </a:cubicBezTo>
                  <a:cubicBezTo>
                    <a:pt x="1346613" y="1491741"/>
                    <a:pt x="1365624" y="1473200"/>
                    <a:pt x="1380565" y="1452282"/>
                  </a:cubicBezTo>
                  <a:cubicBezTo>
                    <a:pt x="1396061" y="1405792"/>
                    <a:pt x="1396093" y="1392731"/>
                    <a:pt x="1425389" y="1353670"/>
                  </a:cubicBezTo>
                  <a:cubicBezTo>
                    <a:pt x="1432996" y="1343528"/>
                    <a:pt x="1443318" y="1335741"/>
                    <a:pt x="1452283" y="1326776"/>
                  </a:cubicBezTo>
                  <a:cubicBezTo>
                    <a:pt x="1457184" y="1315340"/>
                    <a:pt x="1496427" y="1228571"/>
                    <a:pt x="1497106" y="1210235"/>
                  </a:cubicBezTo>
                  <a:cubicBezTo>
                    <a:pt x="1499431" y="1147454"/>
                    <a:pt x="1495627" y="1084353"/>
                    <a:pt x="1488142" y="1021976"/>
                  </a:cubicBezTo>
                  <a:cubicBezTo>
                    <a:pt x="1486550" y="1008707"/>
                    <a:pt x="1476611" y="997849"/>
                    <a:pt x="1470212" y="986117"/>
                  </a:cubicBezTo>
                  <a:cubicBezTo>
                    <a:pt x="1458675" y="964967"/>
                    <a:pt x="1449144" y="942381"/>
                    <a:pt x="1434353" y="923364"/>
                  </a:cubicBezTo>
                  <a:cubicBezTo>
                    <a:pt x="1427738" y="914859"/>
                    <a:pt x="1416877" y="910667"/>
                    <a:pt x="1407459" y="905435"/>
                  </a:cubicBezTo>
                  <a:cubicBezTo>
                    <a:pt x="1389936" y="895700"/>
                    <a:pt x="1371600" y="887506"/>
                    <a:pt x="1353671" y="878541"/>
                  </a:cubicBezTo>
                  <a:cubicBezTo>
                    <a:pt x="1316883" y="890804"/>
                    <a:pt x="1268147" y="888703"/>
                    <a:pt x="1255059" y="932329"/>
                  </a:cubicBezTo>
                  <a:cubicBezTo>
                    <a:pt x="1248987" y="952568"/>
                    <a:pt x="1249082" y="974164"/>
                    <a:pt x="1246094" y="995082"/>
                  </a:cubicBezTo>
                  <a:cubicBezTo>
                    <a:pt x="1252071" y="1001058"/>
                    <a:pt x="1260694" y="1005242"/>
                    <a:pt x="1264024" y="1013011"/>
                  </a:cubicBezTo>
                  <a:cubicBezTo>
                    <a:pt x="1270026" y="1027016"/>
                    <a:pt x="1263235" y="1046129"/>
                    <a:pt x="1272989" y="1057835"/>
                  </a:cubicBezTo>
                  <a:cubicBezTo>
                    <a:pt x="1280876" y="1067300"/>
                    <a:pt x="1296894" y="1063812"/>
                    <a:pt x="1308847" y="1066800"/>
                  </a:cubicBezTo>
                  <a:cubicBezTo>
                    <a:pt x="1320800" y="1075765"/>
                    <a:pt x="1330833" y="1088145"/>
                    <a:pt x="1344706" y="1093694"/>
                  </a:cubicBezTo>
                  <a:cubicBezTo>
                    <a:pt x="1361583" y="1100445"/>
                    <a:pt x="1380417" y="1104562"/>
                    <a:pt x="1398494" y="1102659"/>
                  </a:cubicBezTo>
                  <a:cubicBezTo>
                    <a:pt x="1494746" y="1092527"/>
                    <a:pt x="1589741" y="1072776"/>
                    <a:pt x="1685365" y="1057835"/>
                  </a:cubicBezTo>
                  <a:cubicBezTo>
                    <a:pt x="1700306" y="1051859"/>
                    <a:pt x="1716653" y="1048608"/>
                    <a:pt x="1730189" y="1039906"/>
                  </a:cubicBezTo>
                  <a:cubicBezTo>
                    <a:pt x="1856755" y="958543"/>
                    <a:pt x="1767891" y="991480"/>
                    <a:pt x="1837765" y="968188"/>
                  </a:cubicBezTo>
                  <a:cubicBezTo>
                    <a:pt x="1840753" y="959223"/>
                    <a:pt x="1840507" y="948406"/>
                    <a:pt x="1846730" y="941294"/>
                  </a:cubicBezTo>
                  <a:cubicBezTo>
                    <a:pt x="1938151" y="836813"/>
                    <a:pt x="1865120" y="964585"/>
                    <a:pt x="1963271" y="833717"/>
                  </a:cubicBezTo>
                  <a:cubicBezTo>
                    <a:pt x="2031514" y="742726"/>
                    <a:pt x="2002233" y="787945"/>
                    <a:pt x="2052918" y="699247"/>
                  </a:cubicBezTo>
                  <a:cubicBezTo>
                    <a:pt x="2055906" y="687294"/>
                    <a:pt x="2059301" y="675435"/>
                    <a:pt x="2061883" y="663388"/>
                  </a:cubicBezTo>
                  <a:cubicBezTo>
                    <a:pt x="2068268" y="633590"/>
                    <a:pt x="2070175" y="602651"/>
                    <a:pt x="2079812" y="573741"/>
                  </a:cubicBezTo>
                  <a:lnTo>
                    <a:pt x="2097742" y="519953"/>
                  </a:lnTo>
                  <a:cubicBezTo>
                    <a:pt x="2112890" y="398759"/>
                    <a:pt x="2112044" y="438758"/>
                    <a:pt x="2097742" y="259976"/>
                  </a:cubicBezTo>
                  <a:cubicBezTo>
                    <a:pt x="2096759" y="247694"/>
                    <a:pt x="2093103" y="235653"/>
                    <a:pt x="2088777" y="224117"/>
                  </a:cubicBezTo>
                  <a:cubicBezTo>
                    <a:pt x="2084085" y="211604"/>
                    <a:pt x="2076824" y="200212"/>
                    <a:pt x="2070847" y="188259"/>
                  </a:cubicBezTo>
                  <a:cubicBezTo>
                    <a:pt x="2067859" y="173318"/>
                    <a:pt x="2068697" y="157064"/>
                    <a:pt x="2061883" y="143435"/>
                  </a:cubicBezTo>
                  <a:cubicBezTo>
                    <a:pt x="2056213" y="132095"/>
                    <a:pt x="2040138" y="128126"/>
                    <a:pt x="2034989" y="116541"/>
                  </a:cubicBezTo>
                  <a:cubicBezTo>
                    <a:pt x="1993572" y="23353"/>
                    <a:pt x="2053321" y="90050"/>
                    <a:pt x="2008094" y="44823"/>
                  </a:cubicBezTo>
                  <a:cubicBezTo>
                    <a:pt x="2005106" y="35858"/>
                    <a:pt x="2003992" y="26032"/>
                    <a:pt x="1999130" y="17929"/>
                  </a:cubicBezTo>
                  <a:cubicBezTo>
                    <a:pt x="1994781" y="10681"/>
                    <a:pt x="1981200" y="0"/>
                    <a:pt x="1981200" y="0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87A879D-785A-540F-E938-E9E7788AB6B9}"/>
                </a:ext>
              </a:extLst>
            </p:cNvPr>
            <p:cNvSpPr txBox="1"/>
            <p:nvPr/>
          </p:nvSpPr>
          <p:spPr>
            <a:xfrm rot="1112942">
              <a:off x="8173138" y="4830264"/>
              <a:ext cx="650499" cy="369332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rgbClr val="FF66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i-FI" err="1"/>
                <a:t>Movi</a:t>
              </a:r>
              <a:endParaRPr lang="fi-FI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3333D46-38A3-7C67-358F-838EB27BB0BC}"/>
              </a:ext>
            </a:extLst>
          </p:cNvPr>
          <p:cNvGrpSpPr/>
          <p:nvPr/>
        </p:nvGrpSpPr>
        <p:grpSpPr>
          <a:xfrm rot="10800000">
            <a:off x="2873315" y="3517120"/>
            <a:ext cx="513849" cy="996042"/>
            <a:chOff x="6176682" y="2474259"/>
            <a:chExt cx="513849" cy="99604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FCAE148-22A5-2DC1-312A-49464628C2FB}"/>
                </a:ext>
              </a:extLst>
            </p:cNvPr>
            <p:cNvGrpSpPr/>
            <p:nvPr/>
          </p:nvGrpSpPr>
          <p:grpSpPr>
            <a:xfrm>
              <a:off x="6176682" y="2994019"/>
              <a:ext cx="513849" cy="476282"/>
              <a:chOff x="5859379" y="3333750"/>
              <a:chExt cx="550946" cy="564482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68F4B1E-5E3E-1A2F-0F37-922FEB80710D}"/>
                  </a:ext>
                </a:extLst>
              </p:cNvPr>
              <p:cNvSpPr/>
              <p:nvPr/>
            </p:nvSpPr>
            <p:spPr>
              <a:xfrm>
                <a:off x="5859379" y="3333750"/>
                <a:ext cx="550946" cy="564482"/>
              </a:xfrm>
              <a:prstGeom prst="ellipse">
                <a:avLst/>
              </a:prstGeom>
              <a:noFill/>
              <a:ln w="76200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E229E69-1ADB-DC95-853A-AC536592F752}"/>
                  </a:ext>
                </a:extLst>
              </p:cNvPr>
              <p:cNvSpPr/>
              <p:nvPr/>
            </p:nvSpPr>
            <p:spPr>
              <a:xfrm>
                <a:off x="6045116" y="3534276"/>
                <a:ext cx="179471" cy="163430"/>
              </a:xfrm>
              <a:prstGeom prst="ellipse">
                <a:avLst/>
              </a:prstGeom>
              <a:solidFill>
                <a:srgbClr val="FF6600"/>
              </a:solidFill>
              <a:ln w="76200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3C06364-27DB-7A10-873F-0C3513A4CD5E}"/>
                </a:ext>
              </a:extLst>
            </p:cNvPr>
            <p:cNvCxnSpPr>
              <a:cxnSpLocks/>
              <a:stCxn id="38" idx="0"/>
            </p:cNvCxnSpPr>
            <p:nvPr/>
          </p:nvCxnSpPr>
          <p:spPr>
            <a:xfrm flipV="1">
              <a:off x="6433607" y="2474259"/>
              <a:ext cx="0" cy="519760"/>
            </a:xfrm>
            <a:prstGeom prst="line">
              <a:avLst/>
            </a:prstGeom>
            <a:ln w="38100">
              <a:solidFill>
                <a:srgbClr val="FF6600"/>
              </a:solidFill>
              <a:headEnd type="none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D4A18-CF19-097A-AF69-88ECF0584CDF}"/>
              </a:ext>
            </a:extLst>
          </p:cNvPr>
          <p:cNvGrpSpPr/>
          <p:nvPr/>
        </p:nvGrpSpPr>
        <p:grpSpPr>
          <a:xfrm>
            <a:off x="1814040" y="2977765"/>
            <a:ext cx="513849" cy="1031455"/>
            <a:chOff x="1347968" y="3497963"/>
            <a:chExt cx="513849" cy="103145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3834B5C-6BEB-18AF-BE4F-901F73B7BF61}"/>
                </a:ext>
              </a:extLst>
            </p:cNvPr>
            <p:cNvGrpSpPr/>
            <p:nvPr/>
          </p:nvGrpSpPr>
          <p:grpSpPr>
            <a:xfrm>
              <a:off x="1347968" y="4053136"/>
              <a:ext cx="513849" cy="476282"/>
              <a:chOff x="5859379" y="3333750"/>
              <a:chExt cx="550946" cy="564482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8ADDDE8-54D4-7EC5-3C24-A1613A160E66}"/>
                  </a:ext>
                </a:extLst>
              </p:cNvPr>
              <p:cNvSpPr/>
              <p:nvPr/>
            </p:nvSpPr>
            <p:spPr>
              <a:xfrm>
                <a:off x="5859379" y="3333750"/>
                <a:ext cx="550946" cy="564482"/>
              </a:xfrm>
              <a:prstGeom prst="ellipse">
                <a:avLst/>
              </a:prstGeom>
              <a:noFill/>
              <a:ln w="762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8F24045-24F7-9D0A-5A7E-3B72FF19CD4D}"/>
                  </a:ext>
                </a:extLst>
              </p:cNvPr>
              <p:cNvSpPr/>
              <p:nvPr/>
            </p:nvSpPr>
            <p:spPr>
              <a:xfrm>
                <a:off x="6045116" y="3534276"/>
                <a:ext cx="179471" cy="163430"/>
              </a:xfrm>
              <a:prstGeom prst="ellipse">
                <a:avLst/>
              </a:prstGeom>
              <a:solidFill>
                <a:schemeClr val="tx2"/>
              </a:solidFill>
              <a:ln w="762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D5CDFA6-9C8E-8038-91CA-486E25BE6FD5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H="1" flipV="1">
              <a:off x="1604892" y="3497963"/>
              <a:ext cx="1" cy="555173"/>
            </a:xfrm>
            <a:prstGeom prst="line">
              <a:avLst/>
            </a:prstGeom>
            <a:ln w="38100">
              <a:solidFill>
                <a:schemeClr val="tx2"/>
              </a:solidFill>
              <a:headEnd type="none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7989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47F2D4-A987-EF94-B2A6-F7D62132A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92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7523" b="-2743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90933" y="1626314"/>
            <a:ext cx="7973039" cy="785059"/>
            <a:chOff x="0" y="0"/>
            <a:chExt cx="637812" cy="628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7812" cy="62802"/>
            </a:xfrm>
            <a:custGeom>
              <a:avLst/>
              <a:gdLst/>
              <a:ahLst/>
              <a:cxnLst/>
              <a:rect l="l" t="t" r="r" b="b"/>
              <a:pathLst>
                <a:path w="637812" h="62802">
                  <a:moveTo>
                    <a:pt x="11005" y="0"/>
                  </a:moveTo>
                  <a:lnTo>
                    <a:pt x="626807" y="0"/>
                  </a:lnTo>
                  <a:cubicBezTo>
                    <a:pt x="629726" y="0"/>
                    <a:pt x="632525" y="1159"/>
                    <a:pt x="634589" y="3223"/>
                  </a:cubicBezTo>
                  <a:cubicBezTo>
                    <a:pt x="636653" y="5287"/>
                    <a:pt x="637812" y="8086"/>
                    <a:pt x="637812" y="11005"/>
                  </a:cubicBezTo>
                  <a:lnTo>
                    <a:pt x="637812" y="51797"/>
                  </a:lnTo>
                  <a:cubicBezTo>
                    <a:pt x="637812" y="54716"/>
                    <a:pt x="636653" y="57515"/>
                    <a:pt x="634589" y="59578"/>
                  </a:cubicBezTo>
                  <a:cubicBezTo>
                    <a:pt x="632525" y="61642"/>
                    <a:pt x="629726" y="62802"/>
                    <a:pt x="626807" y="62802"/>
                  </a:cubicBezTo>
                  <a:lnTo>
                    <a:pt x="11005" y="62802"/>
                  </a:lnTo>
                  <a:cubicBezTo>
                    <a:pt x="8086" y="62802"/>
                    <a:pt x="5287" y="61642"/>
                    <a:pt x="3223" y="59578"/>
                  </a:cubicBezTo>
                  <a:cubicBezTo>
                    <a:pt x="1159" y="57515"/>
                    <a:pt x="0" y="54716"/>
                    <a:pt x="0" y="51797"/>
                  </a:cubicBezTo>
                  <a:lnTo>
                    <a:pt x="0" y="11005"/>
                  </a:lnTo>
                  <a:cubicBezTo>
                    <a:pt x="0" y="8086"/>
                    <a:pt x="1159" y="5287"/>
                    <a:pt x="3223" y="3223"/>
                  </a:cubicBezTo>
                  <a:cubicBezTo>
                    <a:pt x="5287" y="1159"/>
                    <a:pt x="8086" y="0"/>
                    <a:pt x="11005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CA3A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637812" cy="1009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86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0933" y="926362"/>
            <a:ext cx="7991346" cy="611413"/>
            <a:chOff x="0" y="0"/>
            <a:chExt cx="639277" cy="4891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9277" cy="48911"/>
            </a:xfrm>
            <a:custGeom>
              <a:avLst/>
              <a:gdLst/>
              <a:ahLst/>
              <a:cxnLst/>
              <a:rect l="l" t="t" r="r" b="b"/>
              <a:pathLst>
                <a:path w="639277" h="48911">
                  <a:moveTo>
                    <a:pt x="10980" y="0"/>
                  </a:moveTo>
                  <a:lnTo>
                    <a:pt x="628297" y="0"/>
                  </a:lnTo>
                  <a:cubicBezTo>
                    <a:pt x="634361" y="0"/>
                    <a:pt x="639277" y="4916"/>
                    <a:pt x="639277" y="10980"/>
                  </a:cubicBezTo>
                  <a:lnTo>
                    <a:pt x="639277" y="37931"/>
                  </a:lnTo>
                  <a:cubicBezTo>
                    <a:pt x="639277" y="40843"/>
                    <a:pt x="638120" y="43636"/>
                    <a:pt x="636061" y="45695"/>
                  </a:cubicBezTo>
                  <a:cubicBezTo>
                    <a:pt x="634002" y="47754"/>
                    <a:pt x="631209" y="48911"/>
                    <a:pt x="628297" y="48911"/>
                  </a:cubicBezTo>
                  <a:lnTo>
                    <a:pt x="10980" y="48911"/>
                  </a:lnTo>
                  <a:cubicBezTo>
                    <a:pt x="4916" y="48911"/>
                    <a:pt x="0" y="43995"/>
                    <a:pt x="0" y="37931"/>
                  </a:cubicBezTo>
                  <a:lnTo>
                    <a:pt x="0" y="10980"/>
                  </a:lnTo>
                  <a:cubicBezTo>
                    <a:pt x="0" y="4916"/>
                    <a:pt x="4916" y="0"/>
                    <a:pt x="1098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73F6E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639277" cy="870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86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8120" y="2500273"/>
            <a:ext cx="7965853" cy="1045051"/>
            <a:chOff x="0" y="0"/>
            <a:chExt cx="637237" cy="83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7237" cy="83600"/>
            </a:xfrm>
            <a:custGeom>
              <a:avLst/>
              <a:gdLst/>
              <a:ahLst/>
              <a:cxnLst/>
              <a:rect l="l" t="t" r="r" b="b"/>
              <a:pathLst>
                <a:path w="637237" h="83600">
                  <a:moveTo>
                    <a:pt x="11015" y="0"/>
                  </a:moveTo>
                  <a:lnTo>
                    <a:pt x="626223" y="0"/>
                  </a:lnTo>
                  <a:cubicBezTo>
                    <a:pt x="632306" y="0"/>
                    <a:pt x="637237" y="4931"/>
                    <a:pt x="637237" y="11015"/>
                  </a:cubicBezTo>
                  <a:lnTo>
                    <a:pt x="637237" y="72585"/>
                  </a:lnTo>
                  <a:cubicBezTo>
                    <a:pt x="637237" y="75507"/>
                    <a:pt x="636077" y="78308"/>
                    <a:pt x="634011" y="80374"/>
                  </a:cubicBezTo>
                  <a:cubicBezTo>
                    <a:pt x="631946" y="82440"/>
                    <a:pt x="629144" y="83600"/>
                    <a:pt x="626223" y="83600"/>
                  </a:cubicBezTo>
                  <a:lnTo>
                    <a:pt x="11015" y="83600"/>
                  </a:lnTo>
                  <a:cubicBezTo>
                    <a:pt x="8093" y="83600"/>
                    <a:pt x="5292" y="82440"/>
                    <a:pt x="3226" y="80374"/>
                  </a:cubicBezTo>
                  <a:cubicBezTo>
                    <a:pt x="1160" y="78308"/>
                    <a:pt x="0" y="75507"/>
                    <a:pt x="0" y="72585"/>
                  </a:cubicBezTo>
                  <a:lnTo>
                    <a:pt x="0" y="11015"/>
                  </a:lnTo>
                  <a:cubicBezTo>
                    <a:pt x="0" y="8093"/>
                    <a:pt x="1160" y="5292"/>
                    <a:pt x="3226" y="3226"/>
                  </a:cubicBezTo>
                  <a:cubicBezTo>
                    <a:pt x="5292" y="1160"/>
                    <a:pt x="8093" y="0"/>
                    <a:pt x="11015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8AC926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637237" cy="121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86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Bold"/>
                  <a:ea typeface="Lato Bold"/>
                  <a:cs typeface="Lato Bold"/>
                  <a:sym typeface="Lato Bold"/>
                </a:rPr>
                <a:t>OKLS1139 Kestävä kasvatus ja yhteiskunta 3: Kouluyhteisö ja yhteiskunta (ped) (5 op)  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98120" y="4624822"/>
            <a:ext cx="7965853" cy="697841"/>
            <a:chOff x="0" y="0"/>
            <a:chExt cx="651562" cy="5707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51562" cy="57079"/>
            </a:xfrm>
            <a:custGeom>
              <a:avLst/>
              <a:gdLst/>
              <a:ahLst/>
              <a:cxnLst/>
              <a:rect l="l" t="t" r="r" b="b"/>
              <a:pathLst>
                <a:path w="651562" h="57079">
                  <a:moveTo>
                    <a:pt x="11015" y="0"/>
                  </a:moveTo>
                  <a:lnTo>
                    <a:pt x="640547" y="0"/>
                  </a:lnTo>
                  <a:cubicBezTo>
                    <a:pt x="646630" y="0"/>
                    <a:pt x="651562" y="4931"/>
                    <a:pt x="651562" y="11015"/>
                  </a:cubicBezTo>
                  <a:lnTo>
                    <a:pt x="651562" y="46065"/>
                  </a:lnTo>
                  <a:cubicBezTo>
                    <a:pt x="651562" y="48986"/>
                    <a:pt x="650401" y="51788"/>
                    <a:pt x="648335" y="53853"/>
                  </a:cubicBezTo>
                  <a:cubicBezTo>
                    <a:pt x="646270" y="55919"/>
                    <a:pt x="643468" y="57079"/>
                    <a:pt x="640547" y="57079"/>
                  </a:cubicBezTo>
                  <a:lnTo>
                    <a:pt x="11015" y="57079"/>
                  </a:lnTo>
                  <a:cubicBezTo>
                    <a:pt x="8093" y="57079"/>
                    <a:pt x="5292" y="55919"/>
                    <a:pt x="3226" y="53853"/>
                  </a:cubicBezTo>
                  <a:cubicBezTo>
                    <a:pt x="1160" y="51788"/>
                    <a:pt x="0" y="48986"/>
                    <a:pt x="0" y="46065"/>
                  </a:cubicBezTo>
                  <a:lnTo>
                    <a:pt x="0" y="11015"/>
                  </a:lnTo>
                  <a:cubicBezTo>
                    <a:pt x="0" y="8093"/>
                    <a:pt x="1160" y="5292"/>
                    <a:pt x="3226" y="3226"/>
                  </a:cubicBezTo>
                  <a:cubicBezTo>
                    <a:pt x="5292" y="1160"/>
                    <a:pt x="8093" y="0"/>
                    <a:pt x="11015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A4C93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651562" cy="951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86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0933" y="3634224"/>
            <a:ext cx="7965853" cy="901697"/>
            <a:chOff x="0" y="0"/>
            <a:chExt cx="651562" cy="7375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51562" cy="73754"/>
            </a:xfrm>
            <a:custGeom>
              <a:avLst/>
              <a:gdLst/>
              <a:ahLst/>
              <a:cxnLst/>
              <a:rect l="l" t="t" r="r" b="b"/>
              <a:pathLst>
                <a:path w="651562" h="73754">
                  <a:moveTo>
                    <a:pt x="11015" y="0"/>
                  </a:moveTo>
                  <a:lnTo>
                    <a:pt x="640547" y="0"/>
                  </a:lnTo>
                  <a:cubicBezTo>
                    <a:pt x="646630" y="0"/>
                    <a:pt x="651562" y="4931"/>
                    <a:pt x="651562" y="11015"/>
                  </a:cubicBezTo>
                  <a:lnTo>
                    <a:pt x="651562" y="62739"/>
                  </a:lnTo>
                  <a:cubicBezTo>
                    <a:pt x="651562" y="65660"/>
                    <a:pt x="650401" y="68462"/>
                    <a:pt x="648335" y="70528"/>
                  </a:cubicBezTo>
                  <a:cubicBezTo>
                    <a:pt x="646270" y="72593"/>
                    <a:pt x="643468" y="73754"/>
                    <a:pt x="640547" y="73754"/>
                  </a:cubicBezTo>
                  <a:lnTo>
                    <a:pt x="11015" y="73754"/>
                  </a:lnTo>
                  <a:cubicBezTo>
                    <a:pt x="8093" y="73754"/>
                    <a:pt x="5292" y="72593"/>
                    <a:pt x="3226" y="70528"/>
                  </a:cubicBezTo>
                  <a:cubicBezTo>
                    <a:pt x="1160" y="68462"/>
                    <a:pt x="0" y="65660"/>
                    <a:pt x="0" y="62739"/>
                  </a:cubicBezTo>
                  <a:lnTo>
                    <a:pt x="0" y="11015"/>
                  </a:lnTo>
                  <a:cubicBezTo>
                    <a:pt x="0" y="8093"/>
                    <a:pt x="1160" y="5292"/>
                    <a:pt x="3226" y="3226"/>
                  </a:cubicBezTo>
                  <a:cubicBezTo>
                    <a:pt x="5292" y="1160"/>
                    <a:pt x="8093" y="0"/>
                    <a:pt x="11015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982C4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651562" cy="1023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396393" y="1057807"/>
            <a:ext cx="3570371" cy="3619115"/>
            <a:chOff x="0" y="0"/>
            <a:chExt cx="1410517" cy="142977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10517" cy="1429774"/>
            </a:xfrm>
            <a:custGeom>
              <a:avLst/>
              <a:gdLst/>
              <a:ahLst/>
              <a:cxnLst/>
              <a:rect l="l" t="t" r="r" b="b"/>
              <a:pathLst>
                <a:path w="1410517" h="1429774">
                  <a:moveTo>
                    <a:pt x="73725" y="0"/>
                  </a:moveTo>
                  <a:lnTo>
                    <a:pt x="1336792" y="0"/>
                  </a:lnTo>
                  <a:cubicBezTo>
                    <a:pt x="1356345" y="0"/>
                    <a:pt x="1375097" y="7767"/>
                    <a:pt x="1388923" y="21594"/>
                  </a:cubicBezTo>
                  <a:cubicBezTo>
                    <a:pt x="1402749" y="35420"/>
                    <a:pt x="1410517" y="54172"/>
                    <a:pt x="1410517" y="73725"/>
                  </a:cubicBezTo>
                  <a:lnTo>
                    <a:pt x="1410517" y="1356049"/>
                  </a:lnTo>
                  <a:cubicBezTo>
                    <a:pt x="1410517" y="1375602"/>
                    <a:pt x="1402749" y="1394354"/>
                    <a:pt x="1388923" y="1408180"/>
                  </a:cubicBezTo>
                  <a:cubicBezTo>
                    <a:pt x="1375097" y="1422006"/>
                    <a:pt x="1356345" y="1429774"/>
                    <a:pt x="1336792" y="1429774"/>
                  </a:cubicBezTo>
                  <a:lnTo>
                    <a:pt x="73725" y="1429774"/>
                  </a:lnTo>
                  <a:cubicBezTo>
                    <a:pt x="54172" y="1429774"/>
                    <a:pt x="35420" y="1422006"/>
                    <a:pt x="21594" y="1408180"/>
                  </a:cubicBezTo>
                  <a:cubicBezTo>
                    <a:pt x="7767" y="1394354"/>
                    <a:pt x="0" y="1375602"/>
                    <a:pt x="0" y="1356049"/>
                  </a:cubicBezTo>
                  <a:lnTo>
                    <a:pt x="0" y="73725"/>
                  </a:lnTo>
                  <a:cubicBezTo>
                    <a:pt x="0" y="54172"/>
                    <a:pt x="7767" y="35420"/>
                    <a:pt x="21594" y="21594"/>
                  </a:cubicBezTo>
                  <a:cubicBezTo>
                    <a:pt x="35420" y="7767"/>
                    <a:pt x="54172" y="0"/>
                    <a:pt x="73725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9ACB2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410517" cy="14678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86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4584196" y="572775"/>
            <a:ext cx="2436527" cy="20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Kasvatustieteen aineopinnot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44156" y="111238"/>
            <a:ext cx="5311674" cy="300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8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 Bold"/>
                <a:ea typeface="Aleo Bold"/>
                <a:cs typeface="Aleo Bold"/>
                <a:sym typeface="Aleo Bold"/>
              </a:rPr>
              <a:t>LUOKO: KANDIOPINNOT – OPS 2024–2028   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70405" y="1018114"/>
            <a:ext cx="658179" cy="41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Ilmiö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 1: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Oppiminen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 ja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ohjaus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70405" y="1755630"/>
            <a:ext cx="876900" cy="41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Ilmiö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 2: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Vuorovaikutus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 ja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yhteistyö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370406" y="2793084"/>
            <a:ext cx="676485" cy="41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Ilmiö 3: Tieteellinen ajattelu ja tieto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48847" y="3835880"/>
            <a:ext cx="684206" cy="41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Ilmiö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 4: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Kestävä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kasvatus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 ja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yhteiskunta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348847" y="4719498"/>
            <a:ext cx="750039" cy="415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Ilmiö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 5: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Osaaminen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 ja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asiantuntijuus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301101" y="1069660"/>
            <a:ext cx="2027879" cy="131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KTKP010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Oppiminen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ohjaus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(5 op)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47306" y="1876073"/>
            <a:ext cx="2639226" cy="268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KTKP050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Vuorovaikutus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yhteistyö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(5 op) </a:t>
            </a:r>
          </a:p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OKLV211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Kasvatusalan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vuoro-vaikutusosaaminen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1 (4 op)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077317" y="1057807"/>
            <a:ext cx="3770838" cy="272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OKLA1019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Oppiminen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ohjaus 2: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Pedagogiikka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kaikkien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koulussa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4 op </a:t>
            </a:r>
          </a:p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KPTA1209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 Esi- ja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alkuopetuksen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pedagogiikka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5 op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24676" y="2748147"/>
            <a:ext cx="2661856" cy="409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KTKP040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Tieteellinen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ajattelu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tieto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(5 op)</a:t>
            </a:r>
          </a:p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KTKO1005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Johdatus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määrälliseen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tutkimukseen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(2 op)</a:t>
            </a:r>
          </a:p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OKLV211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Kasvatusalan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vuoro-vaikutusosaaminen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1 (4 op)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47305" y="4828999"/>
            <a:ext cx="2039213" cy="268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KTKP3019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Osaaminen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asiantuntijuus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: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perusopintojen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opetusharjoittelu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(5 op)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578014" y="1587092"/>
            <a:ext cx="3207129" cy="413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POMM1002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Johdanto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monialaisiin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opintoihin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(3 op)</a:t>
            </a:r>
          </a:p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POMM1013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Historian ja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yhteiskuntaopin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pedagogiikka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(3 op) </a:t>
            </a:r>
          </a:p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POMM1023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Katsomusaineiden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pedagogiikka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(3 op)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578014" y="2108759"/>
            <a:ext cx="2913217" cy="413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POMM1033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Kuvataiteen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pedagogiikka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(4 op)</a:t>
            </a:r>
          </a:p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POMM1043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Käsityökasvatus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(4 op)</a:t>
            </a:r>
          </a:p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POMM1053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Liikunta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- ja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terveyskasvatus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(5 op)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578015" y="2631153"/>
            <a:ext cx="2913216" cy="554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POMM1063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Matematiikan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pedagogiikka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(5 op)</a:t>
            </a:r>
          </a:p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POMM1073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Musiikkikasvatus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(4 op)</a:t>
            </a:r>
          </a:p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POMM1083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Suomen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kielen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kirjallisuuden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pedagogiikka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(5 op)</a:t>
            </a:r>
          </a:p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POMM1093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Ympäristö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- ja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tiedekasvatus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6 op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578015" y="3487943"/>
            <a:ext cx="3207128" cy="837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POMM1110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Monialaisten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oppimiskokonaisuuksien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perusteet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(5 op)</a:t>
            </a:r>
          </a:p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POMM1120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Kielipainotteinen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monialainen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oppimiskokonaisuus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koulussa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(5 op)</a:t>
            </a:r>
          </a:p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POMM1130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Monialainen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oppimiskokonaisuus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muissa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ympäristöissä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tai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koulussa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(5 op)</a:t>
            </a:r>
          </a:p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POMM1100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Monialaisten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opintojen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koontiseminaari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(3 op)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075339" y="4800808"/>
            <a:ext cx="3204840" cy="268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OKLA3209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Osaaminen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asiantuntijuus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2: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aineopintojen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opetusharjoittelu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(8 op)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068153" y="3835880"/>
            <a:ext cx="3134225" cy="268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OKLA1039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Kestävä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kasvatus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yhteiskunta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2: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Yhteiskunta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monialainen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työskentely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(5 op)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075339" y="2627984"/>
            <a:ext cx="3772816" cy="696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KTKA2010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Tieteellisen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tiedon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rakentuminen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: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Laadulliset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tutkimusmenetelmät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(5 op)</a:t>
            </a:r>
          </a:p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KTKA2020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Tieteellisen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tiedon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rakentuminen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: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Määrälliset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tutkimusmenetelmät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(5 op)</a:t>
            </a:r>
          </a:p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LIB1THP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Tiedonhankinnan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perusteet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(1 op)</a:t>
            </a:r>
          </a:p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OKLA4301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Kandidaatintutkielma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seminaari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(9 op)</a:t>
            </a:r>
          </a:p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OKLA4305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Kandidaatin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tutkinnon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kypsyysnäyte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(0 op)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43170" y="3792329"/>
            <a:ext cx="2643362" cy="409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KTKP020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Kestävä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kasvatus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yhteiskunta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 (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5 op)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WISY1001 PW MOOC1  </a:t>
            </a:r>
            <a:r>
              <a:rPr kumimoji="0" lang="en-US" sz="800" b="1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J</a:t>
            </a:r>
            <a:r>
              <a:rPr kumimoji="0" lang="en-US" sz="8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ohdatus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planetaariseen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hyvinvointiin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(1 op)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075339" y="1759664"/>
            <a:ext cx="3134225" cy="268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OKLA1029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Vuorovaikutus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yhteistyö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2: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Yhteisöllinen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osaaminen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osallisuus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4 op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304213" y="1166200"/>
            <a:ext cx="1555983" cy="205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46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POM-OPINNOT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44156" y="588543"/>
            <a:ext cx="2056854" cy="20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Kasvatustieteen perusopinnot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207273" y="5449662"/>
            <a:ext cx="7958667" cy="1045051"/>
            <a:chOff x="0" y="0"/>
            <a:chExt cx="636663" cy="74703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636663" cy="74703"/>
            </a:xfrm>
            <a:custGeom>
              <a:avLst/>
              <a:gdLst/>
              <a:ahLst/>
              <a:cxnLst/>
              <a:rect l="l" t="t" r="r" b="b"/>
              <a:pathLst>
                <a:path w="636663" h="74703">
                  <a:moveTo>
                    <a:pt x="11025" y="0"/>
                  </a:moveTo>
                  <a:lnTo>
                    <a:pt x="625638" y="0"/>
                  </a:lnTo>
                  <a:cubicBezTo>
                    <a:pt x="631727" y="0"/>
                    <a:pt x="636663" y="4936"/>
                    <a:pt x="636663" y="11025"/>
                  </a:cubicBezTo>
                  <a:lnTo>
                    <a:pt x="636663" y="63678"/>
                  </a:lnTo>
                  <a:cubicBezTo>
                    <a:pt x="636663" y="69767"/>
                    <a:pt x="631727" y="74703"/>
                    <a:pt x="625638" y="74703"/>
                  </a:cubicBezTo>
                  <a:lnTo>
                    <a:pt x="11025" y="74703"/>
                  </a:lnTo>
                  <a:cubicBezTo>
                    <a:pt x="4936" y="74703"/>
                    <a:pt x="0" y="69767"/>
                    <a:pt x="0" y="63678"/>
                  </a:cubicBezTo>
                  <a:lnTo>
                    <a:pt x="0" y="11025"/>
                  </a:lnTo>
                  <a:cubicBezTo>
                    <a:pt x="0" y="4936"/>
                    <a:pt x="4936" y="0"/>
                    <a:pt x="11025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7713F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47625"/>
              <a:ext cx="636663" cy="1223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1477299" y="5513631"/>
            <a:ext cx="5393119" cy="807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KTKO1010 </a:t>
            </a:r>
            <a:r>
              <a:rPr kumimoji="0" lang="en-US" sz="799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Johdatus</a:t>
            </a:r>
            <a:r>
              <a:rPr kumimoji="0" lang="en-US" sz="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yliopisto-</a:t>
            </a:r>
            <a:r>
              <a:rPr kumimoji="0" lang="en-US" sz="799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opiskeluun</a:t>
            </a:r>
            <a:r>
              <a:rPr kumimoji="0" lang="en-US" sz="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799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opintosuunnitelma</a:t>
            </a:r>
            <a:r>
              <a:rPr kumimoji="0" lang="en-US" sz="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(2 op) </a:t>
            </a:r>
          </a:p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HYVY001 </a:t>
            </a:r>
            <a:r>
              <a:rPr kumimoji="0" lang="en-US" sz="799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Akateeminen</a:t>
            </a:r>
            <a:r>
              <a:rPr kumimoji="0" lang="en-US" sz="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99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opiskelukyky</a:t>
            </a:r>
            <a:r>
              <a:rPr kumimoji="0" lang="en-US" sz="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- </a:t>
            </a:r>
            <a:r>
              <a:rPr kumimoji="0" lang="en-US" sz="799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muutakin</a:t>
            </a:r>
            <a:r>
              <a:rPr kumimoji="0" lang="en-US" sz="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99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kuin</a:t>
            </a:r>
            <a:r>
              <a:rPr kumimoji="0" lang="en-US" sz="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99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pisteitä</a:t>
            </a:r>
            <a:r>
              <a:rPr kumimoji="0" lang="en-US" sz="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(2 op) 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XYHK2000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Akateemiset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tekstitaidot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(2 op)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XYHK2001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Monikielinen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vuorovaikutus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(4 op)</a:t>
            </a:r>
          </a:p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KTKO1020 </a:t>
            </a:r>
            <a:r>
              <a:rPr kumimoji="0" lang="en-US" sz="799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Valmistautuminen</a:t>
            </a:r>
            <a:r>
              <a:rPr kumimoji="0" lang="en-US" sz="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99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maisteriopintoihin</a:t>
            </a:r>
            <a:r>
              <a:rPr kumimoji="0" lang="en-US" sz="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(1 op) </a:t>
            </a:r>
          </a:p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KTKO1007</a:t>
            </a:r>
            <a:r>
              <a:rPr kumimoji="0" lang="en-US" sz="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99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Digitaalisen</a:t>
            </a:r>
            <a:r>
              <a:rPr kumimoji="0" lang="en-US" sz="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99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osaamisen</a:t>
            </a:r>
            <a:r>
              <a:rPr kumimoji="0" lang="en-US" sz="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99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perusteet</a:t>
            </a:r>
            <a:r>
              <a:rPr kumimoji="0" lang="en-US" sz="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(3 op)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314752" y="5552090"/>
            <a:ext cx="928418" cy="6535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Muut </a:t>
            </a:r>
            <a:r>
              <a:rPr kumimoji="0" lang="en-US" sz="933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viestintä</a:t>
            </a:r>
            <a:r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-, </a:t>
            </a:r>
            <a:r>
              <a:rPr kumimoji="0" lang="en-US" sz="933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kieli</a:t>
            </a:r>
            <a:r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- ja  </a:t>
            </a:r>
            <a:r>
              <a:rPr kumimoji="0" lang="en-US" sz="933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yleisopinnot</a:t>
            </a:r>
            <a:endParaRPr kumimoji="0" lang="en-US" sz="933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Bold"/>
            </a:endParaRPr>
          </a:p>
          <a:p>
            <a:pPr marL="0" marR="0" lvl="0" indent="0" algn="l" defTabSz="914400" rtl="0" eaLnBrk="1" fontAlgn="auto" latinLnBrk="0" hangingPunct="1">
              <a:lnSpc>
                <a:spcPts val="13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(ei ilmiöiden alla)</a:t>
            </a:r>
            <a:r>
              <a:rPr kumimoji="0" lang="fi-FI" sz="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endParaRPr kumimoji="0" lang="en-US" sz="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old"/>
              <a:ea typeface="Lato Bold"/>
              <a:cs typeface="Lato Bold"/>
              <a:sym typeface="Lato Bold"/>
            </a:endParaRPr>
          </a:p>
        </p:txBody>
      </p:sp>
      <p:grpSp>
        <p:nvGrpSpPr>
          <p:cNvPr id="49" name="Group 50">
            <a:extLst>
              <a:ext uri="{FF2B5EF4-FFF2-40B4-BE49-F238E27FC236}">
                <a16:creationId xmlns:a16="http://schemas.microsoft.com/office/drawing/2014/main" id="{838339AE-84A6-0213-0521-9AAEA9E2CD8B}"/>
              </a:ext>
            </a:extLst>
          </p:cNvPr>
          <p:cNvGrpSpPr/>
          <p:nvPr/>
        </p:nvGrpSpPr>
        <p:grpSpPr>
          <a:xfrm>
            <a:off x="8378087" y="4303100"/>
            <a:ext cx="3570374" cy="1532742"/>
            <a:chOff x="0" y="-47625"/>
            <a:chExt cx="610053" cy="112017"/>
          </a:xfrm>
        </p:grpSpPr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id="{2E46AC56-2EEF-919F-1ABC-07741CD9FC83}"/>
                </a:ext>
              </a:extLst>
            </p:cNvPr>
            <p:cNvSpPr/>
            <p:nvPr/>
          </p:nvSpPr>
          <p:spPr>
            <a:xfrm>
              <a:off x="0" y="0"/>
              <a:ext cx="610053" cy="50634"/>
            </a:xfrm>
            <a:custGeom>
              <a:avLst/>
              <a:gdLst/>
              <a:ahLst/>
              <a:cxnLst/>
              <a:rect l="l" t="t" r="r" b="b"/>
              <a:pathLst>
                <a:path w="547596" h="64392">
                  <a:moveTo>
                    <a:pt x="12818" y="0"/>
                  </a:moveTo>
                  <a:lnTo>
                    <a:pt x="534778" y="0"/>
                  </a:lnTo>
                  <a:cubicBezTo>
                    <a:pt x="541857" y="0"/>
                    <a:pt x="547596" y="5739"/>
                    <a:pt x="547596" y="12818"/>
                  </a:cubicBezTo>
                  <a:lnTo>
                    <a:pt x="547596" y="51574"/>
                  </a:lnTo>
                  <a:cubicBezTo>
                    <a:pt x="547596" y="58654"/>
                    <a:pt x="541857" y="64392"/>
                    <a:pt x="534778" y="64392"/>
                  </a:cubicBezTo>
                  <a:lnTo>
                    <a:pt x="12818" y="64392"/>
                  </a:lnTo>
                  <a:cubicBezTo>
                    <a:pt x="5739" y="64392"/>
                    <a:pt x="0" y="58654"/>
                    <a:pt x="0" y="51574"/>
                  </a:cubicBezTo>
                  <a:lnTo>
                    <a:pt x="0" y="12818"/>
                  </a:lnTo>
                  <a:cubicBezTo>
                    <a:pt x="0" y="5739"/>
                    <a:pt x="5739" y="0"/>
                    <a:pt x="12818" y="0"/>
                  </a:cubicBezTo>
                  <a:close/>
                </a:path>
              </a:pathLst>
            </a:custGeom>
            <a:solidFill>
              <a:srgbClr val="FFFFFF"/>
            </a:solidFill>
            <a:ln w="31750" cap="sq">
              <a:solidFill>
                <a:srgbClr val="1982C4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1" name="TextBox 52">
              <a:extLst>
                <a:ext uri="{FF2B5EF4-FFF2-40B4-BE49-F238E27FC236}">
                  <a16:creationId xmlns:a16="http://schemas.microsoft.com/office/drawing/2014/main" id="{D0675ADF-B56F-CDDE-0F15-26515E740D71}"/>
                </a:ext>
              </a:extLst>
            </p:cNvPr>
            <p:cNvSpPr txBox="1"/>
            <p:nvPr/>
          </p:nvSpPr>
          <p:spPr>
            <a:xfrm>
              <a:off x="0" y="-47625"/>
              <a:ext cx="547596" cy="1120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52" name="TextBox 67">
            <a:extLst>
              <a:ext uri="{FF2B5EF4-FFF2-40B4-BE49-F238E27FC236}">
                <a16:creationId xmlns:a16="http://schemas.microsoft.com/office/drawing/2014/main" id="{4D9E7CD5-3FF0-C585-4E7A-9A6DE09DAE0A}"/>
              </a:ext>
            </a:extLst>
          </p:cNvPr>
          <p:cNvSpPr txBox="1"/>
          <p:nvPr/>
        </p:nvSpPr>
        <p:spPr>
          <a:xfrm>
            <a:off x="8578014" y="5192617"/>
            <a:ext cx="2035377" cy="156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Vapaavalintaiset</a:t>
            </a:r>
            <a:r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kumimoji="0" lang="en-US" sz="933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opinnot</a:t>
            </a:r>
            <a:r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 28 op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1" name="Freeform 51">
            <a:extLst>
              <a:ext uri="{FF2B5EF4-FFF2-40B4-BE49-F238E27FC236}">
                <a16:creationId xmlns:a16="http://schemas.microsoft.com/office/drawing/2014/main" id="{7AC51E6D-7C66-86F0-D424-459B014CC324}"/>
              </a:ext>
            </a:extLst>
          </p:cNvPr>
          <p:cNvSpPr/>
          <p:nvPr/>
        </p:nvSpPr>
        <p:spPr>
          <a:xfrm>
            <a:off x="298239" y="5716896"/>
            <a:ext cx="11596766" cy="963266"/>
          </a:xfrm>
          <a:custGeom>
            <a:avLst/>
            <a:gdLst/>
            <a:ahLst/>
            <a:cxnLst/>
            <a:rect l="l" t="t" r="r" b="b"/>
            <a:pathLst>
              <a:path w="547596" h="64392">
                <a:moveTo>
                  <a:pt x="12818" y="0"/>
                </a:moveTo>
                <a:lnTo>
                  <a:pt x="534778" y="0"/>
                </a:lnTo>
                <a:cubicBezTo>
                  <a:pt x="541857" y="0"/>
                  <a:pt x="547596" y="5739"/>
                  <a:pt x="547596" y="12818"/>
                </a:cubicBezTo>
                <a:lnTo>
                  <a:pt x="547596" y="51574"/>
                </a:lnTo>
                <a:cubicBezTo>
                  <a:pt x="547596" y="58654"/>
                  <a:pt x="541857" y="64392"/>
                  <a:pt x="534778" y="64392"/>
                </a:cubicBezTo>
                <a:lnTo>
                  <a:pt x="12818" y="64392"/>
                </a:lnTo>
                <a:cubicBezTo>
                  <a:pt x="5739" y="64392"/>
                  <a:pt x="0" y="58654"/>
                  <a:pt x="0" y="51574"/>
                </a:cubicBezTo>
                <a:lnTo>
                  <a:pt x="0" y="12818"/>
                </a:lnTo>
                <a:cubicBezTo>
                  <a:pt x="0" y="5739"/>
                  <a:pt x="5739" y="0"/>
                  <a:pt x="12818" y="0"/>
                </a:cubicBezTo>
                <a:close/>
              </a:path>
            </a:pathLst>
          </a:custGeom>
          <a:solidFill>
            <a:srgbClr val="FFFFFF"/>
          </a:solidFill>
          <a:ln w="31750" cap="sq">
            <a:solidFill>
              <a:srgbClr val="1982C4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2" name="TextBox 52">
            <a:extLst>
              <a:ext uri="{FF2B5EF4-FFF2-40B4-BE49-F238E27FC236}">
                <a16:creationId xmlns:a16="http://schemas.microsoft.com/office/drawing/2014/main" id="{62FC15F3-3D16-38B5-E591-8C1192667B88}"/>
              </a:ext>
            </a:extLst>
          </p:cNvPr>
          <p:cNvSpPr txBox="1"/>
          <p:nvPr/>
        </p:nvSpPr>
        <p:spPr>
          <a:xfrm>
            <a:off x="298239" y="5056194"/>
            <a:ext cx="6845277" cy="1974044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37938" y="1388262"/>
            <a:ext cx="11542589" cy="507318"/>
          </a:xfrm>
          <a:custGeom>
            <a:avLst/>
            <a:gdLst/>
            <a:ahLst/>
            <a:cxnLst/>
            <a:rect l="l" t="t" r="r" b="b"/>
            <a:pathLst>
              <a:path w="923362" h="46481">
                <a:moveTo>
                  <a:pt x="7602" y="0"/>
                </a:moveTo>
                <a:lnTo>
                  <a:pt x="915761" y="0"/>
                </a:lnTo>
                <a:cubicBezTo>
                  <a:pt x="917777" y="0"/>
                  <a:pt x="919710" y="801"/>
                  <a:pt x="921136" y="2226"/>
                </a:cubicBezTo>
                <a:cubicBezTo>
                  <a:pt x="922562" y="3652"/>
                  <a:pt x="923362" y="5586"/>
                  <a:pt x="923362" y="7602"/>
                </a:cubicBezTo>
                <a:lnTo>
                  <a:pt x="923362" y="38879"/>
                </a:lnTo>
                <a:cubicBezTo>
                  <a:pt x="923362" y="43077"/>
                  <a:pt x="919959" y="46481"/>
                  <a:pt x="915761" y="46481"/>
                </a:cubicBezTo>
                <a:lnTo>
                  <a:pt x="7602" y="46481"/>
                </a:lnTo>
                <a:cubicBezTo>
                  <a:pt x="3403" y="46481"/>
                  <a:pt x="0" y="43077"/>
                  <a:pt x="0" y="38879"/>
                </a:cubicBezTo>
                <a:lnTo>
                  <a:pt x="0" y="7602"/>
                </a:lnTo>
                <a:cubicBezTo>
                  <a:pt x="0" y="3403"/>
                  <a:pt x="3403" y="0"/>
                  <a:pt x="7602" y="0"/>
                </a:cubicBezTo>
                <a:close/>
              </a:path>
            </a:pathLst>
          </a:custGeom>
          <a:solidFill>
            <a:srgbClr val="FFFFFF"/>
          </a:solidFill>
          <a:ln w="31750" cap="sq">
            <a:solidFill>
              <a:srgbClr val="276C91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37938" y="792923"/>
            <a:ext cx="11542589" cy="1176377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24705" y="397988"/>
            <a:ext cx="11569055" cy="915337"/>
            <a:chOff x="0" y="-28575"/>
            <a:chExt cx="925480" cy="732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20187" cy="44649"/>
            </a:xfrm>
            <a:custGeom>
              <a:avLst/>
              <a:gdLst/>
              <a:ahLst/>
              <a:cxnLst/>
              <a:rect l="l" t="t" r="r" b="b"/>
              <a:pathLst>
                <a:path w="925480" h="44649">
                  <a:moveTo>
                    <a:pt x="7584" y="0"/>
                  </a:moveTo>
                  <a:lnTo>
                    <a:pt x="917895" y="0"/>
                  </a:lnTo>
                  <a:cubicBezTo>
                    <a:pt x="919907" y="0"/>
                    <a:pt x="921836" y="799"/>
                    <a:pt x="923258" y="2221"/>
                  </a:cubicBezTo>
                  <a:cubicBezTo>
                    <a:pt x="924680" y="3644"/>
                    <a:pt x="925480" y="5573"/>
                    <a:pt x="925480" y="7584"/>
                  </a:cubicBezTo>
                  <a:lnTo>
                    <a:pt x="925480" y="37064"/>
                  </a:lnTo>
                  <a:cubicBezTo>
                    <a:pt x="925480" y="41253"/>
                    <a:pt x="922084" y="44649"/>
                    <a:pt x="917895" y="44649"/>
                  </a:cubicBezTo>
                  <a:lnTo>
                    <a:pt x="7584" y="44649"/>
                  </a:lnTo>
                  <a:cubicBezTo>
                    <a:pt x="3396" y="44649"/>
                    <a:pt x="0" y="41253"/>
                    <a:pt x="0" y="37064"/>
                  </a:cubicBezTo>
                  <a:lnTo>
                    <a:pt x="0" y="7584"/>
                  </a:lnTo>
                  <a:cubicBezTo>
                    <a:pt x="0" y="3396"/>
                    <a:pt x="3396" y="0"/>
                    <a:pt x="7584" y="0"/>
                  </a:cubicBezTo>
                  <a:close/>
                </a:path>
              </a:pathLst>
            </a:custGeom>
            <a:solidFill>
              <a:srgbClr val="FFFFFF"/>
            </a:solidFill>
            <a:ln w="31750" cap="sq">
              <a:solidFill>
                <a:srgbClr val="6AA3B3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925480" cy="732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0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11473" y="1403284"/>
            <a:ext cx="11542589" cy="1617845"/>
            <a:chOff x="0" y="-47625"/>
            <a:chExt cx="923362" cy="1294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23362" cy="81796"/>
            </a:xfrm>
            <a:custGeom>
              <a:avLst/>
              <a:gdLst/>
              <a:ahLst/>
              <a:cxnLst/>
              <a:rect l="l" t="t" r="r" b="b"/>
              <a:pathLst>
                <a:path w="923362" h="81796">
                  <a:moveTo>
                    <a:pt x="7602" y="0"/>
                  </a:moveTo>
                  <a:lnTo>
                    <a:pt x="915761" y="0"/>
                  </a:lnTo>
                  <a:cubicBezTo>
                    <a:pt x="917777" y="0"/>
                    <a:pt x="919710" y="801"/>
                    <a:pt x="921136" y="2226"/>
                  </a:cubicBezTo>
                  <a:cubicBezTo>
                    <a:pt x="922562" y="3652"/>
                    <a:pt x="923362" y="5586"/>
                    <a:pt x="923362" y="7602"/>
                  </a:cubicBezTo>
                  <a:lnTo>
                    <a:pt x="923362" y="74195"/>
                  </a:lnTo>
                  <a:cubicBezTo>
                    <a:pt x="923362" y="78393"/>
                    <a:pt x="919959" y="81796"/>
                    <a:pt x="915761" y="81796"/>
                  </a:cubicBezTo>
                  <a:lnTo>
                    <a:pt x="7602" y="81796"/>
                  </a:lnTo>
                  <a:cubicBezTo>
                    <a:pt x="3403" y="81796"/>
                    <a:pt x="0" y="78393"/>
                    <a:pt x="0" y="74195"/>
                  </a:cubicBezTo>
                  <a:lnTo>
                    <a:pt x="0" y="7602"/>
                  </a:lnTo>
                  <a:cubicBezTo>
                    <a:pt x="0" y="3403"/>
                    <a:pt x="3403" y="0"/>
                    <a:pt x="7602" y="0"/>
                  </a:cubicBezTo>
                  <a:close/>
                </a:path>
              </a:pathLst>
            </a:custGeom>
            <a:solidFill>
              <a:srgbClr val="FFFFFF"/>
            </a:solidFill>
            <a:ln w="31750" cap="sq">
              <a:solidFill>
                <a:srgbClr val="4493B8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923362" cy="1294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Lato Bold"/>
                </a:rPr>
                <a:t>OKLS1139 Kestävä kasvatus ja yhteiskunta 3: Kouluyhteisö ja yhteiskunta (ped) (5 op)  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298239" y="3770241"/>
            <a:ext cx="11529356" cy="709250"/>
          </a:xfrm>
          <a:custGeom>
            <a:avLst/>
            <a:gdLst/>
            <a:ahLst/>
            <a:cxnLst/>
            <a:rect l="l" t="t" r="r" b="b"/>
            <a:pathLst>
              <a:path w="943036" h="70306">
                <a:moveTo>
                  <a:pt x="7610" y="0"/>
                </a:moveTo>
                <a:lnTo>
                  <a:pt x="935426" y="0"/>
                </a:lnTo>
                <a:cubicBezTo>
                  <a:pt x="937444" y="0"/>
                  <a:pt x="939380" y="802"/>
                  <a:pt x="940807" y="2229"/>
                </a:cubicBezTo>
                <a:cubicBezTo>
                  <a:pt x="942234" y="3656"/>
                  <a:pt x="943036" y="5592"/>
                  <a:pt x="943036" y="7610"/>
                </a:cubicBezTo>
                <a:lnTo>
                  <a:pt x="943036" y="62696"/>
                </a:lnTo>
                <a:cubicBezTo>
                  <a:pt x="943036" y="64714"/>
                  <a:pt x="942234" y="66650"/>
                  <a:pt x="940807" y="68077"/>
                </a:cubicBezTo>
                <a:cubicBezTo>
                  <a:pt x="939380" y="69504"/>
                  <a:pt x="937444" y="70306"/>
                  <a:pt x="935426" y="70306"/>
                </a:cubicBezTo>
                <a:lnTo>
                  <a:pt x="7610" y="70306"/>
                </a:lnTo>
                <a:cubicBezTo>
                  <a:pt x="5592" y="70306"/>
                  <a:pt x="3656" y="69504"/>
                  <a:pt x="2229" y="68077"/>
                </a:cubicBezTo>
                <a:cubicBezTo>
                  <a:pt x="802" y="66650"/>
                  <a:pt x="0" y="64714"/>
                  <a:pt x="0" y="62696"/>
                </a:cubicBezTo>
                <a:lnTo>
                  <a:pt x="0" y="7610"/>
                </a:lnTo>
                <a:cubicBezTo>
                  <a:pt x="0" y="5592"/>
                  <a:pt x="802" y="3656"/>
                  <a:pt x="2229" y="2229"/>
                </a:cubicBezTo>
                <a:cubicBezTo>
                  <a:pt x="3656" y="802"/>
                  <a:pt x="5592" y="0"/>
                  <a:pt x="7610" y="0"/>
                </a:cubicBezTo>
                <a:close/>
              </a:path>
            </a:pathLst>
          </a:custGeom>
          <a:solidFill>
            <a:srgbClr val="FFFFFF"/>
          </a:solidFill>
          <a:ln w="31750" cap="sq">
            <a:solidFill>
              <a:srgbClr val="4493B8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98239" y="3187986"/>
            <a:ext cx="11529356" cy="1381517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311473" y="2521970"/>
            <a:ext cx="11542589" cy="1264404"/>
            <a:chOff x="0" y="-47625"/>
            <a:chExt cx="944118" cy="1051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44118" cy="50354"/>
            </a:xfrm>
            <a:custGeom>
              <a:avLst/>
              <a:gdLst/>
              <a:ahLst/>
              <a:cxnLst/>
              <a:rect l="l" t="t" r="r" b="b"/>
              <a:pathLst>
                <a:path w="944118" h="57565">
                  <a:moveTo>
                    <a:pt x="7602" y="0"/>
                  </a:moveTo>
                  <a:lnTo>
                    <a:pt x="936517" y="0"/>
                  </a:lnTo>
                  <a:cubicBezTo>
                    <a:pt x="938533" y="0"/>
                    <a:pt x="940466" y="801"/>
                    <a:pt x="941892" y="2226"/>
                  </a:cubicBezTo>
                  <a:cubicBezTo>
                    <a:pt x="943317" y="3652"/>
                    <a:pt x="944118" y="5586"/>
                    <a:pt x="944118" y="7602"/>
                  </a:cubicBezTo>
                  <a:lnTo>
                    <a:pt x="944118" y="49963"/>
                  </a:lnTo>
                  <a:cubicBezTo>
                    <a:pt x="944118" y="54162"/>
                    <a:pt x="940715" y="57565"/>
                    <a:pt x="936517" y="57565"/>
                  </a:cubicBezTo>
                  <a:lnTo>
                    <a:pt x="7602" y="57565"/>
                  </a:lnTo>
                  <a:cubicBezTo>
                    <a:pt x="3403" y="57565"/>
                    <a:pt x="0" y="54162"/>
                    <a:pt x="0" y="49963"/>
                  </a:cubicBezTo>
                  <a:lnTo>
                    <a:pt x="0" y="7602"/>
                  </a:lnTo>
                  <a:cubicBezTo>
                    <a:pt x="0" y="3403"/>
                    <a:pt x="3403" y="0"/>
                    <a:pt x="7602" y="0"/>
                  </a:cubicBezTo>
                  <a:close/>
                </a:path>
              </a:pathLst>
            </a:custGeom>
            <a:solidFill>
              <a:srgbClr val="FFFFFF"/>
            </a:solidFill>
            <a:ln w="31750" cap="sq">
              <a:solidFill>
                <a:srgbClr val="276C9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944118" cy="1051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20235" y="204730"/>
            <a:ext cx="5555597" cy="305337"/>
            <a:chOff x="0" y="-47625"/>
            <a:chExt cx="2194804" cy="12062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194804" cy="73001"/>
            </a:xfrm>
            <a:custGeom>
              <a:avLst/>
              <a:gdLst/>
              <a:ahLst/>
              <a:cxnLst/>
              <a:rect l="l" t="t" r="r" b="b"/>
              <a:pathLst>
                <a:path w="2194804" h="73001">
                  <a:moveTo>
                    <a:pt x="0" y="0"/>
                  </a:moveTo>
                  <a:lnTo>
                    <a:pt x="2194804" y="0"/>
                  </a:lnTo>
                  <a:lnTo>
                    <a:pt x="2194804" y="73001"/>
                  </a:lnTo>
                  <a:lnTo>
                    <a:pt x="0" y="73001"/>
                  </a:lnTo>
                  <a:close/>
                </a:path>
              </a:pathLst>
            </a:custGeom>
            <a:solidFill>
              <a:srgbClr val="0A446A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2194804" cy="1206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544855" y="191283"/>
            <a:ext cx="4077792" cy="305337"/>
            <a:chOff x="0" y="-47625"/>
            <a:chExt cx="1610979" cy="12062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10979" cy="73001"/>
            </a:xfrm>
            <a:custGeom>
              <a:avLst/>
              <a:gdLst/>
              <a:ahLst/>
              <a:cxnLst/>
              <a:rect l="l" t="t" r="r" b="b"/>
              <a:pathLst>
                <a:path w="1610979" h="73001">
                  <a:moveTo>
                    <a:pt x="0" y="0"/>
                  </a:moveTo>
                  <a:lnTo>
                    <a:pt x="1610979" y="0"/>
                  </a:lnTo>
                  <a:lnTo>
                    <a:pt x="1610979" y="73001"/>
                  </a:lnTo>
                  <a:lnTo>
                    <a:pt x="0" y="73001"/>
                  </a:lnTo>
                  <a:close/>
                </a:path>
              </a:pathLst>
            </a:custGeom>
            <a:solidFill>
              <a:srgbClr val="0A446A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1610979" cy="1206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4358445" y="539377"/>
            <a:ext cx="1943992" cy="173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Kasvatustieteen aineopinnot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13152" y="68707"/>
            <a:ext cx="4268618" cy="185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2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leo Bold"/>
              </a:rPr>
              <a:t>LUOKO: KANDI- JA MAISTERIOPINNOT – OPS 2024–2028 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19769" y="815656"/>
            <a:ext cx="658179" cy="41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Ilmiö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 1: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Oppiminen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 ja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ohjaus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19769" y="1426282"/>
            <a:ext cx="837395" cy="41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Ilmiö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 2: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Vuorovaikutus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 ja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yhteistyö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519769" y="2193837"/>
            <a:ext cx="676485" cy="550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Ilmiö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 3: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Tieteellinen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ajattelu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 ja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tieto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450738" y="3111417"/>
            <a:ext cx="684206" cy="550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Ilmiö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 4: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Kestävä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kasvatus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 ja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yhteiskunta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50738" y="3930581"/>
            <a:ext cx="698043" cy="41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Ilmiö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 5: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Osaaminen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 ja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asiantuntijuus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8176274" y="550488"/>
            <a:ext cx="2435618" cy="173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Kasvatustieteen syventävät opinnot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28665" y="937760"/>
            <a:ext cx="2027879" cy="119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KTKP010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Oppiminen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ohjaus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(5 op) (ped)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24627" y="1490109"/>
            <a:ext cx="2595907" cy="2444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KTKP050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Vuorovaikutus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yhteistyö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(5 op) (ped)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OKLV211</a:t>
            </a:r>
            <a:r>
              <a:rPr kumimoji="0" lang="en-US" sz="733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Kasvatusalan</a:t>
            </a:r>
            <a:r>
              <a:rPr kumimoji="0" lang="en-US" sz="733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vuorovaikutusosaaminen</a:t>
            </a:r>
            <a:r>
              <a:rPr kumimoji="0" lang="en-US" sz="733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1 (4 op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)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98033" y="817936"/>
            <a:ext cx="2698161" cy="372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OKLA1019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Oppiminen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ohjaus 2: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Pedagogiikka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kaikkien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koulussa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(4 op) (ped)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KPTA1209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 Esi- ja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alkuopetuksen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pedagogiikka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(5 op) (ped)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841666" y="861427"/>
            <a:ext cx="2549965" cy="244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OKLS1119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Oppiminen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ohjaus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3: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Arviointiosaamisen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kehittäminen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oppimisen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tuki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(5 op) (ped)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528665" y="2160961"/>
            <a:ext cx="2485258" cy="372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KTKP040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Tieteellinen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ajattelu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tieto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(5 op) (ped) 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KTKO1005</a:t>
            </a:r>
            <a:r>
              <a:rPr kumimoji="0" lang="en-US" sz="733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Johdatus</a:t>
            </a:r>
            <a:r>
              <a:rPr kumimoji="0" lang="en-US" sz="733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määrälliseen</a:t>
            </a:r>
            <a:r>
              <a:rPr kumimoji="0" lang="en-US" sz="733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tutkimukseen</a:t>
            </a:r>
            <a:r>
              <a:rPr kumimoji="0" lang="en-US" sz="733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(2 op)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OKLV211</a:t>
            </a:r>
            <a:r>
              <a:rPr kumimoji="0" lang="en-US" sz="733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Kasvatusalan</a:t>
            </a:r>
            <a:r>
              <a:rPr kumimoji="0" lang="en-US" sz="733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vuorovaikutusosaaminen</a:t>
            </a:r>
            <a:r>
              <a:rPr kumimoji="0" lang="en-US" sz="733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1 (4 op)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525766" y="3924656"/>
            <a:ext cx="2039213" cy="244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KTKP3019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Osaaminen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asiantuntijuus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: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perusopintojen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opetusharjoittelu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(5 op) (ped)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812172" y="3860288"/>
            <a:ext cx="3899596" cy="504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OKLS1149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Osaaminen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asiantuntijuus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3: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Pedagoginen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asiantuntijuus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työelämässä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(5 op) (ped)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OKLS3309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Osaaminen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asiantuntijuus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4: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syventävien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opintojen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opetusharjoittelu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(8 op)</a:t>
            </a: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 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(ped)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KTK0006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Opetushallinnon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opinnot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(1 op) (ped)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KPTS1000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Vastuullinen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kestävä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asiantuntijuus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(5 op)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189760" y="3930581"/>
            <a:ext cx="2453579" cy="244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OKLA3209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Osaaminen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asiantuntijuus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2: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aineopintojen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opetusharjoittelu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(8 op) (ped) 2.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vsk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189102" y="3246596"/>
            <a:ext cx="2356755" cy="244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OKLA1039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Kestävä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kasvatus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yhteiskunta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2: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Yhteiskunta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monialainen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työskentely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(5 op) (ped)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191697" y="2079693"/>
            <a:ext cx="2485258" cy="889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KTKA2010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Tieteellisen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tiedon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rakentuminen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: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Laadulliset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tutkimusmenetelmät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(5 op)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KTKA2020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Tieteellisen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tiedon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rakentuminen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: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Määrälliset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tutkimusmenetelmät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(5 op)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LIB1THP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Tiedonhankinnan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perusteet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(1 op)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OKLA4301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Kandidaatintutkielma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seminaari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(9 op)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OKLA4305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Kandidaatin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tutkinnon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kypsyysnäyte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(0 op)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841666" y="2079343"/>
            <a:ext cx="3078335" cy="889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KTKS2010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Laadulliset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erityismenetelmäopinnot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(5 op)</a:t>
            </a: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 TAI 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KTKS2050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Määrälliset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erityismenetelmäopinnot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(5 op) 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KTKS4010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Tutkielmaseminaari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I (4 op)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LIB1DATA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Aineistonhallinnan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perusteet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(1 op) 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KTKS4020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Tutkielmaseminaari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II (5 op)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OKLS4030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Syventävien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opintojen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tutkielma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(30 op) 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OKLS4305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Maisterin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tutkinnon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kypsyysnäyte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(0 op)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812172" y="3257584"/>
            <a:ext cx="3719428" cy="116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OKLS1139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Kestävä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kasvatus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yhteiskunta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3: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Kouluyhteisö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yhteiskunta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(5 op) (ped)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28365" y="3256950"/>
            <a:ext cx="2306565" cy="372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KTKP020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Kestävä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kasvatus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yhteiskunta</a:t>
            </a: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 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(5 op) (ped)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BWISY1001 PW MOOC1  </a:t>
            </a:r>
            <a:r>
              <a:rPr kumimoji="0" lang="en-US" sz="733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Johdatus</a:t>
            </a:r>
            <a:r>
              <a:rPr kumimoji="0" lang="en-US" sz="733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planetaariseen</a:t>
            </a:r>
            <a:r>
              <a:rPr kumimoji="0" lang="en-US" sz="733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hyvinvointiin</a:t>
            </a:r>
            <a:r>
              <a:rPr kumimoji="0" lang="en-US" sz="733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(1 op)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191697" y="1456386"/>
            <a:ext cx="2299651" cy="244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OKLA1029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Vuorovaikutus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yhteistyö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2: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Yhteisöllinen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osaaminen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osallisuus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(4 op)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841666" y="1429667"/>
            <a:ext cx="3227285" cy="3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OKLS1129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Vuorovaikutus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yhteistyö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3: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Syventävä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kasvatusalan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vuorovaikutus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(4 op) (ped)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OKLV221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Kasvatusalan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vuorovaikutusosaaminen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2 (2 op)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875459" y="324421"/>
            <a:ext cx="1268497" cy="155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MAISTERI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3547461" y="329845"/>
            <a:ext cx="1268497" cy="155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KANDI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767447" y="525930"/>
            <a:ext cx="1828403" cy="173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Kasvatustieteen</a:t>
            </a:r>
            <a:r>
              <a:rPr kumimoji="0" lang="en-US" sz="1066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 </a:t>
            </a:r>
            <a:r>
              <a:rPr kumimoji="0" lang="en-US" sz="1066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perusopinnot</a:t>
            </a:r>
            <a:endParaRPr kumimoji="0" lang="en-US" sz="1066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Bold"/>
            </a:endParaRPr>
          </a:p>
        </p:txBody>
      </p:sp>
      <p:grpSp>
        <p:nvGrpSpPr>
          <p:cNvPr id="50" name="Group 50"/>
          <p:cNvGrpSpPr/>
          <p:nvPr/>
        </p:nvGrpSpPr>
        <p:grpSpPr>
          <a:xfrm>
            <a:off x="298239" y="4017436"/>
            <a:ext cx="6845277" cy="1452301"/>
            <a:chOff x="0" y="-47625"/>
            <a:chExt cx="547596" cy="112017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531006" cy="50634"/>
            </a:xfrm>
            <a:custGeom>
              <a:avLst/>
              <a:gdLst/>
              <a:ahLst/>
              <a:cxnLst/>
              <a:rect l="l" t="t" r="r" b="b"/>
              <a:pathLst>
                <a:path w="547596" h="64392">
                  <a:moveTo>
                    <a:pt x="12818" y="0"/>
                  </a:moveTo>
                  <a:lnTo>
                    <a:pt x="534778" y="0"/>
                  </a:lnTo>
                  <a:cubicBezTo>
                    <a:pt x="541857" y="0"/>
                    <a:pt x="547596" y="5739"/>
                    <a:pt x="547596" y="12818"/>
                  </a:cubicBezTo>
                  <a:lnTo>
                    <a:pt x="547596" y="51574"/>
                  </a:lnTo>
                  <a:cubicBezTo>
                    <a:pt x="547596" y="58654"/>
                    <a:pt x="541857" y="64392"/>
                    <a:pt x="534778" y="64392"/>
                  </a:cubicBezTo>
                  <a:lnTo>
                    <a:pt x="12818" y="64392"/>
                  </a:lnTo>
                  <a:cubicBezTo>
                    <a:pt x="5739" y="64392"/>
                    <a:pt x="0" y="58654"/>
                    <a:pt x="0" y="51574"/>
                  </a:cubicBezTo>
                  <a:lnTo>
                    <a:pt x="0" y="12818"/>
                  </a:lnTo>
                  <a:cubicBezTo>
                    <a:pt x="0" y="5739"/>
                    <a:pt x="5739" y="0"/>
                    <a:pt x="12818" y="0"/>
                  </a:cubicBezTo>
                  <a:close/>
                </a:path>
              </a:pathLst>
            </a:custGeom>
            <a:solidFill>
              <a:srgbClr val="FFFFFF"/>
            </a:solidFill>
            <a:ln w="31750" cap="sq">
              <a:solidFill>
                <a:srgbClr val="1982C4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47625"/>
              <a:ext cx="547596" cy="1120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439310" y="4725697"/>
            <a:ext cx="1168473" cy="477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Muut </a:t>
            </a:r>
            <a:r>
              <a:rPr kumimoji="0" lang="en-US" sz="933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viestintä</a:t>
            </a:r>
            <a:r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-, </a:t>
            </a:r>
            <a:r>
              <a:rPr kumimoji="0" lang="en-US" sz="933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kieli</a:t>
            </a:r>
            <a:r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- ja  </a:t>
            </a:r>
            <a:r>
              <a:rPr kumimoji="0" lang="en-US" sz="933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yleisopinnot</a:t>
            </a:r>
            <a:endParaRPr kumimoji="0" lang="en-US" sz="933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Bold"/>
            </a:endParaRPr>
          </a:p>
          <a:p>
            <a:pPr marL="0" marR="0" lvl="0" indent="0" algn="l" defTabSz="914400" rtl="0" eaLnBrk="1" fontAlgn="auto" latinLnBrk="0" hangingPunct="1">
              <a:lnSpc>
                <a:spcPts val="13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(ei ilmiöiden alla)</a:t>
            </a:r>
            <a:r>
              <a:rPr kumimoji="0" lang="fi-FI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Bold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1879556" y="4651669"/>
            <a:ext cx="4990172" cy="629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KTKO1010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Johdatus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yliopisto-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opiskeluun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opintosuunnitelma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(2 op) 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HYVY001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Akateeminen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opiskelukyky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-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muutakin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kuin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pisteitä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(2 op) 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XYHK2000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Akateemiset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tekstitaidot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(2 op)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XYHK2001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Monikielinen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vuorovaikutus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(4 op)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KTKO1020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Valmistautuminen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maisteriopintoihin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(1 op) </a:t>
            </a:r>
          </a:p>
        </p:txBody>
      </p:sp>
      <p:grpSp>
        <p:nvGrpSpPr>
          <p:cNvPr id="55" name="Group 55"/>
          <p:cNvGrpSpPr/>
          <p:nvPr/>
        </p:nvGrpSpPr>
        <p:grpSpPr>
          <a:xfrm>
            <a:off x="7332511" y="3974470"/>
            <a:ext cx="4508317" cy="1390811"/>
            <a:chOff x="0" y="-47625"/>
            <a:chExt cx="360648" cy="111259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360648" cy="52418"/>
            </a:xfrm>
            <a:custGeom>
              <a:avLst/>
              <a:gdLst/>
              <a:ahLst/>
              <a:cxnLst/>
              <a:rect l="l" t="t" r="r" b="b"/>
              <a:pathLst>
                <a:path w="360648" h="63634">
                  <a:moveTo>
                    <a:pt x="19462" y="0"/>
                  </a:moveTo>
                  <a:lnTo>
                    <a:pt x="341186" y="0"/>
                  </a:lnTo>
                  <a:cubicBezTo>
                    <a:pt x="346347" y="0"/>
                    <a:pt x="351298" y="2050"/>
                    <a:pt x="354947" y="5700"/>
                  </a:cubicBezTo>
                  <a:cubicBezTo>
                    <a:pt x="358597" y="9350"/>
                    <a:pt x="360648" y="14301"/>
                    <a:pt x="360648" y="19462"/>
                  </a:cubicBezTo>
                  <a:lnTo>
                    <a:pt x="360648" y="44172"/>
                  </a:lnTo>
                  <a:cubicBezTo>
                    <a:pt x="360648" y="49334"/>
                    <a:pt x="358597" y="54284"/>
                    <a:pt x="354947" y="57934"/>
                  </a:cubicBezTo>
                  <a:cubicBezTo>
                    <a:pt x="351298" y="61584"/>
                    <a:pt x="346347" y="63634"/>
                    <a:pt x="341186" y="63634"/>
                  </a:cubicBezTo>
                  <a:lnTo>
                    <a:pt x="19462" y="63634"/>
                  </a:lnTo>
                  <a:cubicBezTo>
                    <a:pt x="14301" y="63634"/>
                    <a:pt x="9350" y="61584"/>
                    <a:pt x="5700" y="57934"/>
                  </a:cubicBezTo>
                  <a:cubicBezTo>
                    <a:pt x="2050" y="54284"/>
                    <a:pt x="0" y="49334"/>
                    <a:pt x="0" y="44172"/>
                  </a:cubicBezTo>
                  <a:lnTo>
                    <a:pt x="0" y="19462"/>
                  </a:lnTo>
                  <a:cubicBezTo>
                    <a:pt x="0" y="14301"/>
                    <a:pt x="2050" y="9350"/>
                    <a:pt x="5700" y="5700"/>
                  </a:cubicBezTo>
                  <a:cubicBezTo>
                    <a:pt x="9350" y="2050"/>
                    <a:pt x="14301" y="0"/>
                    <a:pt x="19462" y="0"/>
                  </a:cubicBezTo>
                  <a:close/>
                </a:path>
              </a:pathLst>
            </a:custGeom>
            <a:solidFill>
              <a:srgbClr val="FFFFFF"/>
            </a:solidFill>
            <a:ln w="31750" cap="sq">
              <a:solidFill>
                <a:srgbClr val="4493B8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47625"/>
              <a:ext cx="360648" cy="1112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7478691" y="4599944"/>
            <a:ext cx="972354" cy="548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Muut </a:t>
            </a:r>
            <a:r>
              <a:rPr kumimoji="0" lang="en-US" sz="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viestintä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- ja </a:t>
            </a:r>
            <a:r>
              <a:rPr kumimoji="0" lang="en-US" sz="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kieliopinnot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Bold"/>
            </a:endParaRPr>
          </a:p>
          <a:p>
            <a:pPr marL="0" marR="0" lvl="0" indent="0" algn="l" defTabSz="914400" rtl="0" eaLnBrk="1" fontAlgn="auto" latinLnBrk="0" hangingPunct="1">
              <a:lnSpc>
                <a:spcPts val="14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(ei ilmiöiden alla)</a:t>
            </a:r>
            <a:r>
              <a:rPr kumimoji="0" lang="fi-FI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Bold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8570045" y="4821800"/>
            <a:ext cx="3639240" cy="119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OKLV1200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Digitaalisten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teknologioiden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pedagoginen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soveltaminen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(3 op) 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393523" y="6106332"/>
            <a:ext cx="2590552" cy="372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POMM1002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Johdanto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monialaisiin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opintoihin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3 op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POMM1013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Historian ja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yhteiskuntaopin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pedagogiikka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3 op 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POMM1023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Katsomusaineiden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pedagogiikka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3 op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2984075" y="6098434"/>
            <a:ext cx="2168521" cy="3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POMM1033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Kuvataiteen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pedagogiikka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4 op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POMM1043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Käsityökasvatus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4 op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POMM1053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Liikunta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- ja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terveyskasvatus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5 op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4992999" y="5979281"/>
            <a:ext cx="2796044" cy="504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POMM1063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Matematiikan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pedagogiikka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5 op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POMM1073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Musiikkikasvatus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4 op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POMM1083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Suomen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kielen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ja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kirjallisuuden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pedagogiikka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5 op 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POMM1093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Ympäristö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- ja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tiedekasvatus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6 op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7789043" y="5977297"/>
            <a:ext cx="3827683" cy="504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POMM1110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Monialaisten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oppimiskokonaisuuksien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perusteet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5 op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POMM1120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Kielipainotteinen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monialainen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oppimiskokonaisuus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koulussa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5 op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POMM1130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Monialainen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oppimiskokonaisuus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muissa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ympäristöissä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tai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koulussa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5 op</a:t>
            </a:r>
          </a:p>
          <a:p>
            <a:pPr marL="0" marR="0" lvl="0" indent="0" algn="l" defTabSz="914400" rtl="0" eaLnBrk="1" fontAlgn="auto" latinLnBrk="0" hangingPunct="1">
              <a:lnSpc>
                <a:spcPts val="10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POMM1100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Monialaisten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opintojen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kumimoji="0" lang="en-US" sz="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koontiseminaari</a:t>
            </a:r>
            <a:r>
              <a:rPr kumimoji="0" lang="en-US" sz="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3 op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393523" y="5839912"/>
            <a:ext cx="1512499" cy="150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POM-</a:t>
            </a:r>
            <a:r>
              <a:rPr kumimoji="0" lang="en-US" sz="933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opinnot</a:t>
            </a:r>
            <a:endParaRPr kumimoji="0" lang="en-US" sz="933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Bold"/>
            </a:endParaRPr>
          </a:p>
        </p:txBody>
      </p:sp>
      <p:grpSp>
        <p:nvGrpSpPr>
          <p:cNvPr id="83" name="Group 50">
            <a:extLst>
              <a:ext uri="{FF2B5EF4-FFF2-40B4-BE49-F238E27FC236}">
                <a16:creationId xmlns:a16="http://schemas.microsoft.com/office/drawing/2014/main" id="{B772D5AD-178E-21BF-0117-BA0F315B92E9}"/>
              </a:ext>
            </a:extLst>
          </p:cNvPr>
          <p:cNvGrpSpPr/>
          <p:nvPr/>
        </p:nvGrpSpPr>
        <p:grpSpPr>
          <a:xfrm>
            <a:off x="298239" y="5050812"/>
            <a:ext cx="6845277" cy="636606"/>
            <a:chOff x="0" y="-47625"/>
            <a:chExt cx="547596" cy="112017"/>
          </a:xfrm>
        </p:grpSpPr>
        <p:sp>
          <p:nvSpPr>
            <p:cNvPr id="84" name="Freeform 51">
              <a:extLst>
                <a:ext uri="{FF2B5EF4-FFF2-40B4-BE49-F238E27FC236}">
                  <a16:creationId xmlns:a16="http://schemas.microsoft.com/office/drawing/2014/main" id="{28D8DCAA-4C4E-4AA9-8130-8C9D1AE04334}"/>
                </a:ext>
              </a:extLst>
            </p:cNvPr>
            <p:cNvSpPr/>
            <p:nvPr/>
          </p:nvSpPr>
          <p:spPr>
            <a:xfrm>
              <a:off x="0" y="0"/>
              <a:ext cx="531006" cy="50634"/>
            </a:xfrm>
            <a:custGeom>
              <a:avLst/>
              <a:gdLst/>
              <a:ahLst/>
              <a:cxnLst/>
              <a:rect l="l" t="t" r="r" b="b"/>
              <a:pathLst>
                <a:path w="547596" h="64392">
                  <a:moveTo>
                    <a:pt x="12818" y="0"/>
                  </a:moveTo>
                  <a:lnTo>
                    <a:pt x="534778" y="0"/>
                  </a:lnTo>
                  <a:cubicBezTo>
                    <a:pt x="541857" y="0"/>
                    <a:pt x="547596" y="5739"/>
                    <a:pt x="547596" y="12818"/>
                  </a:cubicBezTo>
                  <a:lnTo>
                    <a:pt x="547596" y="51574"/>
                  </a:lnTo>
                  <a:cubicBezTo>
                    <a:pt x="547596" y="58654"/>
                    <a:pt x="541857" y="64392"/>
                    <a:pt x="534778" y="64392"/>
                  </a:cubicBezTo>
                  <a:lnTo>
                    <a:pt x="12818" y="64392"/>
                  </a:lnTo>
                  <a:cubicBezTo>
                    <a:pt x="5739" y="64392"/>
                    <a:pt x="0" y="58654"/>
                    <a:pt x="0" y="51574"/>
                  </a:cubicBezTo>
                  <a:lnTo>
                    <a:pt x="0" y="12818"/>
                  </a:lnTo>
                  <a:cubicBezTo>
                    <a:pt x="0" y="5739"/>
                    <a:pt x="5739" y="0"/>
                    <a:pt x="12818" y="0"/>
                  </a:cubicBezTo>
                  <a:close/>
                </a:path>
              </a:pathLst>
            </a:custGeom>
            <a:solidFill>
              <a:srgbClr val="FFFFFF"/>
            </a:solidFill>
            <a:ln w="31750" cap="sq">
              <a:solidFill>
                <a:srgbClr val="1982C4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5" name="TextBox 52">
              <a:extLst>
                <a:ext uri="{FF2B5EF4-FFF2-40B4-BE49-F238E27FC236}">
                  <a16:creationId xmlns:a16="http://schemas.microsoft.com/office/drawing/2014/main" id="{B6D457D2-7B98-F4A7-DC1C-F2CDC20EC3F5}"/>
                </a:ext>
              </a:extLst>
            </p:cNvPr>
            <p:cNvSpPr txBox="1"/>
            <p:nvPr/>
          </p:nvSpPr>
          <p:spPr>
            <a:xfrm>
              <a:off x="0" y="-47625"/>
              <a:ext cx="547596" cy="1120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86" name="TextBox 67">
            <a:extLst>
              <a:ext uri="{FF2B5EF4-FFF2-40B4-BE49-F238E27FC236}">
                <a16:creationId xmlns:a16="http://schemas.microsoft.com/office/drawing/2014/main" id="{7B891CCF-3414-DB6F-0348-2AA94AA29923}"/>
              </a:ext>
            </a:extLst>
          </p:cNvPr>
          <p:cNvSpPr txBox="1"/>
          <p:nvPr/>
        </p:nvSpPr>
        <p:spPr>
          <a:xfrm>
            <a:off x="465776" y="5382622"/>
            <a:ext cx="2035377" cy="152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Vapaavalintaiset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 </a:t>
            </a:r>
            <a:r>
              <a:rPr kumimoji="0" lang="en-US" sz="1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opinnot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 28 op</a:t>
            </a:r>
          </a:p>
        </p:txBody>
      </p:sp>
      <p:sp>
        <p:nvSpPr>
          <p:cNvPr id="88" name="Freeform 51">
            <a:extLst>
              <a:ext uri="{FF2B5EF4-FFF2-40B4-BE49-F238E27FC236}">
                <a16:creationId xmlns:a16="http://schemas.microsoft.com/office/drawing/2014/main" id="{E7B32A6A-FA4A-DC7B-5D73-92FED96D7080}"/>
              </a:ext>
            </a:extLst>
          </p:cNvPr>
          <p:cNvSpPr/>
          <p:nvPr/>
        </p:nvSpPr>
        <p:spPr>
          <a:xfrm>
            <a:off x="7332511" y="5312776"/>
            <a:ext cx="4566903" cy="287759"/>
          </a:xfrm>
          <a:custGeom>
            <a:avLst/>
            <a:gdLst/>
            <a:ahLst/>
            <a:cxnLst/>
            <a:rect l="l" t="t" r="r" b="b"/>
            <a:pathLst>
              <a:path w="547596" h="64392">
                <a:moveTo>
                  <a:pt x="12818" y="0"/>
                </a:moveTo>
                <a:lnTo>
                  <a:pt x="534778" y="0"/>
                </a:lnTo>
                <a:cubicBezTo>
                  <a:pt x="541857" y="0"/>
                  <a:pt x="547596" y="5739"/>
                  <a:pt x="547596" y="12818"/>
                </a:cubicBezTo>
                <a:lnTo>
                  <a:pt x="547596" y="51574"/>
                </a:lnTo>
                <a:cubicBezTo>
                  <a:pt x="547596" y="58654"/>
                  <a:pt x="541857" y="64392"/>
                  <a:pt x="534778" y="64392"/>
                </a:cubicBezTo>
                <a:lnTo>
                  <a:pt x="12818" y="64392"/>
                </a:lnTo>
                <a:cubicBezTo>
                  <a:pt x="5739" y="64392"/>
                  <a:pt x="0" y="58654"/>
                  <a:pt x="0" y="51574"/>
                </a:cubicBezTo>
                <a:lnTo>
                  <a:pt x="0" y="12818"/>
                </a:lnTo>
                <a:cubicBezTo>
                  <a:pt x="0" y="5739"/>
                  <a:pt x="5739" y="0"/>
                  <a:pt x="12818" y="0"/>
                </a:cubicBezTo>
                <a:close/>
              </a:path>
            </a:pathLst>
          </a:custGeom>
          <a:solidFill>
            <a:srgbClr val="FFFFFF"/>
          </a:solidFill>
          <a:ln w="31750" cap="sq">
            <a:solidFill>
              <a:srgbClr val="1982C4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9" name="TextBox 52">
            <a:extLst>
              <a:ext uri="{FF2B5EF4-FFF2-40B4-BE49-F238E27FC236}">
                <a16:creationId xmlns:a16="http://schemas.microsoft.com/office/drawing/2014/main" id="{6F9DD787-176A-1E16-1B4A-8A132B56A9C4}"/>
              </a:ext>
            </a:extLst>
          </p:cNvPr>
          <p:cNvSpPr txBox="1"/>
          <p:nvPr/>
        </p:nvSpPr>
        <p:spPr>
          <a:xfrm>
            <a:off x="7141501" y="5042117"/>
            <a:ext cx="4906563" cy="6366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0" name="TextBox 67">
            <a:extLst>
              <a:ext uri="{FF2B5EF4-FFF2-40B4-BE49-F238E27FC236}">
                <a16:creationId xmlns:a16="http://schemas.microsoft.com/office/drawing/2014/main" id="{4E828107-33A9-23F2-E539-A0F0E58AFCFA}"/>
              </a:ext>
            </a:extLst>
          </p:cNvPr>
          <p:cNvSpPr txBox="1"/>
          <p:nvPr/>
        </p:nvSpPr>
        <p:spPr>
          <a:xfrm>
            <a:off x="7577758" y="5376568"/>
            <a:ext cx="2035377" cy="152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Vapaavalintaiset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 </a:t>
            </a:r>
            <a:r>
              <a:rPr kumimoji="0" lang="en-US" sz="1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opinnot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 37 op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Henkilö kirjoittaa mustekynällä">
            <a:extLst>
              <a:ext uri="{FF2B5EF4-FFF2-40B4-BE49-F238E27FC236}">
                <a16:creationId xmlns:a16="http://schemas.microsoft.com/office/drawing/2014/main" id="{5756D8AD-ADCC-24AC-5D42-9696A41D25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90" r="23690"/>
          <a:stretch>
            <a:fillRect/>
          </a:stretch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C964A0-1ED7-B8B5-6BA8-7CEA9A8BA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fi-FI" sz="4000"/>
              <a:t>Itsestä kirjoittaminen, in English or in Finnish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983C7-FC5B-6CA4-F115-2AA77BB59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0940" y="2283125"/>
            <a:ext cx="5785018" cy="45751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76530" indent="0">
              <a:buNone/>
            </a:pPr>
            <a:r>
              <a:rPr lang="fi-FI" sz="1200">
                <a:latin typeface="Lato"/>
                <a:ea typeface="Lato"/>
                <a:cs typeface="Lato"/>
              </a:rPr>
              <a:t>Kirjoita pysähtymättä. Unohdetaan kielioppi, ei haittaa vaikka kuinka poukkoilisit etkä pysyisi ajatustesi perässä; älä korjaa virheitä, älä jumitu pisteisiin jne. Jos ajatus katkeaa, toista kesken jäänyttä lausetta, sanaa </a:t>
            </a:r>
            <a:r>
              <a:rPr lang="fi-FI" sz="1200" err="1">
                <a:latin typeface="Lato"/>
                <a:ea typeface="Lato"/>
                <a:cs typeface="Lato"/>
              </a:rPr>
              <a:t>tm</a:t>
            </a:r>
            <a:r>
              <a:rPr lang="fi-FI" sz="1200">
                <a:latin typeface="Lato"/>
                <a:ea typeface="Lato"/>
                <a:cs typeface="Lato"/>
              </a:rPr>
              <a:t>. tekstissä, kunnes </a:t>
            </a:r>
            <a:r>
              <a:rPr lang="fi-FI" sz="1200" err="1">
                <a:latin typeface="Lato"/>
                <a:ea typeface="Lato"/>
                <a:cs typeface="Lato"/>
              </a:rPr>
              <a:t>flow</a:t>
            </a:r>
            <a:r>
              <a:rPr lang="fi-FI" sz="1200">
                <a:latin typeface="Lato"/>
                <a:ea typeface="Lato"/>
                <a:cs typeface="Lato"/>
              </a:rPr>
              <a:t> jatkuu. </a:t>
            </a:r>
          </a:p>
          <a:p>
            <a:pPr marL="719455" lvl="1"/>
            <a:endParaRPr lang="fi-FI" sz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53745" lvl="1" indent="-456565">
              <a:buAutoNum type="arabicParenR"/>
            </a:pPr>
            <a:r>
              <a:rPr lang="fi-FI" sz="1200">
                <a:latin typeface="Lato"/>
                <a:ea typeface="Lato"/>
                <a:cs typeface="Lato"/>
              </a:rPr>
              <a:t>Kirjoita 3 min. tajunnanvirtaa, aloita sanoilla: ”Läheisteni mielestä minä olen…</a:t>
            </a:r>
          </a:p>
          <a:p>
            <a:pPr marL="753745" lvl="1" indent="-456565">
              <a:buAutoNum type="arabicParenR"/>
            </a:pPr>
            <a:r>
              <a:rPr lang="fi-FI" sz="1200">
                <a:latin typeface="Lato"/>
                <a:ea typeface="Lato"/>
                <a:cs typeface="Lato"/>
              </a:rPr>
              <a:t>Lue kirjoittamasi ja alleviivaa sieltä sinua puhuttelevat tai kiinnostavat kohdat</a:t>
            </a:r>
          </a:p>
          <a:p>
            <a:pPr marL="753745" lvl="1" indent="-456565">
              <a:buAutoNum type="arabicParenR"/>
            </a:pPr>
            <a:r>
              <a:rPr lang="fi-FI" sz="1200">
                <a:latin typeface="Lato"/>
                <a:ea typeface="Lato"/>
                <a:cs typeface="Lato"/>
              </a:rPr>
              <a:t>Jatka tajunnanvirtaa vielä 3 min. ajan, aloita nyt sanoilla: ”Itse kuvailisin itseäni…”</a:t>
            </a:r>
          </a:p>
          <a:p>
            <a:pPr marL="753745" lvl="1" indent="-456565">
              <a:buAutoNum type="arabicParenR"/>
            </a:pPr>
            <a:r>
              <a:rPr lang="fi-FI" sz="1200">
                <a:latin typeface="Lato"/>
                <a:ea typeface="Lato"/>
                <a:cs typeface="Lato"/>
              </a:rPr>
              <a:t>Lue toinenkin teksti ja tee halutessasi alleviivauksia</a:t>
            </a:r>
          </a:p>
          <a:p>
            <a:pPr marL="753745" lvl="1" indent="-456565">
              <a:buAutoNum type="arabicParenR"/>
            </a:pPr>
            <a:r>
              <a:rPr lang="fi-FI" sz="1200">
                <a:latin typeface="Lato"/>
                <a:ea typeface="Lato"/>
                <a:cs typeface="Lato"/>
              </a:rPr>
              <a:t>Luo tajunnanvirtatyöskentelyn pohjalta uusi kaunokirjallinen teksti (ei tarvitse käyttää alleviivaamisiasi sanoja jne. vaan ne toimivat inspiraationa), mieluiten vapaamuotoinen runo tai lyhyt proosateksti</a:t>
            </a:r>
          </a:p>
          <a:p>
            <a:pPr marL="753745" lvl="1" indent="-456565">
              <a:buAutoNum type="arabicParenR"/>
            </a:pPr>
            <a:endParaRPr lang="fi-FI" sz="1200" i="1">
              <a:latin typeface="Lato"/>
              <a:ea typeface="Lato"/>
              <a:cs typeface="Lato"/>
            </a:endParaRPr>
          </a:p>
          <a:p>
            <a:pPr marL="297180" lvl="1" indent="0">
              <a:buNone/>
            </a:pPr>
            <a:r>
              <a:rPr lang="fi-FI" sz="1200">
                <a:latin typeface="Lato"/>
                <a:ea typeface="Lato"/>
                <a:cs typeface="Lato"/>
              </a:rPr>
              <a:t>Luetaanko ääneen pienissä ryhmissä? Vai valitaanko 1-3 asiaa, jotka jaetaan muille?</a:t>
            </a:r>
          </a:p>
          <a:p>
            <a:pPr marL="0" indent="0">
              <a:buNone/>
            </a:pPr>
            <a:endParaRPr lang="fi-FI" sz="1100">
              <a:latin typeface="Aptos" panose="020B0004020202020204"/>
              <a:ea typeface="Lato"/>
              <a:cs typeface="Lato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683CA-77CF-3D8C-4BA5-EBDE9AC0C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8952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>
                <a:solidFill>
                  <a:srgbClr val="FFFFFF"/>
                </a:solidFill>
              </a:rPr>
              <a:t>Anne Martin / JYU </a:t>
            </a:r>
          </a:p>
        </p:txBody>
      </p:sp>
    </p:spTree>
    <p:extLst>
      <p:ext uri="{BB962C8B-B14F-4D97-AF65-F5344CB8AC3E}">
        <p14:creationId xmlns:p14="http://schemas.microsoft.com/office/powerpoint/2010/main" val="87700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6"/>
          <p:cNvSpPr txBox="1">
            <a:spLocks noGrp="1"/>
          </p:cNvSpPr>
          <p:nvPr>
            <p:ph type="title"/>
          </p:nvPr>
        </p:nvSpPr>
        <p:spPr>
          <a:xfrm>
            <a:off x="827603" y="392843"/>
            <a:ext cx="8229600" cy="780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lt1"/>
              </a:buClr>
              <a:buSzPts val="3000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WELCOME!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2" name="Google Shape;482;p56"/>
          <p:cNvSpPr/>
          <p:nvPr/>
        </p:nvSpPr>
        <p:spPr>
          <a:xfrm>
            <a:off x="4530984" y="3846807"/>
            <a:ext cx="1830000" cy="866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SzPts val="1700"/>
            </a:pPr>
            <a:r>
              <a:rPr lang="en-GB"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Tuomas</a:t>
            </a:r>
            <a:endParaRPr sz="24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3" name="Google Shape;483;p56"/>
          <p:cNvSpPr/>
          <p:nvPr/>
        </p:nvSpPr>
        <p:spPr>
          <a:xfrm>
            <a:off x="2981757" y="2513057"/>
            <a:ext cx="1830000" cy="866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SzPts val="1700"/>
            </a:pPr>
            <a:r>
              <a:rPr lang="en-GB"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Olli-Pekka</a:t>
            </a:r>
            <a:endParaRPr sz="24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4" name="Google Shape;484;p56"/>
          <p:cNvSpPr/>
          <p:nvPr/>
        </p:nvSpPr>
        <p:spPr>
          <a:xfrm>
            <a:off x="9335400" y="2726725"/>
            <a:ext cx="1830000" cy="866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SzPts val="1700"/>
            </a:pPr>
            <a:r>
              <a:rPr lang="en-GB"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Kiia</a:t>
            </a:r>
            <a:endParaRPr sz="24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7" name="Google Shape;487;p56"/>
          <p:cNvSpPr/>
          <p:nvPr/>
        </p:nvSpPr>
        <p:spPr>
          <a:xfrm>
            <a:off x="623908" y="2998225"/>
            <a:ext cx="1830000" cy="866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SzPts val="1700"/>
            </a:pPr>
            <a:r>
              <a:rPr lang="en-GB"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Emma</a:t>
            </a:r>
            <a:endParaRPr sz="24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9" name="Google Shape;489;p56"/>
          <p:cNvSpPr/>
          <p:nvPr/>
        </p:nvSpPr>
        <p:spPr>
          <a:xfrm>
            <a:off x="774400" y="5166157"/>
            <a:ext cx="1830000" cy="866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SzPts val="1700"/>
            </a:pPr>
            <a:r>
              <a:rPr lang="en-GB"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Miro</a:t>
            </a:r>
            <a:endParaRPr sz="24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1" name="Google Shape;491;p56"/>
          <p:cNvSpPr/>
          <p:nvPr/>
        </p:nvSpPr>
        <p:spPr>
          <a:xfrm>
            <a:off x="5477917" y="1410350"/>
            <a:ext cx="1830000" cy="866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SzPts val="1700"/>
            </a:pPr>
            <a:r>
              <a:rPr lang="en-GB"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Sara</a:t>
            </a:r>
            <a:endParaRPr sz="24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2" name="Google Shape;492;p56"/>
          <p:cNvSpPr/>
          <p:nvPr/>
        </p:nvSpPr>
        <p:spPr>
          <a:xfrm>
            <a:off x="9261325" y="5523301"/>
            <a:ext cx="1830000" cy="866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SzPts val="1700"/>
            </a:pPr>
            <a:r>
              <a:rPr lang="en-GB"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Vertti</a:t>
            </a:r>
            <a:endParaRPr sz="24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3" name="Google Shape;493;p56"/>
          <p:cNvSpPr/>
          <p:nvPr/>
        </p:nvSpPr>
        <p:spPr>
          <a:xfrm>
            <a:off x="6465245" y="2615335"/>
            <a:ext cx="1830000" cy="866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SzPts val="1700"/>
            </a:pPr>
            <a:r>
              <a:rPr lang="en-GB"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Lyko</a:t>
            </a:r>
            <a:endParaRPr sz="24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4" name="Google Shape;494;p56"/>
          <p:cNvSpPr/>
          <p:nvPr/>
        </p:nvSpPr>
        <p:spPr>
          <a:xfrm>
            <a:off x="8738240" y="4033475"/>
            <a:ext cx="1830000" cy="866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SzPts val="1700"/>
            </a:pPr>
            <a:r>
              <a:rPr lang="en-GB"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Eetu</a:t>
            </a:r>
            <a:endParaRPr sz="24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6" name="Google Shape;496;p56"/>
          <p:cNvSpPr/>
          <p:nvPr/>
        </p:nvSpPr>
        <p:spPr>
          <a:xfrm>
            <a:off x="525951" y="1249534"/>
            <a:ext cx="1830000" cy="866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SzPts val="1700"/>
            </a:pPr>
            <a:r>
              <a:rPr lang="fi-FI"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Emmi</a:t>
            </a:r>
            <a:endParaRPr sz="24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7" name="Google Shape;497;p56"/>
          <p:cNvSpPr/>
          <p:nvPr/>
        </p:nvSpPr>
        <p:spPr>
          <a:xfrm>
            <a:off x="9653240" y="1249534"/>
            <a:ext cx="1830000" cy="866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SzPts val="1700"/>
            </a:pPr>
            <a:r>
              <a:rPr lang="en-GB"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Juulia</a:t>
            </a:r>
            <a:endParaRPr sz="24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8" name="Google Shape;498;p56"/>
          <p:cNvSpPr/>
          <p:nvPr/>
        </p:nvSpPr>
        <p:spPr>
          <a:xfrm>
            <a:off x="5071517" y="5428592"/>
            <a:ext cx="1830000" cy="866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SzPts val="1700"/>
            </a:pPr>
            <a:r>
              <a:rPr lang="en-GB"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Iida</a:t>
            </a:r>
            <a:endParaRPr sz="24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01BBE-E806-5C04-C1FA-2B69D08DA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Mistä</a:t>
            </a:r>
            <a:r>
              <a:rPr lang="en-US"/>
              <a:t> </a:t>
            </a:r>
            <a:r>
              <a:rPr lang="en-US" err="1"/>
              <a:t>asut</a:t>
            </a:r>
            <a:r>
              <a:rPr lang="en-US"/>
              <a:t> </a:t>
            </a:r>
            <a:r>
              <a:rPr lang="en-US" err="1"/>
              <a:t>Jyväskylässä</a:t>
            </a:r>
            <a:r>
              <a:rPr lang="en-US"/>
              <a:t>? → </a:t>
            </a:r>
            <a:r>
              <a:rPr lang="en-US" err="1"/>
              <a:t>Asettaudu</a:t>
            </a:r>
            <a:r>
              <a:rPr lang="en-US"/>
              <a:t> </a:t>
            </a:r>
            <a:r>
              <a:rPr lang="en-US" err="1"/>
              <a:t>kartalle</a:t>
            </a:r>
            <a:endParaRPr lang="fi-FI"/>
          </a:p>
        </p:txBody>
      </p:sp>
      <p:pic>
        <p:nvPicPr>
          <p:cNvPr id="4" name="Sisällön paikkamerkki 3" descr="Kuva, joka sisältää kohteen kartta, teksti, atlas&#10;&#10;Tekoälyllä luotu sisältö saattaa olla virheellistä.">
            <a:extLst>
              <a:ext uri="{FF2B5EF4-FFF2-40B4-BE49-F238E27FC236}">
                <a16:creationId xmlns:a16="http://schemas.microsoft.com/office/drawing/2014/main" id="{C715E8DD-957B-2FC8-A068-7F71C40F5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1149" y="1825625"/>
            <a:ext cx="458970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18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9FBF8-C366-C532-957D-B7B8655CD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/>
              <a:t>Ma 1.9. </a:t>
            </a:r>
            <a:r>
              <a:rPr lang="fi-FI" err="1"/>
              <a:t>Ruu</a:t>
            </a:r>
            <a:r>
              <a:rPr lang="fi-FI"/>
              <a:t> E208 Päivö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0DD86-843F-9A1F-1570-7E01BAB92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9809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/>
              <a:t>9.00-9.45 kotiryhmällä, mukana Jo ja Nita</a:t>
            </a:r>
          </a:p>
          <a:p>
            <a:pPr marL="457200" lvl="1" indent="0">
              <a:buNone/>
            </a:pPr>
            <a:r>
              <a:rPr lang="fi-FI" sz="1800"/>
              <a:t>Aikataulusta poiketen aloitetaan yhdeksältä</a:t>
            </a:r>
          </a:p>
          <a:p>
            <a:pPr marL="457200" lvl="1" indent="0">
              <a:buNone/>
            </a:pPr>
            <a:r>
              <a:rPr lang="fi-FI" sz="1800"/>
              <a:t>Opiskelu yliopistossa ja Juliet kotiryhmässä</a:t>
            </a:r>
          </a:p>
          <a:p>
            <a:pPr marL="457200" lvl="1" indent="0">
              <a:buNone/>
            </a:pPr>
            <a:r>
              <a:rPr lang="fi-FI" sz="1800"/>
              <a:t>Tuo mukaasi esine, joka kertoo jotain sinusta</a:t>
            </a:r>
          </a:p>
          <a:p>
            <a:pPr marL="457200" lvl="1" indent="0">
              <a:buNone/>
            </a:pPr>
            <a:endParaRPr lang="fi-FI" sz="1800"/>
          </a:p>
          <a:p>
            <a:pPr marL="0" indent="0">
              <a:buNone/>
            </a:pPr>
            <a:r>
              <a:rPr lang="fi-FI" sz="2000"/>
              <a:t>10.15-11.30 opintojaksoille ilmoittautuminen, mukana Nita ja </a:t>
            </a:r>
            <a:r>
              <a:rPr lang="fi-FI" sz="2000" err="1"/>
              <a:t>koulutussuunnittelja</a:t>
            </a:r>
            <a:r>
              <a:rPr lang="fi-FI" sz="2000"/>
              <a:t> Iida</a:t>
            </a:r>
          </a:p>
          <a:p>
            <a:pPr marL="0" indent="0">
              <a:buNone/>
            </a:pPr>
            <a:r>
              <a:rPr lang="fi-FI" sz="2000"/>
              <a:t>11.30-12.30 Lounas – tutorit</a:t>
            </a:r>
          </a:p>
          <a:p>
            <a:pPr marL="0" indent="0">
              <a:buNone/>
            </a:pPr>
            <a:r>
              <a:rPr lang="fi-FI" sz="2000"/>
              <a:t>12.30-14.00 Kasvatustieteen perusopintojen orientaatioluento. </a:t>
            </a:r>
            <a:r>
              <a:rPr lang="fi-FI" sz="2000" err="1"/>
              <a:t>Agora</a:t>
            </a:r>
            <a:r>
              <a:rPr lang="fi-FI" sz="2000"/>
              <a:t>-rakennus, Ag A102 </a:t>
            </a:r>
            <a:r>
              <a:rPr lang="fi-FI" sz="2000" err="1"/>
              <a:t>Aud</a:t>
            </a:r>
            <a:r>
              <a:rPr lang="fi-FI" sz="2000"/>
              <a:t> 1 (Martti Ahtisaari sali). </a:t>
            </a:r>
          </a:p>
          <a:p>
            <a:pPr marL="0" indent="0">
              <a:buNone/>
            </a:pPr>
            <a:r>
              <a:rPr lang="fi-FI" sz="2000"/>
              <a:t>14.30-15.00 SOOL-info luokanopettajakoulutuksen ja erityispedagogiikan opiskelijoille. Liikunta-rakennus, L302. </a:t>
            </a:r>
          </a:p>
        </p:txBody>
      </p:sp>
    </p:spTree>
    <p:extLst>
      <p:ext uri="{BB962C8B-B14F-4D97-AF65-F5344CB8AC3E}">
        <p14:creationId xmlns:p14="http://schemas.microsoft.com/office/powerpoint/2010/main" val="3825301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01C86A-1458-C23D-DBCD-338D9D805B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5031" y="1380754"/>
            <a:ext cx="5561938" cy="2513516"/>
          </a:xfrm>
        </p:spPr>
        <p:txBody>
          <a:bodyPr>
            <a:normAutofit/>
          </a:bodyPr>
          <a:lstStyle/>
          <a:p>
            <a:r>
              <a:rPr lang="fi-FI" dirty="0" err="1"/>
              <a:t>Monday</a:t>
            </a:r>
            <a:r>
              <a:rPr lang="fi-FI" dirty="0"/>
              <a:t> </a:t>
            </a:r>
            <a:r>
              <a:rPr lang="fi-FI" dirty="0" err="1"/>
              <a:t>Sep</a:t>
            </a:r>
            <a:r>
              <a:rPr lang="fi-FI" dirty="0"/>
              <a:t>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2D6B0-3582-385C-40DB-B73501D0E9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5031" y="4076802"/>
            <a:ext cx="5561938" cy="1534587"/>
          </a:xfrm>
        </p:spPr>
        <p:txBody>
          <a:bodyPr>
            <a:normAutofit/>
          </a:bodyPr>
          <a:lstStyle/>
          <a:p>
            <a:r>
              <a:rPr lang="fi-FI" sz="1900" err="1"/>
              <a:t>Getting</a:t>
            </a:r>
            <a:r>
              <a:rPr lang="fi-FI" sz="1900"/>
              <a:t> to </a:t>
            </a:r>
            <a:r>
              <a:rPr lang="fi-FI" sz="1900" err="1"/>
              <a:t>know</a:t>
            </a:r>
            <a:r>
              <a:rPr lang="fi-FI" sz="1900"/>
              <a:t> </a:t>
            </a:r>
            <a:r>
              <a:rPr lang="fi-FI" sz="1900" err="1"/>
              <a:t>each</a:t>
            </a:r>
            <a:r>
              <a:rPr lang="fi-FI" sz="1900"/>
              <a:t> </a:t>
            </a:r>
            <a:r>
              <a:rPr lang="fi-FI" sz="1900" err="1"/>
              <a:t>other</a:t>
            </a:r>
            <a:r>
              <a:rPr lang="fi-FI" sz="1900"/>
              <a:t>: </a:t>
            </a:r>
            <a:r>
              <a:rPr lang="fi-FI" sz="1900" err="1"/>
              <a:t>items</a:t>
            </a:r>
            <a:r>
              <a:rPr lang="fi-FI" sz="1900"/>
              <a:t>, </a:t>
            </a:r>
            <a:r>
              <a:rPr lang="fi-FI" sz="1900" err="1"/>
              <a:t>map</a:t>
            </a:r>
            <a:endParaRPr lang="fi-FI" sz="1900"/>
          </a:p>
          <a:p>
            <a:r>
              <a:rPr lang="fi-FI" sz="1900" err="1"/>
              <a:t>Questions</a:t>
            </a:r>
            <a:endParaRPr lang="fi-FI" sz="1900"/>
          </a:p>
          <a:p>
            <a:r>
              <a:rPr lang="fi-FI" sz="1900"/>
              <a:t>1st </a:t>
            </a:r>
            <a:r>
              <a:rPr lang="fi-FI" sz="1900" err="1"/>
              <a:t>year</a:t>
            </a:r>
            <a:r>
              <a:rPr lang="fi-FI" sz="1900"/>
              <a:t> </a:t>
            </a:r>
          </a:p>
          <a:p>
            <a:r>
              <a:rPr lang="fi-FI" sz="1900" err="1"/>
              <a:t>Signing</a:t>
            </a:r>
            <a:r>
              <a:rPr lang="fi-FI" sz="1900"/>
              <a:t> </a:t>
            </a:r>
            <a:r>
              <a:rPr lang="fi-FI" sz="1900" err="1"/>
              <a:t>up</a:t>
            </a:r>
            <a:r>
              <a:rPr lang="fi-FI" sz="1900"/>
              <a:t> for </a:t>
            </a:r>
            <a:r>
              <a:rPr lang="fi-FI" sz="1900" err="1"/>
              <a:t>courses</a:t>
            </a:r>
            <a:endParaRPr lang="fi-FI" sz="1900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48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ood human figure">
            <a:extLst>
              <a:ext uri="{FF2B5EF4-FFF2-40B4-BE49-F238E27FC236}">
                <a16:creationId xmlns:a16="http://schemas.microsoft.com/office/drawing/2014/main" id="{1CC8AC23-138E-1739-D2D5-77F17FAC66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6EF253-BA15-E69D-CB72-4DC637CBB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028" y="325550"/>
            <a:ext cx="5157651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What did you bring with you?</a:t>
            </a:r>
          </a:p>
        </p:txBody>
      </p:sp>
    </p:spTree>
    <p:extLst>
      <p:ext uri="{BB962C8B-B14F-4D97-AF65-F5344CB8AC3E}">
        <p14:creationId xmlns:p14="http://schemas.microsoft.com/office/powerpoint/2010/main" val="2997658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D016F-0E51-C380-6DC8-6955E42D8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</a:rPr>
              <a:t>Kotiryhmistä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E843A-31B6-CD27-F111-4B103737C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/>
              <a:t>Kaikki ryhmät ovat erilaisia ja toteuttavat opintoja erilaisin painotuksin ja toteutuksin</a:t>
            </a:r>
          </a:p>
          <a:p>
            <a:pPr marL="0" indent="0">
              <a:buNone/>
            </a:pPr>
            <a:r>
              <a:rPr lang="fi-FI"/>
              <a:t>Älä siis murehdi, jos kavereilla on jotain, mitä sinulla ei ole ja päinvastoin </a:t>
            </a:r>
            <a:r>
              <a:rPr lang="fi-FI">
                <a:sym typeface="Wingdings" panose="05000000000000000000" pitchFamily="2" charset="2"/>
              </a:rPr>
              <a:t>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777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D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AutoShape 64">
            <a:extLst>
              <a:ext uri="{FF2B5EF4-FFF2-40B4-BE49-F238E27FC236}">
                <a16:creationId xmlns:a16="http://schemas.microsoft.com/office/drawing/2014/main" id="{BF3CEA21-80B2-7AE8-A265-A6953ECF9DDE}"/>
              </a:ext>
            </a:extLst>
          </p:cNvPr>
          <p:cNvSpPr/>
          <p:nvPr/>
        </p:nvSpPr>
        <p:spPr>
          <a:xfrm flipH="1" flipV="1">
            <a:off x="6227766" y="2629060"/>
            <a:ext cx="3997921" cy="213901"/>
          </a:xfrm>
          <a:prstGeom prst="line">
            <a:avLst/>
          </a:prstGeom>
          <a:ln w="38100" cap="flat">
            <a:solidFill>
              <a:srgbClr val="48534C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800"/>
          </a:p>
        </p:txBody>
      </p:sp>
      <p:sp>
        <p:nvSpPr>
          <p:cNvPr id="70" name="AutoShape 33">
            <a:extLst>
              <a:ext uri="{FF2B5EF4-FFF2-40B4-BE49-F238E27FC236}">
                <a16:creationId xmlns:a16="http://schemas.microsoft.com/office/drawing/2014/main" id="{E8C1AB61-D2B4-9559-B436-A72A0EE95F78}"/>
              </a:ext>
            </a:extLst>
          </p:cNvPr>
          <p:cNvSpPr/>
          <p:nvPr/>
        </p:nvSpPr>
        <p:spPr>
          <a:xfrm flipH="1">
            <a:off x="1939732" y="2633585"/>
            <a:ext cx="4086110" cy="261962"/>
          </a:xfrm>
          <a:prstGeom prst="line">
            <a:avLst/>
          </a:prstGeom>
          <a:ln w="38100" cap="flat">
            <a:solidFill>
              <a:srgbClr val="98C8A8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800"/>
          </a:p>
        </p:txBody>
      </p:sp>
      <p:sp>
        <p:nvSpPr>
          <p:cNvPr id="2" name="AutoShape 2"/>
          <p:cNvSpPr/>
          <p:nvPr/>
        </p:nvSpPr>
        <p:spPr>
          <a:xfrm>
            <a:off x="685800" y="373471"/>
            <a:ext cx="721666" cy="0"/>
          </a:xfrm>
          <a:prstGeom prst="line">
            <a:avLst/>
          </a:prstGeom>
          <a:ln w="38100" cap="rnd">
            <a:solidFill>
              <a:srgbClr val="272727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800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18900000">
            <a:off x="865121" y="2893567"/>
            <a:ext cx="2152621" cy="2152621"/>
            <a:chOff x="0" y="0"/>
            <a:chExt cx="14400530" cy="144005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98C8A8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 sz="800"/>
            </a:p>
          </p:txBody>
        </p:sp>
      </p:grpSp>
      <p:sp>
        <p:nvSpPr>
          <p:cNvPr id="5" name="Freeform 5"/>
          <p:cNvSpPr/>
          <p:nvPr/>
        </p:nvSpPr>
        <p:spPr>
          <a:xfrm rot="7190078">
            <a:off x="10536761" y="-2046421"/>
            <a:ext cx="3065724" cy="3738688"/>
          </a:xfrm>
          <a:custGeom>
            <a:avLst/>
            <a:gdLst/>
            <a:ahLst/>
            <a:cxnLst/>
            <a:rect l="l" t="t" r="r" b="b"/>
            <a:pathLst>
              <a:path w="4598586" h="5608032">
                <a:moveTo>
                  <a:pt x="0" y="0"/>
                </a:moveTo>
                <a:lnTo>
                  <a:pt x="4598587" y="0"/>
                </a:lnTo>
                <a:lnTo>
                  <a:pt x="4598587" y="5608032"/>
                </a:lnTo>
                <a:lnTo>
                  <a:pt x="0" y="5608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800"/>
          </a:p>
        </p:txBody>
      </p:sp>
      <p:sp>
        <p:nvSpPr>
          <p:cNvPr id="6" name="TextBox 6"/>
          <p:cNvSpPr txBox="1"/>
          <p:nvPr/>
        </p:nvSpPr>
        <p:spPr>
          <a:xfrm>
            <a:off x="419298" y="602310"/>
            <a:ext cx="4811526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074"/>
              </a:lnSpc>
            </a:pPr>
            <a:r>
              <a:rPr lang="en-US" sz="2673" spc="53">
                <a:solidFill>
                  <a:srgbClr val="272727"/>
                </a:solidFill>
                <a:latin typeface="Fira Sans"/>
                <a:ea typeface="Fira Sans"/>
                <a:cs typeface="Fira Sans"/>
                <a:sym typeface="Fira Sans"/>
              </a:rPr>
              <a:t>JULIET -KOTIRYHMÄN 1. VUOSI</a:t>
            </a:r>
          </a:p>
          <a:p>
            <a:pPr algn="l">
              <a:lnSpc>
                <a:spcPts val="3074"/>
              </a:lnSpc>
            </a:pPr>
            <a:r>
              <a:rPr lang="en-US" sz="2673" spc="53">
                <a:solidFill>
                  <a:srgbClr val="272727"/>
                </a:solidFill>
                <a:latin typeface="Fira Sans"/>
                <a:ea typeface="Fira Sans"/>
                <a:cs typeface="Fira Sans"/>
                <a:sym typeface="Fira Sans"/>
              </a:rPr>
              <a:t>58-60op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52326" y="1781083"/>
            <a:ext cx="1221939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63"/>
              </a:lnSpc>
            </a:pPr>
            <a:r>
              <a:rPr lang="en-US" sz="1226" spc="18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KTKP010</a:t>
            </a:r>
          </a:p>
          <a:p>
            <a:pPr marL="0" lvl="0" indent="0" algn="ctr">
              <a:lnSpc>
                <a:spcPts val="1263"/>
              </a:lnSpc>
              <a:spcBef>
                <a:spcPct val="0"/>
              </a:spcBef>
            </a:pPr>
            <a:r>
              <a:rPr lang="en-US" sz="1226" spc="18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Learning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38023" y="1976401"/>
            <a:ext cx="1119685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63"/>
              </a:lnSpc>
            </a:pPr>
            <a:r>
              <a:rPr lang="en-US" sz="1226" spc="18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KTKP050</a:t>
            </a:r>
          </a:p>
          <a:p>
            <a:pPr marL="0" lvl="0" indent="0" algn="ctr">
              <a:lnSpc>
                <a:spcPts val="1263"/>
              </a:lnSpc>
              <a:spcBef>
                <a:spcPct val="0"/>
              </a:spcBef>
            </a:pPr>
            <a:r>
              <a:rPr lang="en-US" sz="1226" spc="18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Interaction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10750" y="1893774"/>
            <a:ext cx="1475569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63"/>
              </a:lnSpc>
            </a:pPr>
            <a:r>
              <a:rPr lang="en-US" sz="1226" spc="18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KTKP020</a:t>
            </a:r>
          </a:p>
          <a:p>
            <a:pPr marL="0" lvl="0" indent="0" algn="ctr">
              <a:lnSpc>
                <a:spcPts val="1263"/>
              </a:lnSpc>
              <a:spcBef>
                <a:spcPct val="0"/>
              </a:spcBef>
            </a:pPr>
            <a:r>
              <a:rPr lang="en-US" sz="1226" spc="18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Sustainable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913410" y="1863463"/>
            <a:ext cx="1293915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63"/>
              </a:lnSpc>
            </a:pPr>
            <a:r>
              <a:rPr lang="en-US" sz="1226" spc="18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KTKP040</a:t>
            </a:r>
          </a:p>
          <a:p>
            <a:pPr marL="0" lvl="0" indent="0" algn="ctr">
              <a:lnSpc>
                <a:spcPts val="1263"/>
              </a:lnSpc>
              <a:spcBef>
                <a:spcPct val="0"/>
              </a:spcBef>
            </a:pPr>
            <a:r>
              <a:rPr lang="en-US" sz="1226" spc="18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Scientific</a:t>
            </a:r>
          </a:p>
        </p:txBody>
      </p:sp>
      <p:grpSp>
        <p:nvGrpSpPr>
          <p:cNvPr id="11" name="Group 11"/>
          <p:cNvGrpSpPr/>
          <p:nvPr/>
        </p:nvGrpSpPr>
        <p:grpSpPr>
          <a:xfrm rot="16055318">
            <a:off x="1122897" y="3210442"/>
            <a:ext cx="1518870" cy="151887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 sz="80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102834" y="3807782"/>
            <a:ext cx="1546646" cy="232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40"/>
              </a:lnSpc>
              <a:spcBef>
                <a:spcPct val="0"/>
              </a:spcBef>
            </a:pPr>
            <a:r>
              <a:rPr lang="en-US" sz="1600" b="1" spc="32">
                <a:solidFill>
                  <a:srgbClr val="272727"/>
                </a:solidFill>
                <a:latin typeface="Fira Sans Semi-Bold"/>
                <a:ea typeface="Fira Sans Semi-Bold"/>
                <a:cs typeface="Fira Sans Semi-Bold"/>
                <a:sym typeface="Fira Sans Semi-Bold"/>
              </a:rPr>
              <a:t>1. PERIODI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61226" y="4602579"/>
            <a:ext cx="839410" cy="1855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1410"/>
              </a:lnSpc>
              <a:spcBef>
                <a:spcPct val="0"/>
              </a:spcBef>
            </a:pPr>
            <a:r>
              <a:rPr lang="en-US" sz="1226" spc="18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2. periodi</a:t>
            </a:r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 rot="18755318">
            <a:off x="5420212" y="138628"/>
            <a:ext cx="1791093" cy="1791093"/>
            <a:chOff x="0" y="0"/>
            <a:chExt cx="14400530" cy="144005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27272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 sz="800"/>
            </a:p>
          </p:txBody>
        </p:sp>
      </p:grpSp>
      <p:grpSp>
        <p:nvGrpSpPr>
          <p:cNvPr id="17" name="Group 17"/>
          <p:cNvGrpSpPr/>
          <p:nvPr/>
        </p:nvGrpSpPr>
        <p:grpSpPr>
          <a:xfrm rot="16055318">
            <a:off x="5607768" y="335878"/>
            <a:ext cx="1397377" cy="1397377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 sz="800"/>
            </a:p>
          </p:txBody>
        </p:sp>
      </p:grpSp>
      <p:sp>
        <p:nvSpPr>
          <p:cNvPr id="19" name="TextBox 19"/>
          <p:cNvSpPr txBox="1"/>
          <p:nvPr/>
        </p:nvSpPr>
        <p:spPr>
          <a:xfrm rot="21489666">
            <a:off x="5597842" y="720770"/>
            <a:ext cx="1447399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50"/>
              </a:lnSpc>
              <a:spcBef>
                <a:spcPct val="0"/>
              </a:spcBef>
            </a:pPr>
            <a:r>
              <a:rPr lang="en-US" sz="1695" b="1" spc="33">
                <a:solidFill>
                  <a:srgbClr val="272727"/>
                </a:solidFill>
                <a:latin typeface="Fira Sans Semi-Bold"/>
                <a:ea typeface="Fira Sans Semi-Bold"/>
                <a:cs typeface="Fira Sans Semi-Bold"/>
                <a:sym typeface="Fira Sans Semi-Bold"/>
              </a:rPr>
              <a:t>VUODEN AIKANA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658858" y="565691"/>
            <a:ext cx="3236067" cy="821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48"/>
              </a:lnSpc>
            </a:pPr>
            <a:r>
              <a:rPr lang="en-US" sz="1600" b="1" spc="32">
                <a:solidFill>
                  <a:srgbClr val="272727"/>
                </a:solidFill>
                <a:latin typeface="Fira Sans Semi-Bold"/>
                <a:ea typeface="Fira Sans Semi-Bold"/>
                <a:cs typeface="Fira Sans Semi-Bold"/>
                <a:sym typeface="Fira Sans Semi-Bold"/>
              </a:rPr>
              <a:t>ITSELLE SOPIVASSA KOHTAA:</a:t>
            </a:r>
          </a:p>
          <a:p>
            <a:pPr marL="345457" lvl="1" indent="-172729" algn="l">
              <a:lnSpc>
                <a:spcPts val="1648"/>
              </a:lnSpc>
              <a:buFont typeface="Arial"/>
              <a:buChar char="•"/>
            </a:pPr>
            <a:r>
              <a:rPr lang="en-US" sz="1600" spc="24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HYVY001 </a:t>
            </a:r>
            <a:r>
              <a:rPr lang="en-US" sz="1600" spc="24" err="1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Opiskelukyky</a:t>
            </a:r>
            <a:endParaRPr lang="en-US" sz="1600" spc="24">
              <a:solidFill>
                <a:srgbClr val="272727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marL="345457" lvl="1" indent="-172729" algn="l">
              <a:lnSpc>
                <a:spcPts val="1648"/>
              </a:lnSpc>
              <a:buFont typeface="Arial"/>
              <a:buChar char="•"/>
            </a:pPr>
            <a:r>
              <a:rPr lang="en-US" sz="1600" spc="24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WISY1001 </a:t>
            </a:r>
            <a:r>
              <a:rPr lang="en-US" sz="1600" spc="24" err="1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Planetaarinen</a:t>
            </a:r>
            <a:endParaRPr lang="en-US" sz="1600" spc="24">
              <a:solidFill>
                <a:srgbClr val="272727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marL="345457" lvl="1" indent="-172729" algn="l">
              <a:lnSpc>
                <a:spcPts val="1648"/>
              </a:lnSpc>
              <a:buFont typeface="Arial"/>
              <a:buChar char="•"/>
            </a:pPr>
            <a:r>
              <a:rPr lang="en-US" sz="1600" spc="24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(</a:t>
            </a:r>
            <a:r>
              <a:rPr lang="en-US" sz="1600" spc="24" err="1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Vapaasti</a:t>
            </a:r>
            <a:r>
              <a:rPr lang="en-US" sz="1600" spc="24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 </a:t>
            </a:r>
            <a:r>
              <a:rPr lang="en-US" sz="1600" spc="24" err="1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valittavia</a:t>
            </a:r>
            <a:r>
              <a:rPr lang="en-US" sz="1600" spc="24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 1-2op)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5658" y="2232166"/>
            <a:ext cx="1770499" cy="489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79"/>
              </a:lnSpc>
            </a:pPr>
            <a:r>
              <a:rPr lang="en-US" sz="913" spc="13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aloitusluento </a:t>
            </a:r>
          </a:p>
          <a:p>
            <a:pPr algn="ctr">
              <a:lnSpc>
                <a:spcPts val="1279"/>
              </a:lnSpc>
            </a:pPr>
            <a:r>
              <a:rPr lang="en-US" sz="913" spc="13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1.9. klo 12.30-14.00</a:t>
            </a:r>
          </a:p>
          <a:p>
            <a:pPr algn="ctr">
              <a:lnSpc>
                <a:spcPts val="1279"/>
              </a:lnSpc>
            </a:pPr>
            <a:endParaRPr lang="en-US" sz="913" spc="13">
              <a:solidFill>
                <a:srgbClr val="272727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361795" y="1874414"/>
            <a:ext cx="1402435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63"/>
              </a:lnSpc>
            </a:pPr>
            <a:r>
              <a:rPr lang="en-US" sz="1226" spc="18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KTKP050</a:t>
            </a:r>
          </a:p>
          <a:p>
            <a:pPr marL="0" lvl="0" indent="0" algn="ctr">
              <a:lnSpc>
                <a:spcPts val="1263"/>
              </a:lnSpc>
              <a:spcBef>
                <a:spcPct val="0"/>
              </a:spcBef>
            </a:pPr>
            <a:r>
              <a:rPr lang="en-US" sz="1226" spc="18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Interaction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00091" y="5889299"/>
            <a:ext cx="1402435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63"/>
              </a:lnSpc>
            </a:pPr>
            <a:r>
              <a:rPr lang="en-US" sz="1226" spc="18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OKLV211</a:t>
            </a:r>
          </a:p>
          <a:p>
            <a:pPr marL="0" lvl="0" indent="0" algn="ctr">
              <a:lnSpc>
                <a:spcPts val="1263"/>
              </a:lnSpc>
              <a:spcBef>
                <a:spcPct val="0"/>
              </a:spcBef>
            </a:pPr>
            <a:r>
              <a:rPr lang="en-US" sz="1226" spc="18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Vuorovaikutus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673047" y="6114029"/>
            <a:ext cx="1402435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63"/>
              </a:lnSpc>
            </a:pPr>
            <a:r>
              <a:rPr lang="en-US" sz="1226" spc="18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KTKO1007</a:t>
            </a:r>
          </a:p>
          <a:p>
            <a:pPr marL="0" lvl="0" indent="0" algn="ctr">
              <a:lnSpc>
                <a:spcPts val="1263"/>
              </a:lnSpc>
              <a:spcBef>
                <a:spcPct val="0"/>
              </a:spcBef>
            </a:pPr>
            <a:r>
              <a:rPr lang="en-US" sz="1226" spc="18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Digiosaaminen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467049" y="5770057"/>
            <a:ext cx="1402435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63"/>
              </a:lnSpc>
              <a:spcBef>
                <a:spcPct val="0"/>
              </a:spcBef>
            </a:pPr>
            <a:r>
              <a:rPr lang="en-US" spc="18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POMM1002 </a:t>
            </a:r>
            <a:endParaRPr lang="fi-FI">
              <a:sym typeface="Fira Sans Light"/>
            </a:endParaRPr>
          </a:p>
          <a:p>
            <a:pPr marL="0" lvl="0" indent="0" algn="ctr">
              <a:lnSpc>
                <a:spcPts val="1263"/>
              </a:lnSpc>
              <a:spcBef>
                <a:spcPct val="0"/>
              </a:spcBef>
            </a:pPr>
            <a:r>
              <a:rPr lang="en-US" spc="18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POMM </a:t>
            </a:r>
            <a:r>
              <a:rPr lang="en-US" spc="18" err="1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johdanto</a:t>
            </a:r>
            <a:endParaRPr lang="en-US" spc="18" err="1">
              <a:solidFill>
                <a:srgbClr val="272727"/>
              </a:solidFill>
              <a:latin typeface="Fira Sans Light"/>
              <a:ea typeface="Fira Sans Light"/>
              <a:cs typeface="Fira Sans Light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4463854" y="5587260"/>
            <a:ext cx="1402435" cy="500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79"/>
              </a:lnSpc>
            </a:pPr>
            <a:r>
              <a:rPr lang="en-US" sz="1241" spc="18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XYHK2000</a:t>
            </a:r>
          </a:p>
          <a:p>
            <a:pPr marL="0" lvl="0" indent="0" algn="ctr">
              <a:lnSpc>
                <a:spcPts val="1279"/>
              </a:lnSpc>
              <a:spcBef>
                <a:spcPct val="0"/>
              </a:spcBef>
            </a:pPr>
            <a:r>
              <a:rPr lang="en-US" sz="1241" spc="18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MOVI akateemiset tekstitaidot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932985" y="6013783"/>
            <a:ext cx="1402435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63"/>
              </a:lnSpc>
            </a:pPr>
            <a:r>
              <a:rPr lang="en-US" sz="1226" spc="18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POMM1013</a:t>
            </a:r>
          </a:p>
          <a:p>
            <a:pPr marL="0" lvl="0" indent="0" algn="ctr">
              <a:lnSpc>
                <a:spcPts val="1263"/>
              </a:lnSpc>
              <a:spcBef>
                <a:spcPct val="0"/>
              </a:spcBef>
            </a:pPr>
            <a:r>
              <a:rPr lang="en-US" sz="1226" spc="18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Hissan POM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343352" y="5770057"/>
            <a:ext cx="1925553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63"/>
              </a:lnSpc>
            </a:pPr>
            <a:r>
              <a:rPr lang="en-US" sz="1226" spc="18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POMM1023</a:t>
            </a:r>
          </a:p>
          <a:p>
            <a:pPr algn="ctr">
              <a:lnSpc>
                <a:spcPts val="1263"/>
              </a:lnSpc>
            </a:pPr>
            <a:r>
              <a:rPr lang="en-US" sz="1226" spc="18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Katsomusaineiden POM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398919" y="6191250"/>
            <a:ext cx="1402435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63"/>
              </a:lnSpc>
            </a:pPr>
            <a:r>
              <a:rPr lang="en-US" sz="1226" spc="18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POMM1063</a:t>
            </a:r>
          </a:p>
          <a:p>
            <a:pPr marL="0" lvl="0" indent="0" algn="ctr">
              <a:lnSpc>
                <a:spcPts val="1263"/>
              </a:lnSpc>
              <a:spcBef>
                <a:spcPct val="0"/>
              </a:spcBef>
            </a:pPr>
            <a:r>
              <a:rPr lang="en-US" sz="1226" spc="18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Matikan POM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296003" y="1684792"/>
            <a:ext cx="1925553" cy="331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79"/>
              </a:lnSpc>
            </a:pPr>
            <a:r>
              <a:rPr lang="en-US" sz="1241" spc="18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OJUP1012</a:t>
            </a:r>
          </a:p>
          <a:p>
            <a:pPr algn="ctr">
              <a:lnSpc>
                <a:spcPts val="1279"/>
              </a:lnSpc>
            </a:pPr>
            <a:r>
              <a:rPr lang="en-US" sz="1241" spc="18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The first JULIET course</a:t>
            </a:r>
          </a:p>
        </p:txBody>
      </p:sp>
      <p:sp>
        <p:nvSpPr>
          <p:cNvPr id="31" name="AutoShape 31"/>
          <p:cNvSpPr/>
          <p:nvPr/>
        </p:nvSpPr>
        <p:spPr>
          <a:xfrm flipV="1">
            <a:off x="1201309" y="5046081"/>
            <a:ext cx="746939" cy="824169"/>
          </a:xfrm>
          <a:prstGeom prst="line">
            <a:avLst/>
          </a:prstGeom>
          <a:ln w="38100" cap="flat">
            <a:solidFill>
              <a:srgbClr val="98C8A8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800"/>
          </a:p>
        </p:txBody>
      </p:sp>
      <p:sp>
        <p:nvSpPr>
          <p:cNvPr id="32" name="AutoShape 32"/>
          <p:cNvSpPr/>
          <p:nvPr/>
        </p:nvSpPr>
        <p:spPr>
          <a:xfrm flipH="1" flipV="1">
            <a:off x="1330333" y="2199338"/>
            <a:ext cx="646223" cy="834565"/>
          </a:xfrm>
          <a:prstGeom prst="line">
            <a:avLst/>
          </a:prstGeom>
          <a:ln w="38100" cap="flat">
            <a:solidFill>
              <a:srgbClr val="98C8A8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800"/>
          </a:p>
        </p:txBody>
      </p:sp>
      <p:sp>
        <p:nvSpPr>
          <p:cNvPr id="33" name="AutoShape 33"/>
          <p:cNvSpPr/>
          <p:nvPr/>
        </p:nvSpPr>
        <p:spPr>
          <a:xfrm flipV="1">
            <a:off x="1876157" y="2106006"/>
            <a:ext cx="586875" cy="848905"/>
          </a:xfrm>
          <a:prstGeom prst="line">
            <a:avLst/>
          </a:prstGeom>
          <a:ln w="38100" cap="flat">
            <a:solidFill>
              <a:srgbClr val="98C8A8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800"/>
          </a:p>
        </p:txBody>
      </p:sp>
      <p:sp>
        <p:nvSpPr>
          <p:cNvPr id="34" name="AutoShape 34"/>
          <p:cNvSpPr/>
          <p:nvPr/>
        </p:nvSpPr>
        <p:spPr>
          <a:xfrm flipH="1" flipV="1">
            <a:off x="1939834" y="5045529"/>
            <a:ext cx="1376387" cy="1044044"/>
          </a:xfrm>
          <a:prstGeom prst="line">
            <a:avLst/>
          </a:prstGeom>
          <a:ln w="38100" cap="flat">
            <a:solidFill>
              <a:srgbClr val="98C8A8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800"/>
          </a:p>
        </p:txBody>
      </p:sp>
      <p:sp>
        <p:nvSpPr>
          <p:cNvPr id="35" name="AutoShape 35"/>
          <p:cNvSpPr/>
          <p:nvPr/>
        </p:nvSpPr>
        <p:spPr>
          <a:xfrm flipV="1">
            <a:off x="3374265" y="5049785"/>
            <a:ext cx="1225795" cy="1045195"/>
          </a:xfrm>
          <a:prstGeom prst="line">
            <a:avLst/>
          </a:prstGeom>
          <a:ln w="38100" cap="flat">
            <a:solidFill>
              <a:srgbClr val="7D9B76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800"/>
          </a:p>
        </p:txBody>
      </p:sp>
      <p:sp>
        <p:nvSpPr>
          <p:cNvPr id="36" name="AutoShape 36"/>
          <p:cNvSpPr/>
          <p:nvPr/>
        </p:nvSpPr>
        <p:spPr>
          <a:xfrm flipV="1">
            <a:off x="1262223" y="5052487"/>
            <a:ext cx="3374615" cy="835213"/>
          </a:xfrm>
          <a:prstGeom prst="line">
            <a:avLst/>
          </a:prstGeom>
          <a:ln w="38100" cap="flat">
            <a:solidFill>
              <a:srgbClr val="7D9B76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800"/>
          </a:p>
        </p:txBody>
      </p:sp>
      <p:sp>
        <p:nvSpPr>
          <p:cNvPr id="37" name="AutoShape 37"/>
          <p:cNvSpPr/>
          <p:nvPr/>
        </p:nvSpPr>
        <p:spPr>
          <a:xfrm flipH="1" flipV="1">
            <a:off x="4563336" y="5072249"/>
            <a:ext cx="565012" cy="447227"/>
          </a:xfrm>
          <a:prstGeom prst="line">
            <a:avLst/>
          </a:prstGeom>
          <a:ln w="38100" cap="flat">
            <a:solidFill>
              <a:srgbClr val="7D9B76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800"/>
          </a:p>
        </p:txBody>
      </p:sp>
      <p:sp>
        <p:nvSpPr>
          <p:cNvPr id="38" name="AutoShape 38"/>
          <p:cNvSpPr/>
          <p:nvPr/>
        </p:nvSpPr>
        <p:spPr>
          <a:xfrm flipH="1" flipV="1">
            <a:off x="4607045" y="2301324"/>
            <a:ext cx="59282" cy="595258"/>
          </a:xfrm>
          <a:prstGeom prst="line">
            <a:avLst/>
          </a:prstGeom>
          <a:ln w="38100" cap="flat">
            <a:solidFill>
              <a:srgbClr val="7D9B76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800"/>
          </a:p>
        </p:txBody>
      </p:sp>
      <p:sp>
        <p:nvSpPr>
          <p:cNvPr id="39" name="AutoShape 39"/>
          <p:cNvSpPr/>
          <p:nvPr/>
        </p:nvSpPr>
        <p:spPr>
          <a:xfrm flipV="1">
            <a:off x="7418572" y="2246240"/>
            <a:ext cx="120783" cy="651133"/>
          </a:xfrm>
          <a:prstGeom prst="line">
            <a:avLst/>
          </a:prstGeom>
          <a:ln w="38100" cap="flat">
            <a:solidFill>
              <a:srgbClr val="1F5014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800"/>
          </a:p>
        </p:txBody>
      </p:sp>
      <p:sp>
        <p:nvSpPr>
          <p:cNvPr id="40" name="AutoShape 40"/>
          <p:cNvSpPr/>
          <p:nvPr/>
        </p:nvSpPr>
        <p:spPr>
          <a:xfrm flipV="1">
            <a:off x="7425891" y="5048750"/>
            <a:ext cx="231021" cy="702257"/>
          </a:xfrm>
          <a:prstGeom prst="line">
            <a:avLst/>
          </a:prstGeom>
          <a:ln w="38100" cap="flat">
            <a:solidFill>
              <a:srgbClr val="1F5014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800"/>
          </a:p>
        </p:txBody>
      </p:sp>
      <p:sp>
        <p:nvSpPr>
          <p:cNvPr id="41" name="TextBox 41"/>
          <p:cNvSpPr txBox="1"/>
          <p:nvPr/>
        </p:nvSpPr>
        <p:spPr>
          <a:xfrm>
            <a:off x="5481557" y="2200550"/>
            <a:ext cx="1402435" cy="385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85"/>
              </a:lnSpc>
            </a:pPr>
            <a:r>
              <a:rPr lang="en-US" sz="1441" spc="21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KTKP3019</a:t>
            </a:r>
          </a:p>
          <a:p>
            <a:pPr marL="0" lvl="0" indent="0" algn="ctr">
              <a:lnSpc>
                <a:spcPts val="1485"/>
              </a:lnSpc>
              <a:spcBef>
                <a:spcPct val="0"/>
              </a:spcBef>
            </a:pPr>
            <a:r>
              <a:rPr lang="en-US" sz="1441" spc="21">
                <a:solidFill>
                  <a:srgbClr val="272727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Eka harkka</a:t>
            </a:r>
          </a:p>
        </p:txBody>
      </p:sp>
      <p:grpSp>
        <p:nvGrpSpPr>
          <p:cNvPr id="42" name="Group 42"/>
          <p:cNvGrpSpPr>
            <a:grpSpLocks noChangeAspect="1"/>
          </p:cNvGrpSpPr>
          <p:nvPr/>
        </p:nvGrpSpPr>
        <p:grpSpPr>
          <a:xfrm rot="18900000">
            <a:off x="3621575" y="2901665"/>
            <a:ext cx="2152621" cy="2152621"/>
            <a:chOff x="0" y="0"/>
            <a:chExt cx="14400530" cy="1440053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7D9B76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 sz="800"/>
            </a:p>
          </p:txBody>
        </p:sp>
      </p:grpSp>
      <p:grpSp>
        <p:nvGrpSpPr>
          <p:cNvPr id="44" name="Group 44"/>
          <p:cNvGrpSpPr/>
          <p:nvPr/>
        </p:nvGrpSpPr>
        <p:grpSpPr>
          <a:xfrm rot="16055318">
            <a:off x="3879351" y="3218541"/>
            <a:ext cx="1518870" cy="1518870"/>
            <a:chOff x="0" y="0"/>
            <a:chExt cx="6350000" cy="63500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 sz="800"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3859288" y="3815881"/>
            <a:ext cx="1546646" cy="232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40"/>
              </a:lnSpc>
              <a:spcBef>
                <a:spcPct val="0"/>
              </a:spcBef>
            </a:pPr>
            <a:r>
              <a:rPr lang="en-US" sz="1600" b="1" spc="32">
                <a:solidFill>
                  <a:srgbClr val="272727"/>
                </a:solidFill>
                <a:latin typeface="Fira Sans Semi-Bold"/>
                <a:ea typeface="Fira Sans Semi-Bold"/>
                <a:cs typeface="Fira Sans Semi-Bold"/>
                <a:sym typeface="Fira Sans Semi-Bold"/>
              </a:rPr>
              <a:t>2. PERIODI</a:t>
            </a:r>
          </a:p>
        </p:txBody>
      </p:sp>
      <p:grpSp>
        <p:nvGrpSpPr>
          <p:cNvPr id="47" name="Group 47"/>
          <p:cNvGrpSpPr>
            <a:grpSpLocks noChangeAspect="1"/>
          </p:cNvGrpSpPr>
          <p:nvPr/>
        </p:nvGrpSpPr>
        <p:grpSpPr>
          <a:xfrm rot="18900000">
            <a:off x="6472224" y="2901665"/>
            <a:ext cx="2152621" cy="2152621"/>
            <a:chOff x="0" y="0"/>
            <a:chExt cx="14400530" cy="1440053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1F5014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 sz="800"/>
            </a:p>
          </p:txBody>
        </p:sp>
      </p:grpSp>
      <p:grpSp>
        <p:nvGrpSpPr>
          <p:cNvPr id="49" name="Group 49"/>
          <p:cNvGrpSpPr/>
          <p:nvPr/>
        </p:nvGrpSpPr>
        <p:grpSpPr>
          <a:xfrm rot="16055318">
            <a:off x="6730000" y="3218541"/>
            <a:ext cx="1518870" cy="1518870"/>
            <a:chOff x="0" y="0"/>
            <a:chExt cx="6350000" cy="63500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 sz="800"/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6709936" y="3815881"/>
            <a:ext cx="1546646" cy="232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40"/>
              </a:lnSpc>
              <a:spcBef>
                <a:spcPct val="0"/>
              </a:spcBef>
            </a:pPr>
            <a:r>
              <a:rPr lang="en-US" sz="1600" b="1" spc="32">
                <a:solidFill>
                  <a:srgbClr val="272727"/>
                </a:solidFill>
                <a:latin typeface="Fira Sans Semi-Bold"/>
                <a:ea typeface="Fira Sans Semi-Bold"/>
                <a:cs typeface="Fira Sans Semi-Bold"/>
                <a:sym typeface="Fira Sans Semi-Bold"/>
              </a:rPr>
              <a:t>3. PERIODI</a:t>
            </a:r>
          </a:p>
        </p:txBody>
      </p:sp>
      <p:grpSp>
        <p:nvGrpSpPr>
          <p:cNvPr id="52" name="Group 52"/>
          <p:cNvGrpSpPr>
            <a:grpSpLocks noChangeAspect="1"/>
          </p:cNvGrpSpPr>
          <p:nvPr/>
        </p:nvGrpSpPr>
        <p:grpSpPr>
          <a:xfrm rot="18900000">
            <a:off x="9253022" y="2799309"/>
            <a:ext cx="2152621" cy="2152621"/>
            <a:chOff x="0" y="0"/>
            <a:chExt cx="14400530" cy="1440053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48534C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 sz="800"/>
            </a:p>
          </p:txBody>
        </p:sp>
      </p:grpSp>
      <p:grpSp>
        <p:nvGrpSpPr>
          <p:cNvPr id="54" name="Group 54"/>
          <p:cNvGrpSpPr/>
          <p:nvPr/>
        </p:nvGrpSpPr>
        <p:grpSpPr>
          <a:xfrm rot="16055318">
            <a:off x="9510798" y="3116185"/>
            <a:ext cx="1518870" cy="1518870"/>
            <a:chOff x="0" y="0"/>
            <a:chExt cx="6350000" cy="635000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 sz="800"/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9490735" y="3713525"/>
            <a:ext cx="1546646" cy="232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40"/>
              </a:lnSpc>
              <a:spcBef>
                <a:spcPct val="0"/>
              </a:spcBef>
            </a:pPr>
            <a:r>
              <a:rPr lang="en-US" sz="1600" b="1" spc="32">
                <a:solidFill>
                  <a:srgbClr val="272727"/>
                </a:solidFill>
                <a:latin typeface="Fira Sans Semi-Bold"/>
                <a:ea typeface="Fira Sans Semi-Bold"/>
                <a:cs typeface="Fira Sans Semi-Bold"/>
                <a:sym typeface="Fira Sans Semi-Bold"/>
              </a:rPr>
              <a:t>4. PERIODI</a:t>
            </a:r>
          </a:p>
        </p:txBody>
      </p:sp>
      <p:sp>
        <p:nvSpPr>
          <p:cNvPr id="57" name="AutoShape 57"/>
          <p:cNvSpPr/>
          <p:nvPr/>
        </p:nvSpPr>
        <p:spPr>
          <a:xfrm flipH="1">
            <a:off x="10267961" y="2016401"/>
            <a:ext cx="990819" cy="784683"/>
          </a:xfrm>
          <a:prstGeom prst="line">
            <a:avLst/>
          </a:prstGeom>
          <a:ln w="38100" cap="flat">
            <a:solidFill>
              <a:srgbClr val="48534C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800"/>
          </a:p>
        </p:txBody>
      </p:sp>
      <p:sp>
        <p:nvSpPr>
          <p:cNvPr id="58" name="AutoShape 58"/>
          <p:cNvSpPr/>
          <p:nvPr/>
        </p:nvSpPr>
        <p:spPr>
          <a:xfrm flipH="1" flipV="1">
            <a:off x="10296003" y="4951337"/>
            <a:ext cx="1010126" cy="660067"/>
          </a:xfrm>
          <a:prstGeom prst="line">
            <a:avLst/>
          </a:prstGeom>
          <a:ln w="38100" cap="flat">
            <a:solidFill>
              <a:srgbClr val="48534C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800"/>
          </a:p>
        </p:txBody>
      </p:sp>
      <p:sp>
        <p:nvSpPr>
          <p:cNvPr id="59" name="AutoShape 59"/>
          <p:cNvSpPr/>
          <p:nvPr/>
        </p:nvSpPr>
        <p:spPr>
          <a:xfrm flipV="1">
            <a:off x="10100137" y="4950120"/>
            <a:ext cx="167963" cy="1222080"/>
          </a:xfrm>
          <a:prstGeom prst="line">
            <a:avLst/>
          </a:prstGeom>
          <a:ln w="38100" cap="flat">
            <a:solidFill>
              <a:srgbClr val="48534C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800"/>
          </a:p>
        </p:txBody>
      </p:sp>
      <p:sp>
        <p:nvSpPr>
          <p:cNvPr id="60" name="AutoShape 60"/>
          <p:cNvSpPr/>
          <p:nvPr/>
        </p:nvSpPr>
        <p:spPr>
          <a:xfrm flipV="1">
            <a:off x="8634202" y="4947162"/>
            <a:ext cx="1594398" cy="1047571"/>
          </a:xfrm>
          <a:prstGeom prst="line">
            <a:avLst/>
          </a:prstGeom>
          <a:ln w="38100" cap="flat">
            <a:solidFill>
              <a:srgbClr val="48534C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800"/>
          </a:p>
        </p:txBody>
      </p:sp>
      <p:sp>
        <p:nvSpPr>
          <p:cNvPr id="61" name="AutoShape 61"/>
          <p:cNvSpPr/>
          <p:nvPr/>
        </p:nvSpPr>
        <p:spPr>
          <a:xfrm flipV="1">
            <a:off x="7412479" y="4949893"/>
            <a:ext cx="2851717" cy="801114"/>
          </a:xfrm>
          <a:prstGeom prst="line">
            <a:avLst/>
          </a:prstGeom>
          <a:ln w="38100" cap="flat">
            <a:solidFill>
              <a:srgbClr val="48534C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800"/>
          </a:p>
        </p:txBody>
      </p:sp>
      <p:sp>
        <p:nvSpPr>
          <p:cNvPr id="62" name="AutoShape 62"/>
          <p:cNvSpPr/>
          <p:nvPr/>
        </p:nvSpPr>
        <p:spPr>
          <a:xfrm flipH="1" flipV="1">
            <a:off x="7652894" y="5049147"/>
            <a:ext cx="981309" cy="945586"/>
          </a:xfrm>
          <a:prstGeom prst="line">
            <a:avLst/>
          </a:prstGeom>
          <a:ln w="38100" cap="flat">
            <a:solidFill>
              <a:srgbClr val="1F5014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800"/>
          </a:p>
        </p:txBody>
      </p:sp>
      <p:sp>
        <p:nvSpPr>
          <p:cNvPr id="63" name="AutoShape 63"/>
          <p:cNvSpPr/>
          <p:nvPr/>
        </p:nvSpPr>
        <p:spPr>
          <a:xfrm flipH="1" flipV="1">
            <a:off x="7651362" y="5017985"/>
            <a:ext cx="2448775" cy="1154215"/>
          </a:xfrm>
          <a:prstGeom prst="line">
            <a:avLst/>
          </a:prstGeom>
          <a:ln w="38100" cap="flat">
            <a:solidFill>
              <a:srgbClr val="1F5014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800"/>
          </a:p>
        </p:txBody>
      </p:sp>
      <p:sp>
        <p:nvSpPr>
          <p:cNvPr id="64" name="AutoShape 64"/>
          <p:cNvSpPr/>
          <p:nvPr/>
        </p:nvSpPr>
        <p:spPr>
          <a:xfrm flipH="1" flipV="1">
            <a:off x="9560368" y="2188386"/>
            <a:ext cx="646957" cy="617852"/>
          </a:xfrm>
          <a:prstGeom prst="line">
            <a:avLst/>
          </a:prstGeom>
          <a:ln w="38100" cap="flat">
            <a:solidFill>
              <a:srgbClr val="48534C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800"/>
          </a:p>
        </p:txBody>
      </p:sp>
      <p:sp>
        <p:nvSpPr>
          <p:cNvPr id="71" name="AutoShape 38">
            <a:extLst>
              <a:ext uri="{FF2B5EF4-FFF2-40B4-BE49-F238E27FC236}">
                <a16:creationId xmlns:a16="http://schemas.microsoft.com/office/drawing/2014/main" id="{F3FD32CE-A216-7648-5956-D60C527421E4}"/>
              </a:ext>
            </a:extLst>
          </p:cNvPr>
          <p:cNvSpPr/>
          <p:nvPr/>
        </p:nvSpPr>
        <p:spPr>
          <a:xfrm flipV="1">
            <a:off x="4629604" y="2622649"/>
            <a:ext cx="1446356" cy="310656"/>
          </a:xfrm>
          <a:prstGeom prst="line">
            <a:avLst/>
          </a:prstGeom>
          <a:ln w="38100" cap="flat">
            <a:solidFill>
              <a:srgbClr val="7D9B76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800"/>
          </a:p>
        </p:txBody>
      </p:sp>
      <p:sp>
        <p:nvSpPr>
          <p:cNvPr id="72" name="AutoShape 39">
            <a:extLst>
              <a:ext uri="{FF2B5EF4-FFF2-40B4-BE49-F238E27FC236}">
                <a16:creationId xmlns:a16="http://schemas.microsoft.com/office/drawing/2014/main" id="{F721385C-43FE-EDF7-51EF-512E31F251E8}"/>
              </a:ext>
            </a:extLst>
          </p:cNvPr>
          <p:cNvSpPr/>
          <p:nvPr/>
        </p:nvSpPr>
        <p:spPr>
          <a:xfrm>
            <a:off x="6096546" y="2621950"/>
            <a:ext cx="1424447" cy="312842"/>
          </a:xfrm>
          <a:prstGeom prst="line">
            <a:avLst/>
          </a:prstGeom>
          <a:ln w="38100" cap="flat">
            <a:solidFill>
              <a:srgbClr val="1F5014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26801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0" grpId="0" animBg="1"/>
      <p:bldP spid="7" grpId="0"/>
      <p:bldP spid="8" grpId="0"/>
      <p:bldP spid="9" grpId="0"/>
      <p:bldP spid="10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71" grpId="0" animBg="1"/>
      <p:bldP spid="7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1faf489b-dee5-4844-91ae-ccac4d0be0f3" xsi:nil="true"/>
    <lcf76f155ced4ddcb4097134ff3c332f xmlns="d111a124-6397-4d31-af44-5538addcdc1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D4A6FB6770A74468C768EE00E306982" ma:contentTypeVersion="18" ma:contentTypeDescription="Luo uusi asiakirja." ma:contentTypeScope="" ma:versionID="8555118a6a6498ed13db72fad5ae7cb1">
  <xsd:schema xmlns:xsd="http://www.w3.org/2001/XMLSchema" xmlns:xs="http://www.w3.org/2001/XMLSchema" xmlns:p="http://schemas.microsoft.com/office/2006/metadata/properties" xmlns:ns1="http://schemas.microsoft.com/sharepoint/v3" xmlns:ns2="d111a124-6397-4d31-af44-5538addcdc14" xmlns:ns3="1faf489b-dee5-4844-91ae-ccac4d0be0f3" targetNamespace="http://schemas.microsoft.com/office/2006/metadata/properties" ma:root="true" ma:fieldsID="ef22b1d094f51088d820575a2205d870" ns1:_="" ns2:_="" ns3:_="">
    <xsd:import namespace="http://schemas.microsoft.com/sharepoint/v3"/>
    <xsd:import namespace="d111a124-6397-4d31-af44-5538addcdc14"/>
    <xsd:import namespace="1faf489b-dee5-4844-91ae-ccac4d0be0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Yhtenäisen yhteensopivuuskäytännön ominaisuudet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Yhtenäisen yhteensopivuuskäytännön käyttöliittymän toimint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11a124-6397-4d31-af44-5538addcdc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Kuvien tunnisteet" ma:readOnly="false" ma:fieldId="{5cf76f15-5ced-4ddc-b409-7134ff3c332f}" ma:taxonomyMulti="true" ma:sspId="ba830b52-6d58-45b3-9899-c4752b5a1b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af489b-dee5-4844-91ae-ccac4d0be0f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3600a948-4f8c-4d45-8374-c7fdf29eddc8}" ma:internalName="TaxCatchAll" ma:showField="CatchAllData" ma:web="1faf489b-dee5-4844-91ae-ccac4d0be0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0F29A0-34DF-4C82-A55E-21ADC3F84B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2F4F2C-A70F-46D2-A81B-DC445915E9AA}">
  <ds:schemaRefs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1faf489b-dee5-4844-91ae-ccac4d0be0f3"/>
    <ds:schemaRef ds:uri="http://schemas.microsoft.com/office/infopath/2007/PartnerControls"/>
    <ds:schemaRef ds:uri="http://schemas.microsoft.com/sharepoint/v3"/>
    <ds:schemaRef ds:uri="d111a124-6397-4d31-af44-5538addcdc14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DF3C657-819D-45DA-AC17-77E2A8470190}">
  <ds:schemaRefs>
    <ds:schemaRef ds:uri="1faf489b-dee5-4844-91ae-ccac4d0be0f3"/>
    <ds:schemaRef ds:uri="d111a124-6397-4d31-af44-5538addcdc1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6c167213-36fa-43ce-a5b8-f5dde8fe5ad3}" enabled="1" method="Standard" siteId="{e9662d58-caa4-4bc1-b138-c8b1acab5a1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2024 JYU Theme</Template>
  <TotalTime>4</TotalTime>
  <Words>2659</Words>
  <Application>Microsoft Office PowerPoint</Application>
  <PresentationFormat>Widescreen</PresentationFormat>
  <Paragraphs>433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Aleo Bold</vt:lpstr>
      <vt:lpstr>Aptos</vt:lpstr>
      <vt:lpstr>Aptos Display</vt:lpstr>
      <vt:lpstr>Arial</vt:lpstr>
      <vt:lpstr>Calibri</vt:lpstr>
      <vt:lpstr>Courier New</vt:lpstr>
      <vt:lpstr>Fira Sans</vt:lpstr>
      <vt:lpstr>Fira Sans Light</vt:lpstr>
      <vt:lpstr>Fira Sans Semi-Bold</vt:lpstr>
      <vt:lpstr>Lato</vt:lpstr>
      <vt:lpstr>Lato Bold</vt:lpstr>
      <vt:lpstr>Wingdings</vt:lpstr>
      <vt:lpstr>Office Theme</vt:lpstr>
      <vt:lpstr>Welcome Juliets!</vt:lpstr>
      <vt:lpstr>Friday Aug 28</vt:lpstr>
      <vt:lpstr>WELCOME!</vt:lpstr>
      <vt:lpstr>Mistä asut Jyväskylässä? → Asettaudu kartalle</vt:lpstr>
      <vt:lpstr>Ma 1.9. Ruu E208 Päivö</vt:lpstr>
      <vt:lpstr>Monday Sep 1</vt:lpstr>
      <vt:lpstr>What did you bring with you?</vt:lpstr>
      <vt:lpstr>Kotiryhmistä</vt:lpstr>
      <vt:lpstr>PowerPoint Presentation</vt:lpstr>
      <vt:lpstr>PowerPoint Presentation</vt:lpstr>
      <vt:lpstr>Opiskelijan työmäärä</vt:lpstr>
      <vt:lpstr>Tuesday Sep 2</vt:lpstr>
      <vt:lpstr>Luennon reflektointia</vt:lpstr>
      <vt:lpstr>Luentotyöskentelyn reflektointia</vt:lpstr>
      <vt:lpstr>Thursday Sep 4</vt:lpstr>
      <vt:lpstr>Yliopistoalias</vt:lpstr>
      <vt:lpstr>Pedanet</vt:lpstr>
      <vt:lpstr>Rikostaustaote</vt:lpstr>
      <vt:lpstr>Sähköposti</vt:lpstr>
      <vt:lpstr>Opiskelijoiden yksilöllisten järjestelyjen hakeminen</vt:lpstr>
      <vt:lpstr>Seuraava viikko</vt:lpstr>
      <vt:lpstr>Let’s play Scattergories!</vt:lpstr>
      <vt:lpstr>Ohjeita OKL:ssä opiskeluun</vt:lpstr>
      <vt:lpstr>PowerPoint Presentation</vt:lpstr>
      <vt:lpstr>Monikieliset akateemiset tekstitaidot 1. opintovuonna (Juliet)</vt:lpstr>
      <vt:lpstr>PowerPoint Presentation</vt:lpstr>
      <vt:lpstr>PowerPoint Presentation</vt:lpstr>
      <vt:lpstr>PowerPoint Presentation</vt:lpstr>
      <vt:lpstr>Itsestä kirjoittaminen, in English or in Finnish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Kuutila, Nita</dc:creator>
  <cp:lastModifiedBy>Kuutila, Nita</cp:lastModifiedBy>
  <cp:revision>2</cp:revision>
  <dcterms:created xsi:type="dcterms:W3CDTF">2025-08-19T05:17:16Z</dcterms:created>
  <dcterms:modified xsi:type="dcterms:W3CDTF">2025-09-04T08:47:09Z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0x0101009D4A6FB6770A74468C768EE00E306982</vt:lpwstr>
  </property>
  <property fmtid="{D5CDD505-2E9C-101B-9397-08002B2CF9AE}" pid="3" name="MediaServiceImageTags">
    <vt:lpwstr/>
  </property>
</Properties>
</file>