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425" r:id="rId5"/>
    <p:sldId id="407" r:id="rId6"/>
    <p:sldId id="268" r:id="rId7"/>
    <p:sldId id="433" r:id="rId8"/>
    <p:sldId id="428" r:id="rId9"/>
    <p:sldId id="429" r:id="rId10"/>
    <p:sldId id="427" r:id="rId11"/>
    <p:sldId id="434" r:id="rId12"/>
    <p:sldId id="430" r:id="rId13"/>
    <p:sldId id="431" r:id="rId14"/>
    <p:sldId id="432"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485FB3-11A2-4F1A-819E-2F7A96D8CE57}" v="123" dt="2025-09-08T10:03:37.109"/>
    <p1510:client id="{48A3BAE6-FEA4-4206-A4B5-C06F13D12E07}" v="175" dt="2025-09-09T05:04:38.306"/>
    <p1510:client id="{501B3C96-CDAA-425D-8F8E-800E9497142F}" v="1534" dt="2025-09-08T10:52:24.547"/>
    <p1510:client id="{913EB7DD-954F-4C57-8C60-203B48955754}" v="61" dt="2025-09-09T04:49:41.549"/>
    <p1510:client id="{CA36BCF0-64DF-4BF6-BFC5-EB7BD52290DF}" v="480" dt="2025-09-09T11:19:29.0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8606F1-EF2B-4439-8030-DCE7F8314C0A}" type="datetimeFigureOut">
              <a:t>9.9.2025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21ED0D-9BAA-4E62-83E0-5CCADF0D0814}" type="slidenum">
              <a:t>‹#›</a:t>
            </a:fld>
            <a:endParaRPr lang="fi-FI"/>
          </a:p>
        </p:txBody>
      </p:sp>
    </p:spTree>
    <p:extLst>
      <p:ext uri="{BB962C8B-B14F-4D97-AF65-F5344CB8AC3E}">
        <p14:creationId xmlns:p14="http://schemas.microsoft.com/office/powerpoint/2010/main" val="650513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b="0" i="0" kern="1200" err="1">
                <a:solidFill>
                  <a:schemeClr val="tx1"/>
                </a:solidFill>
                <a:effectLst/>
                <a:latin typeface="+mn-lt"/>
                <a:ea typeface="+mn-ea"/>
                <a:cs typeface="+mn-cs"/>
              </a:rPr>
              <a:t>Study</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tool</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or</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supply</a:t>
            </a:r>
            <a:endParaRPr lang="fi-FI" sz="1200" b="0" i="0" kern="1200">
              <a:solidFill>
                <a:schemeClr val="tx1"/>
              </a:solidFill>
              <a:effectLst/>
              <a:latin typeface="+mn-lt"/>
              <a:ea typeface="+mn-ea"/>
              <a:cs typeface="+mn-cs"/>
            </a:endParaRPr>
          </a:p>
          <a:p>
            <a:r>
              <a:rPr lang="fi-FI" sz="1200" b="0" i="0" kern="1200" err="1">
                <a:solidFill>
                  <a:schemeClr val="tx1"/>
                </a:solidFill>
                <a:effectLst/>
                <a:latin typeface="+mn-lt"/>
                <a:ea typeface="+mn-ea"/>
                <a:cs typeface="+mn-cs"/>
              </a:rPr>
              <a:t>Student’s</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strength</a:t>
            </a:r>
            <a:endParaRPr lang="fi-FI" sz="1200" b="0" i="0" kern="1200">
              <a:solidFill>
                <a:schemeClr val="tx1"/>
              </a:solidFill>
              <a:effectLst/>
              <a:latin typeface="+mn-lt"/>
              <a:ea typeface="+mn-ea"/>
              <a:cs typeface="+mn-cs"/>
            </a:endParaRPr>
          </a:p>
          <a:p>
            <a:r>
              <a:rPr lang="fi-FI" err="1">
                <a:ea typeface="Calibri"/>
                <a:cs typeface="Calibri"/>
              </a:rPr>
              <a:t>Teacher's</a:t>
            </a:r>
            <a:r>
              <a:rPr lang="fi-FI">
                <a:ea typeface="Calibri"/>
                <a:cs typeface="Calibri"/>
              </a:rPr>
              <a:t> </a:t>
            </a:r>
            <a:r>
              <a:rPr lang="fi-FI" err="1">
                <a:ea typeface="Calibri"/>
                <a:cs typeface="Calibri"/>
              </a:rPr>
              <a:t>role</a:t>
            </a:r>
            <a:endParaRPr lang="fi-FI">
              <a:ea typeface="Calibri"/>
              <a:cs typeface="Calibri"/>
            </a:endParaRPr>
          </a:p>
          <a:p>
            <a:r>
              <a:rPr lang="fi-FI" err="1"/>
              <a:t>Thing</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that</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makes</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studying</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easier</a:t>
            </a:r>
            <a:endParaRPr lang="fi-FI" sz="1200" b="0" i="0" kern="1200">
              <a:solidFill>
                <a:schemeClr val="tx1"/>
              </a:solidFill>
              <a:effectLst/>
              <a:latin typeface="+mn-lt"/>
              <a:ea typeface="+mn-ea"/>
              <a:cs typeface="+mn-cs"/>
            </a:endParaRPr>
          </a:p>
          <a:p>
            <a:r>
              <a:rPr lang="fi-FI" err="1"/>
              <a:t>Thing</a:t>
            </a:r>
            <a:r>
              <a:rPr lang="fi-FI"/>
              <a:t> </a:t>
            </a:r>
            <a:r>
              <a:rPr lang="fi-FI" err="1"/>
              <a:t>that</a:t>
            </a:r>
            <a:r>
              <a:rPr lang="fi-FI" sz="1200" b="0" i="0" kern="1200">
                <a:solidFill>
                  <a:schemeClr val="tx1"/>
                </a:solidFill>
                <a:effectLst/>
                <a:latin typeface="+mn-lt"/>
                <a:ea typeface="+mn-ea"/>
                <a:cs typeface="+mn-cs"/>
              </a:rPr>
              <a:t> </a:t>
            </a:r>
            <a:r>
              <a:rPr lang="fi-FI" err="1"/>
              <a:t>surprised</a:t>
            </a:r>
            <a:r>
              <a:rPr lang="fi-FI"/>
              <a:t> </a:t>
            </a:r>
            <a:r>
              <a:rPr lang="fi-FI" err="1"/>
              <a:t>you</a:t>
            </a:r>
            <a:r>
              <a:rPr lang="fi-FI"/>
              <a:t> at </a:t>
            </a:r>
            <a:r>
              <a:rPr lang="fi-FI" sz="1200" b="0" i="0" kern="1200" err="1">
                <a:solidFill>
                  <a:schemeClr val="tx1"/>
                </a:solidFill>
                <a:effectLst/>
                <a:latin typeface="+mn-lt"/>
                <a:ea typeface="+mn-ea"/>
                <a:cs typeface="+mn-cs"/>
              </a:rPr>
              <a:t>the</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beginning</a:t>
            </a:r>
            <a:r>
              <a:rPr lang="fi-FI" sz="1200" b="0" i="0" kern="1200">
                <a:solidFill>
                  <a:schemeClr val="tx1"/>
                </a:solidFill>
                <a:effectLst/>
                <a:latin typeface="+mn-lt"/>
                <a:ea typeface="+mn-ea"/>
                <a:cs typeface="+mn-cs"/>
              </a:rPr>
              <a:t> of </a:t>
            </a:r>
            <a:r>
              <a:rPr lang="fi-FI" sz="1200" b="0" i="0" kern="1200" err="1">
                <a:solidFill>
                  <a:schemeClr val="tx1"/>
                </a:solidFill>
                <a:effectLst/>
                <a:latin typeface="+mn-lt"/>
                <a:ea typeface="+mn-ea"/>
                <a:cs typeface="+mn-cs"/>
              </a:rPr>
              <a:t>studies</a:t>
            </a:r>
            <a:endParaRPr lang="fi-FI" sz="1200" b="0" i="0" kern="1200">
              <a:solidFill>
                <a:schemeClr val="tx1"/>
              </a:solidFill>
              <a:effectLst/>
              <a:latin typeface="+mn-lt"/>
              <a:ea typeface="Calibri"/>
              <a:cs typeface="Calibri"/>
            </a:endParaRPr>
          </a:p>
          <a:p>
            <a:r>
              <a:rPr lang="fi-FI" err="1"/>
              <a:t>Fear</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or</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uncertainty</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related</a:t>
            </a:r>
            <a:r>
              <a:rPr lang="fi-FI" sz="1200" b="0" i="0" kern="1200">
                <a:solidFill>
                  <a:schemeClr val="tx1"/>
                </a:solidFill>
                <a:effectLst/>
                <a:latin typeface="+mn-lt"/>
                <a:ea typeface="+mn-ea"/>
                <a:cs typeface="+mn-cs"/>
              </a:rPr>
              <a:t> to </a:t>
            </a:r>
            <a:r>
              <a:rPr lang="fi-FI" sz="1200" b="0" i="0" kern="1200" err="1">
                <a:solidFill>
                  <a:schemeClr val="tx1"/>
                </a:solidFill>
                <a:effectLst/>
                <a:latin typeface="+mn-lt"/>
                <a:ea typeface="+mn-ea"/>
                <a:cs typeface="+mn-cs"/>
              </a:rPr>
              <a:t>studying</a:t>
            </a:r>
            <a:endParaRPr lang="fi-FI" sz="1200" b="0" i="0" kern="1200">
              <a:solidFill>
                <a:schemeClr val="tx1"/>
              </a:solidFill>
              <a:effectLst/>
              <a:latin typeface="+mn-lt"/>
              <a:ea typeface="+mn-ea"/>
              <a:cs typeface="+mn-cs"/>
            </a:endParaRPr>
          </a:p>
          <a:p>
            <a:r>
              <a:rPr lang="fi-FI" err="1"/>
              <a:t>Good</a:t>
            </a:r>
            <a:r>
              <a:rPr lang="fi-FI"/>
              <a:t> </a:t>
            </a:r>
            <a:r>
              <a:rPr lang="fi-FI" err="1"/>
              <a:t>way</a:t>
            </a:r>
            <a:r>
              <a:rPr lang="fi-FI" sz="1200" b="0" i="0" kern="1200">
                <a:solidFill>
                  <a:schemeClr val="tx1"/>
                </a:solidFill>
                <a:effectLst/>
                <a:latin typeface="+mn-lt"/>
                <a:ea typeface="+mn-ea"/>
                <a:cs typeface="+mn-cs"/>
              </a:rPr>
              <a:t> to </a:t>
            </a:r>
            <a:r>
              <a:rPr lang="fi-FI" sz="1200" b="0" i="0" kern="1200" err="1">
                <a:solidFill>
                  <a:schemeClr val="tx1"/>
                </a:solidFill>
                <a:effectLst/>
                <a:latin typeface="+mn-lt"/>
                <a:ea typeface="+mn-ea"/>
                <a:cs typeface="+mn-cs"/>
              </a:rPr>
              <a:t>relax</a:t>
            </a:r>
            <a:endParaRPr lang="fi-FI" sz="1200" b="0" i="0" kern="1200">
              <a:solidFill>
                <a:schemeClr val="tx1"/>
              </a:solidFill>
              <a:effectLst/>
              <a:latin typeface="+mn-lt"/>
              <a:ea typeface="+mn-ea"/>
              <a:cs typeface="+mn-cs"/>
            </a:endParaRPr>
          </a:p>
          <a:p>
            <a:r>
              <a:rPr lang="fi-FI" err="1"/>
              <a:t>Goal</a:t>
            </a:r>
            <a:r>
              <a:rPr lang="fi-FI" sz="1200" b="0" i="0" kern="1200">
                <a:solidFill>
                  <a:schemeClr val="tx1"/>
                </a:solidFill>
                <a:effectLst/>
                <a:latin typeface="+mn-lt"/>
                <a:ea typeface="+mn-ea"/>
                <a:cs typeface="+mn-cs"/>
              </a:rPr>
              <a:t> for </a:t>
            </a:r>
            <a:r>
              <a:rPr lang="fi-FI" sz="1200" b="0" i="0" kern="1200" err="1">
                <a:solidFill>
                  <a:schemeClr val="tx1"/>
                </a:solidFill>
                <a:effectLst/>
                <a:latin typeface="+mn-lt"/>
                <a:ea typeface="+mn-ea"/>
                <a:cs typeface="+mn-cs"/>
              </a:rPr>
              <a:t>your</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first</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academic</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year</a:t>
            </a:r>
            <a:endParaRPr lang="fi-FI" sz="1200" b="0" i="0" kern="1200">
              <a:solidFill>
                <a:schemeClr val="tx1"/>
              </a:solidFill>
              <a:effectLst/>
              <a:latin typeface="+mn-lt"/>
              <a:ea typeface="+mn-ea"/>
              <a:cs typeface="+mn-cs"/>
            </a:endParaRPr>
          </a:p>
          <a:p>
            <a:r>
              <a:rPr lang="fi-FI" err="1"/>
              <a:t>Thing</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that</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motivates</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you</a:t>
            </a:r>
            <a:r>
              <a:rPr lang="fi-FI" sz="1200" b="0" i="0" kern="1200">
                <a:solidFill>
                  <a:schemeClr val="tx1"/>
                </a:solidFill>
                <a:effectLst/>
                <a:latin typeface="+mn-lt"/>
                <a:ea typeface="+mn-ea"/>
                <a:cs typeface="+mn-cs"/>
              </a:rPr>
              <a:t> to </a:t>
            </a:r>
            <a:r>
              <a:rPr lang="fi-FI" sz="1200" b="0" i="0" kern="1200" err="1">
                <a:solidFill>
                  <a:schemeClr val="tx1"/>
                </a:solidFill>
                <a:effectLst/>
                <a:latin typeface="+mn-lt"/>
                <a:ea typeface="+mn-ea"/>
                <a:cs typeface="+mn-cs"/>
              </a:rPr>
              <a:t>study</a:t>
            </a:r>
            <a:endParaRPr lang="fi-FI" sz="1200" b="0" i="0" kern="1200">
              <a:solidFill>
                <a:schemeClr val="tx1"/>
              </a:solidFill>
              <a:effectLst/>
              <a:latin typeface="+mn-lt"/>
              <a:ea typeface="+mn-ea"/>
              <a:cs typeface="+mn-cs"/>
            </a:endParaRPr>
          </a:p>
          <a:p>
            <a:r>
              <a:rPr lang="fi-FI" err="1"/>
              <a:t>Skill</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you</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want</a:t>
            </a:r>
            <a:r>
              <a:rPr lang="fi-FI" sz="1200" b="0" i="0" kern="1200">
                <a:solidFill>
                  <a:schemeClr val="tx1"/>
                </a:solidFill>
                <a:effectLst/>
                <a:latin typeface="+mn-lt"/>
                <a:ea typeface="+mn-ea"/>
                <a:cs typeface="+mn-cs"/>
              </a:rPr>
              <a:t> to </a:t>
            </a:r>
            <a:r>
              <a:rPr lang="fi-FI" sz="1200" b="0" i="0" kern="1200" err="1">
                <a:solidFill>
                  <a:schemeClr val="tx1"/>
                </a:solidFill>
                <a:effectLst/>
                <a:latin typeface="+mn-lt"/>
                <a:ea typeface="+mn-ea"/>
                <a:cs typeface="+mn-cs"/>
              </a:rPr>
              <a:t>develop</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during</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your</a:t>
            </a:r>
            <a:r>
              <a:rPr lang="fi-FI" sz="1200" b="0" i="0" kern="1200">
                <a:solidFill>
                  <a:schemeClr val="tx1"/>
                </a:solidFill>
                <a:effectLst/>
                <a:latin typeface="+mn-lt"/>
                <a:ea typeface="+mn-ea"/>
                <a:cs typeface="+mn-cs"/>
              </a:rPr>
              <a:t> </a:t>
            </a:r>
            <a:r>
              <a:rPr lang="fi-FI" sz="1200" b="0" i="0" kern="1200" err="1">
                <a:solidFill>
                  <a:schemeClr val="tx1"/>
                </a:solidFill>
                <a:effectLst/>
                <a:latin typeface="+mn-lt"/>
                <a:ea typeface="+mn-ea"/>
                <a:cs typeface="+mn-cs"/>
              </a:rPr>
              <a:t>studies</a:t>
            </a:r>
            <a:endParaRPr lang="fi-FI" sz="1200" b="0" i="0" kern="1200">
              <a:solidFill>
                <a:schemeClr val="tx1"/>
              </a:solidFill>
              <a:effectLst/>
              <a:latin typeface="+mn-lt"/>
              <a:ea typeface="Calibri"/>
              <a:cs typeface="Calibri"/>
            </a:endParaRPr>
          </a:p>
          <a:p>
            <a:r>
              <a:rPr lang="fi-FI" sz="1200" b="0" i="0" kern="1200">
                <a:solidFill>
                  <a:schemeClr val="tx1"/>
                </a:solidFill>
                <a:effectLst/>
                <a:latin typeface="+mn-lt"/>
                <a:ea typeface="+mn-ea"/>
                <a:cs typeface="+mn-cs"/>
              </a:rPr>
              <a:t>Luokanopetuksessa tarvittava taito</a:t>
            </a:r>
          </a:p>
          <a:p>
            <a:r>
              <a:rPr lang="fi-FI"/>
              <a:t>Opiskeluun liittyvä tunne</a:t>
            </a:r>
            <a:endParaRPr lang="fi-FI">
              <a:ea typeface="Calibri" panose="020F0502020204030204"/>
              <a:cs typeface="Calibri" panose="020F0502020204030204"/>
            </a:endParaRPr>
          </a:p>
          <a:p>
            <a:r>
              <a:rPr lang="fi-FI" sz="1200" b="0" i="0" kern="1200">
                <a:solidFill>
                  <a:schemeClr val="tx1"/>
                </a:solidFill>
                <a:effectLst/>
                <a:latin typeface="+mn-lt"/>
                <a:ea typeface="+mn-ea"/>
                <a:cs typeface="+mn-cs"/>
              </a:rPr>
              <a:t>Opettamiseen liittyvä käsite</a:t>
            </a:r>
            <a:endParaRPr lang="fi-FI" sz="1200" b="0" i="0" kern="1200">
              <a:solidFill>
                <a:schemeClr val="tx1"/>
              </a:solidFill>
              <a:effectLst/>
              <a:latin typeface="+mn-lt"/>
              <a:ea typeface="Calibri"/>
              <a:cs typeface="Calibri"/>
            </a:endParaRPr>
          </a:p>
          <a:p>
            <a:r>
              <a:rPr lang="fi-FI" sz="1200" b="0" i="0" kern="1200">
                <a:solidFill>
                  <a:schemeClr val="tx1"/>
                </a:solidFill>
                <a:effectLst/>
                <a:latin typeface="+mn-lt"/>
                <a:ea typeface="+mn-ea"/>
                <a:cs typeface="+mn-cs"/>
              </a:rPr>
              <a:t>Tapa aktivoida oppilaita</a:t>
            </a:r>
          </a:p>
          <a:p>
            <a:r>
              <a:rPr lang="fi-FI" sz="1200" b="0" i="0" kern="1200">
                <a:solidFill>
                  <a:schemeClr val="tx1"/>
                </a:solidFill>
                <a:effectLst/>
                <a:latin typeface="+mn-lt"/>
                <a:ea typeface="+mn-ea"/>
                <a:cs typeface="+mn-cs"/>
              </a:rPr>
              <a:t>Asia, jonka </a:t>
            </a:r>
            <a:r>
              <a:rPr lang="fi-FI"/>
              <a:t>haluat</a:t>
            </a:r>
            <a:r>
              <a:rPr lang="fi-FI" sz="1200" b="0" i="0" kern="1200">
                <a:solidFill>
                  <a:schemeClr val="tx1"/>
                </a:solidFill>
                <a:effectLst/>
                <a:latin typeface="+mn-lt"/>
                <a:ea typeface="+mn-ea"/>
                <a:cs typeface="+mn-cs"/>
              </a:rPr>
              <a:t> oppia opettajaksi kasvaessani</a:t>
            </a:r>
            <a:endParaRPr lang="fi-FI" sz="1200" b="0" i="0" kern="1200">
              <a:solidFill>
                <a:schemeClr val="tx1"/>
              </a:solidFill>
              <a:effectLst/>
              <a:latin typeface="+mn-lt"/>
              <a:ea typeface="Calibri"/>
              <a:cs typeface="Calibri"/>
            </a:endParaRPr>
          </a:p>
          <a:p>
            <a:r>
              <a:rPr lang="fi-FI" sz="1200" b="0" i="0" kern="1200">
                <a:solidFill>
                  <a:schemeClr val="tx1"/>
                </a:solidFill>
                <a:effectLst/>
                <a:latin typeface="+mn-lt"/>
                <a:ea typeface="+mn-ea"/>
                <a:cs typeface="+mn-cs"/>
              </a:rPr>
              <a:t>Opiskelijan tapa käsitellä stressiä</a:t>
            </a:r>
          </a:p>
          <a:p>
            <a:r>
              <a:rPr lang="fi-FI" sz="1200" b="0" i="0" kern="1200">
                <a:solidFill>
                  <a:schemeClr val="tx1"/>
                </a:solidFill>
                <a:effectLst/>
                <a:latin typeface="+mn-lt"/>
                <a:ea typeface="+mn-ea"/>
                <a:cs typeface="+mn-cs"/>
              </a:rPr>
              <a:t>Asia, joka tekee opiskelusta merkityksellistä</a:t>
            </a:r>
          </a:p>
        </p:txBody>
      </p:sp>
      <p:sp>
        <p:nvSpPr>
          <p:cNvPr id="4" name="Slide Number Placeholder 3"/>
          <p:cNvSpPr>
            <a:spLocks noGrp="1"/>
          </p:cNvSpPr>
          <p:nvPr>
            <p:ph type="sldNum" sz="quarter" idx="5"/>
          </p:nvPr>
        </p:nvSpPr>
        <p:spPr/>
        <p:txBody>
          <a:bodyPr/>
          <a:lstStyle/>
          <a:p>
            <a:fld id="{2321ED0D-9BAA-4E62-83E0-5CCADF0D0814}" type="slidenum">
              <a:rPr lang="fi-FI" smtClean="0"/>
              <a:t>2</a:t>
            </a:fld>
            <a:endParaRPr lang="fi-FI"/>
          </a:p>
        </p:txBody>
      </p:sp>
    </p:spTree>
    <p:extLst>
      <p:ext uri="{BB962C8B-B14F-4D97-AF65-F5344CB8AC3E}">
        <p14:creationId xmlns:p14="http://schemas.microsoft.com/office/powerpoint/2010/main" val="3360601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g37ba0fb86cd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8" name="Google Shape;508;g37ba0fb86cd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47584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93151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86034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4341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4014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1948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9146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64633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5397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16112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230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dirty="0"/>
              <a:t>9/9/2025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909846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unojawolmar200.jyu.fi/30_syksy.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unojawolmar200.jyu.fi/00_aanipolku.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creen.com/app/template/language-arts-scattergories-v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eachingcommons.stanford.edu/teaching-guides/foundations-course-design/learning-activities/growth-mindset-and-enhanced-learning#:~:text=Dweck's%20studies%20show%20that%20students,is%20their%20mindset%20about%20intellige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unojawolmar200.jyu.fi/10_kevat.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unojawolmar200.jyu.fi/10_kevat.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unojawolmar200.jyu.fi/10_kevat.htm"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unojawolmar200.jyu.fi/20_kesa.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6FCAFF-A54A-EEF6-B443-34A91663BEF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453756-19B5-3455-E6C8-00463634D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107093D-46C3-49CB-19E6-382E1486D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EAF9B6B3-AD98-B8A7-2161-FE153778D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D9C7DB6-D73A-DA2E-CEAE-4A75AF6ED0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151B5E65-B4C4-E207-C834-6C9935FB51B3}"/>
              </a:ext>
            </a:extLst>
          </p:cNvPr>
          <p:cNvSpPr>
            <a:spLocks noGrp="1"/>
          </p:cNvSpPr>
          <p:nvPr>
            <p:ph type="ctrTitle"/>
          </p:nvPr>
        </p:nvSpPr>
        <p:spPr>
          <a:xfrm>
            <a:off x="3315031" y="1380754"/>
            <a:ext cx="5561938" cy="2513516"/>
          </a:xfrm>
        </p:spPr>
        <p:txBody>
          <a:bodyPr>
            <a:normAutofit/>
          </a:bodyPr>
          <a:lstStyle/>
          <a:p>
            <a:r>
              <a:rPr lang="fi-FI" dirty="0" err="1"/>
              <a:t>Tuesday</a:t>
            </a:r>
            <a:r>
              <a:rPr lang="fi-FI" dirty="0"/>
              <a:t> </a:t>
            </a:r>
            <a:r>
              <a:rPr lang="fi-FI" dirty="0" err="1"/>
              <a:t>Sep</a:t>
            </a:r>
            <a:r>
              <a:rPr lang="fi-FI" dirty="0"/>
              <a:t> 9</a:t>
            </a:r>
          </a:p>
        </p:txBody>
      </p:sp>
      <p:sp>
        <p:nvSpPr>
          <p:cNvPr id="3" name="Content Placeholder 2">
            <a:extLst>
              <a:ext uri="{FF2B5EF4-FFF2-40B4-BE49-F238E27FC236}">
                <a16:creationId xmlns:a16="http://schemas.microsoft.com/office/drawing/2014/main" id="{5D8317C5-2F37-E41E-0550-36716BF371C3}"/>
              </a:ext>
            </a:extLst>
          </p:cNvPr>
          <p:cNvSpPr>
            <a:spLocks noGrp="1"/>
          </p:cNvSpPr>
          <p:nvPr>
            <p:ph type="subTitle" idx="1"/>
          </p:nvPr>
        </p:nvSpPr>
        <p:spPr>
          <a:xfrm>
            <a:off x="3315031" y="4184263"/>
            <a:ext cx="5581476" cy="1456433"/>
          </a:xfrm>
        </p:spPr>
        <p:txBody>
          <a:bodyPr vert="horz" lIns="91440" tIns="45720" rIns="91440" bIns="45720" rtlCol="0" anchor="t">
            <a:normAutofit fontScale="92500" lnSpcReduction="10000"/>
          </a:bodyPr>
          <a:lstStyle/>
          <a:p>
            <a:r>
              <a:rPr lang="fi-FI" dirty="0" err="1"/>
              <a:t>It’s</a:t>
            </a:r>
            <a:r>
              <a:rPr lang="fi-FI" dirty="0"/>
              <a:t> </a:t>
            </a:r>
            <a:r>
              <a:rPr lang="fi-FI" dirty="0" err="1"/>
              <a:t>all</a:t>
            </a:r>
            <a:r>
              <a:rPr lang="fi-FI" dirty="0"/>
              <a:t> </a:t>
            </a:r>
            <a:r>
              <a:rPr lang="fi-FI" dirty="0" err="1"/>
              <a:t>fun</a:t>
            </a:r>
            <a:r>
              <a:rPr lang="fi-FI" dirty="0"/>
              <a:t> and </a:t>
            </a:r>
            <a:r>
              <a:rPr lang="fi-FI" dirty="0" err="1"/>
              <a:t>games</a:t>
            </a:r>
            <a:r>
              <a:rPr lang="fi-FI" dirty="0"/>
              <a:t>: </a:t>
            </a:r>
            <a:r>
              <a:rPr lang="fi-FI" dirty="0" err="1"/>
              <a:t>Scattergories</a:t>
            </a:r>
            <a:r>
              <a:rPr lang="fi-FI" dirty="0"/>
              <a:t> – UNI version</a:t>
            </a:r>
          </a:p>
          <a:p>
            <a:r>
              <a:rPr lang="fi-FI" err="1"/>
              <a:t>Ground</a:t>
            </a:r>
            <a:r>
              <a:rPr lang="fi-FI" dirty="0"/>
              <a:t> </a:t>
            </a:r>
            <a:r>
              <a:rPr lang="fi-FI" err="1"/>
              <a:t>rules</a:t>
            </a:r>
            <a:r>
              <a:rPr lang="fi-FI" dirty="0"/>
              <a:t> for </a:t>
            </a:r>
            <a:r>
              <a:rPr lang="fi-FI" err="1"/>
              <a:t>our</a:t>
            </a:r>
            <a:r>
              <a:rPr lang="fi-FI" dirty="0"/>
              <a:t> </a:t>
            </a:r>
            <a:r>
              <a:rPr lang="fi-FI" err="1"/>
              <a:t>group</a:t>
            </a:r>
            <a:endParaRPr lang="fi-FI" dirty="0"/>
          </a:p>
          <a:p>
            <a:r>
              <a:rPr lang="fi-FI" dirty="0" err="1"/>
              <a:t>Prep</a:t>
            </a:r>
            <a:r>
              <a:rPr lang="fi-FI" dirty="0"/>
              <a:t> for </a:t>
            </a:r>
            <a:r>
              <a:rPr lang="fi-FI" dirty="0" err="1"/>
              <a:t>tomorrow</a:t>
            </a:r>
          </a:p>
        </p:txBody>
      </p:sp>
      <p:sp>
        <p:nvSpPr>
          <p:cNvPr id="16" name="Arc 15">
            <a:extLst>
              <a:ext uri="{FF2B5EF4-FFF2-40B4-BE49-F238E27FC236}">
                <a16:creationId xmlns:a16="http://schemas.microsoft.com/office/drawing/2014/main" id="{25FAF7D3-5515-7228-2DCB-575E1527E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Oval 17">
            <a:extLst>
              <a:ext uri="{FF2B5EF4-FFF2-40B4-BE49-F238E27FC236}">
                <a16:creationId xmlns:a16="http://schemas.microsoft.com/office/drawing/2014/main" id="{DE45C6E0-8531-5D15-16C4-11409133B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924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5148A4-586C-2B04-AC52-8B7E01E88D1B}"/>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A7A361-6BB0-F6B5-F3BE-D328A9CB2A1B}"/>
              </a:ext>
            </a:extLst>
          </p:cNvPr>
          <p:cNvSpPr>
            <a:spLocks noGrp="1"/>
          </p:cNvSpPr>
          <p:nvPr>
            <p:ph type="title"/>
          </p:nvPr>
        </p:nvSpPr>
        <p:spPr>
          <a:xfrm>
            <a:off x="1161287" y="1233241"/>
            <a:ext cx="4096511" cy="4064628"/>
          </a:xfrm>
        </p:spPr>
        <p:txBody>
          <a:bodyPr>
            <a:normAutofit/>
          </a:bodyPr>
          <a:lstStyle/>
          <a:p>
            <a:r>
              <a:rPr lang="en-US">
                <a:solidFill>
                  <a:srgbClr val="FFFFFF"/>
                </a:solidFill>
              </a:rPr>
              <a:t>STEP 3 Autumn: </a:t>
            </a:r>
            <a:br>
              <a:rPr lang="en-US">
                <a:solidFill>
                  <a:srgbClr val="FFFFFF"/>
                </a:solidFill>
              </a:rPr>
            </a:br>
            <a:r>
              <a:rPr lang="en-US" sz="3600">
                <a:solidFill>
                  <a:srgbClr val="FFFFFF"/>
                </a:solidFill>
              </a:rPr>
              <a:t>Small group discussions</a:t>
            </a:r>
            <a:endParaRPr lang="fi-FI">
              <a:solidFill>
                <a:srgbClr val="FFFFFF"/>
              </a:solidFill>
            </a:endParaRP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BF98EDF7-B8BB-25B9-4486-F722DFAF1965}"/>
              </a:ext>
            </a:extLst>
          </p:cNvPr>
          <p:cNvSpPr>
            <a:spLocks noGrp="1"/>
          </p:cNvSpPr>
          <p:nvPr>
            <p:ph idx="1"/>
          </p:nvPr>
        </p:nvSpPr>
        <p:spPr>
          <a:xfrm>
            <a:off x="6096000" y="820880"/>
            <a:ext cx="5257799" cy="4889350"/>
          </a:xfrm>
        </p:spPr>
        <p:txBody>
          <a:bodyPr anchor="t">
            <a:noAutofit/>
          </a:bodyPr>
          <a:lstStyle/>
          <a:p>
            <a:r>
              <a:rPr lang="en-US" sz="2000"/>
              <a:t>Decide in your group who will listen to ‘Folk education in Finland’, ‘Lessons from Europe’ and ‘Chief inspector of education’ </a:t>
            </a:r>
            <a:r>
              <a:rPr lang="en-US" sz="2000">
                <a:hlinkClick r:id="rId2"/>
              </a:rPr>
              <a:t>http://unojawolmar200.jyu.fi/30_syksy.htm</a:t>
            </a:r>
            <a:r>
              <a:rPr lang="en-US" sz="2000"/>
              <a:t>  </a:t>
            </a:r>
          </a:p>
          <a:p>
            <a:r>
              <a:rPr lang="en-US" sz="2000"/>
              <a:t>While listening, make notes on what Uno learnt during these journeys and how they influenced his view of education.</a:t>
            </a:r>
          </a:p>
          <a:p>
            <a:r>
              <a:rPr lang="en-US" sz="2000"/>
              <a:t>After listening, share your understanding to paint a clearer picture.</a:t>
            </a:r>
          </a:p>
          <a:p>
            <a:r>
              <a:rPr lang="en-US" sz="2000"/>
              <a:t>Finally, everyone should then listen to ‘A teacher seminary in Jyväskylä’. </a:t>
            </a:r>
            <a:endParaRPr lang="fi-FI" sz="2000"/>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6312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BD1DED-380E-5FAF-6180-BE9C4A2F18C3}"/>
              </a:ext>
            </a:extLst>
          </p:cNvPr>
          <p:cNvSpPr>
            <a:spLocks noGrp="1"/>
          </p:cNvSpPr>
          <p:nvPr>
            <p:ph type="title"/>
          </p:nvPr>
        </p:nvSpPr>
        <p:spPr>
          <a:xfrm>
            <a:off x="1389278" y="1233241"/>
            <a:ext cx="3240506" cy="4064628"/>
          </a:xfrm>
        </p:spPr>
        <p:txBody>
          <a:bodyPr>
            <a:normAutofit/>
          </a:bodyPr>
          <a:lstStyle/>
          <a:p>
            <a:r>
              <a:rPr lang="fi-FI">
                <a:solidFill>
                  <a:schemeClr val="bg1"/>
                </a:solidFill>
              </a:rPr>
              <a:t>STEP 4: </a:t>
            </a:r>
            <a:r>
              <a:rPr lang="fi-FI" err="1">
                <a:solidFill>
                  <a:schemeClr val="bg1"/>
                </a:solidFill>
              </a:rPr>
              <a:t>Whole</a:t>
            </a:r>
            <a:r>
              <a:rPr lang="fi-FI">
                <a:solidFill>
                  <a:schemeClr val="bg1"/>
                </a:solidFill>
              </a:rPr>
              <a:t> </a:t>
            </a:r>
            <a:r>
              <a:rPr lang="fi-FI" err="1">
                <a:solidFill>
                  <a:schemeClr val="bg1"/>
                </a:solidFill>
              </a:rPr>
              <a:t>group</a:t>
            </a:r>
            <a:r>
              <a:rPr lang="fi-FI">
                <a:solidFill>
                  <a:schemeClr val="bg1"/>
                </a:solidFill>
              </a:rPr>
              <a:t> </a:t>
            </a:r>
            <a:r>
              <a:rPr lang="fi-FI" err="1">
                <a:solidFill>
                  <a:schemeClr val="bg1"/>
                </a:solidFill>
              </a:rPr>
              <a:t>activity</a:t>
            </a:r>
            <a:endParaRPr lang="fi-FI">
              <a:solidFill>
                <a:schemeClr val="bg1"/>
              </a:solidFill>
            </a:endParaRP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2B7BEAF2-843F-F4ED-29E1-46514C29D3BB}"/>
              </a:ext>
            </a:extLst>
          </p:cNvPr>
          <p:cNvSpPr>
            <a:spLocks noGrp="1"/>
          </p:cNvSpPr>
          <p:nvPr>
            <p:ph idx="1"/>
          </p:nvPr>
        </p:nvSpPr>
        <p:spPr>
          <a:xfrm>
            <a:off x="6096000" y="820880"/>
            <a:ext cx="5257799" cy="4889350"/>
          </a:xfrm>
        </p:spPr>
        <p:txBody>
          <a:bodyPr anchor="t">
            <a:normAutofit fontScale="70000" lnSpcReduction="20000"/>
          </a:bodyPr>
          <a:lstStyle/>
          <a:p>
            <a:r>
              <a:rPr lang="en-US"/>
              <a:t>Now is the time to explore the geography of teacher education in Jyväskylä! From the next link you will find 7 places to visit in Jyväskylä - on or near to the campus </a:t>
            </a:r>
            <a:r>
              <a:rPr lang="en-US">
                <a:hlinkClick r:id="rId2"/>
              </a:rPr>
              <a:t>http://unojawolmar200.jyu.fi/00_aanipolku.htm</a:t>
            </a:r>
            <a:r>
              <a:rPr lang="en-US"/>
              <a:t> </a:t>
            </a:r>
          </a:p>
          <a:p>
            <a:r>
              <a:rPr lang="en-US"/>
              <a:t>Please listen to the short extracts, try to identify what is being said with the place today. As you move from one location to another, reflect together on what you heard - what interested you? Surprised you? </a:t>
            </a:r>
          </a:p>
          <a:p>
            <a:r>
              <a:rPr lang="en-US"/>
              <a:t>Now your pathway has now joined with this bigger pathway. Reflect together on the different things you have now learnt about the steps taken by Uno and Wolmar and how this has created the environment where you are now studying. Sure there have been many changes over the years, but this pathway reaches into the past as well as the future.</a:t>
            </a:r>
            <a:endParaRPr lang="fi-FI"/>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6327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23063B-4DC7-FF8A-D26F-5368AFD3596C}"/>
              </a:ext>
            </a:extLst>
          </p:cNvPr>
          <p:cNvSpPr>
            <a:spLocks noGrp="1"/>
          </p:cNvSpPr>
          <p:nvPr>
            <p:ph type="title"/>
          </p:nvPr>
        </p:nvSpPr>
        <p:spPr>
          <a:xfrm>
            <a:off x="795460" y="2412331"/>
            <a:ext cx="5558489" cy="1325563"/>
          </a:xfrm>
        </p:spPr>
        <p:txBody>
          <a:bodyPr>
            <a:normAutofit/>
          </a:bodyPr>
          <a:lstStyle/>
          <a:p>
            <a:r>
              <a:rPr lang="fi-FI">
                <a:hlinkClick r:id="rId3"/>
              </a:rPr>
              <a:t>Let’s play </a:t>
            </a:r>
            <a:r>
              <a:rPr lang="fi-FI" err="1">
                <a:hlinkClick r:id="rId3"/>
              </a:rPr>
              <a:t>Scattergories</a:t>
            </a:r>
            <a:r>
              <a:rPr lang="fi-FI">
                <a:hlinkClick r:id="rId3"/>
              </a:rPr>
              <a:t>!</a:t>
            </a:r>
            <a:endParaRPr lang="fi-FI"/>
          </a:p>
        </p:txBody>
      </p:sp>
      <p:sp>
        <p:nvSpPr>
          <p:cNvPr id="30" name="Freeform: Shape 2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Oval 3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Block Arc 3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Freeform: Shape 3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a:p>
        </p:txBody>
      </p:sp>
      <p:cxnSp>
        <p:nvCxnSpPr>
          <p:cNvPr id="38" name="Straight Connector 3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0" name="Freeform: Shape 3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2" name="Arc 4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Shape 4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3932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Google Shape;510;p61"/>
          <p:cNvSpPr txBox="1">
            <a:spLocks noGrp="1"/>
          </p:cNvSpPr>
          <p:nvPr>
            <p:ph type="title"/>
          </p:nvPr>
        </p:nvSpPr>
        <p:spPr>
          <a:xfrm>
            <a:off x="623900" y="874083"/>
            <a:ext cx="10296800" cy="1080400"/>
          </a:xfrm>
          <a:prstGeom prst="rect">
            <a:avLst/>
          </a:prstGeom>
        </p:spPr>
        <p:txBody>
          <a:bodyPr spcFirstLastPara="1" vert="horz" wrap="square" lIns="0" tIns="0" rIns="0" bIns="0" rtlCol="0" anchor="t" anchorCtr="0">
            <a:noAutofit/>
          </a:bodyPr>
          <a:lstStyle/>
          <a:p>
            <a:r>
              <a:rPr lang="en-US" sz="3600"/>
              <a:t>Cultivating a growth mindset in your classroom</a:t>
            </a:r>
            <a:br>
              <a:rPr lang="en-US"/>
            </a:br>
            <a:r>
              <a:rPr lang="en-GB" sz="1600" u="sng">
                <a:solidFill>
                  <a:schemeClr val="hlink"/>
                </a:solidFill>
                <a:hlinkClick r:id="rId3"/>
              </a:rPr>
              <a:t>Stanford Teaching Commons. (n.d.). Growth mindset and enhanced learning. Foundations of Course Design. Stanford University.</a:t>
            </a:r>
            <a:endParaRPr sz="1600"/>
          </a:p>
        </p:txBody>
      </p:sp>
      <p:sp>
        <p:nvSpPr>
          <p:cNvPr id="511" name="Google Shape;511;p61"/>
          <p:cNvSpPr txBox="1">
            <a:spLocks noGrp="1"/>
          </p:cNvSpPr>
          <p:nvPr>
            <p:ph type="body" idx="1"/>
          </p:nvPr>
        </p:nvSpPr>
        <p:spPr>
          <a:xfrm>
            <a:off x="520419" y="2294467"/>
            <a:ext cx="5709468" cy="4285559"/>
          </a:xfrm>
          <a:prstGeom prst="rect">
            <a:avLst/>
          </a:prstGeom>
        </p:spPr>
        <p:txBody>
          <a:bodyPr spcFirstLastPara="1" vert="horz" wrap="square" lIns="0" tIns="0" rIns="0" bIns="0" rtlCol="0" anchor="t" anchorCtr="0">
            <a:noAutofit/>
          </a:bodyPr>
          <a:lstStyle/>
          <a:p>
            <a:pPr marL="608965" indent="-422910">
              <a:spcBef>
                <a:spcPts val="400"/>
              </a:spcBef>
              <a:buSzPts val="1400"/>
            </a:pPr>
            <a:r>
              <a:rPr lang="en-GB" sz="2000"/>
              <a:t>Be transparent about growth mindset with your class</a:t>
            </a:r>
            <a:endParaRPr lang="fi-FI" sz="2000"/>
          </a:p>
          <a:p>
            <a:pPr marL="608965" indent="-422910">
              <a:spcBef>
                <a:spcPts val="0"/>
              </a:spcBef>
              <a:buSzPts val="1400"/>
            </a:pPr>
            <a:r>
              <a:rPr lang="en-GB" sz="2000"/>
              <a:t>Address fixed ideas about ability (</a:t>
            </a:r>
            <a:r>
              <a:rPr lang="en-GB" sz="2000" err="1"/>
              <a:t>lahjakas</a:t>
            </a:r>
            <a:r>
              <a:rPr lang="en-GB" sz="2000"/>
              <a:t> vs. </a:t>
            </a:r>
            <a:r>
              <a:rPr lang="en-GB" sz="2000" err="1"/>
              <a:t>taitava</a:t>
            </a:r>
            <a:r>
              <a:rPr lang="en-GB" sz="2000"/>
              <a:t>)</a:t>
            </a:r>
            <a:endParaRPr sz="2000"/>
          </a:p>
          <a:p>
            <a:pPr marL="608965" indent="-422910">
              <a:spcBef>
                <a:spcPts val="0"/>
              </a:spcBef>
              <a:buSzPts val="1400"/>
            </a:pPr>
            <a:r>
              <a:rPr lang="en-GB" sz="2000"/>
              <a:t>Model effort</a:t>
            </a:r>
            <a:endParaRPr sz="2000"/>
          </a:p>
          <a:p>
            <a:pPr marL="608965" indent="-422910">
              <a:spcBef>
                <a:spcPts val="0"/>
              </a:spcBef>
              <a:buSzPts val="1400"/>
            </a:pPr>
            <a:r>
              <a:rPr lang="en-GB" sz="2000"/>
              <a:t>Use questions that prompt thinking and learning</a:t>
            </a:r>
            <a:endParaRPr sz="2000"/>
          </a:p>
          <a:p>
            <a:pPr marL="608965" indent="-422910">
              <a:spcBef>
                <a:spcPts val="0"/>
              </a:spcBef>
              <a:buSzPts val="1400"/>
            </a:pPr>
            <a:r>
              <a:rPr lang="en-GB" sz="2000"/>
              <a:t>Praise and reinforce students for their hard work (but not only hard work)</a:t>
            </a:r>
            <a:endParaRPr sz="2000"/>
          </a:p>
          <a:p>
            <a:pPr marL="608965" indent="-422910">
              <a:spcBef>
                <a:spcPts val="0"/>
              </a:spcBef>
              <a:buSzPts val="1400"/>
            </a:pPr>
            <a:r>
              <a:rPr lang="en-GB" sz="2000"/>
              <a:t>Encourage a growth mindset through assessment</a:t>
            </a:r>
            <a:endParaRPr sz="2000"/>
          </a:p>
          <a:p>
            <a:pPr marL="608965" indent="-422910">
              <a:spcBef>
                <a:spcPts val="0"/>
              </a:spcBef>
              <a:buSzPts val="1400"/>
            </a:pPr>
            <a:r>
              <a:rPr lang="en-GB" sz="2000"/>
              <a:t>Help your students with their learning strategies and approaches</a:t>
            </a:r>
            <a:endParaRPr sz="2000"/>
          </a:p>
        </p:txBody>
      </p:sp>
      <p:sp>
        <p:nvSpPr>
          <p:cNvPr id="2" name="Rectangle: Rounded Corners 1">
            <a:extLst>
              <a:ext uri="{FF2B5EF4-FFF2-40B4-BE49-F238E27FC236}">
                <a16:creationId xmlns:a16="http://schemas.microsoft.com/office/drawing/2014/main" id="{CA38C56A-E325-976C-034E-4E7D07157118}"/>
              </a:ext>
            </a:extLst>
          </p:cNvPr>
          <p:cNvSpPr/>
          <p:nvPr/>
        </p:nvSpPr>
        <p:spPr>
          <a:xfrm>
            <a:off x="7025828" y="1960015"/>
            <a:ext cx="4167594" cy="1985937"/>
          </a:xfrm>
          <a:prstGeom prst="roundRect">
            <a:avLst/>
          </a:prstGeom>
          <a:solidFill>
            <a:srgbClr val="ED7D3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sz="2800" b="1" err="1"/>
              <a:t>What</a:t>
            </a:r>
            <a:r>
              <a:rPr lang="fi-FI" sz="2800" b="1"/>
              <a:t> </a:t>
            </a:r>
            <a:r>
              <a:rPr lang="fi-FI" sz="2800" b="1" err="1"/>
              <a:t>can</a:t>
            </a:r>
            <a:r>
              <a:rPr lang="fi-FI" sz="2800" b="1"/>
              <a:t> </a:t>
            </a:r>
            <a:r>
              <a:rPr lang="fi-FI" sz="2800" b="1" err="1"/>
              <a:t>we</a:t>
            </a:r>
            <a:r>
              <a:rPr lang="fi-FI" sz="2800" b="1"/>
              <a:t> </a:t>
            </a:r>
            <a:r>
              <a:rPr lang="fi-FI" sz="2800" b="1" err="1"/>
              <a:t>do</a:t>
            </a:r>
            <a:r>
              <a:rPr lang="fi-FI" sz="2800" b="1"/>
              <a:t> in </a:t>
            </a:r>
            <a:r>
              <a:rPr lang="fi-FI" sz="2800" b="1" err="1"/>
              <a:t>our</a:t>
            </a:r>
            <a:r>
              <a:rPr lang="fi-FI" sz="2800" b="1"/>
              <a:t> </a:t>
            </a:r>
            <a:r>
              <a:rPr lang="fi-FI" sz="2800" b="1" err="1"/>
              <a:t>studies</a:t>
            </a:r>
            <a:r>
              <a:rPr lang="fi-FI" sz="2800" b="1"/>
              <a:t> to </a:t>
            </a:r>
            <a:r>
              <a:rPr lang="fi-FI" sz="2800" b="1" err="1"/>
              <a:t>strengthen</a:t>
            </a:r>
            <a:r>
              <a:rPr lang="fi-FI" sz="2800" b="1"/>
              <a:t> a </a:t>
            </a:r>
            <a:r>
              <a:rPr lang="fi-FI" sz="2800" b="1" err="1"/>
              <a:t>growth</a:t>
            </a:r>
            <a:r>
              <a:rPr lang="fi-FI" sz="2800" b="1"/>
              <a:t> </a:t>
            </a:r>
            <a:r>
              <a:rPr lang="fi-FI" sz="2800" b="1" err="1"/>
              <a:t>mindset</a:t>
            </a:r>
            <a:r>
              <a:rPr lang="fi-FI" sz="2800" b="1"/>
              <a:t> </a:t>
            </a:r>
            <a:r>
              <a:rPr lang="fi-FI" sz="2800" b="1" err="1"/>
              <a:t>together</a:t>
            </a:r>
            <a:r>
              <a:rPr lang="fi-FI" sz="2800" b="1"/>
              <a:t>?</a:t>
            </a:r>
          </a:p>
        </p:txBody>
      </p:sp>
      <p:sp>
        <p:nvSpPr>
          <p:cNvPr id="4" name="Rectangle: Rounded Corners 1">
            <a:extLst>
              <a:ext uri="{FF2B5EF4-FFF2-40B4-BE49-F238E27FC236}">
                <a16:creationId xmlns:a16="http://schemas.microsoft.com/office/drawing/2014/main" id="{FBEB7996-1EE2-D0DF-2F43-D1E2DE11C31C}"/>
              </a:ext>
            </a:extLst>
          </p:cNvPr>
          <p:cNvSpPr/>
          <p:nvPr/>
        </p:nvSpPr>
        <p:spPr>
          <a:xfrm>
            <a:off x="7027709" y="4144415"/>
            <a:ext cx="4167594" cy="198593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i-FI" sz="2800" b="1" err="1"/>
              <a:t>What</a:t>
            </a:r>
            <a:r>
              <a:rPr lang="fi-FI" sz="2800" b="1"/>
              <a:t> </a:t>
            </a:r>
            <a:r>
              <a:rPr lang="fi-FI" sz="2800" b="1" err="1"/>
              <a:t>other</a:t>
            </a:r>
            <a:r>
              <a:rPr lang="fi-FI" sz="2800" b="1"/>
              <a:t> </a:t>
            </a:r>
            <a:r>
              <a:rPr lang="fi-FI" sz="2800" b="1" err="1"/>
              <a:t>expectations</a:t>
            </a:r>
            <a:r>
              <a:rPr lang="fi-FI" sz="2800" b="1"/>
              <a:t> / </a:t>
            </a:r>
            <a:r>
              <a:rPr lang="fi-FI" sz="2800" b="1" err="1"/>
              <a:t>ground</a:t>
            </a:r>
            <a:r>
              <a:rPr lang="fi-FI" sz="2800" b="1"/>
              <a:t> </a:t>
            </a:r>
            <a:r>
              <a:rPr lang="fi-FI" sz="2800" b="1" err="1"/>
              <a:t>rules</a:t>
            </a:r>
            <a:r>
              <a:rPr lang="fi-FI" sz="2800" b="1"/>
              <a:t> </a:t>
            </a:r>
            <a:r>
              <a:rPr lang="fi-FI" sz="2800" b="1" err="1"/>
              <a:t>do</a:t>
            </a:r>
            <a:r>
              <a:rPr lang="fi-FI" sz="2800" b="1"/>
              <a:t> </a:t>
            </a:r>
            <a:r>
              <a:rPr lang="fi-FI" sz="2800" b="1" err="1"/>
              <a:t>we</a:t>
            </a:r>
            <a:r>
              <a:rPr lang="fi-FI" sz="2800" b="1"/>
              <a:t> </a:t>
            </a:r>
            <a:r>
              <a:rPr lang="fi-FI" sz="2800" b="1" err="1"/>
              <a:t>want</a:t>
            </a:r>
            <a:r>
              <a:rPr lang="fi-FI" sz="2800" b="1"/>
              <a:t> to set for </a:t>
            </a:r>
            <a:r>
              <a:rPr lang="fi-FI" sz="2800" b="1" err="1"/>
              <a:t>our</a:t>
            </a:r>
            <a:r>
              <a:rPr lang="fi-FI" sz="2800" b="1"/>
              <a:t> group?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4366B6-5A73-CD1D-0137-B5BD8B769F49}"/>
              </a:ext>
            </a:extLst>
          </p:cNvPr>
          <p:cNvSpPr>
            <a:spLocks noGrp="1"/>
          </p:cNvSpPr>
          <p:nvPr>
            <p:ph type="title"/>
          </p:nvPr>
        </p:nvSpPr>
        <p:spPr>
          <a:xfrm>
            <a:off x="838200" y="2711"/>
            <a:ext cx="10515600" cy="1325563"/>
          </a:xfrm>
        </p:spPr>
        <p:txBody>
          <a:bodyPr/>
          <a:lstStyle/>
          <a:p>
            <a:r>
              <a:rPr lang="fi-FI" dirty="0" err="1"/>
              <a:t>Ground</a:t>
            </a:r>
            <a:r>
              <a:rPr lang="fi-FI" dirty="0"/>
              <a:t> </a:t>
            </a:r>
            <a:r>
              <a:rPr lang="fi-FI" dirty="0" err="1"/>
              <a:t>rules</a:t>
            </a:r>
            <a:r>
              <a:rPr lang="fi-FI" dirty="0"/>
              <a:t> for </a:t>
            </a:r>
            <a:r>
              <a:rPr lang="fi-FI" dirty="0" err="1"/>
              <a:t>JULIETs</a:t>
            </a:r>
          </a:p>
        </p:txBody>
      </p:sp>
      <p:sp>
        <p:nvSpPr>
          <p:cNvPr id="3" name="Sisällön paikkamerkki 2">
            <a:extLst>
              <a:ext uri="{FF2B5EF4-FFF2-40B4-BE49-F238E27FC236}">
                <a16:creationId xmlns:a16="http://schemas.microsoft.com/office/drawing/2014/main" id="{0D2DD95A-48EF-9D7A-83DE-601BBAB99EA3}"/>
              </a:ext>
            </a:extLst>
          </p:cNvPr>
          <p:cNvSpPr>
            <a:spLocks noGrp="1"/>
          </p:cNvSpPr>
          <p:nvPr>
            <p:ph idx="1"/>
          </p:nvPr>
        </p:nvSpPr>
        <p:spPr>
          <a:xfrm>
            <a:off x="838200" y="1398162"/>
            <a:ext cx="10515600" cy="5327069"/>
          </a:xfrm>
        </p:spPr>
        <p:txBody>
          <a:bodyPr vert="horz" lIns="91440" tIns="45720" rIns="91440" bIns="45720" rtlCol="0" anchor="t">
            <a:normAutofit lnSpcReduction="10000"/>
          </a:bodyPr>
          <a:lstStyle/>
          <a:p>
            <a:r>
              <a:rPr lang="fi-FI" dirty="0"/>
              <a:t>No </a:t>
            </a:r>
            <a:r>
              <a:rPr lang="fi-FI" dirty="0" err="1"/>
              <a:t>bullying</a:t>
            </a:r>
            <a:r>
              <a:rPr lang="fi-FI" dirty="0"/>
              <a:t> (</a:t>
            </a:r>
            <a:r>
              <a:rPr lang="fi-FI" dirty="0" err="1"/>
              <a:t>targeting</a:t>
            </a:r>
            <a:r>
              <a:rPr lang="fi-FI" dirty="0"/>
              <a:t>, </a:t>
            </a:r>
            <a:r>
              <a:rPr lang="fi-FI" dirty="0" err="1"/>
              <a:t>negative</a:t>
            </a:r>
            <a:r>
              <a:rPr lang="fi-FI" dirty="0"/>
              <a:t> </a:t>
            </a:r>
            <a:r>
              <a:rPr lang="fi-FI" dirty="0" err="1"/>
              <a:t>attitude</a:t>
            </a:r>
            <a:r>
              <a:rPr lang="fi-FI" dirty="0"/>
              <a:t> </a:t>
            </a:r>
            <a:r>
              <a:rPr lang="fi-FI" dirty="0" err="1"/>
              <a:t>towards</a:t>
            </a:r>
            <a:r>
              <a:rPr lang="fi-FI" dirty="0"/>
              <a:t> an </a:t>
            </a:r>
            <a:r>
              <a:rPr lang="fi-FI" dirty="0" err="1"/>
              <a:t>individual</a:t>
            </a:r>
            <a:r>
              <a:rPr lang="fi-FI" dirty="0"/>
              <a:t>)</a:t>
            </a:r>
          </a:p>
          <a:p>
            <a:r>
              <a:rPr lang="fi-FI" dirty="0" err="1"/>
              <a:t>Include</a:t>
            </a:r>
            <a:r>
              <a:rPr lang="fi-FI" dirty="0"/>
              <a:t> </a:t>
            </a:r>
            <a:r>
              <a:rPr lang="fi-FI" dirty="0" err="1"/>
              <a:t>everyone</a:t>
            </a:r>
            <a:r>
              <a:rPr lang="fi-FI" dirty="0"/>
              <a:t> and </a:t>
            </a:r>
            <a:r>
              <a:rPr lang="fi-FI" dirty="0" err="1"/>
              <a:t>take</a:t>
            </a:r>
            <a:r>
              <a:rPr lang="fi-FI" dirty="0"/>
              <a:t> </a:t>
            </a:r>
            <a:r>
              <a:rPr lang="fi-FI" dirty="0" err="1"/>
              <a:t>care</a:t>
            </a:r>
            <a:r>
              <a:rPr lang="fi-FI" dirty="0"/>
              <a:t> of </a:t>
            </a:r>
            <a:r>
              <a:rPr lang="fi-FI" dirty="0" err="1"/>
              <a:t>each</a:t>
            </a:r>
            <a:r>
              <a:rPr lang="fi-FI" dirty="0"/>
              <a:t> </a:t>
            </a:r>
            <a:r>
              <a:rPr lang="fi-FI" dirty="0" err="1"/>
              <a:t>other</a:t>
            </a:r>
            <a:r>
              <a:rPr lang="fi-FI" dirty="0"/>
              <a:t> – </a:t>
            </a:r>
            <a:r>
              <a:rPr lang="fi-FI" dirty="0" err="1"/>
              <a:t>reach</a:t>
            </a:r>
            <a:r>
              <a:rPr lang="fi-FI" dirty="0"/>
              <a:t> out</a:t>
            </a:r>
          </a:p>
          <a:p>
            <a:r>
              <a:rPr lang="fi-FI" dirty="0" err="1"/>
              <a:t>Conflicts</a:t>
            </a:r>
            <a:r>
              <a:rPr lang="fi-FI" dirty="0"/>
              <a:t> </a:t>
            </a:r>
            <a:r>
              <a:rPr lang="fi-FI" dirty="0" err="1"/>
              <a:t>one</a:t>
            </a:r>
            <a:r>
              <a:rPr lang="fi-FI" dirty="0"/>
              <a:t>-on-</a:t>
            </a:r>
            <a:r>
              <a:rPr lang="fi-FI" dirty="0" err="1"/>
              <a:t>one</a:t>
            </a:r>
            <a:r>
              <a:rPr lang="fi-FI" dirty="0"/>
              <a:t>, </a:t>
            </a:r>
            <a:r>
              <a:rPr lang="fi-FI" dirty="0" err="1"/>
              <a:t>possibly</a:t>
            </a:r>
            <a:r>
              <a:rPr lang="fi-FI" dirty="0"/>
              <a:t> </a:t>
            </a:r>
            <a:r>
              <a:rPr lang="fi-FI" dirty="0" err="1"/>
              <a:t>neutral</a:t>
            </a:r>
            <a:r>
              <a:rPr lang="fi-FI" dirty="0"/>
              <a:t> party</a:t>
            </a:r>
          </a:p>
          <a:p>
            <a:r>
              <a:rPr lang="fi-FI" dirty="0" err="1"/>
              <a:t>Safe</a:t>
            </a:r>
            <a:r>
              <a:rPr lang="fi-FI" dirty="0"/>
              <a:t> </a:t>
            </a:r>
            <a:r>
              <a:rPr lang="fi-FI" dirty="0" err="1"/>
              <a:t>space</a:t>
            </a:r>
            <a:r>
              <a:rPr lang="fi-FI" dirty="0"/>
              <a:t> for </a:t>
            </a:r>
            <a:r>
              <a:rPr lang="fi-FI" dirty="0" err="1"/>
              <a:t>everyone</a:t>
            </a:r>
            <a:r>
              <a:rPr lang="fi-FI" dirty="0"/>
              <a:t> – </a:t>
            </a:r>
            <a:r>
              <a:rPr lang="fi-FI" dirty="0" err="1"/>
              <a:t>even</a:t>
            </a:r>
            <a:r>
              <a:rPr lang="fi-FI" dirty="0"/>
              <a:t> to </a:t>
            </a:r>
            <a:r>
              <a:rPr lang="fi-FI" dirty="0" err="1"/>
              <a:t>not</a:t>
            </a:r>
            <a:r>
              <a:rPr lang="fi-FI" dirty="0"/>
              <a:t> </a:t>
            </a:r>
            <a:r>
              <a:rPr lang="fi-FI" dirty="0" err="1"/>
              <a:t>be</a:t>
            </a:r>
            <a:r>
              <a:rPr lang="fi-FI" dirty="0"/>
              <a:t> at </a:t>
            </a:r>
            <a:r>
              <a:rPr lang="fi-FI" dirty="0" err="1"/>
              <a:t>your</a:t>
            </a:r>
            <a:r>
              <a:rPr lang="fi-FI" dirty="0"/>
              <a:t> </a:t>
            </a:r>
            <a:r>
              <a:rPr lang="fi-FI" dirty="0" err="1"/>
              <a:t>best</a:t>
            </a:r>
          </a:p>
          <a:p>
            <a:r>
              <a:rPr lang="fi-FI" dirty="0"/>
              <a:t>Open-</a:t>
            </a:r>
            <a:r>
              <a:rPr lang="fi-FI" dirty="0" err="1"/>
              <a:t>minded</a:t>
            </a:r>
            <a:r>
              <a:rPr lang="fi-FI" dirty="0"/>
              <a:t> </a:t>
            </a:r>
            <a:r>
              <a:rPr lang="fi-FI" dirty="0" err="1"/>
              <a:t>towards</a:t>
            </a:r>
            <a:r>
              <a:rPr lang="fi-FI" dirty="0"/>
              <a:t> </a:t>
            </a:r>
            <a:r>
              <a:rPr lang="fi-FI" dirty="0" err="1"/>
              <a:t>different</a:t>
            </a:r>
            <a:r>
              <a:rPr lang="fi-FI" dirty="0"/>
              <a:t> </a:t>
            </a:r>
            <a:r>
              <a:rPr lang="fi-FI" dirty="0" err="1"/>
              <a:t>opinions</a:t>
            </a:r>
            <a:r>
              <a:rPr lang="fi-FI" dirty="0"/>
              <a:t> – lupa muuttaa mieltä</a:t>
            </a:r>
          </a:p>
          <a:p>
            <a:r>
              <a:rPr lang="fi-FI" err="1"/>
              <a:t>Positive</a:t>
            </a:r>
            <a:r>
              <a:rPr lang="fi-FI" dirty="0"/>
              <a:t> </a:t>
            </a:r>
            <a:r>
              <a:rPr lang="fi-FI" err="1"/>
              <a:t>approach</a:t>
            </a:r>
            <a:r>
              <a:rPr lang="fi-FI" dirty="0"/>
              <a:t> </a:t>
            </a:r>
            <a:r>
              <a:rPr lang="fi-FI" err="1"/>
              <a:t>towards</a:t>
            </a:r>
            <a:r>
              <a:rPr lang="fi-FI" dirty="0"/>
              <a:t> </a:t>
            </a:r>
            <a:r>
              <a:rPr lang="fi-FI" err="1"/>
              <a:t>others</a:t>
            </a:r>
            <a:r>
              <a:rPr lang="fi-FI" dirty="0"/>
              <a:t> and </a:t>
            </a:r>
            <a:r>
              <a:rPr lang="fi-FI" err="1"/>
              <a:t>learning</a:t>
            </a:r>
            <a:endParaRPr lang="fi-FI"/>
          </a:p>
          <a:p>
            <a:r>
              <a:rPr lang="fi-FI" err="1"/>
              <a:t>Pointing</a:t>
            </a:r>
            <a:r>
              <a:rPr lang="fi-FI" dirty="0"/>
              <a:t> out </a:t>
            </a:r>
            <a:r>
              <a:rPr lang="fi-FI" err="1"/>
              <a:t>errors</a:t>
            </a:r>
            <a:r>
              <a:rPr lang="fi-FI" dirty="0"/>
              <a:t> </a:t>
            </a:r>
            <a:r>
              <a:rPr lang="fi-FI" err="1"/>
              <a:t>or</a:t>
            </a:r>
            <a:r>
              <a:rPr lang="fi-FI" dirty="0"/>
              <a:t> </a:t>
            </a:r>
            <a:r>
              <a:rPr lang="fi-FI" err="1"/>
              <a:t>mistakes</a:t>
            </a:r>
            <a:r>
              <a:rPr lang="fi-FI" dirty="0"/>
              <a:t> in a </a:t>
            </a:r>
            <a:r>
              <a:rPr lang="fi-FI" err="1"/>
              <a:t>constructive</a:t>
            </a:r>
            <a:r>
              <a:rPr lang="fi-FI" dirty="0"/>
              <a:t> </a:t>
            </a:r>
            <a:r>
              <a:rPr lang="fi-FI" err="1"/>
              <a:t>way</a:t>
            </a:r>
            <a:endParaRPr lang="fi-FI" dirty="0" err="1"/>
          </a:p>
          <a:p>
            <a:r>
              <a:rPr lang="fi-FI" dirty="0"/>
              <a:t>Help </a:t>
            </a:r>
            <a:r>
              <a:rPr lang="fi-FI" err="1"/>
              <a:t>each</a:t>
            </a:r>
            <a:r>
              <a:rPr lang="fi-FI" dirty="0"/>
              <a:t> </a:t>
            </a:r>
            <a:r>
              <a:rPr lang="fi-FI" err="1"/>
              <a:t>other</a:t>
            </a:r>
            <a:r>
              <a:rPr lang="fi-FI" dirty="0"/>
              <a:t> to </a:t>
            </a:r>
            <a:r>
              <a:rPr lang="fi-FI" err="1"/>
              <a:t>learn</a:t>
            </a:r>
            <a:r>
              <a:rPr lang="fi-FI" dirty="0"/>
              <a:t> and </a:t>
            </a:r>
            <a:r>
              <a:rPr lang="fi-FI" err="1"/>
              <a:t>grow</a:t>
            </a:r>
            <a:r>
              <a:rPr lang="fi-FI" dirty="0"/>
              <a:t>, </a:t>
            </a:r>
            <a:r>
              <a:rPr lang="fi-FI" err="1"/>
              <a:t>ask</a:t>
            </a:r>
            <a:r>
              <a:rPr lang="fi-FI" dirty="0"/>
              <a:t> for help </a:t>
            </a:r>
            <a:r>
              <a:rPr lang="fi-FI" err="1"/>
              <a:t>when</a:t>
            </a:r>
            <a:r>
              <a:rPr lang="fi-FI" dirty="0"/>
              <a:t> </a:t>
            </a:r>
            <a:r>
              <a:rPr lang="fi-FI"/>
              <a:t>needed</a:t>
            </a:r>
            <a:endParaRPr lang="fi-FI" dirty="0"/>
          </a:p>
          <a:p>
            <a:r>
              <a:rPr lang="fi-FI" dirty="0"/>
              <a:t>Puhalletaan yhteen hiileen</a:t>
            </a:r>
          </a:p>
          <a:p>
            <a:r>
              <a:rPr lang="fi-FI" dirty="0" err="1"/>
              <a:t>Have</a:t>
            </a:r>
            <a:r>
              <a:rPr lang="fi-FI" dirty="0"/>
              <a:t> </a:t>
            </a:r>
            <a:r>
              <a:rPr lang="fi-FI" dirty="0" err="1"/>
              <a:t>fun</a:t>
            </a:r>
            <a:r>
              <a:rPr lang="fi-FI" dirty="0"/>
              <a:t> :)</a:t>
            </a:r>
          </a:p>
          <a:p>
            <a:r>
              <a:rPr lang="fi-FI" dirty="0"/>
              <a:t>No </a:t>
            </a:r>
            <a:r>
              <a:rPr lang="fi-FI" dirty="0" err="1"/>
              <a:t>swearing</a:t>
            </a:r>
            <a:r>
              <a:rPr lang="fi-FI" dirty="0"/>
              <a:t> in </a:t>
            </a:r>
            <a:r>
              <a:rPr lang="fi-FI" dirty="0" err="1"/>
              <a:t>class</a:t>
            </a:r>
            <a:r>
              <a:rPr lang="fi-FI" dirty="0"/>
              <a:t> ;)</a:t>
            </a:r>
          </a:p>
          <a:p>
            <a:endParaRPr lang="fi-FI" dirty="0"/>
          </a:p>
        </p:txBody>
      </p:sp>
    </p:spTree>
    <p:extLst>
      <p:ext uri="{BB962C8B-B14F-4D97-AF65-F5344CB8AC3E}">
        <p14:creationId xmlns:p14="http://schemas.microsoft.com/office/powerpoint/2010/main" val="304864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1E75D08-A38A-C1CD-FCB7-BFFA4BA6A23D}"/>
              </a:ext>
            </a:extLst>
          </p:cNvPr>
          <p:cNvSpPr>
            <a:spLocks noGrp="1"/>
          </p:cNvSpPr>
          <p:nvPr>
            <p:ph idx="1"/>
          </p:nvPr>
        </p:nvSpPr>
        <p:spPr>
          <a:xfrm>
            <a:off x="838200" y="1670177"/>
            <a:ext cx="10515600" cy="4351338"/>
          </a:xfrm>
        </p:spPr>
        <p:txBody>
          <a:bodyPr>
            <a:normAutofit/>
          </a:bodyPr>
          <a:lstStyle/>
          <a:p>
            <a:r>
              <a:rPr lang="en-US"/>
              <a:t>The aim of this task is to give you an opportunity to learn more about the teacher education community you know belong to and to reflect on how your pathway is joining with a bigger pathway that ‘officially’ started in Jyväskylä in 1863.</a:t>
            </a:r>
          </a:p>
          <a:p>
            <a:r>
              <a:rPr lang="fi-FI" err="1"/>
              <a:t>Step</a:t>
            </a:r>
            <a:r>
              <a:rPr lang="fi-FI"/>
              <a:t> 1 – </a:t>
            </a:r>
            <a:r>
              <a:rPr lang="fi-FI" err="1"/>
              <a:t>individual</a:t>
            </a:r>
            <a:endParaRPr lang="fi-FI"/>
          </a:p>
          <a:p>
            <a:r>
              <a:rPr lang="fi-FI" err="1"/>
              <a:t>Step</a:t>
            </a:r>
            <a:r>
              <a:rPr lang="fi-FI"/>
              <a:t> 2 &amp; 3 – in </a:t>
            </a:r>
            <a:r>
              <a:rPr lang="fi-FI" err="1"/>
              <a:t>small</a:t>
            </a:r>
            <a:r>
              <a:rPr lang="fi-FI"/>
              <a:t> </a:t>
            </a:r>
            <a:r>
              <a:rPr lang="fi-FI" err="1"/>
              <a:t>groups</a:t>
            </a:r>
            <a:r>
              <a:rPr lang="fi-FI"/>
              <a:t> (30min on </a:t>
            </a:r>
            <a:r>
              <a:rPr lang="fi-FI" err="1"/>
              <a:t>Wednesday</a:t>
            </a:r>
            <a:r>
              <a:rPr lang="fi-FI"/>
              <a:t>)</a:t>
            </a:r>
          </a:p>
          <a:p>
            <a:pPr lvl="1"/>
            <a:r>
              <a:rPr lang="fi-FI" b="1" err="1"/>
              <a:t>Take</a:t>
            </a:r>
            <a:r>
              <a:rPr lang="fi-FI" b="1"/>
              <a:t> </a:t>
            </a:r>
            <a:r>
              <a:rPr lang="fi-FI" b="1" err="1"/>
              <a:t>your</a:t>
            </a:r>
            <a:r>
              <a:rPr lang="fi-FI" b="1"/>
              <a:t> </a:t>
            </a:r>
            <a:r>
              <a:rPr lang="fi-FI" b="1" err="1"/>
              <a:t>headphones</a:t>
            </a:r>
            <a:r>
              <a:rPr lang="fi-FI" b="1"/>
              <a:t> </a:t>
            </a:r>
            <a:r>
              <a:rPr lang="fi-FI" b="1" err="1"/>
              <a:t>with</a:t>
            </a:r>
            <a:r>
              <a:rPr lang="fi-FI" b="1"/>
              <a:t> </a:t>
            </a:r>
            <a:r>
              <a:rPr lang="fi-FI" b="1" err="1"/>
              <a:t>you</a:t>
            </a:r>
            <a:r>
              <a:rPr lang="fi-FI" b="1"/>
              <a:t>!</a:t>
            </a:r>
          </a:p>
          <a:p>
            <a:r>
              <a:rPr lang="fi-FI" err="1"/>
              <a:t>Step</a:t>
            </a:r>
            <a:r>
              <a:rPr lang="fi-FI"/>
              <a:t> 4 – </a:t>
            </a:r>
            <a:r>
              <a:rPr lang="fi-FI" err="1"/>
              <a:t>together</a:t>
            </a:r>
            <a:r>
              <a:rPr lang="fi-FI"/>
              <a:t> (60min on </a:t>
            </a:r>
            <a:r>
              <a:rPr lang="fi-FI" err="1"/>
              <a:t>Wednesday</a:t>
            </a:r>
            <a:r>
              <a:rPr lang="fi-FI"/>
              <a:t>)</a:t>
            </a:r>
          </a:p>
        </p:txBody>
      </p:sp>
      <p:sp>
        <p:nvSpPr>
          <p:cNvPr id="5" name="TextBox 4">
            <a:extLst>
              <a:ext uri="{FF2B5EF4-FFF2-40B4-BE49-F238E27FC236}">
                <a16:creationId xmlns:a16="http://schemas.microsoft.com/office/drawing/2014/main" id="{B38BB6F9-79EC-BBFD-EF46-5BE85C7C9A2F}"/>
              </a:ext>
            </a:extLst>
          </p:cNvPr>
          <p:cNvSpPr txBox="1"/>
          <p:nvPr/>
        </p:nvSpPr>
        <p:spPr>
          <a:xfrm>
            <a:off x="944118" y="906945"/>
            <a:ext cx="7139178" cy="584775"/>
          </a:xfrm>
          <a:prstGeom prst="rect">
            <a:avLst/>
          </a:prstGeom>
          <a:noFill/>
        </p:spPr>
        <p:txBody>
          <a:bodyPr wrap="square">
            <a:spAutoFit/>
          </a:bodyPr>
          <a:lstStyle/>
          <a:p>
            <a:r>
              <a:rPr lang="en-US" sz="3200">
                <a:latin typeface="+mj-lt"/>
                <a:hlinkClick r:id="rId2"/>
              </a:rPr>
              <a:t>Joining the footsteps of Uno and Wolmar</a:t>
            </a:r>
            <a:endParaRPr lang="en-US" sz="3200">
              <a:latin typeface="+mj-lt"/>
            </a:endParaRPr>
          </a:p>
        </p:txBody>
      </p:sp>
    </p:spTree>
    <p:extLst>
      <p:ext uri="{BB962C8B-B14F-4D97-AF65-F5344CB8AC3E}">
        <p14:creationId xmlns:p14="http://schemas.microsoft.com/office/powerpoint/2010/main" val="415924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CC5B04-B519-8B2D-3A7B-8CACC107836E}"/>
              </a:ext>
            </a:extLst>
          </p:cNvPr>
          <p:cNvSpPr>
            <a:spLocks noGrp="1"/>
          </p:cNvSpPr>
          <p:nvPr>
            <p:ph type="title"/>
          </p:nvPr>
        </p:nvSpPr>
        <p:spPr>
          <a:xfrm>
            <a:off x="1389278" y="1233240"/>
            <a:ext cx="3457042" cy="4326311"/>
          </a:xfrm>
        </p:spPr>
        <p:txBody>
          <a:bodyPr>
            <a:normAutofit/>
          </a:bodyPr>
          <a:lstStyle/>
          <a:p>
            <a:pPr>
              <a:spcAft>
                <a:spcPts val="600"/>
              </a:spcAft>
            </a:pPr>
            <a:r>
              <a:rPr lang="fi-FI">
                <a:solidFill>
                  <a:srgbClr val="FFFFFF"/>
                </a:solidFill>
              </a:rPr>
              <a:t>STEP 1: </a:t>
            </a:r>
            <a:r>
              <a:rPr lang="fi-FI" err="1">
                <a:solidFill>
                  <a:srgbClr val="FFFFFF"/>
                </a:solidFill>
              </a:rPr>
              <a:t>Spring</a:t>
            </a:r>
            <a:r>
              <a:rPr lang="fi-FI">
                <a:solidFill>
                  <a:srgbClr val="FFFFFF"/>
                </a:solidFill>
              </a:rPr>
              <a:t> </a:t>
            </a:r>
            <a:r>
              <a:rPr lang="fi-FI" sz="3600" err="1">
                <a:solidFill>
                  <a:srgbClr val="FFFFFF"/>
                </a:solidFill>
              </a:rPr>
              <a:t>Individual</a:t>
            </a:r>
            <a:r>
              <a:rPr lang="fi-FI" sz="3600">
                <a:solidFill>
                  <a:srgbClr val="FFFFFF"/>
                </a:solidFill>
              </a:rPr>
              <a:t>,</a:t>
            </a:r>
            <a:br>
              <a:rPr lang="fi-FI" sz="3600">
                <a:solidFill>
                  <a:srgbClr val="FFFFFF"/>
                </a:solidFill>
              </a:rPr>
            </a:br>
            <a:r>
              <a:rPr lang="fi-FI" sz="3600">
                <a:solidFill>
                  <a:srgbClr val="FFFFFF"/>
                </a:solidFill>
              </a:rPr>
              <a:t>at home </a:t>
            </a:r>
            <a:r>
              <a:rPr lang="fi-FI" sz="3600" err="1">
                <a:solidFill>
                  <a:srgbClr val="FFFFFF"/>
                </a:solidFill>
              </a:rPr>
              <a:t>by</a:t>
            </a:r>
            <a:r>
              <a:rPr lang="fi-FI" sz="3600">
                <a:solidFill>
                  <a:srgbClr val="FFFFFF"/>
                </a:solidFill>
              </a:rPr>
              <a:t> </a:t>
            </a:r>
            <a:r>
              <a:rPr lang="fi-FI" sz="3600" err="1">
                <a:solidFill>
                  <a:srgbClr val="FFFFFF"/>
                </a:solidFill>
              </a:rPr>
              <a:t>tomorrow</a:t>
            </a:r>
            <a:r>
              <a:rPr lang="fi-FI" sz="3600">
                <a:solidFill>
                  <a:srgbClr val="FFFFFF"/>
                </a:solidFill>
              </a:rPr>
              <a:t> </a:t>
            </a:r>
            <a:endParaRPr lang="fi-FI">
              <a:solidFill>
                <a:srgbClr val="FFFFFF"/>
              </a:solidFill>
            </a:endParaRP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713C892A-9D70-00A4-816E-7BEC1D1C3112}"/>
              </a:ext>
            </a:extLst>
          </p:cNvPr>
          <p:cNvSpPr>
            <a:spLocks noGrp="1"/>
          </p:cNvSpPr>
          <p:nvPr>
            <p:ph idx="1"/>
          </p:nvPr>
        </p:nvSpPr>
        <p:spPr>
          <a:xfrm>
            <a:off x="6096000" y="1045152"/>
            <a:ext cx="5257799" cy="4889350"/>
          </a:xfrm>
        </p:spPr>
        <p:txBody>
          <a:bodyPr anchor="t">
            <a:normAutofit/>
          </a:bodyPr>
          <a:lstStyle/>
          <a:p>
            <a:r>
              <a:rPr lang="en-US" sz="2200"/>
              <a:t>As part of our course on Learning and Guidance, you’ve mapped / you’ll map your own learning journey. What was it though that led you to apply to study teacher education in Jyväskylä? Jot some thoughts down. What did you expect? </a:t>
            </a:r>
          </a:p>
          <a:p>
            <a:r>
              <a:rPr lang="en-US" sz="2200"/>
              <a:t>Now listen to the short extracts: ‘Finland in the 1800’s’ and the childhood homes and learning journeys of Uno </a:t>
            </a:r>
            <a:r>
              <a:rPr lang="en-US" sz="2200" err="1"/>
              <a:t>Cygneus</a:t>
            </a:r>
            <a:r>
              <a:rPr lang="en-US" sz="2200"/>
              <a:t> and Wolmar Schildt: </a:t>
            </a:r>
            <a:r>
              <a:rPr lang="en-US" sz="2200">
                <a:hlinkClick r:id="rId2"/>
              </a:rPr>
              <a:t>http://unojawolmar200.jyu.fi/10_kevat.htm</a:t>
            </a:r>
            <a:r>
              <a:rPr lang="en-US" sz="2200"/>
              <a:t>  As you listen, note down or even sketch your thoughts on their early life. </a:t>
            </a:r>
            <a:endParaRPr lang="fi-FI" sz="2200"/>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5452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230144-32D7-A0D6-AC73-03AA909BE40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5B92D1B-0707-17AC-0CB0-7D934171F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305504-C554-31B2-8FFA-83398E4C20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98D4FA8-F9AA-95FB-B807-D0531F9513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A95180C-4681-17F7-7C07-7FC88A4736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0F4E31DA-151E-5CD3-0D7D-89734C3426E0}"/>
              </a:ext>
            </a:extLst>
          </p:cNvPr>
          <p:cNvSpPr>
            <a:spLocks noGrp="1"/>
          </p:cNvSpPr>
          <p:nvPr>
            <p:ph type="ctrTitle"/>
          </p:nvPr>
        </p:nvSpPr>
        <p:spPr>
          <a:xfrm>
            <a:off x="3315031" y="1380754"/>
            <a:ext cx="5561938" cy="2513516"/>
          </a:xfrm>
        </p:spPr>
        <p:txBody>
          <a:bodyPr>
            <a:normAutofit/>
          </a:bodyPr>
          <a:lstStyle/>
          <a:p>
            <a:r>
              <a:rPr lang="fi-FI" err="1"/>
              <a:t>Wednesday</a:t>
            </a:r>
            <a:br>
              <a:rPr lang="fi-FI"/>
            </a:br>
            <a:r>
              <a:rPr lang="fi-FI"/>
              <a:t> </a:t>
            </a:r>
            <a:r>
              <a:rPr lang="fi-FI" err="1"/>
              <a:t>Sep</a:t>
            </a:r>
            <a:r>
              <a:rPr lang="fi-FI"/>
              <a:t> 10</a:t>
            </a:r>
          </a:p>
        </p:txBody>
      </p:sp>
      <p:sp>
        <p:nvSpPr>
          <p:cNvPr id="3" name="Content Placeholder 2">
            <a:extLst>
              <a:ext uri="{FF2B5EF4-FFF2-40B4-BE49-F238E27FC236}">
                <a16:creationId xmlns:a16="http://schemas.microsoft.com/office/drawing/2014/main" id="{83F79251-97F3-E87C-62C4-BA490645FBB6}"/>
              </a:ext>
            </a:extLst>
          </p:cNvPr>
          <p:cNvSpPr>
            <a:spLocks noGrp="1"/>
          </p:cNvSpPr>
          <p:nvPr>
            <p:ph type="subTitle" idx="1"/>
          </p:nvPr>
        </p:nvSpPr>
        <p:spPr>
          <a:xfrm>
            <a:off x="3315031" y="4076802"/>
            <a:ext cx="5561938" cy="1534587"/>
          </a:xfrm>
        </p:spPr>
        <p:txBody>
          <a:bodyPr>
            <a:normAutofit/>
          </a:bodyPr>
          <a:lstStyle/>
          <a:p>
            <a:r>
              <a:rPr lang="en-US"/>
              <a:t>Joining the footsteps of Uno and Wolmar</a:t>
            </a:r>
          </a:p>
          <a:p>
            <a:r>
              <a:rPr lang="fi-FI" sz="2000">
                <a:hlinkClick r:id="rId2"/>
              </a:rPr>
              <a:t>http://unojawolmar200.jyu.fi/10_kevat.htm</a:t>
            </a:r>
            <a:r>
              <a:rPr lang="fi-FI" sz="2000"/>
              <a:t> </a:t>
            </a:r>
          </a:p>
        </p:txBody>
      </p:sp>
      <p:sp>
        <p:nvSpPr>
          <p:cNvPr id="16" name="Arc 15">
            <a:extLst>
              <a:ext uri="{FF2B5EF4-FFF2-40B4-BE49-F238E27FC236}">
                <a16:creationId xmlns:a16="http://schemas.microsoft.com/office/drawing/2014/main" id="{7ACD6227-8941-A441-18E8-30A446439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Oval 17">
            <a:extLst>
              <a:ext uri="{FF2B5EF4-FFF2-40B4-BE49-F238E27FC236}">
                <a16:creationId xmlns:a16="http://schemas.microsoft.com/office/drawing/2014/main" id="{D7DE3E4B-AEB8-96A3-3875-505387F6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03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25E3FD-E670-2742-F77D-8BC40DE81425}"/>
              </a:ext>
            </a:extLst>
          </p:cNvPr>
          <p:cNvSpPr>
            <a:spLocks noGrp="1"/>
          </p:cNvSpPr>
          <p:nvPr>
            <p:ph type="title"/>
          </p:nvPr>
        </p:nvSpPr>
        <p:spPr/>
        <p:txBody>
          <a:bodyPr/>
          <a:lstStyle/>
          <a:p>
            <a:r>
              <a:rPr lang="fi-FI"/>
              <a:t>Tulevat tapaamiset</a:t>
            </a:r>
          </a:p>
        </p:txBody>
      </p:sp>
      <p:sp>
        <p:nvSpPr>
          <p:cNvPr id="3" name="Sisällön paikkamerkki 2">
            <a:extLst>
              <a:ext uri="{FF2B5EF4-FFF2-40B4-BE49-F238E27FC236}">
                <a16:creationId xmlns:a16="http://schemas.microsoft.com/office/drawing/2014/main" id="{950D5E69-D68D-4857-F453-274088D313D1}"/>
              </a:ext>
            </a:extLst>
          </p:cNvPr>
          <p:cNvSpPr>
            <a:spLocks noGrp="1"/>
          </p:cNvSpPr>
          <p:nvPr>
            <p:ph idx="1"/>
          </p:nvPr>
        </p:nvSpPr>
        <p:spPr/>
        <p:txBody>
          <a:bodyPr vert="horz" lIns="91440" tIns="45720" rIns="91440" bIns="45720" rtlCol="0" anchor="t">
            <a:normAutofit/>
          </a:bodyPr>
          <a:lstStyle/>
          <a:p>
            <a:pPr marL="457200" indent="-457200"/>
            <a:r>
              <a:rPr lang="fi-FI" dirty="0"/>
              <a:t>Kalenteriasia siirtyy. Seuraava kotiryhmätapaaminen varattu 4.11., </a:t>
            </a:r>
            <a:r>
              <a:rPr lang="fi-FI"/>
              <a:t>otetaanko vielä ennen tätä? Esim. viikko 39</a:t>
            </a:r>
          </a:p>
          <a:p>
            <a:pPr marL="457200" indent="-457200"/>
            <a:r>
              <a:rPr lang="fi-FI" dirty="0"/>
              <a:t>Tiedonhaun koulutus ti 21.10. klo 12.15–13.45 B249 Suure</a:t>
            </a:r>
          </a:p>
        </p:txBody>
      </p:sp>
    </p:spTree>
    <p:extLst>
      <p:ext uri="{BB962C8B-B14F-4D97-AF65-F5344CB8AC3E}">
        <p14:creationId xmlns:p14="http://schemas.microsoft.com/office/powerpoint/2010/main" val="196016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588B95-6930-7677-9702-863C9FC41A8D}"/>
              </a:ext>
            </a:extLst>
          </p:cNvPr>
          <p:cNvSpPr>
            <a:spLocks noGrp="1"/>
          </p:cNvSpPr>
          <p:nvPr>
            <p:ph type="title"/>
          </p:nvPr>
        </p:nvSpPr>
        <p:spPr>
          <a:xfrm>
            <a:off x="1206396" y="1273043"/>
            <a:ext cx="4051403" cy="4064628"/>
          </a:xfrm>
        </p:spPr>
        <p:txBody>
          <a:bodyPr>
            <a:normAutofit/>
          </a:bodyPr>
          <a:lstStyle/>
          <a:p>
            <a:r>
              <a:rPr lang="en-US">
                <a:solidFill>
                  <a:srgbClr val="FFFFFF"/>
                </a:solidFill>
              </a:rPr>
              <a:t>STEP 2: Summer</a:t>
            </a:r>
            <a:br>
              <a:rPr lang="en-US">
                <a:solidFill>
                  <a:srgbClr val="FFFFFF"/>
                </a:solidFill>
              </a:rPr>
            </a:br>
            <a:r>
              <a:rPr lang="en-US" sz="3600">
                <a:solidFill>
                  <a:srgbClr val="FFFFFF"/>
                </a:solidFill>
              </a:rPr>
              <a:t>Small group discussions </a:t>
            </a:r>
            <a:endParaRPr lang="fi-FI">
              <a:solidFill>
                <a:srgbClr val="FFFFFF"/>
              </a:solidFill>
            </a:endParaRP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58B7FA9-2033-6314-3E07-27D003957690}"/>
              </a:ext>
            </a:extLst>
          </p:cNvPr>
          <p:cNvSpPr>
            <a:spLocks noGrp="1"/>
          </p:cNvSpPr>
          <p:nvPr>
            <p:ph idx="1"/>
          </p:nvPr>
        </p:nvSpPr>
        <p:spPr>
          <a:xfrm>
            <a:off x="6096000" y="820880"/>
            <a:ext cx="5257799" cy="5287312"/>
          </a:xfrm>
        </p:spPr>
        <p:txBody>
          <a:bodyPr anchor="t">
            <a:normAutofit/>
          </a:bodyPr>
          <a:lstStyle/>
          <a:p>
            <a:r>
              <a:rPr lang="en-US" sz="2000"/>
              <a:t>An important part of Uno </a:t>
            </a:r>
            <a:r>
              <a:rPr lang="en-US" sz="2000" err="1"/>
              <a:t>Cygnaeus</a:t>
            </a:r>
            <a:r>
              <a:rPr lang="en-US" sz="2000"/>
              <a:t>’ journey was getting to know educational systems in different countries. </a:t>
            </a:r>
          </a:p>
          <a:p>
            <a:r>
              <a:rPr lang="en-US" sz="2000"/>
              <a:t>On the basis of these visits, when teacher education was established in Jyväskylä all student teachers were required to travel to see education elsewhere! The idea wasn’t to copy the systems of others, but to think about how to develop Finnish education.</a:t>
            </a:r>
          </a:p>
          <a:p>
            <a:r>
              <a:rPr lang="en-US" sz="2000"/>
              <a:t>Decide in your group who will listen to Uno’s visit to </a:t>
            </a:r>
            <a:r>
              <a:rPr lang="en-US" sz="2000" err="1"/>
              <a:t>Viiburg</a:t>
            </a:r>
            <a:r>
              <a:rPr lang="en-US" sz="2000"/>
              <a:t>, Alaska and St. Petersburg. </a:t>
            </a:r>
            <a:r>
              <a:rPr lang="en-US" sz="2000">
                <a:hlinkClick r:id="rId2"/>
              </a:rPr>
              <a:t>http://unojawolmar200.jyu.fi/20_kesa.htm</a:t>
            </a:r>
            <a:r>
              <a:rPr lang="en-US" sz="2000"/>
              <a:t>  </a:t>
            </a:r>
          </a:p>
          <a:p>
            <a:r>
              <a:rPr lang="en-US" sz="2000"/>
              <a:t>While listening, make notes on what Uno learnt during these journeys and how they influenced his view of education.</a:t>
            </a:r>
          </a:p>
          <a:p>
            <a:r>
              <a:rPr lang="en-US" sz="2000"/>
              <a:t>After listening, share your understanding to paint a clearer picture.</a:t>
            </a:r>
          </a:p>
          <a:p>
            <a:endParaRPr lang="en-US" sz="2000"/>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490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1faf489b-dee5-4844-91ae-ccac4d0be0f3" xsi:nil="true"/>
    <lcf76f155ced4ddcb4097134ff3c332f xmlns="d111a124-6397-4d31-af44-5538addcdc1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9D4A6FB6770A74468C768EE00E306982" ma:contentTypeVersion="18" ma:contentTypeDescription="Luo uusi asiakirja." ma:contentTypeScope="" ma:versionID="8555118a6a6498ed13db72fad5ae7cb1">
  <xsd:schema xmlns:xsd="http://www.w3.org/2001/XMLSchema" xmlns:xs="http://www.w3.org/2001/XMLSchema" xmlns:p="http://schemas.microsoft.com/office/2006/metadata/properties" xmlns:ns1="http://schemas.microsoft.com/sharepoint/v3" xmlns:ns2="d111a124-6397-4d31-af44-5538addcdc14" xmlns:ns3="1faf489b-dee5-4844-91ae-ccac4d0be0f3" targetNamespace="http://schemas.microsoft.com/office/2006/metadata/properties" ma:root="true" ma:fieldsID="ef22b1d094f51088d820575a2205d870" ns1:_="" ns2:_="" ns3:_="">
    <xsd:import namespace="http://schemas.microsoft.com/sharepoint/v3"/>
    <xsd:import namespace="d111a124-6397-4d31-af44-5538addcdc14"/>
    <xsd:import namespace="1faf489b-dee5-4844-91ae-ccac4d0be0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Yhtenäisen yhteensopivuuskäytännön ominaisuudet" ma:hidden="true" ma:internalName="_ip_UnifiedCompliancePolicyProperties">
      <xsd:simpleType>
        <xsd:restriction base="dms:Note"/>
      </xsd:simpleType>
    </xsd:element>
    <xsd:element name="_ip_UnifiedCompliancePolicyUIAction" ma:index="18" nillable="true" ma:displayName="Yhtenäisen yhteensopivuuskäytännön käyttöliittymän toimint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11a124-6397-4d31-af44-5538addcdc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Kuvien tunnisteet" ma:readOnly="false" ma:fieldId="{5cf76f15-5ced-4ddc-b409-7134ff3c332f}" ma:taxonomyMulti="true" ma:sspId="ba830b52-6d58-45b3-9899-c4752b5a1b5a"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af489b-dee5-4844-91ae-ccac4d0be0f3"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TaxCatchAll" ma:index="24" nillable="true" ma:displayName="Taxonomy Catch All Column" ma:hidden="true" ma:list="{3600a948-4f8c-4d45-8374-c7fdf29eddc8}" ma:internalName="TaxCatchAll" ma:showField="CatchAllData" ma:web="1faf489b-dee5-4844-91ae-ccac4d0be0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2F4F2C-A70F-46D2-A81B-DC445915E9AA}">
  <ds:schemaRefs>
    <ds:schemaRef ds:uri="1faf489b-dee5-4844-91ae-ccac4d0be0f3"/>
    <ds:schemaRef ds:uri="d111a124-6397-4d31-af44-5538addcdc1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70F29A0-34DF-4C82-A55E-21ADC3F84B56}">
  <ds:schemaRefs>
    <ds:schemaRef ds:uri="http://schemas.microsoft.com/sharepoint/v3/contenttype/forms"/>
  </ds:schemaRefs>
</ds:datastoreItem>
</file>

<file path=customXml/itemProps3.xml><?xml version="1.0" encoding="utf-8"?>
<ds:datastoreItem xmlns:ds="http://schemas.openxmlformats.org/officeDocument/2006/customXml" ds:itemID="{1DF3C657-819D-45DA-AC17-77E2A8470190}">
  <ds:schemaRefs>
    <ds:schemaRef ds:uri="1faf489b-dee5-4844-91ae-ccac4d0be0f3"/>
    <ds:schemaRef ds:uri="d111a124-6397-4d31-af44-5538addcdc1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c167213-36fa-43ce-a5b8-f5dde8fe5ad3}" enabled="1" method="Standard" siteId="{e9662d58-caa4-4bc1-b138-c8b1acab5a11}" removed="0"/>
</clbl:labelList>
</file>

<file path=docProps/app.xml><?xml version="1.0" encoding="utf-8"?>
<Properties xmlns="http://schemas.openxmlformats.org/officeDocument/2006/extended-properties" xmlns:vt="http://schemas.openxmlformats.org/officeDocument/2006/docPropsVTypes">
  <Template>2024 JYU Theme</Template>
  <TotalTime>0</TotalTime>
  <Words>958</Words>
  <Application>Microsoft Office PowerPoint</Application>
  <PresentationFormat>Widescreen</PresentationFormat>
  <Paragraphs>75</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Calibri</vt:lpstr>
      <vt:lpstr>Office Theme</vt:lpstr>
      <vt:lpstr>Tuesday Sep 9</vt:lpstr>
      <vt:lpstr>Let’s play Scattergories!</vt:lpstr>
      <vt:lpstr>Cultivating a growth mindset in your classroom Stanford Teaching Commons. (n.d.). Growth mindset and enhanced learning. Foundations of Course Design. Stanford University.</vt:lpstr>
      <vt:lpstr>Ground rules for JULIETs</vt:lpstr>
      <vt:lpstr>PowerPoint Presentation</vt:lpstr>
      <vt:lpstr>STEP 1: Spring Individual, at home by tomorrow </vt:lpstr>
      <vt:lpstr>Wednesday  Sep 10</vt:lpstr>
      <vt:lpstr>Tulevat tapaamiset</vt:lpstr>
      <vt:lpstr>STEP 2: Summer Small group discussions </vt:lpstr>
      <vt:lpstr>STEP 3 Autumn:  Small group discussions</vt:lpstr>
      <vt:lpstr>STEP 4: Whole group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Kuutila, Nita</dc:creator>
  <cp:lastModifiedBy>Kuutila, Nita</cp:lastModifiedBy>
  <cp:revision>94</cp:revision>
  <dcterms:created xsi:type="dcterms:W3CDTF">2025-08-19T05:17:16Z</dcterms:created>
  <dcterms:modified xsi:type="dcterms:W3CDTF">2025-09-09T11:24:57Z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0x0101009D4A6FB6770A74468C768EE00E306982</vt:lpwstr>
  </property>
  <property fmtid="{D5CDD505-2E9C-101B-9397-08002B2CF9AE}" pid="3" name="MediaServiceImageTags">
    <vt:lpwstr/>
  </property>
</Properties>
</file>