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435" r:id="rId5"/>
    <p:sldId id="426" r:id="rId6"/>
    <p:sldId id="437" r:id="rId7"/>
    <p:sldId id="436" r:id="rId8"/>
    <p:sldId id="438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B3C96-CDAA-425D-8F8E-800E9497142F}" v="193" dt="2025-09-25T10:42:41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606F1-EF2B-4439-8030-DCE7F8314C0A}" type="datetimeFigureOut">
              <a:t>25.9.2025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1ED0D-9BAA-4E62-83E0-5CCADF0D081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51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7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yu.sharepoint.com/sites/Kieltenaineryhm/Jaetut%20asiakirjat/JULIET/2025-2026/Kotiryhm&#228;/Orientaatioviikot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rn.fi/URN:ISBN:978-952-61-4784-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DC2CB-5574-A6BD-7DE0-25ECEDB1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FA5C5C-A9BC-4DD8-EE10-DFB00BBE5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433B7B-23D4-2BFA-53B1-052588B67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CE7CFB-9AFC-C7DE-0872-4C3775DB8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EB024E-36C0-2717-8222-166BD491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DBD11-A40A-BF7F-BA23-B529EBECA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fi-FI" dirty="0" err="1"/>
              <a:t>Thursday</a:t>
            </a:r>
            <a:br>
              <a:rPr lang="fi-FI" dirty="0"/>
            </a:br>
            <a:r>
              <a:rPr lang="fi-FI" dirty="0"/>
              <a:t> </a:t>
            </a:r>
            <a:r>
              <a:rPr lang="fi-FI" dirty="0" err="1"/>
              <a:t>Sep</a:t>
            </a:r>
            <a:r>
              <a:rPr lang="fi-FI" dirty="0"/>
              <a:t> 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21723-E4E6-BDC0-AA31-26C3480E2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Kalenteri</a:t>
            </a:r>
            <a:r>
              <a:rPr lang="en-US" dirty="0"/>
              <a:t>?</a:t>
            </a:r>
          </a:p>
          <a:p>
            <a:r>
              <a:rPr lang="en-US" dirty="0" err="1"/>
              <a:t>Lukupiirityöskentely</a:t>
            </a:r>
            <a:endParaRPr lang="fi-FI" dirty="0" err="1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CDF56F2-E3F9-FCFF-D221-477F143D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377157-942F-37EA-0B41-BE73B15E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D21350-929E-124A-1FEB-1EB73C40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Kalenteri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28E020-6D43-A4E3-F0D2-48B2B4C4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Pohdi omalla kohdallasi:</a:t>
            </a:r>
          </a:p>
          <a:p>
            <a:pPr lvl="1"/>
            <a:r>
              <a:rPr lang="fi-FI" dirty="0"/>
              <a:t>Sähköinen vs. paperinen?</a:t>
            </a:r>
          </a:p>
          <a:p>
            <a:pPr lvl="1"/>
            <a:r>
              <a:rPr lang="fi-FI" dirty="0"/>
              <a:t>Mitä kaikkea kalenteriin? </a:t>
            </a:r>
          </a:p>
          <a:p>
            <a:pPr lvl="1"/>
            <a:r>
              <a:rPr lang="fi-FI" dirty="0"/>
              <a:t>Erikseen vai yhteen opinnot ja vapaa-aika?</a:t>
            </a:r>
          </a:p>
          <a:p>
            <a:pPr lvl="1"/>
            <a:r>
              <a:rPr lang="fi-FI" dirty="0"/>
              <a:t>Veera Hynninen: opintojakson to </a:t>
            </a:r>
            <a:r>
              <a:rPr lang="fi-FI" err="1"/>
              <a:t>do</a:t>
            </a:r>
            <a:r>
              <a:rPr lang="fi-FI" dirty="0"/>
              <a:t>, viikon to </a:t>
            </a:r>
            <a:r>
              <a:rPr lang="fi-FI" err="1"/>
              <a:t>do</a:t>
            </a:r>
            <a:r>
              <a:rPr lang="fi-FI" dirty="0"/>
              <a:t>, kalenteri</a:t>
            </a:r>
            <a:endParaRPr lang="en-US"/>
          </a:p>
          <a:p>
            <a:r>
              <a:rPr lang="fi-FI" dirty="0"/>
              <a:t>Tee opintojakson to </a:t>
            </a:r>
            <a:r>
              <a:rPr lang="fi-FI" dirty="0" err="1"/>
              <a:t>do</a:t>
            </a:r>
            <a:r>
              <a:rPr lang="fi-FI" dirty="0"/>
              <a:t> –listat ja täytä kalenteriisi kaikki, mitä nyt jo tiedät: </a:t>
            </a:r>
          </a:p>
          <a:p>
            <a:pPr lvl="1"/>
            <a:r>
              <a:rPr lang="fi-FI" dirty="0"/>
              <a:t>Luennot, demot, lukemiset, kotitehtävät, isommat tehtävät, tentit, muuta?</a:t>
            </a:r>
          </a:p>
          <a:p>
            <a:pPr lvl="1"/>
            <a:r>
              <a:rPr lang="fi-FI" dirty="0"/>
              <a:t>Katso, että ehdit myös syödä, levätä ja harrastaa</a:t>
            </a:r>
          </a:p>
        </p:txBody>
      </p:sp>
    </p:spTree>
    <p:extLst>
      <p:ext uri="{BB962C8B-B14F-4D97-AF65-F5344CB8AC3E}">
        <p14:creationId xmlns:p14="http://schemas.microsoft.com/office/powerpoint/2010/main" val="732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8BFEB-4486-5A07-71FF-4EB79BAE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Lukupiirityöskentely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B122-BA43-E11E-64F1-10E4C638D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>
                <a:hlinkClick r:id="rId2"/>
              </a:rPr>
              <a:t>JYU: Ohjeita lukupiirityöskentelyyn</a:t>
            </a:r>
            <a:endParaRPr lang="fi-FI" sz="2400" dirty="0"/>
          </a:p>
          <a:p>
            <a:r>
              <a:rPr lang="fi-FI" sz="2400" dirty="0"/>
              <a:t>Joillain opintojaksoilla ns. sisäänrakennettuna. Toisilla ei annettuna, mutta hyödyllinen tapa lähestyä luettavaa materiaalia </a:t>
            </a:r>
            <a:r>
              <a:rPr lang="fi-FI" sz="1600" dirty="0"/>
              <a:t>(</a:t>
            </a:r>
            <a:r>
              <a:rPr lang="fi-FI" sz="1600" dirty="0" err="1"/>
              <a:t>sosio-konstruktivinen</a:t>
            </a:r>
            <a:r>
              <a:rPr lang="fi-FI" sz="1600" dirty="0"/>
              <a:t> oppimiskäsitys)</a:t>
            </a:r>
          </a:p>
          <a:p>
            <a:r>
              <a:rPr lang="fi-FI" sz="2400" b="1" dirty="0"/>
              <a:t>Lukupiirityöskentelyn tavoitteet</a:t>
            </a:r>
          </a:p>
          <a:p>
            <a:pPr lvl="1"/>
            <a:r>
              <a:rPr lang="fi-FI" dirty="0"/>
              <a:t>Itseohjautuvuuden kehittyminen</a:t>
            </a:r>
          </a:p>
          <a:p>
            <a:pPr lvl="1"/>
            <a:r>
              <a:rPr lang="fi-FI" dirty="0"/>
              <a:t>Perustelevaan, kriittiseen keskusteluun ja reflektointiin harjaantuminen</a:t>
            </a:r>
          </a:p>
          <a:p>
            <a:pPr lvl="1"/>
            <a:r>
              <a:rPr lang="fi-FI" dirty="0"/>
              <a:t>Ryhmässä toimimisen ja yhteistoiminnallisuuden oppiminen</a:t>
            </a:r>
          </a:p>
          <a:p>
            <a:pPr lvl="1"/>
            <a:r>
              <a:rPr lang="fi-FI" dirty="0"/>
              <a:t>Oman tieteenalan asiantuntijuuden rakentaminen luetun ja keskustellun perusteella</a:t>
            </a:r>
          </a:p>
          <a:p>
            <a:pPr lvl="1"/>
            <a:r>
              <a:rPr lang="fi-FI" dirty="0"/>
              <a:t>(Kurssisuoritus)</a:t>
            </a:r>
          </a:p>
        </p:txBody>
      </p:sp>
    </p:spTree>
    <p:extLst>
      <p:ext uri="{BB962C8B-B14F-4D97-AF65-F5344CB8AC3E}">
        <p14:creationId xmlns:p14="http://schemas.microsoft.com/office/powerpoint/2010/main" val="13677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4C054-1784-7E0C-2789-DEA3C9A5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Lukupiiri – KTKP010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9FC29-27C7-E5DD-04A7-017B754F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 sz="1500"/>
              <a:t>KTKP010 –tenttiin (27.10.) teillä on luettavana:</a:t>
            </a:r>
          </a:p>
          <a:p>
            <a:pPr lvl="1"/>
            <a:r>
              <a:rPr lang="fi-FI" sz="1500" err="1"/>
              <a:t>Woolfolk</a:t>
            </a:r>
            <a:r>
              <a:rPr lang="fi-FI" sz="1500"/>
              <a:t>, A. (2016). </a:t>
            </a:r>
            <a:r>
              <a:rPr lang="fi-FI" sz="1500" b="1" i="1" err="1"/>
              <a:t>Educational</a:t>
            </a:r>
            <a:r>
              <a:rPr lang="fi-FI" sz="1500" b="1" i="1"/>
              <a:t> </a:t>
            </a:r>
            <a:r>
              <a:rPr lang="fi-FI" sz="1500" b="1" i="1" err="1"/>
              <a:t>psychology</a:t>
            </a:r>
            <a:r>
              <a:rPr lang="fi-FI" sz="1500" b="1"/>
              <a:t>.</a:t>
            </a:r>
            <a:r>
              <a:rPr lang="fi-FI" sz="1500"/>
              <a:t> </a:t>
            </a:r>
            <a:r>
              <a:rPr lang="fi-FI" sz="1500" err="1"/>
              <a:t>Pearson</a:t>
            </a:r>
            <a:r>
              <a:rPr lang="fi-FI" sz="1500"/>
              <a:t> </a:t>
            </a:r>
            <a:r>
              <a:rPr lang="fi-FI" sz="1500" err="1"/>
              <a:t>Education</a:t>
            </a:r>
            <a:r>
              <a:rPr lang="fi-FI" sz="1500"/>
              <a:t> Limited.</a:t>
            </a:r>
          </a:p>
          <a:p>
            <a:pPr lvl="2"/>
            <a:r>
              <a:rPr lang="fi-FI" sz="1500" err="1"/>
              <a:t>Older</a:t>
            </a:r>
            <a:r>
              <a:rPr lang="fi-FI" sz="1500"/>
              <a:t> </a:t>
            </a:r>
            <a:r>
              <a:rPr lang="fi-FI" sz="1500" err="1"/>
              <a:t>editions</a:t>
            </a:r>
            <a:r>
              <a:rPr lang="fi-FI" sz="1500"/>
              <a:t> ok </a:t>
            </a:r>
            <a:r>
              <a:rPr lang="fi-FI" sz="1500" err="1"/>
              <a:t>too</a:t>
            </a:r>
            <a:r>
              <a:rPr lang="fi-FI" sz="1500"/>
              <a:t>. </a:t>
            </a:r>
            <a:r>
              <a:rPr lang="fi-FI" sz="1500" err="1"/>
              <a:t>Use</a:t>
            </a:r>
            <a:r>
              <a:rPr lang="fi-FI" sz="1500"/>
              <a:t> </a:t>
            </a:r>
            <a:r>
              <a:rPr lang="fi-FI" sz="1500" err="1"/>
              <a:t>the</a:t>
            </a:r>
            <a:r>
              <a:rPr lang="fi-FI" sz="1500"/>
              <a:t> </a:t>
            </a:r>
            <a:r>
              <a:rPr lang="fi-FI" sz="1500" err="1"/>
              <a:t>contents</a:t>
            </a:r>
            <a:r>
              <a:rPr lang="fi-FI" sz="1500"/>
              <a:t> &amp; </a:t>
            </a:r>
            <a:r>
              <a:rPr lang="fi-FI" sz="1500" err="1"/>
              <a:t>search</a:t>
            </a:r>
            <a:r>
              <a:rPr lang="fi-FI" sz="1500"/>
              <a:t> </a:t>
            </a:r>
            <a:r>
              <a:rPr lang="fi-FI" sz="1500" err="1"/>
              <a:t>options</a:t>
            </a:r>
            <a:r>
              <a:rPr lang="fi-FI" sz="1500"/>
              <a:t> to </a:t>
            </a:r>
            <a:r>
              <a:rPr lang="fi-FI" sz="1500" err="1"/>
              <a:t>read</a:t>
            </a:r>
            <a:r>
              <a:rPr lang="fi-FI" sz="1500"/>
              <a:t> </a:t>
            </a:r>
            <a:r>
              <a:rPr lang="fi-FI" sz="1500" err="1"/>
              <a:t>the</a:t>
            </a:r>
            <a:r>
              <a:rPr lang="fi-FI" sz="1500"/>
              <a:t> </a:t>
            </a:r>
            <a:r>
              <a:rPr lang="fi-FI" sz="1500" err="1"/>
              <a:t>up</a:t>
            </a:r>
            <a:r>
              <a:rPr lang="fi-FI" sz="1500"/>
              <a:t> on: </a:t>
            </a:r>
            <a:r>
              <a:rPr lang="fi-FI" sz="1500" b="1" err="1"/>
              <a:t>behavioral</a:t>
            </a:r>
            <a:r>
              <a:rPr lang="fi-FI" sz="1500" b="1"/>
              <a:t> </a:t>
            </a:r>
            <a:r>
              <a:rPr lang="fi-FI" sz="1500" b="1" err="1"/>
              <a:t>views</a:t>
            </a:r>
            <a:r>
              <a:rPr lang="fi-FI" sz="1500" b="1"/>
              <a:t> of </a:t>
            </a:r>
            <a:r>
              <a:rPr lang="fi-FI" sz="1500" b="1" err="1"/>
              <a:t>learning</a:t>
            </a:r>
            <a:r>
              <a:rPr lang="fi-FI" sz="1500" b="1"/>
              <a:t>, </a:t>
            </a:r>
            <a:r>
              <a:rPr lang="fi-FI" sz="1500" b="1" err="1"/>
              <a:t>cognitive</a:t>
            </a:r>
            <a:r>
              <a:rPr lang="fi-FI" sz="1500" b="1"/>
              <a:t> </a:t>
            </a:r>
            <a:r>
              <a:rPr lang="fi-FI" sz="1500" b="1" err="1"/>
              <a:t>views</a:t>
            </a:r>
            <a:r>
              <a:rPr lang="fi-FI" sz="1500" b="1"/>
              <a:t> of </a:t>
            </a:r>
            <a:r>
              <a:rPr lang="fi-FI" sz="1500" b="1" err="1"/>
              <a:t>learning</a:t>
            </a:r>
            <a:r>
              <a:rPr lang="fi-FI" sz="1500" b="1"/>
              <a:t>, </a:t>
            </a:r>
            <a:r>
              <a:rPr lang="fi-FI" sz="1500" b="1" err="1"/>
              <a:t>social</a:t>
            </a:r>
            <a:r>
              <a:rPr lang="fi-FI" sz="1500" b="1"/>
              <a:t> </a:t>
            </a:r>
            <a:r>
              <a:rPr lang="fi-FI" sz="1500" b="1" err="1"/>
              <a:t>cognitive</a:t>
            </a:r>
            <a:r>
              <a:rPr lang="fi-FI" sz="1500" b="1"/>
              <a:t> &amp; </a:t>
            </a:r>
            <a:r>
              <a:rPr lang="fi-FI" sz="1500" b="1" err="1"/>
              <a:t>constructivist</a:t>
            </a:r>
            <a:r>
              <a:rPr lang="fi-FI" sz="1500" b="1"/>
              <a:t> </a:t>
            </a:r>
            <a:r>
              <a:rPr lang="fi-FI" sz="1500" b="1" err="1"/>
              <a:t>views</a:t>
            </a:r>
            <a:r>
              <a:rPr lang="fi-FI" sz="1500" b="1"/>
              <a:t> of </a:t>
            </a:r>
            <a:r>
              <a:rPr lang="fi-FI" sz="1500" b="1" err="1"/>
              <a:t>learning</a:t>
            </a:r>
            <a:r>
              <a:rPr lang="fi-FI" sz="1500" b="1"/>
              <a:t>, </a:t>
            </a:r>
            <a:r>
              <a:rPr lang="fi-FI" sz="1500" b="1" err="1"/>
              <a:t>engaged</a:t>
            </a:r>
            <a:r>
              <a:rPr lang="fi-FI" sz="1500" b="1"/>
              <a:t> </a:t>
            </a:r>
            <a:r>
              <a:rPr lang="fi-FI" sz="1500" b="1" err="1"/>
              <a:t>learning</a:t>
            </a:r>
            <a:r>
              <a:rPr lang="fi-FI" sz="1500" b="1"/>
              <a:t>, </a:t>
            </a:r>
            <a:r>
              <a:rPr lang="fi-FI" sz="1500" b="1" err="1"/>
              <a:t>cooperation</a:t>
            </a:r>
            <a:r>
              <a:rPr lang="fi-FI" sz="1500" b="1"/>
              <a:t> &amp; </a:t>
            </a:r>
            <a:r>
              <a:rPr lang="fi-FI" sz="1500" b="1" err="1"/>
              <a:t>community</a:t>
            </a:r>
            <a:r>
              <a:rPr lang="fi-FI" sz="1500" b="1"/>
              <a:t> </a:t>
            </a:r>
            <a:endParaRPr lang="fi-FI" sz="1500"/>
          </a:p>
          <a:p>
            <a:pPr lvl="1"/>
            <a:r>
              <a:rPr lang="fi-FI" sz="1500" err="1"/>
              <a:t>Atjonen</a:t>
            </a:r>
            <a:r>
              <a:rPr lang="fi-FI" sz="1500"/>
              <a:t>, P. (2023). </a:t>
            </a:r>
            <a:r>
              <a:rPr lang="fi-FI" sz="1500" b="1" i="1"/>
              <a:t>Formatiivinen arviointi perusopetuksessa.</a:t>
            </a:r>
            <a:r>
              <a:rPr lang="fi-FI" sz="1500"/>
              <a:t> Itä-Suomen yliopisto. </a:t>
            </a:r>
            <a:r>
              <a:rPr lang="fi-FI" sz="1500">
                <a:hlinkClick r:id="rId2"/>
              </a:rPr>
              <a:t>http://urn.fi/URN:ISBN:978-952-61-4784-0</a:t>
            </a:r>
            <a:r>
              <a:rPr lang="fi-FI" sz="1500"/>
              <a:t> Teoksesta luetaan seuraavat osat:</a:t>
            </a:r>
          </a:p>
          <a:p>
            <a:pPr lvl="2"/>
            <a:r>
              <a:rPr lang="fi-FI" sz="1500"/>
              <a:t>“1 Formatiivinen arviointi – palautetta laajempi oppimisprosessin tuki” (s. 8-18)</a:t>
            </a:r>
          </a:p>
          <a:p>
            <a:pPr lvl="2"/>
            <a:r>
              <a:rPr lang="fi-FI" sz="1500"/>
              <a:t>“2 Formatiivisen arvioinnin määritelmiä ja strategioita” (s. 19-25)</a:t>
            </a:r>
          </a:p>
          <a:p>
            <a:pPr lvl="2"/>
            <a:r>
              <a:rPr lang="fi-FI" sz="1500"/>
              <a:t>“3 Formatiivisen arvioinnin suhde summatiiviseen arviointiin” (s. 26-34</a:t>
            </a:r>
          </a:p>
          <a:p>
            <a:pPr lvl="1"/>
            <a:r>
              <a:rPr lang="fi-FI" sz="1500"/>
              <a:t>Pulkkinen, L., Ahonen, T. &amp; Ruoppila, I. (2023). </a:t>
            </a:r>
            <a:r>
              <a:rPr lang="fi-FI" sz="1500" b="1" i="1"/>
              <a:t>Ihmisen psykologinen kehitys</a:t>
            </a:r>
            <a:r>
              <a:rPr lang="fi-FI" sz="1500" b="1"/>
              <a:t>.</a:t>
            </a:r>
            <a:r>
              <a:rPr lang="fi-FI" sz="1500"/>
              <a:t> PS-kustannus. Teoksesta luetaan </a:t>
            </a:r>
            <a:r>
              <a:rPr lang="fi-FI" sz="1500" b="1"/>
              <a:t>joko</a:t>
            </a:r>
            <a:r>
              <a:rPr lang="fi-FI" sz="1500"/>
              <a:t>: </a:t>
            </a:r>
          </a:p>
          <a:p>
            <a:pPr lvl="2"/>
            <a:r>
              <a:rPr lang="fi-FI" sz="1500"/>
              <a:t>“Varhaislapsuus” (s. 22-76) ja ”Keskilapsuus (s. 77-141) </a:t>
            </a:r>
            <a:r>
              <a:rPr lang="fi-FI" sz="1500" b="1"/>
              <a:t>TAI </a:t>
            </a:r>
            <a:endParaRPr lang="fi-FI" sz="1500"/>
          </a:p>
          <a:p>
            <a:pPr lvl="2"/>
            <a:r>
              <a:rPr lang="fi-FI" sz="1500"/>
              <a:t>“Keskilapsuus (s. 77-141) ja ”Nuoruus” (s. 142-177). </a:t>
            </a:r>
          </a:p>
        </p:txBody>
      </p:sp>
    </p:spTree>
    <p:extLst>
      <p:ext uri="{BB962C8B-B14F-4D97-AF65-F5344CB8AC3E}">
        <p14:creationId xmlns:p14="http://schemas.microsoft.com/office/powerpoint/2010/main" val="168184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24E19-17C9-E06F-1FF1-5ACC2F27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Kokeillaan lukupiiriä!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D4669-5C7D-F362-8B93-24C8C497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Ryhmäjako (HUOM! Tuomas, Emmi, Emma, O-P mukaan)</a:t>
            </a:r>
          </a:p>
          <a:p>
            <a:pPr lvl="1"/>
            <a:r>
              <a:rPr lang="fi-FI" dirty="0"/>
              <a:t>Kiia, O-P, Miro, Sara</a:t>
            </a:r>
          </a:p>
          <a:p>
            <a:pPr lvl="1"/>
            <a:r>
              <a:rPr lang="fi-FI" dirty="0" err="1"/>
              <a:t>Lyko</a:t>
            </a:r>
            <a:r>
              <a:rPr lang="fi-FI" dirty="0"/>
              <a:t>, Juulia, Iida, Emma</a:t>
            </a:r>
          </a:p>
          <a:p>
            <a:pPr lvl="1"/>
            <a:r>
              <a:rPr lang="fi-FI" dirty="0"/>
              <a:t>Vertti, Tuomas, Emmi, Eetu</a:t>
            </a:r>
          </a:p>
          <a:p>
            <a:r>
              <a:rPr lang="fi-FI" dirty="0"/>
              <a:t>Tehkää suunnitelma:</a:t>
            </a:r>
          </a:p>
          <a:p>
            <a:pPr lvl="1"/>
            <a:r>
              <a:rPr lang="fi-FI" dirty="0"/>
              <a:t>Mitä luetaan mihin mennessä?</a:t>
            </a:r>
          </a:p>
          <a:p>
            <a:pPr lvl="1"/>
            <a:r>
              <a:rPr lang="fi-FI" dirty="0"/>
              <a:t>Miten tapaamiseen valmistaudutaan?</a:t>
            </a:r>
          </a:p>
          <a:p>
            <a:pPr lvl="1"/>
            <a:r>
              <a:rPr lang="fi-FI" dirty="0"/>
              <a:t>Mitä tapaamisessa tapahtuu?</a:t>
            </a:r>
          </a:p>
          <a:p>
            <a:pPr lvl="2"/>
            <a:r>
              <a:rPr lang="fi-FI" dirty="0"/>
              <a:t>Tarvitaanko esim. puheenjohtajaa / sihteeriä?</a:t>
            </a:r>
          </a:p>
        </p:txBody>
      </p:sp>
    </p:spTree>
    <p:extLst>
      <p:ext uri="{BB962C8B-B14F-4D97-AF65-F5344CB8AC3E}">
        <p14:creationId xmlns:p14="http://schemas.microsoft.com/office/powerpoint/2010/main" val="151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47F2D4-A987-EF94-B2A6-F7D62132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2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faf489b-dee5-4844-91ae-ccac4d0be0f3" xsi:nil="true"/>
    <lcf76f155ced4ddcb4097134ff3c332f xmlns="d111a124-6397-4d31-af44-5538addcdc1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D4A6FB6770A74468C768EE00E306982" ma:contentTypeVersion="18" ma:contentTypeDescription="Luo uusi asiakirja." ma:contentTypeScope="" ma:versionID="8555118a6a6498ed13db72fad5ae7cb1">
  <xsd:schema xmlns:xsd="http://www.w3.org/2001/XMLSchema" xmlns:xs="http://www.w3.org/2001/XMLSchema" xmlns:p="http://schemas.microsoft.com/office/2006/metadata/properties" xmlns:ns1="http://schemas.microsoft.com/sharepoint/v3" xmlns:ns2="d111a124-6397-4d31-af44-5538addcdc14" xmlns:ns3="1faf489b-dee5-4844-91ae-ccac4d0be0f3" targetNamespace="http://schemas.microsoft.com/office/2006/metadata/properties" ma:root="true" ma:fieldsID="ef22b1d094f51088d820575a2205d870" ns1:_="" ns2:_="" ns3:_="">
    <xsd:import namespace="http://schemas.microsoft.com/sharepoint/v3"/>
    <xsd:import namespace="d111a124-6397-4d31-af44-5538addcdc14"/>
    <xsd:import namespace="1faf489b-dee5-4844-91ae-ccac4d0be0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1a124-6397-4d31-af44-5538addcd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f489b-dee5-4844-91ae-ccac4d0be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00a948-4f8c-4d45-8374-c7fdf29eddc8}" ma:internalName="TaxCatchAll" ma:showField="CatchAllData" ma:web="1faf489b-dee5-4844-91ae-ccac4d0be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0F29A0-34DF-4C82-A55E-21ADC3F84B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2F4F2C-A70F-46D2-A81B-DC445915E9AA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d111a124-6397-4d31-af44-5538addcdc14"/>
    <ds:schemaRef ds:uri="http://schemas.microsoft.com/sharepoint/v3"/>
    <ds:schemaRef ds:uri="http://schemas.microsoft.com/office/infopath/2007/PartnerControls"/>
    <ds:schemaRef ds:uri="http://purl.org/dc/terms/"/>
    <ds:schemaRef ds:uri="1faf489b-dee5-4844-91ae-ccac4d0be0f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DF3C657-819D-45DA-AC17-77E2A8470190}">
  <ds:schemaRefs>
    <ds:schemaRef ds:uri="1faf489b-dee5-4844-91ae-ccac4d0be0f3"/>
    <ds:schemaRef ds:uri="d111a124-6397-4d31-af44-5538addcdc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JYU Theme</Template>
  <TotalTime>68</TotalTime>
  <Words>391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Thursday  Sep 25</vt:lpstr>
      <vt:lpstr>Kalenteri </vt:lpstr>
      <vt:lpstr>Lukupiirityöskentely</vt:lpstr>
      <vt:lpstr>Lukupiiri – KTKP010</vt:lpstr>
      <vt:lpstr>Kokeillaan lukupiiriä!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Kuutila, Nita</dc:creator>
  <cp:lastModifiedBy>Kuutila, Nita</cp:lastModifiedBy>
  <cp:revision>2</cp:revision>
  <dcterms:created xsi:type="dcterms:W3CDTF">2025-08-19T05:17:16Z</dcterms:created>
  <dcterms:modified xsi:type="dcterms:W3CDTF">2025-09-25T12:17:55Z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0x0101009D4A6FB6770A74468C768EE00E306982</vt:lpwstr>
  </property>
  <property fmtid="{D5CDD505-2E9C-101B-9397-08002B2CF9AE}" pid="3" name="MediaServiceImageTags">
    <vt:lpwstr/>
  </property>
</Properties>
</file>