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49" r:id="rId5"/>
    <p:sldId id="450" r:id="rId6"/>
    <p:sldId id="465" r:id="rId7"/>
    <p:sldId id="460" r:id="rId8"/>
    <p:sldId id="459" r:id="rId9"/>
    <p:sldId id="462" r:id="rId10"/>
    <p:sldId id="463" r:id="rId11"/>
    <p:sldId id="464" r:id="rId12"/>
    <p:sldId id="461" r:id="rId13"/>
    <p:sldId id="451" r:id="rId14"/>
    <p:sldId id="453" r:id="rId15"/>
    <p:sldId id="455" r:id="rId16"/>
    <p:sldId id="456" r:id="rId17"/>
    <p:sldId id="457" r:id="rId18"/>
    <p:sldId id="458"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9E959-A323-4EA2-B53E-5280BCF3BFCB}" v="401" dt="2026-01-13T07:04:27.098"/>
    <p1510:client id="{E9068AE4-B084-42AD-8237-C66CEC1712F2}" v="79" dt="2026-01-12T12:36:00.376"/>
    <p1510:client id="{FE7AEED8-9E65-4B28-AC08-999480F37CC5}" v="36" dt="2026-01-12T13:09:44.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606F1-EF2B-4439-8030-DCE7F8314C0A}" type="datetimeFigureOut">
              <a:t>13.1.2026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ED0D-9BAA-4E62-83E0-5CCADF0D0814}" type="slidenum">
              <a:t>‹#›</a:t>
            </a:fld>
            <a:endParaRPr lang="fi-FI"/>
          </a:p>
        </p:txBody>
      </p:sp>
    </p:spTree>
    <p:extLst>
      <p:ext uri="{BB962C8B-B14F-4D97-AF65-F5344CB8AC3E}">
        <p14:creationId xmlns:p14="http://schemas.microsoft.com/office/powerpoint/2010/main" val="65051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758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15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60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34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401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94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146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463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397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11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3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09846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jyu.fi/fi/opiskelijalle/kandi-ja-maisteriopiskelijan-ohjeet/kansainvalistyminen-ja-opiskelijavaihto/kansainvalistyminen-ja-kansainvalisyysosaamin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da.net/id/56d4f4037c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ABCD16-70FE-986A-FFCB-BA27431DF37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23041-6F3C-3ADB-DCE6-BCAC8865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3F876F-0C93-2845-42E1-82970A449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51A8FCA2-AD46-C779-9B1F-C33867BA2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0FDD3B-E116-82DE-F4DB-FA0F44E6D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954962C-7B8A-2842-D106-D4E3EB1A6526}"/>
              </a:ext>
            </a:extLst>
          </p:cNvPr>
          <p:cNvSpPr>
            <a:spLocks noGrp="1"/>
          </p:cNvSpPr>
          <p:nvPr>
            <p:ph type="ctrTitle"/>
          </p:nvPr>
        </p:nvSpPr>
        <p:spPr>
          <a:xfrm>
            <a:off x="3315031" y="1380754"/>
            <a:ext cx="5561938" cy="2513516"/>
          </a:xfrm>
        </p:spPr>
        <p:txBody>
          <a:bodyPr>
            <a:normAutofit/>
          </a:bodyPr>
          <a:lstStyle/>
          <a:p>
            <a:r>
              <a:rPr lang="fi-FI" dirty="0" err="1"/>
              <a:t>Tuesday</a:t>
            </a:r>
            <a:br>
              <a:rPr lang="fi-FI" dirty="0"/>
            </a:br>
            <a:r>
              <a:rPr lang="fi-FI" dirty="0"/>
              <a:t> Jan 13</a:t>
            </a:r>
          </a:p>
        </p:txBody>
      </p:sp>
      <p:sp>
        <p:nvSpPr>
          <p:cNvPr id="3" name="Content Placeholder 2">
            <a:extLst>
              <a:ext uri="{FF2B5EF4-FFF2-40B4-BE49-F238E27FC236}">
                <a16:creationId xmlns:a16="http://schemas.microsoft.com/office/drawing/2014/main" id="{36C87BA0-B841-CD98-EAA3-901CA7B47D1E}"/>
              </a:ext>
            </a:extLst>
          </p:cNvPr>
          <p:cNvSpPr>
            <a:spLocks noGrp="1"/>
          </p:cNvSpPr>
          <p:nvPr>
            <p:ph type="subTitle" idx="1"/>
          </p:nvPr>
        </p:nvSpPr>
        <p:spPr>
          <a:xfrm>
            <a:off x="3315031" y="4076802"/>
            <a:ext cx="5561938" cy="1534587"/>
          </a:xfrm>
        </p:spPr>
        <p:txBody>
          <a:bodyPr vert="horz" lIns="91440" tIns="45720" rIns="91440" bIns="45720" rtlCol="0" anchor="t">
            <a:normAutofit/>
          </a:bodyPr>
          <a:lstStyle/>
          <a:p>
            <a:r>
              <a:rPr lang="en-US" dirty="0" err="1"/>
              <a:t>Kansainvälisyysosaaminen</a:t>
            </a:r>
            <a:r>
              <a:rPr lang="en-US" dirty="0"/>
              <a:t> ja </a:t>
            </a:r>
            <a:r>
              <a:rPr lang="en-US" dirty="0" err="1"/>
              <a:t>kansainvälisyyssuunnitelma</a:t>
            </a:r>
            <a:endParaRPr lang="fi-FI" dirty="0" err="1"/>
          </a:p>
        </p:txBody>
      </p:sp>
      <p:sp>
        <p:nvSpPr>
          <p:cNvPr id="16" name="Arc 15">
            <a:extLst>
              <a:ext uri="{FF2B5EF4-FFF2-40B4-BE49-F238E27FC236}">
                <a16:creationId xmlns:a16="http://schemas.microsoft.com/office/drawing/2014/main" id="{52763D9E-101E-8906-E814-192AF95D6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21504DF4-A157-E8FE-EA31-74999E128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6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FF81D-7770-59C7-C7E1-37AD81193471}"/>
              </a:ext>
            </a:extLst>
          </p:cNvPr>
          <p:cNvSpPr>
            <a:spLocks noGrp="1"/>
          </p:cNvSpPr>
          <p:nvPr>
            <p:ph type="title"/>
          </p:nvPr>
        </p:nvSpPr>
        <p:spPr>
          <a:xfrm>
            <a:off x="686833" y="1153572"/>
            <a:ext cx="3253795" cy="4461163"/>
          </a:xfrm>
        </p:spPr>
        <p:txBody>
          <a:bodyPr>
            <a:normAutofit/>
          </a:bodyPr>
          <a:lstStyle/>
          <a:p>
            <a:r>
              <a:rPr lang="fi-FI" sz="3600" dirty="0">
                <a:solidFill>
                  <a:srgbClr val="FFFFFF"/>
                </a:solidFill>
              </a:rPr>
              <a:t>Paikkoja kansainvälisille kohtaamisille opinnoissa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3BFA31-5B3D-3B86-7344-9BB367761997}"/>
              </a:ext>
            </a:extLst>
          </p:cNvPr>
          <p:cNvSpPr>
            <a:spLocks noGrp="1"/>
          </p:cNvSpPr>
          <p:nvPr>
            <p:ph idx="1"/>
          </p:nvPr>
        </p:nvSpPr>
        <p:spPr>
          <a:xfrm>
            <a:off x="4403765" y="1393371"/>
            <a:ext cx="6906491" cy="5145541"/>
          </a:xfrm>
        </p:spPr>
        <p:txBody>
          <a:bodyPr anchor="ctr">
            <a:normAutofit fontScale="92500" lnSpcReduction="10000"/>
          </a:bodyPr>
          <a:lstStyle/>
          <a:p>
            <a:r>
              <a:rPr lang="fi-FI" sz="1600" dirty="0"/>
              <a:t>Vaihto-opiskelu</a:t>
            </a:r>
          </a:p>
          <a:p>
            <a:r>
              <a:rPr lang="fi-FI" sz="1600" dirty="0"/>
              <a:t>Kansainväliset harjoittelut</a:t>
            </a:r>
          </a:p>
          <a:p>
            <a:r>
              <a:rPr lang="fi-FI" sz="1600" dirty="0"/>
              <a:t>Lyhytliikkuvuusjaksot, esim. kesäkoulut, FORTHEM-lyhytliikkuvuudet</a:t>
            </a:r>
          </a:p>
          <a:p>
            <a:r>
              <a:rPr lang="fi-FI" sz="1600" dirty="0"/>
              <a:t>JYU:n tutkinto-ohjelmien vieraskielinen opetus</a:t>
            </a:r>
          </a:p>
          <a:p>
            <a:r>
              <a:rPr lang="fi-FI" sz="1600" dirty="0"/>
              <a:t>Kansainvälisten yhteistyöyliopistojen opetustarjonta, esim. virtuaaliopetus</a:t>
            </a:r>
          </a:p>
          <a:p>
            <a:r>
              <a:rPr lang="fi-FI" sz="1600" dirty="0"/>
              <a:t>Tutkinto-ohjelmien opetukseen, johon sisältyy alakohtaista kansainvälisyysosaamista</a:t>
            </a:r>
          </a:p>
          <a:p>
            <a:r>
              <a:rPr lang="fi-FI" sz="1600" dirty="0"/>
              <a:t>Kansainvälisiä ja monikulttuurisia teemoja ja/tai kulttuurienvälistä vuorovaikutusta sisältävä opetus</a:t>
            </a:r>
          </a:p>
          <a:p>
            <a:r>
              <a:rPr lang="fi-FI" sz="1600" dirty="0"/>
              <a:t>Tutkintoon pakollisena kuuluvien viestintä- ja kieliopintojen lisäksi vapaavalintaisia vieraiden kielten viestintä- ja kieliopintoja, monikielisen ja kulttuurienvälisen vuorovaikutuksen opintoja</a:t>
            </a:r>
          </a:p>
          <a:p>
            <a:r>
              <a:rPr lang="fi-FI" sz="1600" dirty="0"/>
              <a:t>Opinnäytetyö vieraalla kielellä ja kansainvälisessä kontekstissa (ryhmätyö, kansainvälinen case </a:t>
            </a:r>
            <a:r>
              <a:rPr lang="fi-FI" sz="1600" dirty="0" err="1"/>
              <a:t>study</a:t>
            </a:r>
            <a:r>
              <a:rPr lang="fi-FI" sz="1600" dirty="0"/>
              <a:t>, tms.)</a:t>
            </a:r>
          </a:p>
          <a:p>
            <a:r>
              <a:rPr lang="fi-FI" sz="1600" dirty="0"/>
              <a:t>Kotikansainvälistyminen</a:t>
            </a:r>
          </a:p>
          <a:p>
            <a:pPr marL="0" indent="0">
              <a:buNone/>
            </a:pPr>
            <a:endParaRPr lang="fi-FI" sz="1600" dirty="0"/>
          </a:p>
          <a:p>
            <a:pPr marL="0" indent="0">
              <a:buNone/>
            </a:pPr>
            <a:r>
              <a:rPr lang="fi-FI" sz="1600" dirty="0"/>
              <a:t>Lue lisää: </a:t>
            </a:r>
            <a:r>
              <a:rPr lang="fi-FI" sz="1600" dirty="0">
                <a:hlinkClick r:id="rId2"/>
              </a:rPr>
              <a:t>https://www.jyu.fi/fi/opiskelijalle/kandi-ja-maisteriopiskelijan-ohjeet/kansainvalistyminen-ja-opiskelijavaihto/kansainvalistyminen-ja-kansainvalisyysosaaminen</a:t>
            </a:r>
            <a:endParaRPr lang="fi-FI" sz="1600" dirty="0"/>
          </a:p>
          <a:p>
            <a:endParaRPr lang="fi-FI" sz="1300" dirty="0"/>
          </a:p>
          <a:p>
            <a:endParaRPr lang="fi-FI" sz="1300" dirty="0"/>
          </a:p>
        </p:txBody>
      </p:sp>
      <p:pic>
        <p:nvPicPr>
          <p:cNvPr id="4" name="Picture 3">
            <a:extLst>
              <a:ext uri="{FF2B5EF4-FFF2-40B4-BE49-F238E27FC236}">
                <a16:creationId xmlns:a16="http://schemas.microsoft.com/office/drawing/2014/main" id="{835EE23A-132E-8886-E397-B551291274A6}"/>
              </a:ext>
            </a:extLst>
          </p:cNvPr>
          <p:cNvPicPr>
            <a:picLocks noChangeAspect="1"/>
          </p:cNvPicPr>
          <p:nvPr/>
        </p:nvPicPr>
        <p:blipFill>
          <a:blip r:embed="rId3"/>
          <a:stretch>
            <a:fillRect/>
          </a:stretch>
        </p:blipFill>
        <p:spPr>
          <a:xfrm>
            <a:off x="2148599" y="0"/>
            <a:ext cx="10040353" cy="1028838"/>
          </a:xfrm>
          <a:prstGeom prst="rect">
            <a:avLst/>
          </a:prstGeom>
        </p:spPr>
      </p:pic>
    </p:spTree>
    <p:extLst>
      <p:ext uri="{BB962C8B-B14F-4D97-AF65-F5344CB8AC3E}">
        <p14:creationId xmlns:p14="http://schemas.microsoft.com/office/powerpoint/2010/main" val="359914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9FE6-AD3C-0A7D-DD94-BA048E90E79C}"/>
              </a:ext>
            </a:extLst>
          </p:cNvPr>
          <p:cNvSpPr>
            <a:spLocks noGrp="1"/>
          </p:cNvSpPr>
          <p:nvPr>
            <p:ph type="title"/>
          </p:nvPr>
        </p:nvSpPr>
        <p:spPr>
          <a:xfrm>
            <a:off x="5971032" y="399097"/>
            <a:ext cx="5291663" cy="957263"/>
          </a:xfrm>
        </p:spPr>
        <p:txBody>
          <a:bodyPr anchor="b">
            <a:normAutofit/>
          </a:bodyPr>
          <a:lstStyle/>
          <a:p>
            <a:r>
              <a:rPr lang="fi-FI" sz="3100" dirty="0"/>
              <a:t>Kansainvälistymissuunnitelma</a:t>
            </a:r>
          </a:p>
        </p:txBody>
      </p:sp>
      <p:pic>
        <p:nvPicPr>
          <p:cNvPr id="6" name="Picture 5" descr="A person holding a globe">
            <a:extLst>
              <a:ext uri="{FF2B5EF4-FFF2-40B4-BE49-F238E27FC236}">
                <a16:creationId xmlns:a16="http://schemas.microsoft.com/office/drawing/2014/main" id="{60C898AC-E111-86BA-BAF7-425C96175175}"/>
              </a:ext>
            </a:extLst>
          </p:cNvPr>
          <p:cNvPicPr>
            <a:picLocks noChangeAspect="1"/>
          </p:cNvPicPr>
          <p:nvPr/>
        </p:nvPicPr>
        <p:blipFill>
          <a:blip r:embed="rId2" cstate="print">
            <a:extLst>
              <a:ext uri="{28A0092B-C50C-407E-A947-70E740481C1C}">
                <a14:useLocalDpi xmlns:a14="http://schemas.microsoft.com/office/drawing/2010/main" val="0"/>
              </a:ext>
            </a:extLst>
          </a:blip>
          <a:srcRect l="23676" r="23422" b="-2"/>
          <a:stretch>
            <a:fillRect/>
          </a:stretch>
        </p:blipFill>
        <p:spPr>
          <a:xfrm>
            <a:off x="-321732"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CC0208B1-573D-71FC-190C-0087717B1599}"/>
              </a:ext>
            </a:extLst>
          </p:cNvPr>
          <p:cNvSpPr>
            <a:spLocks noGrp="1"/>
          </p:cNvSpPr>
          <p:nvPr>
            <p:ph idx="1"/>
          </p:nvPr>
        </p:nvSpPr>
        <p:spPr>
          <a:xfrm>
            <a:off x="5971032" y="1444625"/>
            <a:ext cx="5382768" cy="4732338"/>
          </a:xfrm>
        </p:spPr>
        <p:txBody>
          <a:bodyPr>
            <a:normAutofit fontScale="92500" lnSpcReduction="20000"/>
          </a:bodyPr>
          <a:lstStyle/>
          <a:p>
            <a:pPr>
              <a:lnSpc>
                <a:spcPct val="140000"/>
              </a:lnSpc>
            </a:pPr>
            <a:r>
              <a:rPr lang="fi-FI" sz="1400" dirty="0"/>
              <a:t>Opintojen alussa aloitettava dynaaminen dokumentti, jonka tavoitteena on kansainvälisessä, monikulttuurisessa ja -kielisessä opiskelu- ja työelämässä tarvittavan osaamisen tunnistaminen, näkyväksi tekeminen ja sanoittaminen</a:t>
            </a:r>
          </a:p>
          <a:p>
            <a:pPr>
              <a:lnSpc>
                <a:spcPct val="140000"/>
              </a:lnSpc>
            </a:pPr>
            <a:r>
              <a:rPr lang="fi-FI" sz="1400" dirty="0"/>
              <a:t>Osana opiskelijan HOPS-ohjausta tehtävä suunnitelma kattaa koko tutkintopolun ja siihen palataan ja sitä päivitetään opintojen edetessä</a:t>
            </a:r>
          </a:p>
          <a:p>
            <a:pPr>
              <a:lnSpc>
                <a:spcPct val="140000"/>
              </a:lnSpc>
            </a:pPr>
            <a:r>
              <a:rPr lang="fi-FI" sz="1400" dirty="0"/>
              <a:t>Pohditaan ja reflektoidaan oman kansainvälistymisosaamisen perustaa ja kehitystä suhteessa tiedekunnan, laitoksen sekä </a:t>
            </a:r>
            <a:r>
              <a:rPr lang="fi-FI" sz="1400" dirty="0" err="1"/>
              <a:t>Movin</a:t>
            </a:r>
            <a:r>
              <a:rPr lang="fi-FI" sz="1400" dirty="0"/>
              <a:t> </a:t>
            </a:r>
            <a:r>
              <a:rPr lang="fi-FI" sz="1400" dirty="0" err="1"/>
              <a:t>kv</a:t>
            </a:r>
            <a:r>
              <a:rPr lang="fi-FI" sz="1400" dirty="0"/>
              <a:t>-osaamistavoitteisiin</a:t>
            </a:r>
          </a:p>
          <a:p>
            <a:pPr>
              <a:lnSpc>
                <a:spcPct val="140000"/>
              </a:lnSpc>
            </a:pPr>
            <a:r>
              <a:rPr lang="fi-FI" sz="1400" dirty="0"/>
              <a:t>Voidaan myös miettiä, milloin ja miten opiskelija voi tätä osaamista vahvistaa ja kartuttaa (kaikki laitoksen omat opinnot, </a:t>
            </a:r>
            <a:r>
              <a:rPr lang="fi-FI" sz="1400" dirty="0" err="1"/>
              <a:t>Movin</a:t>
            </a:r>
            <a:r>
              <a:rPr lang="fi-FI" sz="1400" dirty="0"/>
              <a:t> opinnot, muut opinnot, kansainväliset liikkuvuusjaksot, kotikansainvälisyys jne.)</a:t>
            </a:r>
          </a:p>
          <a:p>
            <a:pPr>
              <a:lnSpc>
                <a:spcPct val="140000"/>
              </a:lnSpc>
            </a:pPr>
            <a:r>
              <a:rPr lang="fi-FI" sz="1400" dirty="0" err="1"/>
              <a:t>OKL:ssa</a:t>
            </a:r>
            <a:r>
              <a:rPr lang="fi-FI" sz="1400" dirty="0"/>
              <a:t> suunnitelma palautetaan </a:t>
            </a:r>
            <a:r>
              <a:rPr lang="fi-FI" sz="1400" dirty="0" err="1"/>
              <a:t>Propeen</a:t>
            </a:r>
            <a:r>
              <a:rPr lang="fi-FI" sz="1400" dirty="0"/>
              <a:t>: tee sille oma alisivu, jonne lataat dokumentin (muista jakaa Annelle oikeudet)</a:t>
            </a:r>
          </a:p>
          <a:p>
            <a:pPr>
              <a:lnSpc>
                <a:spcPct val="140000"/>
              </a:lnSpc>
            </a:pPr>
            <a:r>
              <a:rPr lang="fi-FI" sz="1600" b="1" dirty="0">
                <a:hlinkClick r:id="rId3"/>
              </a:rPr>
              <a:t>Kv-suunnitelmapohjan voit ladata kotiryhmän </a:t>
            </a:r>
            <a:r>
              <a:rPr lang="fi-FI" sz="1600" b="1" dirty="0" err="1">
                <a:hlinkClick r:id="rId3"/>
              </a:rPr>
              <a:t>Pedaneistä</a:t>
            </a:r>
            <a:endParaRPr lang="fi-FI" sz="1600" b="1" dirty="0"/>
          </a:p>
        </p:txBody>
      </p:sp>
    </p:spTree>
    <p:extLst>
      <p:ext uri="{BB962C8B-B14F-4D97-AF65-F5344CB8AC3E}">
        <p14:creationId xmlns:p14="http://schemas.microsoft.com/office/powerpoint/2010/main" val="29707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8E25C-8130-D89A-97CA-DBEA4F6FF597}"/>
              </a:ext>
            </a:extLst>
          </p:cNvPr>
          <p:cNvSpPr>
            <a:spLocks noGrp="1"/>
          </p:cNvSpPr>
          <p:nvPr>
            <p:ph type="title"/>
          </p:nvPr>
        </p:nvSpPr>
        <p:spPr>
          <a:xfrm>
            <a:off x="686834" y="1153572"/>
            <a:ext cx="3200400" cy="4461163"/>
          </a:xfrm>
        </p:spPr>
        <p:txBody>
          <a:bodyPr>
            <a:normAutofit/>
          </a:bodyPr>
          <a:lstStyle/>
          <a:p>
            <a:r>
              <a:rPr lang="fi-FI" sz="4100" dirty="0">
                <a:solidFill>
                  <a:srgbClr val="FFFFFF"/>
                </a:solidFill>
              </a:rPr>
              <a:t>Tapaus 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FB98C4-4D20-730D-48CC-45F790A6E0E3}"/>
              </a:ext>
            </a:extLst>
          </p:cNvPr>
          <p:cNvSpPr>
            <a:spLocks noGrp="1"/>
          </p:cNvSpPr>
          <p:nvPr>
            <p:ph idx="1"/>
          </p:nvPr>
        </p:nvSpPr>
        <p:spPr>
          <a:xfrm>
            <a:off x="4167272" y="591343"/>
            <a:ext cx="6906491" cy="5585619"/>
          </a:xfrm>
        </p:spPr>
        <p:txBody>
          <a:bodyPr anchor="ctr">
            <a:noAutofit/>
          </a:bodyPr>
          <a:lstStyle/>
          <a:p>
            <a:r>
              <a:rPr lang="fi-FI" sz="1600" dirty="0"/>
              <a:t>Olet opetusharjoittelussa tai sijaisena koululuokassa, jossa joidenkin oppilaiden suomen kielen taito on vasta kehittymässä. </a:t>
            </a:r>
          </a:p>
          <a:p>
            <a:pPr lvl="0"/>
            <a:r>
              <a:rPr lang="fi-FI" sz="1600" dirty="0"/>
              <a:t>Miten suhtaudut oppilaiden sellaisiin kieliresursseihin, joita et itse hallitse? Esim. kannustatko hyödyntämään niitä, osoitatko kiinnostusta niitä kohtaan, pyritkö opettelemaan sanoja ja fraaseja oppilaiden avulla…?</a:t>
            </a:r>
          </a:p>
          <a:p>
            <a:pPr lvl="1"/>
            <a:r>
              <a:rPr lang="fi-FI" sz="1600" dirty="0"/>
              <a:t>oletko kiinnostunut ymmärtämään ja oppimaan uutta? miten osoitat sen?</a:t>
            </a:r>
          </a:p>
          <a:p>
            <a:pPr lvl="1"/>
            <a:r>
              <a:rPr lang="fi-FI" sz="1600" dirty="0"/>
              <a:t>miten suhtaudut erilaisuuteen ja erilaisiin taitoihin? miten osoitat sen?</a:t>
            </a:r>
          </a:p>
          <a:p>
            <a:pPr lvl="1"/>
            <a:r>
              <a:rPr lang="fi-FI" sz="1600" dirty="0"/>
              <a:t>missä määrin hyödyllisinä tai arvokkaina näet oppilaiden kieliresurssit? miten osoitat asennoitumisesi?</a:t>
            </a:r>
          </a:p>
          <a:p>
            <a:pPr lvl="1"/>
            <a:r>
              <a:rPr lang="fi-FI" sz="1600" dirty="0"/>
              <a:t>missä määrin hakeudut tietoisesti vuorovaikutukseen oppilaiden kanssa ja missä tilanteissa saatat välttää vuorovaikutusta?</a:t>
            </a:r>
          </a:p>
          <a:p>
            <a:pPr lvl="0"/>
            <a:r>
              <a:rPr lang="fi-FI" sz="1600" dirty="0"/>
              <a:t>Miten rohkenet hypätä tilanteisiin ja hyödyntää luovasti omaa osittaista kielitaitoasi?</a:t>
            </a:r>
          </a:p>
          <a:p>
            <a:pPr lvl="0"/>
            <a:r>
              <a:rPr lang="fi-FI" sz="1600" dirty="0"/>
              <a:t>Millaista vallankäyttöä tilanteeseen liittyy: miten oppilaiden ja sinun kielitaitosi ja kielenkäyttönne heijastavat luokan valtasuhteita? </a:t>
            </a:r>
          </a:p>
          <a:p>
            <a:pPr lvl="0"/>
            <a:r>
              <a:rPr lang="fi-FI" sz="1600" dirty="0"/>
              <a:t>Miten voit synnyttää ja kehittää vuorovaikutussuhdetta oppilaiden kanssa?</a:t>
            </a:r>
          </a:p>
        </p:txBody>
      </p:sp>
    </p:spTree>
    <p:extLst>
      <p:ext uri="{BB962C8B-B14F-4D97-AF65-F5344CB8AC3E}">
        <p14:creationId xmlns:p14="http://schemas.microsoft.com/office/powerpoint/2010/main" val="10736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E89EA-AC5F-95DF-771E-31E625128CF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BDE4D9-BF5F-77B3-7933-32D501B0E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37C9ECB-F0F4-D3FE-680E-0BB309222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3C99B-B11D-05CE-B4A8-7277162F7930}"/>
              </a:ext>
            </a:extLst>
          </p:cNvPr>
          <p:cNvSpPr>
            <a:spLocks noGrp="1"/>
          </p:cNvSpPr>
          <p:nvPr>
            <p:ph type="title"/>
          </p:nvPr>
        </p:nvSpPr>
        <p:spPr>
          <a:xfrm>
            <a:off x="686834" y="1153572"/>
            <a:ext cx="3200400" cy="4461163"/>
          </a:xfrm>
        </p:spPr>
        <p:txBody>
          <a:bodyPr>
            <a:normAutofit/>
          </a:bodyPr>
          <a:lstStyle/>
          <a:p>
            <a:r>
              <a:rPr lang="fi-FI" sz="4100" dirty="0">
                <a:solidFill>
                  <a:srgbClr val="FFFFFF"/>
                </a:solidFill>
              </a:rPr>
              <a:t>Tapaus 2</a:t>
            </a:r>
          </a:p>
        </p:txBody>
      </p:sp>
      <p:sp>
        <p:nvSpPr>
          <p:cNvPr id="12" name="Arc 11">
            <a:extLst>
              <a:ext uri="{FF2B5EF4-FFF2-40B4-BE49-F238E27FC236}">
                <a16:creationId xmlns:a16="http://schemas.microsoft.com/office/drawing/2014/main" id="{5ADC1AEC-D94D-540C-F7DB-3D8FE82A9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AD45C9-5F60-3E5B-7C5F-51A24A6941A1}"/>
              </a:ext>
            </a:extLst>
          </p:cNvPr>
          <p:cNvSpPr>
            <a:spLocks noGrp="1"/>
          </p:cNvSpPr>
          <p:nvPr>
            <p:ph idx="1"/>
          </p:nvPr>
        </p:nvSpPr>
        <p:spPr>
          <a:xfrm>
            <a:off x="4167272" y="591343"/>
            <a:ext cx="6906491" cy="5585619"/>
          </a:xfrm>
        </p:spPr>
        <p:txBody>
          <a:bodyPr anchor="ctr">
            <a:noAutofit/>
          </a:bodyPr>
          <a:lstStyle/>
          <a:p>
            <a:r>
              <a:rPr lang="fi-FI" sz="1600" dirty="0"/>
              <a:t>Sinulla on tilaisuus suorittaa sinua kiinnostava opintojakso </a:t>
            </a:r>
            <a:r>
              <a:rPr lang="fi-FI" sz="1600" dirty="0" err="1"/>
              <a:t>kv</a:t>
            </a:r>
            <a:r>
              <a:rPr lang="fi-FI" sz="1600" dirty="0"/>
              <a:t>-ryhmässä, johon osallistuu myös yliopistomme ulkomaisia vaihto- ja tutkinto-opiskelijoita. Opetus toteutetaan kaksikielisenä, ja siihen kuuluu paljon ryhmätyöskentelyä.</a:t>
            </a:r>
          </a:p>
          <a:p>
            <a:pPr lvl="0"/>
            <a:r>
              <a:rPr lang="fi-FI" sz="1600" dirty="0"/>
              <a:t>Tartutko mahdollisuuteen? Miksi/ miksi et?</a:t>
            </a:r>
          </a:p>
          <a:p>
            <a:pPr lvl="0"/>
            <a:r>
              <a:rPr lang="fi-FI" sz="1600" dirty="0"/>
              <a:t>Millaisia ennakkoluuloja tai stereotypioita tunnistat itsessäsi (esim. suhteessa johonkin ihmisryhmiin tai ryhmätyöskentelyyn monikielisissä ja -kulttuurisissa ryhmissä…)?</a:t>
            </a:r>
          </a:p>
          <a:p>
            <a:pPr lvl="0"/>
            <a:r>
              <a:rPr lang="fi-FI" sz="1600" dirty="0"/>
              <a:t>Uudet tilanteet herättävät usein erilaisia tunteita, esimerkiksi epävarmuutta. Millaista epävarmuutta saattaisit kokea opiskelutilanteissa? Miten pyrkisit ratkaisemaan niitä?</a:t>
            </a:r>
          </a:p>
          <a:p>
            <a:pPr lvl="0"/>
            <a:r>
              <a:rPr lang="fi-FI" sz="1600" dirty="0"/>
              <a:t>Miten kykenet vuorovaikutuksessa käyttämään omia monikielisiä, vaikkakin osittaisia, resurssejasi tarkoituksenmukaisesti?</a:t>
            </a:r>
          </a:p>
          <a:p>
            <a:pPr lvl="0"/>
            <a:r>
              <a:rPr lang="fi-FI" sz="1600" dirty="0"/>
              <a:t>Miten kuuntelet ja osoitat kuuntelemista tilanteissa?</a:t>
            </a:r>
          </a:p>
          <a:p>
            <a:pPr lvl="0"/>
            <a:r>
              <a:rPr lang="fi-FI" sz="1600" dirty="0"/>
              <a:t>Miten teet aloitteita ja ylläpidät vuorovaikutusta erilaisissa tilanteissa omaa kielirepertuaariasi hyödyntäen?</a:t>
            </a:r>
          </a:p>
          <a:p>
            <a:pPr lvl="0"/>
            <a:r>
              <a:rPr lang="fi-FI" sz="1600" dirty="0"/>
              <a:t>Miten kykenet käyttämään erilaisia kielellisiä strategioita vuorovaikutustilanteissa selviämiseen (selittäminen, uudelleen muotoilu, kiertoilmaisut, eri kielten hyödyntäminen)  </a:t>
            </a:r>
          </a:p>
          <a:p>
            <a:pPr lvl="1"/>
            <a:r>
              <a:rPr lang="fi-FI" sz="1400" dirty="0"/>
              <a:t>esim. ymmärryksen helpottaminen muotoilemalla sanomasi uudelleen helpommin ymmärrettävään muotoon tai toiselle kielelle) </a:t>
            </a:r>
          </a:p>
        </p:txBody>
      </p:sp>
    </p:spTree>
    <p:extLst>
      <p:ext uri="{BB962C8B-B14F-4D97-AF65-F5344CB8AC3E}">
        <p14:creationId xmlns:p14="http://schemas.microsoft.com/office/powerpoint/2010/main" val="40333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C12887-34E5-2145-BACB-24A4E2151EED}"/>
              </a:ext>
            </a:extLst>
          </p:cNvPr>
          <p:cNvSpPr>
            <a:spLocks noGrp="1"/>
          </p:cNvSpPr>
          <p:nvPr>
            <p:ph type="title"/>
          </p:nvPr>
        </p:nvSpPr>
        <p:spPr>
          <a:xfrm>
            <a:off x="5894962" y="479493"/>
            <a:ext cx="5458838" cy="1325563"/>
          </a:xfrm>
        </p:spPr>
        <p:txBody>
          <a:bodyPr>
            <a:normAutofit/>
          </a:bodyPr>
          <a:lstStyle/>
          <a:p>
            <a:r>
              <a:rPr lang="fi-FI" sz="3400" b="1"/>
              <a:t>Oma kansainvälisyyssuunnitelma</a:t>
            </a:r>
            <a:endParaRPr lang="fi-FI" sz="3400"/>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B0B2D0-7BAD-149A-C87C-3AF48AF3DB08}"/>
              </a:ext>
            </a:extLst>
          </p:cNvPr>
          <p:cNvSpPr>
            <a:spLocks noGrp="1"/>
          </p:cNvSpPr>
          <p:nvPr>
            <p:ph idx="1"/>
          </p:nvPr>
        </p:nvSpPr>
        <p:spPr>
          <a:xfrm>
            <a:off x="5894962" y="1984443"/>
            <a:ext cx="5458838" cy="4192520"/>
          </a:xfrm>
        </p:spPr>
        <p:txBody>
          <a:bodyPr vert="horz" lIns="91440" tIns="45720" rIns="91440" bIns="45720" rtlCol="0" anchor="t">
            <a:normAutofit/>
          </a:bodyPr>
          <a:lstStyle/>
          <a:p>
            <a:r>
              <a:rPr lang="fi-FI" sz="1600" dirty="0"/>
              <a:t>Jatka kansainvälisyyssuunnitelmaasi </a:t>
            </a:r>
            <a:r>
              <a:rPr lang="fi-FI" sz="1600" dirty="0" err="1"/>
              <a:t>PROpesi</a:t>
            </a:r>
            <a:r>
              <a:rPr lang="fi-FI" sz="1600" dirty="0"/>
              <a:t> yhteyteen.</a:t>
            </a:r>
          </a:p>
          <a:p>
            <a:r>
              <a:rPr lang="fi-FI" sz="1600" dirty="0"/>
              <a:t>Hahmottele edellä olleiden kysymysten ja tapausten pohjalta itsellesi 1–3 kehittymistavoitetta kansainvälisyysosaamisessasi. Pohdi ja hahmottele myös konkreettisia tapoja edistää tavoitettasi.</a:t>
            </a:r>
          </a:p>
          <a:p>
            <a:pPr lvl="1"/>
            <a:r>
              <a:rPr lang="fi-FI" sz="1600" dirty="0"/>
              <a:t>Millä eri tavoilla voit kehittää </a:t>
            </a:r>
            <a:r>
              <a:rPr lang="fi-FI" sz="1600" dirty="0" err="1"/>
              <a:t>kv</a:t>
            </a:r>
            <a:r>
              <a:rPr lang="fi-FI" sz="1600" dirty="0"/>
              <a:t>-osaamistasi kotioloissa Suomessa? Entä oletko ajatellut </a:t>
            </a:r>
            <a:r>
              <a:rPr lang="fi-FI" sz="1600" dirty="0" err="1"/>
              <a:t>kv</a:t>
            </a:r>
            <a:r>
              <a:rPr lang="fi-FI" sz="1600" dirty="0"/>
              <a:t>-vaihtoon lähtöä?</a:t>
            </a:r>
          </a:p>
          <a:p>
            <a:r>
              <a:rPr lang="fi-FI" sz="1600" dirty="0"/>
              <a:t>Pohdi vielä:</a:t>
            </a:r>
          </a:p>
          <a:p>
            <a:pPr lvl="1"/>
            <a:r>
              <a:rPr lang="fi-FI" sz="1600" dirty="0"/>
              <a:t>Auttoivatko nämä kysymykset ja tapaukset sinua hahmottamaan omaa kansainvälisyysosaamistasi? </a:t>
            </a:r>
          </a:p>
          <a:p>
            <a:pPr lvl="1"/>
            <a:r>
              <a:rPr lang="fi-FI" sz="1600" dirty="0"/>
              <a:t>Miksi sinulle oli hyödyllistä pohtia omaa kansainvälisyyssuunnitelmaa osana omaa ammatillista kehittymistäsi?</a:t>
            </a:r>
          </a:p>
        </p:txBody>
      </p:sp>
      <p:graphicFrame>
        <p:nvGraphicFramePr>
          <p:cNvPr id="6" name="Table 5">
            <a:extLst>
              <a:ext uri="{FF2B5EF4-FFF2-40B4-BE49-F238E27FC236}">
                <a16:creationId xmlns:a16="http://schemas.microsoft.com/office/drawing/2014/main" id="{D3EF292E-6055-1197-51F9-D8BB05442D56}"/>
              </a:ext>
            </a:extLst>
          </p:cNvPr>
          <p:cNvGraphicFramePr>
            <a:graphicFrameLocks noGrp="1"/>
          </p:cNvGraphicFramePr>
          <p:nvPr>
            <p:extLst>
              <p:ext uri="{D42A27DB-BD31-4B8C-83A1-F6EECF244321}">
                <p14:modId xmlns:p14="http://schemas.microsoft.com/office/powerpoint/2010/main" val="2669584382"/>
              </p:ext>
            </p:extLst>
          </p:nvPr>
        </p:nvGraphicFramePr>
        <p:xfrm>
          <a:off x="703182" y="1767156"/>
          <a:ext cx="4777382" cy="3153945"/>
        </p:xfrm>
        <a:graphic>
          <a:graphicData uri="http://schemas.openxmlformats.org/drawingml/2006/table">
            <a:tbl>
              <a:tblPr firstRow="1" firstCol="1" bandRow="1">
                <a:tableStyleId>{3B4B98B0-60AC-42C2-AFA5-B58CD77FA1E5}</a:tableStyleId>
              </a:tblPr>
              <a:tblGrid>
                <a:gridCol w="2232042">
                  <a:extLst>
                    <a:ext uri="{9D8B030D-6E8A-4147-A177-3AD203B41FA5}">
                      <a16:colId xmlns:a16="http://schemas.microsoft.com/office/drawing/2014/main" val="242780142"/>
                    </a:ext>
                  </a:extLst>
                </a:gridCol>
                <a:gridCol w="2545340">
                  <a:extLst>
                    <a:ext uri="{9D8B030D-6E8A-4147-A177-3AD203B41FA5}">
                      <a16:colId xmlns:a16="http://schemas.microsoft.com/office/drawing/2014/main" val="4230699511"/>
                    </a:ext>
                  </a:extLst>
                </a:gridCol>
              </a:tblGrid>
              <a:tr h="1051315">
                <a:tc>
                  <a:txBody>
                    <a:bodyPr/>
                    <a:lstStyle/>
                    <a:p>
                      <a:pPr>
                        <a:lnSpc>
                          <a:spcPct val="107000"/>
                        </a:lnSpc>
                        <a:spcAft>
                          <a:spcPts val="800"/>
                        </a:spcAft>
                        <a:buNone/>
                      </a:pPr>
                      <a:r>
                        <a:rPr lang="fi-FI" sz="1700">
                          <a:effectLst/>
                        </a:rPr>
                        <a:t>Kehittymistavoite 1:</a:t>
                      </a:r>
                    </a:p>
                    <a:p>
                      <a:pPr>
                        <a:lnSpc>
                          <a:spcPct val="107000"/>
                        </a:lnSpc>
                        <a:spcAft>
                          <a:spcPts val="800"/>
                        </a:spcAft>
                        <a:buNone/>
                      </a:pPr>
                      <a:r>
                        <a:rPr lang="fi-FI" sz="1700">
                          <a:effectLst/>
                        </a:rPr>
                        <a:t> </a:t>
                      </a:r>
                      <a:endParaRPr lang="fi-FI" sz="170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tc>
                  <a:txBody>
                    <a:bodyPr/>
                    <a:lstStyle/>
                    <a:p>
                      <a:pPr>
                        <a:lnSpc>
                          <a:spcPct val="107000"/>
                        </a:lnSpc>
                        <a:spcAft>
                          <a:spcPts val="800"/>
                        </a:spcAft>
                        <a:buNone/>
                      </a:pPr>
                      <a:r>
                        <a:rPr lang="fi-FI" sz="1700" b="0" dirty="0">
                          <a:effectLst/>
                        </a:rPr>
                        <a:t>Näin edistän kehittymistäni tavoitteen suunnassa:</a:t>
                      </a:r>
                      <a:endParaRPr lang="fi-FI" sz="1700" b="0" dirty="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extLst>
                  <a:ext uri="{0D108BD9-81ED-4DB2-BD59-A6C34878D82A}">
                    <a16:rowId xmlns:a16="http://schemas.microsoft.com/office/drawing/2014/main" val="1157231870"/>
                  </a:ext>
                </a:extLst>
              </a:tr>
              <a:tr h="1051315">
                <a:tc>
                  <a:txBody>
                    <a:bodyPr/>
                    <a:lstStyle/>
                    <a:p>
                      <a:pPr>
                        <a:lnSpc>
                          <a:spcPct val="107000"/>
                        </a:lnSpc>
                        <a:spcAft>
                          <a:spcPts val="800"/>
                        </a:spcAft>
                        <a:buNone/>
                      </a:pPr>
                      <a:r>
                        <a:rPr lang="fi-FI" sz="1700">
                          <a:effectLst/>
                        </a:rPr>
                        <a:t>Kehittymistavoite 2:</a:t>
                      </a:r>
                    </a:p>
                    <a:p>
                      <a:pPr>
                        <a:lnSpc>
                          <a:spcPct val="107000"/>
                        </a:lnSpc>
                        <a:spcAft>
                          <a:spcPts val="800"/>
                        </a:spcAft>
                        <a:buNone/>
                      </a:pPr>
                      <a:r>
                        <a:rPr lang="fi-FI" sz="1700">
                          <a:effectLst/>
                        </a:rPr>
                        <a:t> </a:t>
                      </a:r>
                      <a:endParaRPr lang="fi-FI" sz="170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tc>
                  <a:txBody>
                    <a:bodyPr/>
                    <a:lstStyle/>
                    <a:p>
                      <a:pPr>
                        <a:lnSpc>
                          <a:spcPct val="107000"/>
                        </a:lnSpc>
                        <a:spcAft>
                          <a:spcPts val="800"/>
                        </a:spcAft>
                        <a:buNone/>
                      </a:pPr>
                      <a:r>
                        <a:rPr lang="fi-FI" sz="1700" dirty="0">
                          <a:effectLst/>
                        </a:rPr>
                        <a:t>Näin edistän kehittymistäni tavoitteen suunnassa:</a:t>
                      </a:r>
                      <a:endParaRPr lang="fi-FI" sz="1700" dirty="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extLst>
                  <a:ext uri="{0D108BD9-81ED-4DB2-BD59-A6C34878D82A}">
                    <a16:rowId xmlns:a16="http://schemas.microsoft.com/office/drawing/2014/main" val="1394360846"/>
                  </a:ext>
                </a:extLst>
              </a:tr>
              <a:tr h="1051315">
                <a:tc>
                  <a:txBody>
                    <a:bodyPr/>
                    <a:lstStyle/>
                    <a:p>
                      <a:pPr>
                        <a:lnSpc>
                          <a:spcPct val="107000"/>
                        </a:lnSpc>
                        <a:spcAft>
                          <a:spcPts val="800"/>
                        </a:spcAft>
                        <a:buNone/>
                      </a:pPr>
                      <a:r>
                        <a:rPr lang="fi-FI" sz="1700">
                          <a:effectLst/>
                        </a:rPr>
                        <a:t>Kehittymistavoite 3:</a:t>
                      </a:r>
                    </a:p>
                    <a:p>
                      <a:pPr>
                        <a:lnSpc>
                          <a:spcPct val="107000"/>
                        </a:lnSpc>
                        <a:spcAft>
                          <a:spcPts val="800"/>
                        </a:spcAft>
                        <a:buNone/>
                      </a:pPr>
                      <a:r>
                        <a:rPr lang="fi-FI" sz="1700">
                          <a:effectLst/>
                        </a:rPr>
                        <a:t> </a:t>
                      </a:r>
                      <a:endParaRPr lang="fi-FI" sz="170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tc>
                  <a:txBody>
                    <a:bodyPr/>
                    <a:lstStyle/>
                    <a:p>
                      <a:pPr>
                        <a:lnSpc>
                          <a:spcPct val="107000"/>
                        </a:lnSpc>
                        <a:spcAft>
                          <a:spcPts val="800"/>
                        </a:spcAft>
                        <a:buNone/>
                      </a:pPr>
                      <a:r>
                        <a:rPr lang="fi-FI" sz="1700" dirty="0">
                          <a:effectLst/>
                        </a:rPr>
                        <a:t>Näin edistän kehittymistäni tavoitteen suunnassa:</a:t>
                      </a:r>
                      <a:endParaRPr lang="fi-FI" sz="1700" dirty="0">
                        <a:effectLst/>
                        <a:latin typeface="Calibri" panose="020F0502020204030204" pitchFamily="34" charset="0"/>
                        <a:ea typeface="Calibri" panose="020F0502020204030204" pitchFamily="34" charset="0"/>
                        <a:cs typeface="Arial" panose="020B0604020202020204" pitchFamily="34" charset="0"/>
                      </a:endParaRPr>
                    </a:p>
                  </a:txBody>
                  <a:tcPr marL="108043" marR="108043" marT="0" marB="0"/>
                </a:tc>
                <a:extLst>
                  <a:ext uri="{0D108BD9-81ED-4DB2-BD59-A6C34878D82A}">
                    <a16:rowId xmlns:a16="http://schemas.microsoft.com/office/drawing/2014/main" val="989148284"/>
                  </a:ext>
                </a:extLst>
              </a:tr>
            </a:tbl>
          </a:graphicData>
        </a:graphic>
      </p:graphicFrame>
    </p:spTree>
    <p:extLst>
      <p:ext uri="{BB962C8B-B14F-4D97-AF65-F5344CB8AC3E}">
        <p14:creationId xmlns:p14="http://schemas.microsoft.com/office/powerpoint/2010/main" val="300440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E23F76-E51A-4578-6AE0-FE7C7E0F404C}"/>
              </a:ext>
            </a:extLst>
          </p:cNvPr>
          <p:cNvSpPr>
            <a:spLocks noGrp="1"/>
          </p:cNvSpPr>
          <p:nvPr>
            <p:ph type="title"/>
          </p:nvPr>
        </p:nvSpPr>
        <p:spPr>
          <a:xfrm>
            <a:off x="838200" y="2896658"/>
            <a:ext cx="10515600" cy="1325563"/>
          </a:xfrm>
        </p:spPr>
        <p:txBody>
          <a:bodyPr/>
          <a:lstStyle/>
          <a:p>
            <a:r>
              <a:rPr lang="fi-FI" dirty="0"/>
              <a:t>P.S. Jouduin vaihtamaan KTKP3019 Video Clubien aikoja, katso ajat Sisusta</a:t>
            </a:r>
          </a:p>
        </p:txBody>
      </p:sp>
    </p:spTree>
    <p:extLst>
      <p:ext uri="{BB962C8B-B14F-4D97-AF65-F5344CB8AC3E}">
        <p14:creationId xmlns:p14="http://schemas.microsoft.com/office/powerpoint/2010/main" val="127227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EA5B3-A075-B23B-F310-0CABBCE20BDC}"/>
              </a:ext>
            </a:extLst>
          </p:cNvPr>
          <p:cNvSpPr>
            <a:spLocks noGrp="1"/>
          </p:cNvSpPr>
          <p:nvPr>
            <p:ph type="title"/>
          </p:nvPr>
        </p:nvSpPr>
        <p:spPr>
          <a:xfrm>
            <a:off x="6967727" y="2331720"/>
            <a:ext cx="4973465" cy="2534363"/>
          </a:xfrm>
        </p:spPr>
        <p:txBody>
          <a:bodyPr>
            <a:normAutofit fontScale="90000"/>
          </a:bodyPr>
          <a:lstStyle/>
          <a:p>
            <a:r>
              <a:rPr lang="fi-FI" dirty="0" err="1"/>
              <a:t>Had</a:t>
            </a:r>
            <a:r>
              <a:rPr lang="fi-FI" dirty="0"/>
              <a:t> </a:t>
            </a:r>
            <a:r>
              <a:rPr lang="fi-FI" dirty="0" err="1"/>
              <a:t>you</a:t>
            </a:r>
            <a:r>
              <a:rPr lang="fi-FI" dirty="0"/>
              <a:t> </a:t>
            </a:r>
            <a:r>
              <a:rPr lang="fi-FI" dirty="0" err="1"/>
              <a:t>been</a:t>
            </a:r>
            <a:r>
              <a:rPr lang="fi-FI" dirty="0"/>
              <a:t> </a:t>
            </a:r>
            <a:r>
              <a:rPr lang="fi-FI" dirty="0" err="1"/>
              <a:t>naughty</a:t>
            </a:r>
            <a:r>
              <a:rPr lang="fi-FI" dirty="0"/>
              <a:t> </a:t>
            </a:r>
            <a:r>
              <a:rPr lang="fi-FI" dirty="0" err="1"/>
              <a:t>or</a:t>
            </a:r>
            <a:r>
              <a:rPr lang="fi-FI" dirty="0"/>
              <a:t> </a:t>
            </a:r>
            <a:r>
              <a:rPr lang="fi-FI" dirty="0" err="1"/>
              <a:t>nice</a:t>
            </a:r>
            <a:r>
              <a:rPr lang="fi-FI" dirty="0"/>
              <a:t>?</a:t>
            </a:r>
            <a:br>
              <a:rPr lang="fi-FI" dirty="0"/>
            </a:br>
            <a:br>
              <a:rPr lang="fi-FI" dirty="0"/>
            </a:br>
            <a:r>
              <a:rPr lang="fi-FI" dirty="0" err="1"/>
              <a:t>Did</a:t>
            </a:r>
            <a:r>
              <a:rPr lang="fi-FI" dirty="0"/>
              <a:t> </a:t>
            </a:r>
            <a:r>
              <a:rPr lang="fi-FI" dirty="0" err="1"/>
              <a:t>you</a:t>
            </a:r>
            <a:r>
              <a:rPr lang="fi-FI" dirty="0"/>
              <a:t> </a:t>
            </a:r>
            <a:r>
              <a:rPr lang="fi-FI" dirty="0" err="1"/>
              <a:t>get</a:t>
            </a:r>
            <a:r>
              <a:rPr lang="fi-FI" dirty="0"/>
              <a:t> a </a:t>
            </a:r>
            <a:r>
              <a:rPr lang="fi-FI" dirty="0" err="1"/>
              <a:t>gift</a:t>
            </a:r>
            <a:r>
              <a:rPr lang="fi-FI" dirty="0"/>
              <a:t> </a:t>
            </a:r>
            <a:r>
              <a:rPr lang="fi-FI" dirty="0" err="1"/>
              <a:t>you’d</a:t>
            </a:r>
            <a:r>
              <a:rPr lang="fi-FI" dirty="0"/>
              <a:t> </a:t>
            </a:r>
            <a:r>
              <a:rPr lang="fi-FI" dirty="0" err="1"/>
              <a:t>like</a:t>
            </a:r>
            <a:r>
              <a:rPr lang="fi-FI" dirty="0"/>
              <a:t> to </a:t>
            </a:r>
            <a:r>
              <a:rPr lang="fi-FI" dirty="0" err="1"/>
              <a:t>tell</a:t>
            </a:r>
            <a:r>
              <a:rPr lang="fi-FI" dirty="0"/>
              <a:t> </a:t>
            </a:r>
            <a:r>
              <a:rPr lang="fi-FI" dirty="0" err="1"/>
              <a:t>your</a:t>
            </a:r>
            <a:r>
              <a:rPr lang="fi-FI" dirty="0"/>
              <a:t> </a:t>
            </a:r>
            <a:r>
              <a:rPr lang="fi-FI" dirty="0" err="1"/>
              <a:t>classmate</a:t>
            </a:r>
            <a:r>
              <a:rPr lang="fi-FI" dirty="0"/>
              <a:t> </a:t>
            </a:r>
            <a:r>
              <a:rPr lang="fi-FI" dirty="0" err="1"/>
              <a:t>about</a:t>
            </a:r>
            <a:r>
              <a:rPr lang="fi-FI" dirty="0"/>
              <a:t>?</a:t>
            </a:r>
            <a:endParaRPr lang="fi-FI" dirty="0">
              <a:sym typeface="Wingdings" panose="05000000000000000000" pitchFamily="2" charset="2"/>
            </a:endParaRPr>
          </a:p>
        </p:txBody>
      </p:sp>
      <p:pic>
        <p:nvPicPr>
          <p:cNvPr id="9" name="Picture 8" descr="Lähikuva henkilöstä, joka pitelee joululahjaa, rivitettynä tavalliseen ruskeaan paperiin ja mänty on sidottu merkkijonoon">
            <a:extLst>
              <a:ext uri="{FF2B5EF4-FFF2-40B4-BE49-F238E27FC236}">
                <a16:creationId xmlns:a16="http://schemas.microsoft.com/office/drawing/2014/main" id="{7E03498F-F896-D8DB-DB4C-C574942A76A6}"/>
              </a:ext>
            </a:extLst>
          </p:cNvPr>
          <p:cNvPicPr>
            <a:picLocks noChangeAspect="1"/>
          </p:cNvPicPr>
          <p:nvPr/>
        </p:nvPicPr>
        <p:blipFill>
          <a:blip r:embed="rId2"/>
          <a:srcRect l="7233" r="7233"/>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427302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3">
            <a:extLst>
              <a:ext uri="{FF2B5EF4-FFF2-40B4-BE49-F238E27FC236}">
                <a16:creationId xmlns:a16="http://schemas.microsoft.com/office/drawing/2014/main" id="{F21418A6-D5F6-A9A5-72B5-07E7F026A656}"/>
              </a:ext>
            </a:extLst>
          </p:cNvPr>
          <p:cNvSpPr/>
          <p:nvPr/>
        </p:nvSpPr>
        <p:spPr>
          <a:xfrm>
            <a:off x="2268399" y="1809495"/>
            <a:ext cx="7653658" cy="288950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indent="-228600">
              <a:buFont typeface="Arial"/>
              <a:buChar char="•"/>
            </a:pPr>
            <a:r>
              <a:rPr lang="fi-FI" sz="2800" dirty="0" err="1">
                <a:solidFill>
                  <a:schemeClr val="bg1"/>
                </a:solidFill>
              </a:rPr>
              <a:t>What</a:t>
            </a:r>
            <a:r>
              <a:rPr lang="fi-FI" sz="2800" dirty="0">
                <a:solidFill>
                  <a:schemeClr val="bg1"/>
                </a:solidFill>
              </a:rPr>
              <a:t> </a:t>
            </a:r>
            <a:r>
              <a:rPr lang="fi-FI" sz="2800" dirty="0" err="1">
                <a:solidFill>
                  <a:schemeClr val="bg1"/>
                </a:solidFill>
              </a:rPr>
              <a:t>was</a:t>
            </a:r>
            <a:r>
              <a:rPr lang="fi-FI" sz="2800" dirty="0">
                <a:solidFill>
                  <a:schemeClr val="bg1"/>
                </a:solidFill>
              </a:rPr>
              <a:t> </a:t>
            </a:r>
            <a:r>
              <a:rPr lang="fi-FI" sz="2800" dirty="0" err="1">
                <a:solidFill>
                  <a:schemeClr val="bg1"/>
                </a:solidFill>
              </a:rPr>
              <a:t>your</a:t>
            </a:r>
            <a:r>
              <a:rPr lang="fi-FI" sz="2800" dirty="0">
                <a:solidFill>
                  <a:schemeClr val="bg1"/>
                </a:solidFill>
              </a:rPr>
              <a:t> </a:t>
            </a:r>
            <a:r>
              <a:rPr lang="fi-FI" sz="2800" dirty="0" err="1">
                <a:solidFill>
                  <a:schemeClr val="bg1"/>
                </a:solidFill>
              </a:rPr>
              <a:t>most</a:t>
            </a:r>
            <a:r>
              <a:rPr lang="fi-FI" sz="2800" dirty="0">
                <a:solidFill>
                  <a:schemeClr val="bg1"/>
                </a:solidFill>
              </a:rPr>
              <a:t> </a:t>
            </a:r>
            <a:r>
              <a:rPr lang="fi-FI" sz="2800" dirty="0" err="1">
                <a:solidFill>
                  <a:schemeClr val="bg1"/>
                </a:solidFill>
              </a:rPr>
              <a:t>recent</a:t>
            </a:r>
            <a:r>
              <a:rPr lang="fi-FI" sz="2800" dirty="0">
                <a:solidFill>
                  <a:schemeClr val="bg1"/>
                </a:solidFill>
              </a:rPr>
              <a:t> </a:t>
            </a:r>
            <a:r>
              <a:rPr lang="fi-FI" sz="2800" dirty="0" err="1">
                <a:solidFill>
                  <a:schemeClr val="bg1"/>
                </a:solidFill>
              </a:rPr>
              <a:t>experience</a:t>
            </a:r>
            <a:r>
              <a:rPr lang="fi-FI" sz="2800" dirty="0">
                <a:solidFill>
                  <a:schemeClr val="bg1"/>
                </a:solidFill>
              </a:rPr>
              <a:t> in </a:t>
            </a:r>
            <a:r>
              <a:rPr lang="fi-FI" sz="2800" dirty="0" err="1">
                <a:solidFill>
                  <a:schemeClr val="bg1"/>
                </a:solidFill>
              </a:rPr>
              <a:t>international</a:t>
            </a:r>
            <a:r>
              <a:rPr lang="fi-FI" sz="2800" dirty="0">
                <a:solidFill>
                  <a:schemeClr val="bg1"/>
                </a:solidFill>
              </a:rPr>
              <a:t> </a:t>
            </a:r>
            <a:r>
              <a:rPr lang="fi-FI" sz="2800" dirty="0" err="1">
                <a:solidFill>
                  <a:schemeClr val="bg1"/>
                </a:solidFill>
              </a:rPr>
              <a:t>communication</a:t>
            </a:r>
            <a:r>
              <a:rPr lang="fi-FI" sz="2800" dirty="0">
                <a:solidFill>
                  <a:schemeClr val="bg1"/>
                </a:solidFill>
              </a:rPr>
              <a:t> (live </a:t>
            </a:r>
            <a:r>
              <a:rPr lang="fi-FI" sz="2800" dirty="0" err="1">
                <a:solidFill>
                  <a:schemeClr val="bg1"/>
                </a:solidFill>
              </a:rPr>
              <a:t>or</a:t>
            </a:r>
            <a:r>
              <a:rPr lang="fi-FI" sz="2800" dirty="0">
                <a:solidFill>
                  <a:schemeClr val="bg1"/>
                </a:solidFill>
              </a:rPr>
              <a:t> </a:t>
            </a:r>
            <a:r>
              <a:rPr lang="fi-FI" sz="2800" dirty="0" err="1">
                <a:solidFill>
                  <a:schemeClr val="bg1"/>
                </a:solidFill>
              </a:rPr>
              <a:t>online</a:t>
            </a:r>
            <a:r>
              <a:rPr lang="fi-FI" sz="2800" dirty="0">
                <a:solidFill>
                  <a:schemeClr val="bg1"/>
                </a:solidFill>
              </a:rPr>
              <a:t>)?</a:t>
            </a:r>
            <a:endParaRPr lang="en-US" sz="2800" dirty="0">
              <a:solidFill>
                <a:schemeClr val="bg1"/>
              </a:solidFill>
            </a:endParaRPr>
          </a:p>
          <a:p>
            <a:endParaRPr lang="en-US" sz="2800" dirty="0">
              <a:solidFill>
                <a:schemeClr val="bg1"/>
              </a:solidFill>
            </a:endParaRPr>
          </a:p>
          <a:p>
            <a:pPr marL="228600" indent="-228600">
              <a:buFont typeface="Arial"/>
              <a:buChar char="•"/>
            </a:pPr>
            <a:r>
              <a:rPr lang="fi-FI" sz="2800" dirty="0">
                <a:solidFill>
                  <a:schemeClr val="bg1"/>
                </a:solidFill>
              </a:rPr>
              <a:t>How </a:t>
            </a:r>
            <a:r>
              <a:rPr lang="fi-FI" sz="2800" dirty="0" err="1">
                <a:solidFill>
                  <a:schemeClr val="bg1"/>
                </a:solidFill>
              </a:rPr>
              <a:t>did</a:t>
            </a:r>
            <a:r>
              <a:rPr lang="fi-FI" sz="2800" dirty="0">
                <a:solidFill>
                  <a:schemeClr val="bg1"/>
                </a:solidFill>
              </a:rPr>
              <a:t> </a:t>
            </a:r>
            <a:r>
              <a:rPr lang="fi-FI" sz="2800" dirty="0" err="1">
                <a:solidFill>
                  <a:schemeClr val="bg1"/>
                </a:solidFill>
              </a:rPr>
              <a:t>you</a:t>
            </a:r>
            <a:r>
              <a:rPr lang="fi-FI" sz="2800" dirty="0">
                <a:solidFill>
                  <a:schemeClr val="bg1"/>
                </a:solidFill>
              </a:rPr>
              <a:t> </a:t>
            </a:r>
            <a:r>
              <a:rPr lang="fi-FI" sz="2800" dirty="0" err="1">
                <a:solidFill>
                  <a:schemeClr val="bg1"/>
                </a:solidFill>
              </a:rPr>
              <a:t>feel</a:t>
            </a:r>
            <a:r>
              <a:rPr lang="fi-FI" sz="2800" dirty="0">
                <a:solidFill>
                  <a:schemeClr val="bg1"/>
                </a:solidFill>
              </a:rPr>
              <a:t> in </a:t>
            </a:r>
            <a:r>
              <a:rPr lang="fi-FI" sz="2800" dirty="0" err="1">
                <a:solidFill>
                  <a:schemeClr val="bg1"/>
                </a:solidFill>
              </a:rPr>
              <a:t>the</a:t>
            </a:r>
            <a:r>
              <a:rPr lang="fi-FI" sz="2800" dirty="0">
                <a:solidFill>
                  <a:schemeClr val="bg1"/>
                </a:solidFill>
              </a:rPr>
              <a:t> </a:t>
            </a:r>
            <a:r>
              <a:rPr lang="fi-FI" sz="2800" dirty="0" err="1">
                <a:solidFill>
                  <a:schemeClr val="bg1"/>
                </a:solidFill>
              </a:rPr>
              <a:t>situation</a:t>
            </a:r>
            <a:r>
              <a:rPr lang="fi-FI" sz="2800" dirty="0">
                <a:solidFill>
                  <a:schemeClr val="bg1"/>
                </a:solidFill>
              </a:rPr>
              <a:t> and </a:t>
            </a:r>
            <a:r>
              <a:rPr lang="fi-FI" sz="2800" dirty="0" err="1">
                <a:solidFill>
                  <a:schemeClr val="bg1"/>
                </a:solidFill>
              </a:rPr>
              <a:t>why</a:t>
            </a:r>
            <a:r>
              <a:rPr lang="fi-FI" sz="2800" dirty="0">
                <a:solidFill>
                  <a:schemeClr val="bg1"/>
                </a:solidFill>
              </a:rPr>
              <a:t>?</a:t>
            </a:r>
            <a:endParaRPr lang="en-US" sz="2800" dirty="0">
              <a:solidFill>
                <a:schemeClr val="bg1"/>
              </a:solidFill>
            </a:endParaRPr>
          </a:p>
          <a:p>
            <a:pPr algn="ctr"/>
            <a:endParaRPr lang="fi-FI" sz="2000" dirty="0">
              <a:solidFill>
                <a:schemeClr val="bg1"/>
              </a:solidFill>
            </a:endParaRPr>
          </a:p>
        </p:txBody>
      </p:sp>
    </p:spTree>
    <p:extLst>
      <p:ext uri="{BB962C8B-B14F-4D97-AF65-F5344CB8AC3E}">
        <p14:creationId xmlns:p14="http://schemas.microsoft.com/office/powerpoint/2010/main" val="423931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7DB34D9-63B9-C1EE-6F70-E11805B33C54}"/>
              </a:ext>
            </a:extLst>
          </p:cNvPr>
          <p:cNvSpPr>
            <a:spLocks noGrp="1"/>
          </p:cNvSpPr>
          <p:nvPr>
            <p:ph type="title"/>
          </p:nvPr>
        </p:nvSpPr>
        <p:spPr>
          <a:xfrm>
            <a:off x="1171074" y="1396686"/>
            <a:ext cx="3382638" cy="4064628"/>
          </a:xfrm>
        </p:spPr>
        <p:txBody>
          <a:bodyPr>
            <a:normAutofit/>
          </a:bodyPr>
          <a:lstStyle/>
          <a:p>
            <a:r>
              <a:rPr lang="fi-FI" sz="3600" dirty="0">
                <a:solidFill>
                  <a:srgbClr val="FFFFFF"/>
                </a:solidFill>
              </a:rPr>
              <a:t>Kansainvälisyys-osaaminen: </a:t>
            </a:r>
            <a:br>
              <a:rPr lang="fi-FI" sz="3600" dirty="0">
                <a:solidFill>
                  <a:srgbClr val="FFFFFF"/>
                </a:solidFill>
              </a:rPr>
            </a:br>
            <a:r>
              <a:rPr lang="fi-FI" sz="3600" dirty="0">
                <a:solidFill>
                  <a:srgbClr val="FFFFFF"/>
                </a:solidFill>
              </a:rPr>
              <a:t>mitä ja miksi?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A7E70F03-5720-E1F5-2139-3EFB2DBC934A}"/>
              </a:ext>
            </a:extLst>
          </p:cNvPr>
          <p:cNvSpPr>
            <a:spLocks noGrp="1"/>
          </p:cNvSpPr>
          <p:nvPr>
            <p:ph idx="1"/>
          </p:nvPr>
        </p:nvSpPr>
        <p:spPr>
          <a:xfrm>
            <a:off x="5370153" y="1526033"/>
            <a:ext cx="6178719" cy="5034738"/>
          </a:xfrm>
        </p:spPr>
        <p:txBody>
          <a:bodyPr vert="horz" lIns="91440" tIns="45720" rIns="91440" bIns="45720" rtlCol="0" anchor="t">
            <a:noAutofit/>
          </a:bodyPr>
          <a:lstStyle/>
          <a:p>
            <a:r>
              <a:rPr lang="fi-FI" sz="1400" dirty="0"/>
              <a:t>Kansainvälistyminen ja siihen liittyvä osaaminen eivät rajoitu vain kansainväliseen opiskelijavaihtoon tai kokemukseen, vaan siihen kuuluu myös syrjivien käytäntöjen ymmärtäminen ja niihin puuttuminen.</a:t>
            </a:r>
          </a:p>
          <a:p>
            <a:r>
              <a:rPr lang="fi-FI" sz="1400" dirty="0"/>
              <a:t>Rasismi on vakava ongelma Suomessa (EU </a:t>
            </a:r>
            <a:r>
              <a:rPr lang="fi-FI" sz="1400" dirty="0" err="1"/>
              <a:t>Agency</a:t>
            </a:r>
            <a:r>
              <a:rPr lang="fi-FI" sz="1400" dirty="0"/>
              <a:t> for </a:t>
            </a:r>
            <a:r>
              <a:rPr lang="fi-FI" sz="1400" dirty="0" err="1"/>
              <a:t>Fundamental</a:t>
            </a:r>
            <a:r>
              <a:rPr lang="fi-FI" sz="1400" dirty="0"/>
              <a:t> Rights (FRA) 2016, 2023) </a:t>
            </a:r>
          </a:p>
          <a:p>
            <a:r>
              <a:rPr lang="fi-FI" sz="1400" dirty="0"/>
              <a:t>Rasismi tunnistetaan ja siitä keskustellaan usein yksilötasolla osana henkilökohtaista uskomusta tai asenteita, mutta sitä ei tunnusteta systeemisenä prosessina, jonka kautta rodullistaminen ja valkoisuus on juurtunut järjestelmään. </a:t>
            </a:r>
          </a:p>
          <a:p>
            <a:r>
              <a:rPr lang="fi-FI" sz="1400" dirty="0"/>
              <a:t>Rasismi ja syrjintä sekä kulttuurienväliseen kontekstiin liittyvien stressitekijöiden kokeminen aiheuttaa usein kuormitusta vähemmistöille (</a:t>
            </a:r>
            <a:r>
              <a:rPr lang="fi-FI" sz="1400" dirty="0" err="1"/>
              <a:t>Pittman</a:t>
            </a:r>
            <a:r>
              <a:rPr lang="fi-FI" sz="1400" dirty="0"/>
              <a:t> ym., 2017, s. 445–446). Tähän voi sisältyä rotuun/etnisyyteen/</a:t>
            </a:r>
            <a:r>
              <a:rPr lang="fi-FI" sz="1400" dirty="0" err="1"/>
              <a:t>rodullistetun</a:t>
            </a:r>
            <a:r>
              <a:rPr lang="fi-FI" sz="1400" dirty="0"/>
              <a:t> asemaan liittyvää stressiä, akkulturaatiostressiä sekä yleisempää elämään liittyvää stressiä, jota vähemmistöihin kuuluvat henkilöt kokevat yhteiskunnassa. Vähemmistöstressi koetaan eri tavalla kuin muut stressitekijät: se juontaa juurensa taustalla oleviin sosiaalisiin ja kulttuurisiin rakenteisiin, ja se kumpuaa yksilöä laajemmista sosiaalisista prosesseista, instituutioista ja rakenteista (</a:t>
            </a:r>
            <a:r>
              <a:rPr lang="fi-FI" sz="1400" dirty="0" err="1"/>
              <a:t>Gilroy</a:t>
            </a:r>
            <a:r>
              <a:rPr lang="fi-FI" sz="1400" dirty="0"/>
              <a:t>, 2000; </a:t>
            </a:r>
            <a:r>
              <a:rPr lang="fi-FI" sz="1400" dirty="0" err="1"/>
              <a:t>McKenzie</a:t>
            </a:r>
            <a:r>
              <a:rPr lang="fi-FI" sz="1400" dirty="0"/>
              <a:t>, 2017; </a:t>
            </a:r>
            <a:r>
              <a:rPr lang="fi-FI" sz="1400" dirty="0" err="1"/>
              <a:t>Alemanji</a:t>
            </a:r>
            <a:r>
              <a:rPr lang="fi-FI" sz="1400" dirty="0"/>
              <a:t>, 2018)</a:t>
            </a:r>
          </a:p>
          <a:p>
            <a:r>
              <a:rPr lang="fi-FI" sz="1400" dirty="0"/>
              <a:t>Tavoitteena on, että jokainen suomalaisesta korkeakoulusta valmistunut opiskelija ”on tottunut toimimaan kansainvälisessä, monikulttuurisessa toimintaympäristössä” (OKM, 2018a, s. 3)</a:t>
            </a:r>
          </a:p>
        </p:txBody>
      </p:sp>
    </p:spTree>
    <p:extLst>
      <p:ext uri="{BB962C8B-B14F-4D97-AF65-F5344CB8AC3E}">
        <p14:creationId xmlns:p14="http://schemas.microsoft.com/office/powerpoint/2010/main" val="181453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303A7F3-D26C-1613-CB5F-FD62E3994660}"/>
              </a:ext>
            </a:extLst>
          </p:cNvPr>
          <p:cNvSpPr>
            <a:spLocks noGrp="1"/>
          </p:cNvSpPr>
          <p:nvPr>
            <p:ph type="title"/>
          </p:nvPr>
        </p:nvSpPr>
        <p:spPr>
          <a:xfrm>
            <a:off x="1171074" y="1396686"/>
            <a:ext cx="3455790" cy="4064628"/>
          </a:xfrm>
        </p:spPr>
        <p:txBody>
          <a:bodyPr>
            <a:normAutofit/>
          </a:bodyPr>
          <a:lstStyle/>
          <a:p>
            <a:r>
              <a:rPr lang="fi-FI" sz="3600" dirty="0">
                <a:solidFill>
                  <a:srgbClr val="FFFFFF"/>
                </a:solidFill>
              </a:rPr>
              <a:t>Kansainvälisyys-</a:t>
            </a:r>
            <a:br>
              <a:rPr lang="fi-FI" sz="3600" dirty="0">
                <a:solidFill>
                  <a:srgbClr val="FFFFFF"/>
                </a:solidFill>
              </a:rPr>
            </a:br>
            <a:r>
              <a:rPr lang="fi-FI" sz="3600" dirty="0">
                <a:solidFill>
                  <a:srgbClr val="FFFFFF"/>
                </a:solidFill>
              </a:rPr>
              <a:t>osaaminen: </a:t>
            </a:r>
            <a:br>
              <a:rPr lang="fi-FI" sz="3600" dirty="0">
                <a:solidFill>
                  <a:srgbClr val="FFFFFF"/>
                </a:solidFill>
              </a:rPr>
            </a:br>
            <a:r>
              <a:rPr lang="fi-FI" sz="3600" dirty="0">
                <a:solidFill>
                  <a:srgbClr val="FFFFFF"/>
                </a:solidFill>
              </a:rPr>
              <a:t>mitä ja miksi?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4DF8499-4907-51F7-6624-CA4FE2B0F351}"/>
              </a:ext>
            </a:extLst>
          </p:cNvPr>
          <p:cNvSpPr>
            <a:spLocks noGrp="1"/>
          </p:cNvSpPr>
          <p:nvPr>
            <p:ph idx="1"/>
          </p:nvPr>
        </p:nvSpPr>
        <p:spPr>
          <a:xfrm>
            <a:off x="5402017" y="2312417"/>
            <a:ext cx="5536397" cy="3935281"/>
          </a:xfrm>
        </p:spPr>
        <p:txBody>
          <a:bodyPr>
            <a:normAutofit/>
          </a:bodyPr>
          <a:lstStyle/>
          <a:p>
            <a:pPr marL="514350" indent="-514350">
              <a:buAutoNum type="arabicParenR"/>
            </a:pPr>
            <a:r>
              <a:rPr lang="fi-FI" dirty="0"/>
              <a:t>Kielitietoisuus</a:t>
            </a:r>
          </a:p>
          <a:p>
            <a:pPr marL="514350" indent="-514350">
              <a:buAutoNum type="arabicParenR"/>
            </a:pPr>
            <a:r>
              <a:rPr lang="fi-FI" dirty="0"/>
              <a:t>Kulttuurienvälinen ymmärrys ja suhtautuminen</a:t>
            </a:r>
          </a:p>
          <a:p>
            <a:pPr marL="514350" indent="-514350">
              <a:buAutoNum type="arabicParenR"/>
            </a:pPr>
            <a:r>
              <a:rPr lang="fi-FI" dirty="0"/>
              <a:t>Globaali ja eettinen vastuu</a:t>
            </a:r>
          </a:p>
          <a:p>
            <a:pPr marL="514350" indent="-514350">
              <a:buAutoNum type="arabicParenR"/>
            </a:pPr>
            <a:r>
              <a:rPr lang="fi-FI" dirty="0"/>
              <a:t>Kansainvälinen asiantuntemus</a:t>
            </a:r>
          </a:p>
        </p:txBody>
      </p:sp>
      <p:sp>
        <p:nvSpPr>
          <p:cNvPr id="4" name="TextBox 3">
            <a:extLst>
              <a:ext uri="{FF2B5EF4-FFF2-40B4-BE49-F238E27FC236}">
                <a16:creationId xmlns:a16="http://schemas.microsoft.com/office/drawing/2014/main" id="{916135B3-0F01-743A-FC71-2F9E233B4ECE}"/>
              </a:ext>
            </a:extLst>
          </p:cNvPr>
          <p:cNvSpPr txBox="1"/>
          <p:nvPr/>
        </p:nvSpPr>
        <p:spPr>
          <a:xfrm>
            <a:off x="6680590" y="6139054"/>
            <a:ext cx="5536397" cy="646331"/>
          </a:xfrm>
          <a:prstGeom prst="rect">
            <a:avLst/>
          </a:prstGeom>
          <a:noFill/>
        </p:spPr>
        <p:txBody>
          <a:bodyPr wrap="square" rtlCol="0">
            <a:spAutoFit/>
          </a:bodyPr>
          <a:lstStyle/>
          <a:p>
            <a:r>
              <a:rPr lang="fi-FI" dirty="0"/>
              <a:t>Diat perustuvat Polkuja kansainvälistymiseen: oppiminen yhdessä ja toisiltamme (Layne, ym., 2025)</a:t>
            </a:r>
          </a:p>
        </p:txBody>
      </p:sp>
    </p:spTree>
    <p:extLst>
      <p:ext uri="{BB962C8B-B14F-4D97-AF65-F5344CB8AC3E}">
        <p14:creationId xmlns:p14="http://schemas.microsoft.com/office/powerpoint/2010/main" val="32398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F396-8ED8-4E7D-B2F3-9D8FD7F6CFA4}"/>
              </a:ext>
            </a:extLst>
          </p:cNvPr>
          <p:cNvSpPr>
            <a:spLocks noGrp="1"/>
          </p:cNvSpPr>
          <p:nvPr>
            <p:ph type="title"/>
          </p:nvPr>
        </p:nvSpPr>
        <p:spPr/>
        <p:txBody>
          <a:bodyPr/>
          <a:lstStyle/>
          <a:p>
            <a:r>
              <a:rPr lang="fi-FI" dirty="0"/>
              <a:t>Kielitietoisuus</a:t>
            </a:r>
          </a:p>
        </p:txBody>
      </p:sp>
      <p:sp>
        <p:nvSpPr>
          <p:cNvPr id="3" name="Content Placeholder 2">
            <a:extLst>
              <a:ext uri="{FF2B5EF4-FFF2-40B4-BE49-F238E27FC236}">
                <a16:creationId xmlns:a16="http://schemas.microsoft.com/office/drawing/2014/main" id="{2D4F11FA-3756-1948-6CFE-49560673F724}"/>
              </a:ext>
            </a:extLst>
          </p:cNvPr>
          <p:cNvSpPr>
            <a:spLocks noGrp="1"/>
          </p:cNvSpPr>
          <p:nvPr>
            <p:ph idx="1"/>
          </p:nvPr>
        </p:nvSpPr>
        <p:spPr>
          <a:xfrm>
            <a:off x="838200" y="1825625"/>
            <a:ext cx="7940040" cy="4351338"/>
          </a:xfrm>
        </p:spPr>
        <p:txBody>
          <a:bodyPr vert="horz" lIns="91440" tIns="45720" rIns="91440" bIns="45720" rtlCol="0" anchor="t">
            <a:normAutofit/>
          </a:bodyPr>
          <a:lstStyle/>
          <a:p>
            <a:r>
              <a:rPr lang="fi-FI" sz="2600" dirty="0"/>
              <a:t>Erilaisten kielellisten resurssien arvostaminen sekä joustavien monikielisyyteen liittyvien käytäntöjen soveltamisen opinnoissa</a:t>
            </a:r>
          </a:p>
          <a:p>
            <a:r>
              <a:rPr lang="fi-FI" sz="2600" dirty="0"/>
              <a:t>Kielitietoisuuteen kuuluu kielten näkyväksi tekeminen, oppiminen sekä multimodaalisuuden ja erilaisten viestintäkanavien käyttäminen</a:t>
            </a:r>
          </a:p>
          <a:p>
            <a:r>
              <a:rPr lang="fi-FI" sz="2600" dirty="0"/>
              <a:t>Kielitietoisuudella pyritään edistämään sitä, että opiskelijat saavat käyttöönsä tiedon viitekehykset, kuten kieleen liittyvät tieteenalakohtaiset konventiot</a:t>
            </a:r>
          </a:p>
        </p:txBody>
      </p:sp>
      <p:sp>
        <p:nvSpPr>
          <p:cNvPr id="4" name="Speech Bubble: Rectangle with Corners Rounded 3">
            <a:extLst>
              <a:ext uri="{FF2B5EF4-FFF2-40B4-BE49-F238E27FC236}">
                <a16:creationId xmlns:a16="http://schemas.microsoft.com/office/drawing/2014/main" id="{3BEB36E2-825A-72F4-694E-18F13DC451F1}"/>
              </a:ext>
            </a:extLst>
          </p:cNvPr>
          <p:cNvSpPr/>
          <p:nvPr/>
        </p:nvSpPr>
        <p:spPr>
          <a:xfrm>
            <a:off x="8659368" y="539496"/>
            <a:ext cx="3319272" cy="288950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t>Millaisia kielitietoisia tai ei-kielitietoisia käytäntöjä yliopiston arkeen kuuluu?</a:t>
            </a:r>
          </a:p>
          <a:p>
            <a:pPr algn="ctr"/>
            <a:endParaRPr lang="fi-FI"/>
          </a:p>
          <a:p>
            <a:pPr algn="ctr"/>
            <a:r>
              <a:rPr lang="fi-FI" dirty="0"/>
              <a:t> Mitkä kielet, äänet ja näkökulmat näkyvät ja tulevat kuulluiksi ja mitkä jäävät piiloon?</a:t>
            </a:r>
          </a:p>
        </p:txBody>
      </p:sp>
    </p:spTree>
    <p:extLst>
      <p:ext uri="{BB962C8B-B14F-4D97-AF65-F5344CB8AC3E}">
        <p14:creationId xmlns:p14="http://schemas.microsoft.com/office/powerpoint/2010/main" val="29213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8538-68DF-CBDE-DAC2-A3BE91DFF55C}"/>
              </a:ext>
            </a:extLst>
          </p:cNvPr>
          <p:cNvSpPr>
            <a:spLocks noGrp="1"/>
          </p:cNvSpPr>
          <p:nvPr>
            <p:ph type="title"/>
          </p:nvPr>
        </p:nvSpPr>
        <p:spPr>
          <a:xfrm>
            <a:off x="838200" y="365125"/>
            <a:ext cx="7475794" cy="1350143"/>
          </a:xfrm>
        </p:spPr>
        <p:txBody>
          <a:bodyPr vert="horz" lIns="91440" tIns="45720" rIns="91440" bIns="45720" rtlCol="0" anchor="ctr">
            <a:noAutofit/>
          </a:bodyPr>
          <a:lstStyle/>
          <a:p>
            <a:r>
              <a:rPr lang="fi-FI" sz="3200" dirty="0"/>
              <a:t>Kulttuurienvälinen ymmärrys ja suhtautuminen (</a:t>
            </a:r>
            <a:r>
              <a:rPr lang="fi-FI" sz="3200" err="1"/>
              <a:t>intercultural-mindedness</a:t>
            </a:r>
            <a:r>
              <a:rPr lang="fi-FI" sz="3200" dirty="0"/>
              <a:t>)</a:t>
            </a:r>
          </a:p>
        </p:txBody>
      </p:sp>
      <p:sp>
        <p:nvSpPr>
          <p:cNvPr id="3" name="Content Placeholder 2">
            <a:extLst>
              <a:ext uri="{FF2B5EF4-FFF2-40B4-BE49-F238E27FC236}">
                <a16:creationId xmlns:a16="http://schemas.microsoft.com/office/drawing/2014/main" id="{554DE475-9962-43CE-F6DC-44B05A198CE3}"/>
              </a:ext>
            </a:extLst>
          </p:cNvPr>
          <p:cNvSpPr>
            <a:spLocks noGrp="1"/>
          </p:cNvSpPr>
          <p:nvPr>
            <p:ph idx="1"/>
          </p:nvPr>
        </p:nvSpPr>
        <p:spPr>
          <a:xfrm>
            <a:off x="838200" y="1825625"/>
            <a:ext cx="7684500" cy="4351338"/>
          </a:xfrm>
        </p:spPr>
        <p:txBody>
          <a:bodyPr vert="horz" lIns="91440" tIns="45720" rIns="91440" bIns="45720" rtlCol="0" anchor="t">
            <a:normAutofit/>
          </a:bodyPr>
          <a:lstStyle/>
          <a:p>
            <a:r>
              <a:rPr lang="fi-FI" sz="2600" dirty="0"/>
              <a:t>Miten suhtaudumme monimuotoisuuteen sekä siihen, miten monimuotoisuus ilmenee työskennellessämme toisten ihmisten kanssa (esim. </a:t>
            </a:r>
            <a:r>
              <a:rPr lang="fi-FI" sz="2600" err="1"/>
              <a:t>Layne</a:t>
            </a:r>
            <a:r>
              <a:rPr lang="fi-FI" sz="2600" dirty="0"/>
              <a:t> &amp; </a:t>
            </a:r>
            <a:r>
              <a:rPr lang="fi-FI" sz="2600" err="1"/>
              <a:t>Teng</a:t>
            </a:r>
            <a:r>
              <a:rPr lang="fi-FI" sz="2600" dirty="0"/>
              <a:t>, 2021)</a:t>
            </a:r>
          </a:p>
          <a:p>
            <a:r>
              <a:rPr lang="fi-FI" sz="2600" dirty="0"/>
              <a:t>Etnosentrismin tiedostamista ja kulttuurienvälisissä kohtaamisissa tapahtuvan vuorovaikutuksen oppimista (</a:t>
            </a:r>
            <a:r>
              <a:rPr lang="fi-FI" sz="2600" err="1"/>
              <a:t>Dervin</a:t>
            </a:r>
            <a:r>
              <a:rPr lang="fi-FI" sz="2600" dirty="0"/>
              <a:t>, 2015)</a:t>
            </a:r>
          </a:p>
          <a:p>
            <a:r>
              <a:rPr lang="fi-FI" sz="2600" dirty="0"/>
              <a:t>Yksi kulttuurienvälisyyden oppimisen tavoite on edistää sosiaalista muutosta kohti entistä oikeudenmukaisempaa toimintaa ja vuoropuhelua ihmisten ja yhteisöjen (sekä luonnon) välillä</a:t>
            </a:r>
          </a:p>
          <a:p>
            <a:endParaRPr lang="fi-FI" sz="2600" dirty="0"/>
          </a:p>
          <a:p>
            <a:endParaRPr lang="fi-FI" sz="2600" dirty="0"/>
          </a:p>
        </p:txBody>
      </p:sp>
      <p:sp>
        <p:nvSpPr>
          <p:cNvPr id="4" name="Speech Bubble: Rectangle with Corners Rounded 3">
            <a:extLst>
              <a:ext uri="{FF2B5EF4-FFF2-40B4-BE49-F238E27FC236}">
                <a16:creationId xmlns:a16="http://schemas.microsoft.com/office/drawing/2014/main" id="{567AD269-CADC-8406-8CAB-7D96A48E66F5}"/>
              </a:ext>
            </a:extLst>
          </p:cNvPr>
          <p:cNvSpPr/>
          <p:nvPr/>
        </p:nvSpPr>
        <p:spPr>
          <a:xfrm>
            <a:off x="8659368" y="539496"/>
            <a:ext cx="3319272" cy="337805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t>Miten ja milloin tulit tietoiseksi omasta etnisyydestäsi/rodustasi?</a:t>
            </a:r>
          </a:p>
          <a:p>
            <a:pPr algn="ctr"/>
            <a:endParaRPr lang="fi-FI" dirty="0"/>
          </a:p>
          <a:p>
            <a:pPr algn="ctr"/>
            <a:r>
              <a:rPr lang="fi-FI"/>
              <a:t>Miten voimme tukea </a:t>
            </a:r>
            <a:r>
              <a:rPr lang="fi-FI" dirty="0"/>
              <a:t>monimuotoisuuden kunnioittamista ja arvostamista jokapäiväisessä toiminnassamme?</a:t>
            </a:r>
          </a:p>
        </p:txBody>
      </p:sp>
    </p:spTree>
    <p:extLst>
      <p:ext uri="{BB962C8B-B14F-4D97-AF65-F5344CB8AC3E}">
        <p14:creationId xmlns:p14="http://schemas.microsoft.com/office/powerpoint/2010/main" val="15556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1875-C3EF-DF95-B9B8-42B7B3F22967}"/>
              </a:ext>
            </a:extLst>
          </p:cNvPr>
          <p:cNvSpPr>
            <a:spLocks noGrp="1"/>
          </p:cNvSpPr>
          <p:nvPr>
            <p:ph type="title"/>
          </p:nvPr>
        </p:nvSpPr>
        <p:spPr/>
        <p:txBody>
          <a:bodyPr/>
          <a:lstStyle/>
          <a:p>
            <a:r>
              <a:rPr lang="fi-FI" dirty="0"/>
              <a:t>Globaali ja eettinen vastuu</a:t>
            </a:r>
          </a:p>
        </p:txBody>
      </p:sp>
      <p:sp>
        <p:nvSpPr>
          <p:cNvPr id="3" name="Content Placeholder 2">
            <a:extLst>
              <a:ext uri="{FF2B5EF4-FFF2-40B4-BE49-F238E27FC236}">
                <a16:creationId xmlns:a16="http://schemas.microsoft.com/office/drawing/2014/main" id="{C515D8DF-2287-41B5-8D55-F2FEBE87EEB8}"/>
              </a:ext>
            </a:extLst>
          </p:cNvPr>
          <p:cNvSpPr>
            <a:spLocks noGrp="1"/>
          </p:cNvSpPr>
          <p:nvPr>
            <p:ph idx="1"/>
          </p:nvPr>
        </p:nvSpPr>
        <p:spPr>
          <a:xfrm>
            <a:off x="563880" y="1578736"/>
            <a:ext cx="7903464" cy="4620895"/>
          </a:xfrm>
        </p:spPr>
        <p:txBody>
          <a:bodyPr vert="horz" lIns="91440" tIns="45720" rIns="91440" bIns="45720" rtlCol="0" anchor="t">
            <a:normAutofit lnSpcReduction="10000"/>
          </a:bodyPr>
          <a:lstStyle/>
          <a:p>
            <a:r>
              <a:rPr lang="fi-FI" sz="2000" dirty="0"/>
              <a:t>Globaali vastuu korostaa eri toimijoiden vastuuta yhteisen planeettamme kestävästä ylläpitämisestä yksilöinä ja yhteisöinä sekä kansallisina ja kansainvälisinä instituutioina.</a:t>
            </a:r>
          </a:p>
          <a:p>
            <a:r>
              <a:rPr lang="fi-FI" sz="2000" dirty="0"/>
              <a:t>Kasvatus maailmankansalaisuuteen (GCED) ja planetaarinen kansalaisuus perustuvat yhteiseen näkemykseen kestävän kehityksen mukaisesta kasvatuksesta, joka sisältää muitakin tiedon muotoja, kuin mitä länsimaisessa tieteeseen perustuvassa ajattelussa on pidetty pätevinä, sekä dialogia, jonka tavoitteena on syventää ymmärrystä kestävästä kehityksestä (Andreotti, 2021; </a:t>
            </a:r>
            <a:r>
              <a:rPr lang="fi-FI" sz="2000" err="1"/>
              <a:t>Moraes</a:t>
            </a:r>
            <a:r>
              <a:rPr lang="fi-FI" sz="2000" dirty="0"/>
              <a:t> ym., 2021; </a:t>
            </a:r>
            <a:r>
              <a:rPr lang="fi-FI" sz="2000" err="1"/>
              <a:t>Stein</a:t>
            </a:r>
            <a:r>
              <a:rPr lang="fi-FI" sz="2000" dirty="0"/>
              <a:t> &amp; Andreotti, 2021)</a:t>
            </a:r>
          </a:p>
          <a:p>
            <a:r>
              <a:rPr lang="fi-FI" sz="2000" dirty="0"/>
              <a:t>Demokratiakasvatuksella pyritään vahvistamaan demokratiaa osana yhteiskuntaa ja korkeakouluyhteisöä toisiinsa kytkeytyvien arvojen, asenteiden, taitojen ja tietojen avulla. Demokratiakasvatuksessa korostetaan ”demokratiaa elämäntapana”, jolloin demokratia näyttäytyy osana tiedekunnan toimintakulttuuria, ei vain opetussuunnitelmissa ja opintojaksojen sisältöjen kuvauksissa</a:t>
            </a:r>
          </a:p>
        </p:txBody>
      </p:sp>
      <p:sp>
        <p:nvSpPr>
          <p:cNvPr id="4" name="Speech Bubble: Rectangle with Corners Rounded 3">
            <a:extLst>
              <a:ext uri="{FF2B5EF4-FFF2-40B4-BE49-F238E27FC236}">
                <a16:creationId xmlns:a16="http://schemas.microsoft.com/office/drawing/2014/main" id="{185BA982-4E41-9582-53FA-107A6EDD51E4}"/>
              </a:ext>
            </a:extLst>
          </p:cNvPr>
          <p:cNvSpPr/>
          <p:nvPr/>
        </p:nvSpPr>
        <p:spPr>
          <a:xfrm>
            <a:off x="8659368" y="539496"/>
            <a:ext cx="3319272" cy="415485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2000" dirty="0"/>
              <a:t>Millaista oppimista ja poisoppimista tarvitaan planetaarisen kansalaisuuden edistämiseksi?</a:t>
            </a:r>
          </a:p>
          <a:p>
            <a:pPr algn="ctr"/>
            <a:endParaRPr lang="fi-FI" sz="2000" dirty="0"/>
          </a:p>
          <a:p>
            <a:pPr algn="ctr"/>
            <a:r>
              <a:rPr lang="fi-FI" sz="2000" dirty="0"/>
              <a:t>Miten globaali vastuu on näkynyt toistaiseksi opintojaksoilla (aihesisällöissä ja toimintatavoissa)?</a:t>
            </a:r>
          </a:p>
        </p:txBody>
      </p:sp>
    </p:spTree>
    <p:extLst>
      <p:ext uri="{BB962C8B-B14F-4D97-AF65-F5344CB8AC3E}">
        <p14:creationId xmlns:p14="http://schemas.microsoft.com/office/powerpoint/2010/main" val="16081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2A0-889E-BB16-1687-B99D20FFB189}"/>
              </a:ext>
            </a:extLst>
          </p:cNvPr>
          <p:cNvSpPr>
            <a:spLocks noGrp="1"/>
          </p:cNvSpPr>
          <p:nvPr>
            <p:ph type="title"/>
          </p:nvPr>
        </p:nvSpPr>
        <p:spPr/>
        <p:txBody>
          <a:bodyPr/>
          <a:lstStyle/>
          <a:p>
            <a:r>
              <a:rPr lang="fi-FI" dirty="0"/>
              <a:t>Kansainvälinen asiantuntijuus</a:t>
            </a:r>
          </a:p>
        </p:txBody>
      </p:sp>
      <p:sp>
        <p:nvSpPr>
          <p:cNvPr id="3" name="Content Placeholder 2">
            <a:extLst>
              <a:ext uri="{FF2B5EF4-FFF2-40B4-BE49-F238E27FC236}">
                <a16:creationId xmlns:a16="http://schemas.microsoft.com/office/drawing/2014/main" id="{025729D3-9D55-A359-64C7-1ECFD4605A33}"/>
              </a:ext>
            </a:extLst>
          </p:cNvPr>
          <p:cNvSpPr>
            <a:spLocks noGrp="1"/>
          </p:cNvSpPr>
          <p:nvPr>
            <p:ph idx="1"/>
          </p:nvPr>
        </p:nvSpPr>
        <p:spPr>
          <a:xfrm>
            <a:off x="838200" y="1825625"/>
            <a:ext cx="7821168" cy="4351338"/>
          </a:xfrm>
        </p:spPr>
        <p:txBody>
          <a:bodyPr>
            <a:normAutofit fontScale="77500" lnSpcReduction="20000"/>
          </a:bodyPr>
          <a:lstStyle/>
          <a:p>
            <a:r>
              <a:rPr lang="fi-FI" dirty="0"/>
              <a:t>Kolme osaamisaluetta: kieliosaaminen, vuorovaikutusosaaminen ja oman ammattialan tuntemus</a:t>
            </a:r>
          </a:p>
          <a:p>
            <a:r>
              <a:rPr lang="fi-FI" dirty="0"/>
              <a:t>Kyky ajatella asioita, jotka ulottuvat hänen omien kokemustensa ulkopuolelle, kommunikoida muiden kanssa omasta ammattialasta ja luoda kansainvälisiä yhteyksiä ja verkostoja</a:t>
            </a:r>
          </a:p>
          <a:p>
            <a:r>
              <a:rPr lang="fi-FI" dirty="0"/>
              <a:t>Muodostuu jatkuvissa ja kumulatiivisissa kulttuurienvälisiin kohtaamisissa</a:t>
            </a:r>
          </a:p>
          <a:p>
            <a:r>
              <a:rPr lang="fi-FI" dirty="0"/>
              <a:t>Edellyttää </a:t>
            </a:r>
            <a:r>
              <a:rPr lang="fi-FI" b="1" dirty="0"/>
              <a:t>asenteita</a:t>
            </a:r>
            <a:r>
              <a:rPr lang="fi-FI" dirty="0"/>
              <a:t> (esim. kulttuurienvälinen ymmärrys ja suhtautuminen), </a:t>
            </a:r>
            <a:r>
              <a:rPr lang="fi-FI" b="1" dirty="0"/>
              <a:t>tietoja</a:t>
            </a:r>
            <a:r>
              <a:rPr lang="fi-FI" dirty="0"/>
              <a:t> (esim. kulttuuritietous, globaali ja eettinen vastuu), </a:t>
            </a:r>
            <a:r>
              <a:rPr lang="fi-FI" b="1" dirty="0"/>
              <a:t>taitoja</a:t>
            </a:r>
            <a:r>
              <a:rPr lang="fi-FI" dirty="0"/>
              <a:t> (esim. kielitietoisuus ja kieliosaaminen, yhteistyötaidot) ja </a:t>
            </a:r>
            <a:r>
              <a:rPr lang="fi-FI" b="1" dirty="0"/>
              <a:t>käyttäytymismalleja</a:t>
            </a:r>
            <a:r>
              <a:rPr lang="fi-FI" dirty="0"/>
              <a:t> (esim. dialogi uusien ihmisten kanssa, osallistumista kulttuurienvälisiin kohtaamisiin), jotka mahdollistavat kulttuurienvälisen yhteistyön ja edistävät sitä</a:t>
            </a:r>
          </a:p>
        </p:txBody>
      </p:sp>
      <p:sp>
        <p:nvSpPr>
          <p:cNvPr id="4" name="Speech Bubble: Rectangle with Corners Rounded 3">
            <a:extLst>
              <a:ext uri="{FF2B5EF4-FFF2-40B4-BE49-F238E27FC236}">
                <a16:creationId xmlns:a16="http://schemas.microsoft.com/office/drawing/2014/main" id="{DEA56C9C-F9AE-34DC-204A-60486CC159B2}"/>
              </a:ext>
            </a:extLst>
          </p:cNvPr>
          <p:cNvSpPr/>
          <p:nvPr/>
        </p:nvSpPr>
        <p:spPr>
          <a:xfrm>
            <a:off x="8659368" y="539496"/>
            <a:ext cx="3319272" cy="344728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2000" dirty="0"/>
              <a:t>Millaisia kulttuurienvälisen kohtaamisen paikkoja opinnoissa tai yliopistokokemuksessasi on tähän mennessä ollut?</a:t>
            </a:r>
          </a:p>
          <a:p>
            <a:pPr algn="ctr"/>
            <a:endParaRPr lang="fi-FI" sz="2000" dirty="0"/>
          </a:p>
          <a:p>
            <a:pPr algn="ctr"/>
            <a:r>
              <a:rPr lang="fi-FI" sz="2000" dirty="0"/>
              <a:t>Millaisia tietoja ja taitoja ne ovat sinulta vaatineet?</a:t>
            </a:r>
          </a:p>
        </p:txBody>
      </p:sp>
    </p:spTree>
    <p:extLst>
      <p:ext uri="{BB962C8B-B14F-4D97-AF65-F5344CB8AC3E}">
        <p14:creationId xmlns:p14="http://schemas.microsoft.com/office/powerpoint/2010/main" val="222170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D4A6FB6770A74468C768EE00E306982" ma:contentTypeVersion="18" ma:contentTypeDescription="Luo uusi asiakirja." ma:contentTypeScope="" ma:versionID="c9ddf8e6e7ac688a1874036233e107a0">
  <xsd:schema xmlns:xsd="http://www.w3.org/2001/XMLSchema" xmlns:xs="http://www.w3.org/2001/XMLSchema" xmlns:p="http://schemas.microsoft.com/office/2006/metadata/properties" xmlns:ns1="http://schemas.microsoft.com/sharepoint/v3" xmlns:ns2="d111a124-6397-4d31-af44-5538addcdc14" xmlns:ns3="1faf489b-dee5-4844-91ae-ccac4d0be0f3" targetNamespace="http://schemas.microsoft.com/office/2006/metadata/properties" ma:root="true" ma:fieldsID="1e4278ce0068fb32ca9e759d2f99487a" ns1:_="" ns2:_="" ns3:_="">
    <xsd:import namespace="http://schemas.microsoft.com/sharepoint/v3"/>
    <xsd:import namespace="d111a124-6397-4d31-af44-5538addcdc14"/>
    <xsd:import namespace="1faf489b-dee5-4844-91ae-ccac4d0be0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Yhtenäisen yhteensopivuuskäytännön ominaisuudet" ma:hidden="true" ma:internalName="_ip_UnifiedCompliancePolicyProperties">
      <xsd:simpleType>
        <xsd:restriction base="dms:Note"/>
      </xsd:simpleType>
    </xsd:element>
    <xsd:element name="_ip_UnifiedCompliancePolicyUIAction" ma:index="18"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11a124-6397-4d31-af44-5538addcd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af489b-dee5-4844-91ae-ccac4d0be0f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3600a948-4f8c-4d45-8374-c7fdf29eddc8}" ma:internalName="TaxCatchAll" ma:showField="CatchAllData" ma:web="1faf489b-dee5-4844-91ae-ccac4d0be0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faf489b-dee5-4844-91ae-ccac4d0be0f3" xsi:nil="true"/>
    <lcf76f155ced4ddcb4097134ff3c332f xmlns="d111a124-6397-4d31-af44-5538addcdc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0F29A0-34DF-4C82-A55E-21ADC3F84B56}">
  <ds:schemaRefs>
    <ds:schemaRef ds:uri="http://schemas.microsoft.com/sharepoint/v3/contenttype/forms"/>
  </ds:schemaRefs>
</ds:datastoreItem>
</file>

<file path=customXml/itemProps2.xml><?xml version="1.0" encoding="utf-8"?>
<ds:datastoreItem xmlns:ds="http://schemas.openxmlformats.org/officeDocument/2006/customXml" ds:itemID="{CEB0FFB4-EF77-4F6C-8103-D306DD259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11a124-6397-4d31-af44-5538addcdc14"/>
    <ds:schemaRef ds:uri="1faf489b-dee5-4844-91ae-ccac4d0be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2F4F2C-A70F-46D2-A81B-DC445915E9AA}">
  <ds:schemaRefs>
    <ds:schemaRef ds:uri="http://schemas.microsoft.com/office/infopath/2007/PartnerControls"/>
    <ds:schemaRef ds:uri="http://www.w3.org/XML/1998/namespace"/>
    <ds:schemaRef ds:uri="http://purl.org/dc/dcmitype/"/>
    <ds:schemaRef ds:uri="http://schemas.microsoft.com/office/2006/metadata/properties"/>
    <ds:schemaRef ds:uri="d111a124-6397-4d31-af44-5538addcdc14"/>
    <ds:schemaRef ds:uri="http://schemas.microsoft.com/office/2006/documentManagement/types"/>
    <ds:schemaRef ds:uri="http://schemas.microsoft.com/sharepoint/v3"/>
    <ds:schemaRef ds:uri="http://schemas.openxmlformats.org/package/2006/metadata/core-properties"/>
    <ds:schemaRef ds:uri="1faf489b-dee5-4844-91ae-ccac4d0be0f3"/>
    <ds:schemaRef ds:uri="http://purl.org/dc/terms/"/>
    <ds:schemaRef ds:uri="http://purl.org/dc/elements/1.1/"/>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2024 JYU Theme</Template>
  <TotalTime>486</TotalTime>
  <Words>1297</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Wingdings</vt:lpstr>
      <vt:lpstr>Office Theme</vt:lpstr>
      <vt:lpstr>Tuesday  Jan 13</vt:lpstr>
      <vt:lpstr>Had you been naughty or nice?  Did you get a gift you’d like to tell your classmate about?</vt:lpstr>
      <vt:lpstr>PowerPoint Presentation</vt:lpstr>
      <vt:lpstr>Kansainvälisyys-osaaminen:  mitä ja miksi?</vt:lpstr>
      <vt:lpstr>Kansainvälisyys- osaaminen:  mitä ja miksi?</vt:lpstr>
      <vt:lpstr>Kielitietoisuus</vt:lpstr>
      <vt:lpstr>Kulttuurienvälinen ymmärrys ja suhtautuminen (intercultural-mindedness)</vt:lpstr>
      <vt:lpstr>Globaali ja eettinen vastuu</vt:lpstr>
      <vt:lpstr>Kansainvälinen asiantuntijuus</vt:lpstr>
      <vt:lpstr>Paikkoja kansainvälisille kohtaamisille opinnoissa</vt:lpstr>
      <vt:lpstr>Kansainvälistymissuunnitelma</vt:lpstr>
      <vt:lpstr>Tapaus 1</vt:lpstr>
      <vt:lpstr>Tapaus 2</vt:lpstr>
      <vt:lpstr>Oma kansainvälisyyssuunnitelma</vt:lpstr>
      <vt:lpstr>P.S. Jouduin vaihtamaan KTKP3019 Video Clubien aikoja, katso ajat Sisusta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Kuutila, Nita</dc:creator>
  <cp:lastModifiedBy>Kuutila, Nita</cp:lastModifiedBy>
  <cp:revision>321</cp:revision>
  <dcterms:created xsi:type="dcterms:W3CDTF">2025-08-19T05:17:16Z</dcterms:created>
  <dcterms:modified xsi:type="dcterms:W3CDTF">2026-01-13T09:50:44Z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0x0101009D4A6FB6770A74468C768EE00E306982</vt:lpwstr>
  </property>
  <property fmtid="{D5CDD505-2E9C-101B-9397-08002B2CF9AE}" pid="3" name="MediaServiceImageTags">
    <vt:lpwstr/>
  </property>
</Properties>
</file>