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3" r:id="rId5"/>
  </p:sldMasterIdLst>
  <p:notesMasterIdLst>
    <p:notesMasterId r:id="rId39"/>
  </p:notesMasterIdLst>
  <p:handoutMasterIdLst>
    <p:handoutMasterId r:id="rId40"/>
  </p:handoutMasterIdLst>
  <p:sldIdLst>
    <p:sldId id="257" r:id="rId6"/>
    <p:sldId id="299" r:id="rId7"/>
    <p:sldId id="288" r:id="rId8"/>
    <p:sldId id="284" r:id="rId9"/>
    <p:sldId id="289" r:id="rId10"/>
    <p:sldId id="292" r:id="rId11"/>
    <p:sldId id="291" r:id="rId12"/>
    <p:sldId id="290" r:id="rId13"/>
    <p:sldId id="264" r:id="rId14"/>
    <p:sldId id="294" r:id="rId15"/>
    <p:sldId id="265" r:id="rId16"/>
    <p:sldId id="267" r:id="rId17"/>
    <p:sldId id="293" r:id="rId18"/>
    <p:sldId id="270" r:id="rId19"/>
    <p:sldId id="271" r:id="rId20"/>
    <p:sldId id="295" r:id="rId21"/>
    <p:sldId id="273" r:id="rId22"/>
    <p:sldId id="274" r:id="rId23"/>
    <p:sldId id="275" r:id="rId24"/>
    <p:sldId id="277" r:id="rId25"/>
    <p:sldId id="296" r:id="rId26"/>
    <p:sldId id="276" r:id="rId27"/>
    <p:sldId id="297" r:id="rId28"/>
    <p:sldId id="281" r:id="rId29"/>
    <p:sldId id="282" r:id="rId30"/>
    <p:sldId id="280" r:id="rId31"/>
    <p:sldId id="298" r:id="rId32"/>
    <p:sldId id="272" r:id="rId33"/>
    <p:sldId id="283" r:id="rId34"/>
    <p:sldId id="286" r:id="rId35"/>
    <p:sldId id="287" r:id="rId36"/>
    <p:sldId id="279" r:id="rId37"/>
    <p:sldId id="278" r:id="rId3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orient="horz" pos="3884">
          <p15:clr>
            <a:srgbClr val="A4A3A4"/>
          </p15:clr>
        </p15:guide>
        <p15:guide id="5" orient="horz" pos="300">
          <p15:clr>
            <a:srgbClr val="A4A3A4"/>
          </p15:clr>
        </p15:guide>
        <p15:guide id="6" orient="horz" pos="1117">
          <p15:clr>
            <a:srgbClr val="A4A3A4"/>
          </p15:clr>
        </p15:guide>
        <p15:guide id="7" pos="302">
          <p15:clr>
            <a:srgbClr val="A4A3A4"/>
          </p15:clr>
        </p15:guide>
        <p15:guide id="9" pos="7378" userDrawn="1">
          <p15:clr>
            <a:srgbClr val="A4A3A4"/>
          </p15:clr>
        </p15:guide>
        <p15:guide id="10" pos="665">
          <p15:clr>
            <a:srgbClr val="A4A3A4"/>
          </p15:clr>
        </p15:guide>
        <p15:guide id="11"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9A5B"/>
    <a:srgbClr val="0029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BBA8C-B0D0-479C-8F07-4D7D05D26652}" v="2" dt="2026-01-13T10:00:53.271"/>
    <p1510:client id="{5BDDC217-6055-4775-83F4-885DA68E7C64}" v="1" dt="2026-01-13T10:02:01.373"/>
    <p1510:client id="{A1584285-95C5-421C-A3EA-ABE36643941E}" v="1" dt="2026-01-12T07:52:52.918"/>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orient="horz" pos="3884"/>
        <p:guide orient="horz" pos="300"/>
        <p:guide orient="horz" pos="1117"/>
        <p:guide pos="302"/>
        <p:guide pos="7378"/>
        <p:guide pos="665"/>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65808B-E55E-495E-AD4D-B469E5CD22EF}" type="datetimeFigureOut">
              <a:rPr lang="fi-FI" sz="800" smtClean="0"/>
              <a:t>14.1.2026</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AF4E2-CB80-489C-B09B-4F5EEF4552BF}" type="slidenum">
              <a:rPr lang="fi-FI" sz="800" smtClean="0"/>
              <a:t>‹#›</a:t>
            </a:fld>
            <a:endParaRPr lang="fi-FI" sz="800"/>
          </a:p>
        </p:txBody>
      </p:sp>
    </p:spTree>
    <p:extLst>
      <p:ext uri="{BB962C8B-B14F-4D97-AF65-F5344CB8AC3E}">
        <p14:creationId xmlns:p14="http://schemas.microsoft.com/office/powerpoint/2010/main" val="1579175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4BDF7DAC-3845-4961-8DB5-52D3C261C68E}" type="datetimeFigureOut">
              <a:rPr lang="fi-FI" smtClean="0"/>
              <a:pPr/>
              <a:t>14.1.2026</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DA2CDBA3-8E53-4B38-8A28-94E4F9D9260E}" type="slidenum">
              <a:rPr lang="fi-FI" smtClean="0"/>
              <a:pPr/>
              <a:t>‹#›</a:t>
            </a:fld>
            <a:endParaRPr lang="fi-FI"/>
          </a:p>
        </p:txBody>
      </p:sp>
    </p:spTree>
    <p:extLst>
      <p:ext uri="{BB962C8B-B14F-4D97-AF65-F5344CB8AC3E}">
        <p14:creationId xmlns:p14="http://schemas.microsoft.com/office/powerpoint/2010/main" val="60382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A2CDBA3-8E53-4B38-8A28-94E4F9D9260E}" type="slidenum">
              <a:rPr lang="fi-FI" smtClean="0"/>
              <a:pPr/>
              <a:t>3</a:t>
            </a:fld>
            <a:endParaRPr lang="fi-FI"/>
          </a:p>
        </p:txBody>
      </p:sp>
    </p:spTree>
    <p:extLst>
      <p:ext uri="{BB962C8B-B14F-4D97-AF65-F5344CB8AC3E}">
        <p14:creationId xmlns:p14="http://schemas.microsoft.com/office/powerpoint/2010/main" val="404194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DA2CDBA3-8E53-4B38-8A28-94E4F9D9260E}" type="slidenum">
              <a:rPr lang="fi-FI" smtClean="0"/>
              <a:pPr/>
              <a:t>21</a:t>
            </a:fld>
            <a:endParaRPr lang="fi-FI"/>
          </a:p>
        </p:txBody>
      </p:sp>
    </p:spTree>
    <p:extLst>
      <p:ext uri="{BB962C8B-B14F-4D97-AF65-F5344CB8AC3E}">
        <p14:creationId xmlns:p14="http://schemas.microsoft.com/office/powerpoint/2010/main" val="137669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DA2CDBA3-8E53-4B38-8A28-94E4F9D9260E}" type="slidenum">
              <a:rPr lang="fi-FI" smtClean="0"/>
              <a:pPr/>
              <a:t>22</a:t>
            </a:fld>
            <a:endParaRPr lang="fi-FI"/>
          </a:p>
        </p:txBody>
      </p:sp>
    </p:spTree>
    <p:extLst>
      <p:ext uri="{BB962C8B-B14F-4D97-AF65-F5344CB8AC3E}">
        <p14:creationId xmlns:p14="http://schemas.microsoft.com/office/powerpoint/2010/main" val="117821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Normit tulee näkyväksi usein vasta kun niitä rikotaan tai ne joutuvat muuten puntaroinnin kohteeksi</a:t>
            </a:r>
          </a:p>
          <a:p>
            <a:endParaRPr lang="fi-FI"/>
          </a:p>
          <a:p>
            <a:r>
              <a:rPr lang="fi-FI"/>
              <a:t>Pitäen</a:t>
            </a:r>
            <a:r>
              <a:rPr lang="fi-FI" baseline="0"/>
              <a:t> mielessä koulutuksen dilemman, jonka esittelin muutama dia aiemmin, </a:t>
            </a:r>
            <a:r>
              <a:rPr lang="fi-FI" baseline="0" err="1"/>
              <a:t>mun</a:t>
            </a:r>
            <a:r>
              <a:rPr lang="fi-FI" baseline="0"/>
              <a:t> pointsi on se, että mekin sosiaalistetaan nyt ja tulevaisuudessa lapsia ja nuoria elämään tietynlaisessa yhteiskunnassa tietynlaisten normien mukaan. Me opettajina ei olla irrallaan tästä sosiaalistamisesta/sosiaalistumisesta – yhtäältä me sosiaalistustaan kouluissa tietynlaisiin normeihin ja toisaalta me sosiaalistetaan lapsia ja nuoria niihin. Näiden lisäksi meillä on omat normimme tai huomaamattomat ajattelutapamme, jotka ohjaavat meidän toimintaa.</a:t>
            </a:r>
          </a:p>
          <a:p>
            <a:endParaRPr lang="fi-FI" baseline="0"/>
          </a:p>
          <a:p>
            <a:r>
              <a:rPr lang="fi-FI" baseline="0"/>
              <a:t>Kuten edellä sanottua ja kuten aiemmissa kuvissa, yhtäältä normin rikkominen tekee normin näkyväksi toisaalta normin rikkomisesta on aina joitain vaikutuksia, joista kaikki eivät ole negatiivisia (kuten kuvissa). Koska koulutus ja kasvatus on aina tulevaisuuteen ja vielä parempaan tulevaisuuteen kohdistuvaa toimintaa, meidän pitäisi kasvattaa nuorista MYÖS yhteiskunnallisesti valveutuneita kansalaisia, jotka ovat valmiita muuttamaan tarvittaessa maailmaa (meidän kanssamme). Kuten osaltaan noissa kuvissakin. </a:t>
            </a:r>
          </a:p>
          <a:p>
            <a:endParaRPr lang="fi-FI" baseline="0"/>
          </a:p>
          <a:p>
            <a:r>
              <a:rPr lang="fi-FI" baseline="0"/>
              <a:t>Ongelma tässä on nähdäkseni se, että normit (ja muut sosiaalistavat asiat) ovat monesti sen kaltaisia totuuksia, joita Hannu Simola lainauksessa kuvaa. Ts. ne on niin itsestään selviä, että niitä ei meinaa havaita. Havaitsemista voidaan kuitenkin opettaa ja opetella ja se onkin yksi tämän opintojakson keskeinen asia.</a:t>
            </a:r>
          </a:p>
          <a:p>
            <a:endParaRPr lang="fi-FI" baseline="0"/>
          </a:p>
          <a:p>
            <a:r>
              <a:rPr lang="fi-FI" baseline="0"/>
              <a:t>Vain sitä voi muuttaa, minkä näkee ja siksi(</a:t>
            </a:r>
            <a:r>
              <a:rPr lang="fi-FI" baseline="0" err="1"/>
              <a:t>kin</a:t>
            </a:r>
            <a:r>
              <a:rPr lang="fi-FI" baseline="0"/>
              <a:t>) tällä opintojaksolla sekä tutustutaan erilaisiin normeihin ja rikotaankin niitä sekä erilaisiin ilmiöihin, jotka raamittavat (rajaavasti) koulun ja opettajien toimintaa. Nämä asiat eivät ole välttämättä helppoja, mutta ehkä se tekee niistä erityisen kiinnostavia. </a:t>
            </a:r>
            <a:endParaRPr lang="fi-FI"/>
          </a:p>
        </p:txBody>
      </p:sp>
      <p:sp>
        <p:nvSpPr>
          <p:cNvPr id="4" name="Slide Number Placeholder 3"/>
          <p:cNvSpPr>
            <a:spLocks noGrp="1"/>
          </p:cNvSpPr>
          <p:nvPr>
            <p:ph type="sldNum" sz="quarter" idx="10"/>
          </p:nvPr>
        </p:nvSpPr>
        <p:spPr/>
        <p:txBody>
          <a:bodyPr/>
          <a:lstStyle/>
          <a:p>
            <a:fld id="{DA2CDBA3-8E53-4B38-8A28-94E4F9D9260E}" type="slidenum">
              <a:rPr lang="fi-FI" smtClean="0"/>
              <a:pPr/>
              <a:t>28</a:t>
            </a:fld>
            <a:endParaRPr lang="fi-FI"/>
          </a:p>
        </p:txBody>
      </p:sp>
    </p:spTree>
    <p:extLst>
      <p:ext uri="{BB962C8B-B14F-4D97-AF65-F5344CB8AC3E}">
        <p14:creationId xmlns:p14="http://schemas.microsoft.com/office/powerpoint/2010/main" val="311701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A2CDBA3-8E53-4B38-8A28-94E4F9D9260E}" type="slidenum">
              <a:rPr lang="fi-FI" smtClean="0"/>
              <a:pPr/>
              <a:t>12</a:t>
            </a:fld>
            <a:endParaRPr lang="fi-FI"/>
          </a:p>
        </p:txBody>
      </p:sp>
    </p:spTree>
    <p:extLst>
      <p:ext uri="{BB962C8B-B14F-4D97-AF65-F5344CB8AC3E}">
        <p14:creationId xmlns:p14="http://schemas.microsoft.com/office/powerpoint/2010/main" val="390640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EA753-E1AF-DBD5-293B-007667C968B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81523E2-D501-989A-CD9A-CE3D00D7C52A}"/>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A89BA2F-C359-3444-24C6-D0CC387C54C2}"/>
              </a:ext>
            </a:extLst>
          </p:cNvPr>
          <p:cNvSpPr>
            <a:spLocks noGrp="1"/>
          </p:cNvSpPr>
          <p:nvPr>
            <p:ph type="body" idx="1"/>
          </p:nvPr>
        </p:nvSpPr>
        <p:spPr/>
        <p:txBody>
          <a:bodyPr/>
          <a:lstStyle/>
          <a:p>
            <a:r>
              <a:rPr lang="fi-FI"/>
              <a:t>Käytettäessä käsitettä ”normi” otetaan aina myös tietty näkökulma asioihin. Silloin toimintaa ei esim. selitetä </a:t>
            </a:r>
            <a:r>
              <a:rPr lang="fi-FI" err="1"/>
              <a:t>yksilöspsykologisesta</a:t>
            </a:r>
            <a:r>
              <a:rPr lang="fi-FI"/>
              <a:t> näkökulmasta, vaan valitaan tarkastella yhteisön sisäisesti muodostuneita säännöstöjä ja koodistoja ja niiden vaikutusta. </a:t>
            </a:r>
          </a:p>
        </p:txBody>
      </p:sp>
      <p:sp>
        <p:nvSpPr>
          <p:cNvPr id="4" name="Dian numeron paikkamerkki 3">
            <a:extLst>
              <a:ext uri="{FF2B5EF4-FFF2-40B4-BE49-F238E27FC236}">
                <a16:creationId xmlns:a16="http://schemas.microsoft.com/office/drawing/2014/main" id="{669EF8D9-1377-1405-F3C4-0D0E8A9D3050}"/>
              </a:ext>
            </a:extLst>
          </p:cNvPr>
          <p:cNvSpPr>
            <a:spLocks noGrp="1"/>
          </p:cNvSpPr>
          <p:nvPr>
            <p:ph type="sldNum" sz="quarter" idx="5"/>
          </p:nvPr>
        </p:nvSpPr>
        <p:spPr/>
        <p:txBody>
          <a:bodyPr/>
          <a:lstStyle/>
          <a:p>
            <a:fld id="{DA2CDBA3-8E53-4B38-8A28-94E4F9D9260E}" type="slidenum">
              <a:rPr lang="fi-FI" smtClean="0"/>
              <a:pPr/>
              <a:t>13</a:t>
            </a:fld>
            <a:endParaRPr lang="fi-FI"/>
          </a:p>
        </p:txBody>
      </p:sp>
    </p:spTree>
    <p:extLst>
      <p:ext uri="{BB962C8B-B14F-4D97-AF65-F5344CB8AC3E}">
        <p14:creationId xmlns:p14="http://schemas.microsoft.com/office/powerpoint/2010/main" val="156312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A2CDBA3-8E53-4B38-8A28-94E4F9D9260E}" type="slidenum">
              <a:rPr lang="fi-FI" smtClean="0"/>
              <a:pPr/>
              <a:t>14</a:t>
            </a:fld>
            <a:endParaRPr lang="fi-FI"/>
          </a:p>
        </p:txBody>
      </p:sp>
    </p:spTree>
    <p:extLst>
      <p:ext uri="{BB962C8B-B14F-4D97-AF65-F5344CB8AC3E}">
        <p14:creationId xmlns:p14="http://schemas.microsoft.com/office/powerpoint/2010/main" val="166583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Esimerkiksi normeja</a:t>
            </a:r>
            <a:r>
              <a:rPr lang="fi-FI" baseline="0"/>
              <a:t> opettamalla koulu sosiaalistaa lapset ja nuoret yhteiskuntaan. Jos asiaa katsotaan opettajan näkökulmasta, hän on sekä normien kohde (esim. opetussuunnitelmaa tulee toteuttaa, odotukset opettajan käytöstä kohtaan, käsitykset siitä, mitä on olla opettaja), mutta myös normittava toimija, joka tuo myös omia ajattelu- ja toimintamallejaan mukaan opetustilanteisiin (esim. pojat ovat matemaattisesti tyttöjä parempia, käsitykset siitä, mikä on opettajalle suotavaa toimintaa).</a:t>
            </a:r>
          </a:p>
          <a:p>
            <a:endParaRPr lang="fi-FI" baseline="0"/>
          </a:p>
          <a:p>
            <a:r>
              <a:rPr lang="fi-FI" baseline="0"/>
              <a:t>Normin rikkomisesta: </a:t>
            </a:r>
          </a:p>
          <a:p>
            <a:r>
              <a:rPr lang="fi-FI" baseline="0"/>
              <a:t>Rikkominen ja sen seuraukset eivät ole aina negatiivisia etenkin jos asiaa katsoo yhteiskunnallisesta näkökulmasta. Kuten aiemmin sanottua, normi tulee usein näkyväksi vasta kun sitä rikotaan. Tämä näkyväksi tuleminen mahdollistaa normin tarkastelun ja mahdollistaa sen muuttamisen</a:t>
            </a:r>
            <a:endParaRPr lang="fi-FI"/>
          </a:p>
          <a:p>
            <a:endParaRPr lang="fi-FI"/>
          </a:p>
        </p:txBody>
      </p:sp>
      <p:sp>
        <p:nvSpPr>
          <p:cNvPr id="4" name="Slide Number Placeholder 3"/>
          <p:cNvSpPr>
            <a:spLocks noGrp="1"/>
          </p:cNvSpPr>
          <p:nvPr>
            <p:ph type="sldNum" sz="quarter" idx="10"/>
          </p:nvPr>
        </p:nvSpPr>
        <p:spPr/>
        <p:txBody>
          <a:bodyPr/>
          <a:lstStyle/>
          <a:p>
            <a:fld id="{DA2CDBA3-8E53-4B38-8A28-94E4F9D9260E}" type="slidenum">
              <a:rPr lang="fi-FI" smtClean="0"/>
              <a:pPr/>
              <a:t>15</a:t>
            </a:fld>
            <a:endParaRPr lang="fi-FI"/>
          </a:p>
        </p:txBody>
      </p:sp>
    </p:spTree>
    <p:extLst>
      <p:ext uri="{BB962C8B-B14F-4D97-AF65-F5344CB8AC3E}">
        <p14:creationId xmlns:p14="http://schemas.microsoft.com/office/powerpoint/2010/main" val="159224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Marie Curie 1927 </a:t>
            </a:r>
            <a:r>
              <a:rPr lang="fi-FI" err="1"/>
              <a:t>Solvayn</a:t>
            </a:r>
            <a:r>
              <a:rPr lang="fi-FI"/>
              <a:t> konferenssi, Einstein, </a:t>
            </a:r>
            <a:r>
              <a:rPr lang="fi-FI" err="1"/>
              <a:t>Bohr</a:t>
            </a:r>
            <a:r>
              <a:rPr lang="fi-FI"/>
              <a:t>, </a:t>
            </a:r>
            <a:r>
              <a:rPr lang="fi-FI" err="1"/>
              <a:t>Schrödinger</a:t>
            </a:r>
            <a:r>
              <a:rPr lang="fi-FI"/>
              <a:t>. Ei vain sukupuolensa puolesta poikkeus, vaan myös, koska voitti kaksi Nobelin palkintoa.</a:t>
            </a:r>
          </a:p>
        </p:txBody>
      </p:sp>
      <p:sp>
        <p:nvSpPr>
          <p:cNvPr id="4" name="Slide Number Placeholder 3"/>
          <p:cNvSpPr>
            <a:spLocks noGrp="1"/>
          </p:cNvSpPr>
          <p:nvPr>
            <p:ph type="sldNum" sz="quarter" idx="10"/>
          </p:nvPr>
        </p:nvSpPr>
        <p:spPr/>
        <p:txBody>
          <a:bodyPr/>
          <a:lstStyle/>
          <a:p>
            <a:fld id="{DA2CDBA3-8E53-4B38-8A28-94E4F9D9260E}" type="slidenum">
              <a:rPr lang="fi-FI" smtClean="0"/>
              <a:pPr/>
              <a:t>17</a:t>
            </a:fld>
            <a:endParaRPr lang="fi-FI"/>
          </a:p>
        </p:txBody>
      </p:sp>
    </p:spTree>
    <p:extLst>
      <p:ext uri="{BB962C8B-B14F-4D97-AF65-F5344CB8AC3E}">
        <p14:creationId xmlns:p14="http://schemas.microsoft.com/office/powerpoint/2010/main" val="134619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August </a:t>
            </a:r>
            <a:r>
              <a:rPr lang="fi-FI" err="1"/>
              <a:t>Landmesser</a:t>
            </a:r>
            <a:r>
              <a:rPr lang="fi-FI"/>
              <a:t> vai Gustav </a:t>
            </a:r>
            <a:r>
              <a:rPr lang="fi-FI" err="1"/>
              <a:t>Wegert</a:t>
            </a:r>
            <a:r>
              <a:rPr lang="fi-FI"/>
              <a:t>. Laiva nimeltä Horst </a:t>
            </a:r>
            <a:r>
              <a:rPr lang="fi-FI" err="1"/>
              <a:t>Wessel</a:t>
            </a:r>
            <a:r>
              <a:rPr lang="fi-FI"/>
              <a:t> laskettiin vesille Hampurissa -&gt; Hitler paikalla -&gt; natsitervehdys. Riippuen siitä, kumpi hän oli, niin joko uhmasi suoraan natsien valtaa, koska juutalainen puoliso tai uhmasi mahdollisista uskonnollisista syistä (lasku oli usein sunnuntaina)</a:t>
            </a:r>
          </a:p>
        </p:txBody>
      </p:sp>
      <p:sp>
        <p:nvSpPr>
          <p:cNvPr id="4" name="Slide Number Placeholder 3"/>
          <p:cNvSpPr>
            <a:spLocks noGrp="1"/>
          </p:cNvSpPr>
          <p:nvPr>
            <p:ph type="sldNum" sz="quarter" idx="10"/>
          </p:nvPr>
        </p:nvSpPr>
        <p:spPr/>
        <p:txBody>
          <a:bodyPr/>
          <a:lstStyle/>
          <a:p>
            <a:fld id="{DA2CDBA3-8E53-4B38-8A28-94E4F9D9260E}" type="slidenum">
              <a:rPr lang="fi-FI" smtClean="0"/>
              <a:pPr/>
              <a:t>18</a:t>
            </a:fld>
            <a:endParaRPr lang="fi-FI"/>
          </a:p>
        </p:txBody>
      </p:sp>
    </p:spTree>
    <p:extLst>
      <p:ext uri="{BB962C8B-B14F-4D97-AF65-F5344CB8AC3E}">
        <p14:creationId xmlns:p14="http://schemas.microsoft.com/office/powerpoint/2010/main" val="2084517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Rosa Parks kieltäytyi antamasta istumapaikkaansa bussissa valkoihoiselle ja joutui pidätetyksi. Hänen ja muiden kieltäytyjien toiminnan seurauksena alkoivat bussiboikotit, jotka kestivät vuoden. Hänet tuomittiin häiriköinnistä, mutta valitus johti lopulta rotuerottelulain kumoamiseen perustuslainvastaisena. Toki käytännöt eivät siitä muuttuneet –&gt; virallinen vs. epävirallinen normi </a:t>
            </a:r>
          </a:p>
        </p:txBody>
      </p:sp>
      <p:sp>
        <p:nvSpPr>
          <p:cNvPr id="4" name="Slide Number Placeholder 3"/>
          <p:cNvSpPr>
            <a:spLocks noGrp="1"/>
          </p:cNvSpPr>
          <p:nvPr>
            <p:ph type="sldNum" sz="quarter" idx="10"/>
          </p:nvPr>
        </p:nvSpPr>
        <p:spPr/>
        <p:txBody>
          <a:bodyPr/>
          <a:lstStyle/>
          <a:p>
            <a:fld id="{DA2CDBA3-8E53-4B38-8A28-94E4F9D9260E}" type="slidenum">
              <a:rPr lang="fi-FI" smtClean="0"/>
              <a:pPr/>
              <a:t>19</a:t>
            </a:fld>
            <a:endParaRPr lang="fi-FI"/>
          </a:p>
        </p:txBody>
      </p:sp>
    </p:spTree>
    <p:extLst>
      <p:ext uri="{BB962C8B-B14F-4D97-AF65-F5344CB8AC3E}">
        <p14:creationId xmlns:p14="http://schemas.microsoft.com/office/powerpoint/2010/main" val="252144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Mielenosoitukset kommunistihallintoa vastaan johtivat hallituksen eroamiseen. Uusi hallitus päätti lieventää matkustusmääräyksiä, mutta niiden tietoon saattamisessa oli epäselvyyttä ja tiedottaja ilmoitti, että astuvat voimaan heti. Ihmiset lähtivät muurille ja rajavalvojat eivät tienneet mitä tehdä. Huomionarvoista on, että aiemmin muurin ylittäminen oli johtanut ampumiseen.</a:t>
            </a:r>
          </a:p>
        </p:txBody>
      </p:sp>
      <p:sp>
        <p:nvSpPr>
          <p:cNvPr id="4" name="Slide Number Placeholder 3"/>
          <p:cNvSpPr>
            <a:spLocks noGrp="1"/>
          </p:cNvSpPr>
          <p:nvPr>
            <p:ph type="sldNum" sz="quarter" idx="5"/>
          </p:nvPr>
        </p:nvSpPr>
        <p:spPr/>
        <p:txBody>
          <a:bodyPr/>
          <a:lstStyle/>
          <a:p>
            <a:fld id="{DA2CDBA3-8E53-4B38-8A28-94E4F9D9260E}" type="slidenum">
              <a:rPr lang="fi-FI" smtClean="0"/>
              <a:pPr/>
              <a:t>20</a:t>
            </a:fld>
            <a:endParaRPr lang="fi-FI"/>
          </a:p>
        </p:txBody>
      </p:sp>
    </p:spTree>
    <p:extLst>
      <p:ext uri="{BB962C8B-B14F-4D97-AF65-F5344CB8AC3E}">
        <p14:creationId xmlns:p14="http://schemas.microsoft.com/office/powerpoint/2010/main" val="127051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7" Type="http://schemas.openxmlformats.org/officeDocument/2006/relationships/hyperlink" Target="https://twitter.com/uniofjyvaskyla"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2.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2.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67FC8AB4-BAF4-4D42-8872-AFDC24CCDD75}" type="datetime1">
              <a:rPr lang="fi-FI" smtClean="0"/>
              <a:t>14.1.2026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22" name="Rectangle 21"/>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78430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2CE15D4-FA64-420B-9AFA-D27A5DC99D4A}"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10571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8D3444F-85E1-4DC9-8EA2-A919F80CF21D}"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494605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4174A7B-F398-422A-9274-A7A0A77AE029}"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1425425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26A6F59-3B3E-4434-8A80-1A363BC70A00}"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238237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E4582CA-7D08-4C64-A2BA-A286A40F9810}" type="datetime1">
              <a:rPr lang="fi-FI" smtClean="0"/>
              <a:t>14.1.2026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79889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082341A2-48E2-4BFE-BD0D-9B7D2B6441E4}" type="datetime1">
              <a:rPr lang="fi-FI" smtClean="0"/>
              <a:t>14.1.2026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020222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96972CC-29C7-4312-AA7D-FC0D130E2651}"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116722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4EC5881-BBB2-4666-A10D-F4C42740CE29}"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883666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B3183C9-4B92-47A3-9B0C-4F7FFD5778B3}"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3002995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D172078D-D4CF-4F8B-89D4-683D8E317D99}"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2858289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59AA285B-F5FB-48E8-9E8F-9D20CFE3E443}" type="datetime1">
              <a:rPr lang="fi-FI" smtClean="0"/>
              <a:t>14.1.2026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accent2"/>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7" name="Rectangle 16"/>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727390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1A76703-07DF-4528-8F0F-740BB826187F}" type="datetime1">
              <a:rPr lang="fi-FI" smtClean="0"/>
              <a:t>14.1.2026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42728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6B4B8D-95FF-4589-9B9A-3A6306CC07E9}"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946652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3B50EBD-CCAD-42A7-BEF7-F6A4385AEC96}"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79330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CA70593-6CFC-4FA8-9168-1F36779AADF9}"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Edit Master text styles</a:t>
            </a:r>
          </a:p>
        </p:txBody>
      </p:sp>
    </p:spTree>
    <p:extLst>
      <p:ext uri="{BB962C8B-B14F-4D97-AF65-F5344CB8AC3E}">
        <p14:creationId xmlns:p14="http://schemas.microsoft.com/office/powerpoint/2010/main" val="1594088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6F5A953-C7A8-4DC0-B83F-3DF5D37EDE88}"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11" name="Freeform 6">
            <a:extLst>
              <a:ext uri="{C183D7F6-B498-43B3-948B-1728B52AA6E4}">
                <adec:decorative xmlns:adec="http://schemas.microsoft.com/office/drawing/2017/decorative" val="1"/>
              </a:ext>
            </a:extLst>
          </p:cNvPr>
          <p:cNvSpPr>
            <a:spLocks noChangeAspect="1" noEditPoints="1"/>
          </p:cNvSpPr>
          <p:nvPr userDrawn="1"/>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7655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userDrawn="1"/>
        </p:nvGrpSpPr>
        <p:grpSpPr>
          <a:xfrm>
            <a:off x="479376" y="0"/>
            <a:ext cx="575968" cy="1268760"/>
            <a:chOff x="5372826" y="1844824"/>
            <a:chExt cx="1457091" cy="3209730"/>
          </a:xfrm>
        </p:grpSpPr>
        <p:sp>
          <p:nvSpPr>
            <p:cNvPr id="10" name="Rectangle 9"/>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1D06809-94E2-48DA-B120-4BBAD84AC78E}"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Tree>
    <p:extLst>
      <p:ext uri="{BB962C8B-B14F-4D97-AF65-F5344CB8AC3E}">
        <p14:creationId xmlns:p14="http://schemas.microsoft.com/office/powerpoint/2010/main" val="3083049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D9941DD-DFFB-4F5E-804F-172516824F1B}"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grpSp>
        <p:nvGrpSpPr>
          <p:cNvPr id="9" name="Group 8">
            <a:extLst>
              <a:ext uri="{C183D7F6-B498-43B3-948B-1728B52AA6E4}">
                <adec:decorative xmlns:adec="http://schemas.microsoft.com/office/drawing/2017/decorative" val="1"/>
              </a:ext>
            </a:extLst>
          </p:cNvPr>
          <p:cNvGrpSpPr/>
          <p:nvPr userDrawn="1"/>
        </p:nvGrpSpPr>
        <p:grpSpPr>
          <a:xfrm>
            <a:off x="479376" y="0"/>
            <a:ext cx="575968" cy="1268760"/>
            <a:chOff x="5372826" y="1844824"/>
            <a:chExt cx="1457091" cy="3209730"/>
          </a:xfrm>
        </p:grpSpPr>
        <p:sp>
          <p:nvSpPr>
            <p:cNvPr id="10" name="Rectangle 9"/>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76097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userDrawn="1"/>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05368543-CE59-49F8-867C-8A3FBAAD7A9F}"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2873575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014E90D-FE23-4FB2-9E95-A78C890E1071}" type="datetime1">
              <a:rPr lang="fi-FI" smtClean="0"/>
              <a:t>14.1.2026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1839844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7FBE958-3B47-436D-8DD1-2D5CAB1F4512}" type="datetime1">
              <a:rPr lang="fi-FI" smtClean="0"/>
              <a:t>14.1.2026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a:p>
        </p:txBody>
      </p:sp>
    </p:spTree>
    <p:extLst>
      <p:ext uri="{BB962C8B-B14F-4D97-AF65-F5344CB8AC3E}">
        <p14:creationId xmlns:p14="http://schemas.microsoft.com/office/powerpoint/2010/main" val="3739981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90CBC3C4-7E9F-4D5C-9AE6-9858016C1106}" type="datetime1">
              <a:rPr lang="fi-FI" smtClean="0"/>
              <a:t>14.1.2026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24" name="Rectangle 23"/>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1347363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5003B9F0-AC92-4F95-88F1-368CC87E5C5E}" type="datetime1">
              <a:rPr lang="fi-FI" smtClean="0"/>
              <a:t>14.1.2026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9" name="Rectangle 8"/>
          <p:cNvSpPr/>
          <p:nvPr userDrawn="1"/>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userDrawn="1"/>
        </p:nvGrpSpPr>
        <p:grpSpPr>
          <a:xfrm>
            <a:off x="479376" y="0"/>
            <a:ext cx="575968" cy="1268760"/>
            <a:chOff x="5372826" y="1844824"/>
            <a:chExt cx="1457091" cy="3209730"/>
          </a:xfrm>
        </p:grpSpPr>
        <p:sp>
          <p:nvSpPr>
            <p:cNvPr id="11" name="Rectangle 10"/>
            <p:cNvSpPr/>
            <p:nvPr userDrawn="1"/>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045833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96635665-A412-4858-82BF-B092FC41CFF7}" type="datetime1">
              <a:rPr lang="fi-FI" smtClean="0"/>
              <a:t>14.1.2026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3206310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5F15990C-8331-4DA1-97FF-1E3F516B1243}" type="datetime1">
              <a:rPr lang="fi-FI" smtClean="0"/>
              <a:t>14.1.2026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4031071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31D3040-EC68-41B6-B426-75D972819FB0}" type="datetime1">
              <a:rPr lang="fi-FI" smtClean="0"/>
              <a:t>14.1.2026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83946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562767B-731B-4464-9ABA-9ADF7EB493B6}" type="datetime1">
              <a:rPr lang="fi-FI" smtClean="0"/>
              <a:t>14.1.2026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37596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B8B2A89-1602-4E9D-8AE2-C3B623ABF8B4}" type="datetime1">
              <a:rPr lang="fi-FI" smtClean="0"/>
              <a:t>14.1.2026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02184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92BBFBBC-9947-494E-8801-827AD1579B09}" type="datetime1">
              <a:rPr lang="fi-FI" smtClean="0"/>
              <a:t>14.1.2026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a:solidFill>
            <a:schemeClr val="tx2"/>
          </a:solidFill>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48782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1BC0D62-C567-5B18-E50A-2E50EACEFED3}"/>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solidFill>
        </p:grpSpPr>
        <p:sp>
          <p:nvSpPr>
            <p:cNvPr id="36" name="Freeform: Shape 35">
              <a:extLst>
                <a:ext uri="{FF2B5EF4-FFF2-40B4-BE49-F238E27FC236}">
                  <a16:creationId xmlns:a16="http://schemas.microsoft.com/office/drawing/2014/main" id="{49B59EA1-27E4-73CA-65B2-1B6EA44E25F7}"/>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37" name="Freeform: Shape 36">
              <a:extLst>
                <a:ext uri="{FF2B5EF4-FFF2-40B4-BE49-F238E27FC236}">
                  <a16:creationId xmlns:a16="http://schemas.microsoft.com/office/drawing/2014/main" id="{2917A45B-4A78-0709-5B22-62D65AE3CF20}"/>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67FC8AB4-BAF4-4D42-8872-AFDC24CCDD75}" type="datetime1">
              <a:rPr lang="fi-FI" smtClean="0"/>
              <a:t>14.1.2026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Shape 6">
            <a:extLst>
              <a:ext uri="{FF2B5EF4-FFF2-40B4-BE49-F238E27FC236}">
                <a16:creationId xmlns:a16="http://schemas.microsoft.com/office/drawing/2014/main" id="{11E7CA0F-C8CC-CE9B-6FEB-993BF50E930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564D2B8D-DCEA-EC5A-C433-2BD3BF85022B}"/>
              </a:ex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13" name="Freeform 6">
              <a:extLst>
                <a:ext uri="{FF2B5EF4-FFF2-40B4-BE49-F238E27FC236}">
                  <a16:creationId xmlns:a16="http://schemas.microsoft.com/office/drawing/2014/main" id="{4D975558-39BF-36C0-036E-2E01B87D9114}"/>
                </a:ext>
              </a:extLst>
            </p:cNvPr>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18540367-BB1B-FBCE-CA89-070282716E3B}"/>
                </a:ext>
              </a:extLst>
            </p:cNvPr>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0971392F-EC44-26BC-26D1-B5C8E3D2A49D}"/>
                </a:ext>
              </a:extLst>
            </p:cNvPr>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6" name="Group 15">
            <a:extLst>
              <a:ext uri="{FF2B5EF4-FFF2-40B4-BE49-F238E27FC236}">
                <a16:creationId xmlns:a16="http://schemas.microsoft.com/office/drawing/2014/main" id="{4C257378-7200-9EFE-881B-BC9C663552A3}"/>
              </a:ex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7" name="Rectangle 16">
              <a:extLst>
                <a:ext uri="{FF2B5EF4-FFF2-40B4-BE49-F238E27FC236}">
                  <a16:creationId xmlns:a16="http://schemas.microsoft.com/office/drawing/2014/main" id="{F708E449-209A-C0FB-495F-BFD1F8C91197}"/>
                </a:ext>
              </a:extLst>
            </p:cNvPr>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a:extLst>
                <a:ext uri="{FF2B5EF4-FFF2-40B4-BE49-F238E27FC236}">
                  <a16:creationId xmlns:a16="http://schemas.microsoft.com/office/drawing/2014/main" id="{D09812AE-6D75-15BF-62FC-69041944D857}"/>
                </a:ext>
              </a:extLst>
            </p:cNvPr>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a:extLst>
                <a:ext uri="{FF2B5EF4-FFF2-40B4-BE49-F238E27FC236}">
                  <a16:creationId xmlns:a16="http://schemas.microsoft.com/office/drawing/2014/main" id="{69E83F31-ECD4-015C-9305-FA996537CDD7}"/>
                </a:ext>
              </a:extLst>
            </p:cNvPr>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0" name="Rectangle 19">
              <a:extLst>
                <a:ext uri="{FF2B5EF4-FFF2-40B4-BE49-F238E27FC236}">
                  <a16:creationId xmlns:a16="http://schemas.microsoft.com/office/drawing/2014/main" id="{7B98B5AE-C292-D953-ED69-9F5C44B6EE32}"/>
                </a:ext>
              </a:extLst>
            </p:cNvPr>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015158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59AA285B-F5FB-48E8-9E8F-9D20CFE3E443}" type="datetime1">
              <a:rPr lang="fi-FI" smtClean="0"/>
              <a:t>14.1.2026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15" name="Group 14">
            <a:extLst>
              <a:ext uri="{FF2B5EF4-FFF2-40B4-BE49-F238E27FC236}">
                <a16:creationId xmlns:a16="http://schemas.microsoft.com/office/drawing/2014/main" id="{1FF26978-9DBF-1097-4DB0-BE724D2E490C}"/>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accent1"/>
          </a:solidFill>
        </p:grpSpPr>
        <p:sp>
          <p:nvSpPr>
            <p:cNvPr id="22" name="Freeform: Shape 21">
              <a:extLst>
                <a:ext uri="{FF2B5EF4-FFF2-40B4-BE49-F238E27FC236}">
                  <a16:creationId xmlns:a16="http://schemas.microsoft.com/office/drawing/2014/main" id="{9E2E0327-8C70-04CD-AE98-946AFFDF5BDE}"/>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3" name="Freeform: Shape 22">
              <a:extLst>
                <a:ext uri="{FF2B5EF4-FFF2-40B4-BE49-F238E27FC236}">
                  <a16:creationId xmlns:a16="http://schemas.microsoft.com/office/drawing/2014/main" id="{FBF6A573-072E-10C2-4A9A-DA609EA90E1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Freeform: Shape 1">
            <a:extLst>
              <a:ext uri="{FF2B5EF4-FFF2-40B4-BE49-F238E27FC236}">
                <a16:creationId xmlns:a16="http://schemas.microsoft.com/office/drawing/2014/main" id="{D3AE2EA5-062C-A107-1DFD-DB98E870F14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oup 2">
            <a:extLst>
              <a:ext uri="{FF2B5EF4-FFF2-40B4-BE49-F238E27FC236}">
                <a16:creationId xmlns:a16="http://schemas.microsoft.com/office/drawing/2014/main" id="{22EA3BAA-58AB-6112-9F09-29CDED61DEEF}"/>
              </a:ex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accent2"/>
          </a:solidFill>
        </p:grpSpPr>
        <p:sp>
          <p:nvSpPr>
            <p:cNvPr id="7" name="Freeform 6">
              <a:extLst>
                <a:ext uri="{FF2B5EF4-FFF2-40B4-BE49-F238E27FC236}">
                  <a16:creationId xmlns:a16="http://schemas.microsoft.com/office/drawing/2014/main" id="{248C46B7-1835-A08C-E852-5F4FCF8B15D5}"/>
                </a:ext>
              </a:extLst>
            </p:cNvPr>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E8C6D654-99E5-8F17-A3CA-B13FDA4D95AB}"/>
                </a:ext>
              </a:extLst>
            </p:cNvPr>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4924AEC3-080B-E947-E0F7-7387748A4C70}"/>
                </a:ext>
              </a:extLst>
            </p:cNvPr>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FF2B5EF4-FFF2-40B4-BE49-F238E27FC236}">
                <a16:creationId xmlns:a16="http://schemas.microsoft.com/office/drawing/2014/main" id="{80B6C437-6B8F-42F9-5505-F812D49B28E4}"/>
              </a:ex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6" name="Rectangle 15">
              <a:extLst>
                <a:ext uri="{FF2B5EF4-FFF2-40B4-BE49-F238E27FC236}">
                  <a16:creationId xmlns:a16="http://schemas.microsoft.com/office/drawing/2014/main" id="{3C14A6C7-1A67-0987-6275-B93DB3683612}"/>
                </a:ext>
              </a:extLst>
            </p:cNvPr>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7" name="Rectangle 16">
              <a:extLst>
                <a:ext uri="{FF2B5EF4-FFF2-40B4-BE49-F238E27FC236}">
                  <a16:creationId xmlns:a16="http://schemas.microsoft.com/office/drawing/2014/main" id="{EB340B83-E532-AC41-7611-EF2A8759922C}"/>
                </a:ext>
              </a:extLst>
            </p:cNvPr>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a:extLst>
                <a:ext uri="{FF2B5EF4-FFF2-40B4-BE49-F238E27FC236}">
                  <a16:creationId xmlns:a16="http://schemas.microsoft.com/office/drawing/2014/main" id="{70FD2356-9472-6B71-05F0-698FF2335A53}"/>
                </a:ext>
              </a:extLst>
            </p:cNvPr>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a:extLst>
                <a:ext uri="{FF2B5EF4-FFF2-40B4-BE49-F238E27FC236}">
                  <a16:creationId xmlns:a16="http://schemas.microsoft.com/office/drawing/2014/main" id="{1B740185-93FC-E3C7-4497-92AFAC5F9B42}"/>
                </a:ext>
              </a:extLst>
            </p:cNvPr>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1421014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90CBC3C4-7E9F-4D5C-9AE6-9858016C1106}" type="datetime1">
              <a:rPr lang="fi-FI" smtClean="0"/>
              <a:t>14.1.2026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636912"/>
            <a:ext cx="1094422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941168"/>
            <a:ext cx="10944224"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2" name="Group 1">
            <a:extLst>
              <a:ext uri="{FF2B5EF4-FFF2-40B4-BE49-F238E27FC236}">
                <a16:creationId xmlns:a16="http://schemas.microsoft.com/office/drawing/2014/main" id="{FA443E47-4825-43C4-F950-EDF9BFF8CB84}"/>
              </a:ex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3" name="Freeform 6">
              <a:extLst>
                <a:ext uri="{FF2B5EF4-FFF2-40B4-BE49-F238E27FC236}">
                  <a16:creationId xmlns:a16="http://schemas.microsoft.com/office/drawing/2014/main" id="{5ACEA2C6-50E0-9475-EE68-49304D832A4B}"/>
                </a:ext>
              </a:extLst>
            </p:cNvPr>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EBFDAD9D-2829-9C86-5CF8-E0B2A996D748}"/>
                </a:ext>
              </a:extLst>
            </p:cNvPr>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10D4422-6E4C-58F0-3C87-148F198BA74B}"/>
                </a:ext>
              </a:extLst>
            </p:cNvPr>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3" name="Group 12">
            <a:extLst>
              <a:ext uri="{FF2B5EF4-FFF2-40B4-BE49-F238E27FC236}">
                <a16:creationId xmlns:a16="http://schemas.microsoft.com/office/drawing/2014/main" id="{4F5976DD-5076-C213-85E8-899B69523B17}"/>
              </a:ex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4" name="Rectangle 13">
              <a:extLst>
                <a:ext uri="{FF2B5EF4-FFF2-40B4-BE49-F238E27FC236}">
                  <a16:creationId xmlns:a16="http://schemas.microsoft.com/office/drawing/2014/main" id="{649CBB64-18C8-4234-158E-6BB1E7EC7ED3}"/>
                </a:ext>
              </a:extLst>
            </p:cNvPr>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a:extLst>
                <a:ext uri="{FF2B5EF4-FFF2-40B4-BE49-F238E27FC236}">
                  <a16:creationId xmlns:a16="http://schemas.microsoft.com/office/drawing/2014/main" id="{48CC531D-D1B5-9A3F-1EA9-B8DD56433065}"/>
                </a:ext>
              </a:extLst>
            </p:cNvPr>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a:extLst>
                <a:ext uri="{FF2B5EF4-FFF2-40B4-BE49-F238E27FC236}">
                  <a16:creationId xmlns:a16="http://schemas.microsoft.com/office/drawing/2014/main" id="{0E085BA6-BF33-2CBC-893F-789EDC8F9AE6}"/>
                </a:ext>
              </a:extLst>
            </p:cNvPr>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7" name="Rectangle 16">
              <a:extLst>
                <a:ext uri="{FF2B5EF4-FFF2-40B4-BE49-F238E27FC236}">
                  <a16:creationId xmlns:a16="http://schemas.microsoft.com/office/drawing/2014/main" id="{77F3834A-C8DD-5806-7DD7-C7CAD5EF5027}"/>
                </a:ext>
              </a:extLst>
            </p:cNvPr>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330730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2435E05-882E-487F-8F92-FA8A4A13627E}" type="datetime1">
              <a:rPr lang="fi-FI" smtClean="0"/>
              <a:t>14.1.2026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tx2"/>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8" name="Rectangle 17"/>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539552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2435E05-882E-487F-8F92-FA8A4A13627E}" type="datetime1">
              <a:rPr lang="fi-FI" smtClean="0"/>
              <a:t>14.1.2026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2" name="Group 1">
            <a:extLst>
              <a:ext uri="{FF2B5EF4-FFF2-40B4-BE49-F238E27FC236}">
                <a16:creationId xmlns:a16="http://schemas.microsoft.com/office/drawing/2014/main" id="{51156B70-C1F9-1789-0DC3-F3115348B885}"/>
              </a:ex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tx2"/>
          </a:solidFill>
        </p:grpSpPr>
        <p:sp>
          <p:nvSpPr>
            <p:cNvPr id="3" name="Freeform 6">
              <a:extLst>
                <a:ext uri="{FF2B5EF4-FFF2-40B4-BE49-F238E27FC236}">
                  <a16:creationId xmlns:a16="http://schemas.microsoft.com/office/drawing/2014/main" id="{18DDFF9C-B0C2-0C2E-2859-CB59416CD161}"/>
                </a:ext>
              </a:extLst>
            </p:cNvPr>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E0021F47-52D1-6459-FE5F-BFD51ABC2794}"/>
                </a:ext>
              </a:extLst>
            </p:cNvPr>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B88C29D0-D5A1-A769-85FB-5C53672C7DD3}"/>
                </a:ext>
              </a:extLst>
            </p:cNvPr>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3" name="Group 12">
            <a:extLst>
              <a:ext uri="{FF2B5EF4-FFF2-40B4-BE49-F238E27FC236}">
                <a16:creationId xmlns:a16="http://schemas.microsoft.com/office/drawing/2014/main" id="{37EF1C71-C2C1-7022-984D-C73AE29C4A5F}"/>
              </a:ex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4" name="Rectangle 13">
              <a:extLst>
                <a:ext uri="{FF2B5EF4-FFF2-40B4-BE49-F238E27FC236}">
                  <a16:creationId xmlns:a16="http://schemas.microsoft.com/office/drawing/2014/main" id="{93B428B7-020B-C597-6CE0-49B00B5ABB12}"/>
                </a:ext>
              </a:extLst>
            </p:cNvPr>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a:extLst>
                <a:ext uri="{FF2B5EF4-FFF2-40B4-BE49-F238E27FC236}">
                  <a16:creationId xmlns:a16="http://schemas.microsoft.com/office/drawing/2014/main" id="{D6BEEC92-2832-005D-4AE0-34453C0563BE}"/>
                </a:ext>
              </a:extLst>
            </p:cNvPr>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a:extLst>
                <a:ext uri="{FF2B5EF4-FFF2-40B4-BE49-F238E27FC236}">
                  <a16:creationId xmlns:a16="http://schemas.microsoft.com/office/drawing/2014/main" id="{E3321831-B604-7EDF-AF6B-A1AA805C5698}"/>
                </a:ext>
              </a:extLst>
            </p:cNvPr>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7" name="Rectangle 16">
              <a:extLst>
                <a:ext uri="{FF2B5EF4-FFF2-40B4-BE49-F238E27FC236}">
                  <a16:creationId xmlns:a16="http://schemas.microsoft.com/office/drawing/2014/main" id="{EFFDE055-B70D-AABB-7270-352E446B8BBF}"/>
                </a:ext>
              </a:extLst>
            </p:cNvPr>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3116674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E0D9521-BE67-4899-9D66-A6004EC8346E}"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1489322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EB299E-F3FC-B817-329F-C82605FFC21A}"/>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2"/>
          </a:solidFill>
        </p:grpSpPr>
        <p:sp>
          <p:nvSpPr>
            <p:cNvPr id="15" name="Freeform: Shape 14">
              <a:extLst>
                <a:ext uri="{FF2B5EF4-FFF2-40B4-BE49-F238E27FC236}">
                  <a16:creationId xmlns:a16="http://schemas.microsoft.com/office/drawing/2014/main" id="{5C8AD33F-8224-CE46-9D70-F093C9D742C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14" name="Freeform: Shape 13">
              <a:extLst>
                <a:ext uri="{FF2B5EF4-FFF2-40B4-BE49-F238E27FC236}">
                  <a16:creationId xmlns:a16="http://schemas.microsoft.com/office/drawing/2014/main" id="{91888DB0-48B4-7634-9D9F-6144FF4B7B47}"/>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E5F2A8-0E19-4A6C-8620-E482DF92A49E}"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623887" y="1773238"/>
            <a:ext cx="1094422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357346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48534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4">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D60106-FB3C-D14C-D884-621E06EB2430}"/>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alpha val="20000"/>
            </a:schemeClr>
          </a:solidFill>
        </p:grpSpPr>
        <p:sp>
          <p:nvSpPr>
            <p:cNvPr id="8" name="Freeform: Shape 7">
              <a:extLst>
                <a:ext uri="{FF2B5EF4-FFF2-40B4-BE49-F238E27FC236}">
                  <a16:creationId xmlns:a16="http://schemas.microsoft.com/office/drawing/2014/main" id="{4710F81C-9EE8-C17D-67D0-9897BA70EAF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9" name="Freeform: Shape 8">
              <a:extLst>
                <a:ext uri="{FF2B5EF4-FFF2-40B4-BE49-F238E27FC236}">
                  <a16:creationId xmlns:a16="http://schemas.microsoft.com/office/drawing/2014/main" id="{984DDDDB-6B0A-7894-2CD4-20E02F3BDED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2658831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0B5DB4A7-9188-4095-84E1-E1DCB0ECE150}"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4"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4"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Shape 25">
            <a:extLst>
              <a:ext uri="{FF2B5EF4-FFF2-40B4-BE49-F238E27FC236}">
                <a16:creationId xmlns:a16="http://schemas.microsoft.com/office/drawing/2014/main" id="{CBE4B09F-A0C7-DC9A-9116-AACAB3641845}"/>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 name="Rectangle 9">
            <a:extLst>
              <a:ext uri="{FF2B5EF4-FFF2-40B4-BE49-F238E27FC236}">
                <a16:creationId xmlns:a16="http://schemas.microsoft.com/office/drawing/2014/main" id="{DC0B0B18-5CE5-C675-FE67-9CCBCD70826E}"/>
              </a:ext>
              <a:ext uri="{C183D7F6-B498-43B3-948B-1728B52AA6E4}">
                <adec:decorative xmlns:adec="http://schemas.microsoft.com/office/drawing/2017/decorative" val="1"/>
              </a:ext>
            </a:extLst>
          </p:cNvPr>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nvGrpSpPr>
          <p:cNvPr id="3" name="Group 2">
            <a:extLst>
              <a:ext uri="{FF2B5EF4-FFF2-40B4-BE49-F238E27FC236}">
                <a16:creationId xmlns:a16="http://schemas.microsoft.com/office/drawing/2014/main" id="{FAC9DCE7-506D-A0AF-E8DD-90F1BB40807E}"/>
              </a:ex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7" name="Freeform 6">
              <a:extLst>
                <a:ext uri="{FF2B5EF4-FFF2-40B4-BE49-F238E27FC236}">
                  <a16:creationId xmlns:a16="http://schemas.microsoft.com/office/drawing/2014/main" id="{D38EAEE6-D010-48BB-B5CE-88D6AE428948}"/>
                </a:ext>
              </a:extLst>
            </p:cNvPr>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7FAE4259-9C1C-DE5A-93B3-1EB26B0DF3D3}"/>
                </a:ext>
              </a:extLst>
            </p:cNvPr>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a:extLst>
                <a:ext uri="{FF2B5EF4-FFF2-40B4-BE49-F238E27FC236}">
                  <a16:creationId xmlns:a16="http://schemas.microsoft.com/office/drawing/2014/main" id="{C33820ED-0CAB-D7BF-E562-58408486511A}"/>
                </a:ext>
              </a:extLst>
            </p:cNvPr>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54531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53FC9E98-C3B4-4609-BD80-85D9B3F8898B}"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9E548902-A2E1-4711-A467-290FB9FE5D63}" type="slidenum">
              <a:rPr lang="fi-FI" smtClean="0"/>
              <a:pPr/>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3" cy="2015802"/>
          </a:xfrm>
        </p:spPr>
        <p:txBody>
          <a:bodyPr anchor="t" anchorCtr="0"/>
          <a:lstStyle>
            <a:lvl1pPr algn="l">
              <a:defRPr sz="4000">
                <a:solidFill>
                  <a:schemeClr val="accent1"/>
                </a:solidFill>
              </a:defRPr>
            </a:lvl1pPr>
          </a:lstStyle>
          <a:p>
            <a:r>
              <a:rPr lang="en-US"/>
              <a:t>Click to edit Master title style</a:t>
            </a:r>
            <a:endParaRPr lang="fi-FI"/>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3"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8" name="Freeform: Shape 7">
            <a:extLst>
              <a:ext uri="{FF2B5EF4-FFF2-40B4-BE49-F238E27FC236}">
                <a16:creationId xmlns:a16="http://schemas.microsoft.com/office/drawing/2014/main" id="{28F800DE-BFC4-7895-8194-18EC85A339A1}"/>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 name="Rectangle 9">
            <a:extLst>
              <a:ext uri="{FF2B5EF4-FFF2-40B4-BE49-F238E27FC236}">
                <a16:creationId xmlns:a16="http://schemas.microsoft.com/office/drawing/2014/main" id="{9998EB8E-86A0-D52E-CDA2-C9D3C4C40FAF}"/>
              </a:ext>
              <a:ext uri="{C183D7F6-B498-43B3-948B-1728B52AA6E4}">
                <adec:decorative xmlns:adec="http://schemas.microsoft.com/office/drawing/2017/decorative" val="1"/>
              </a:ext>
            </a:extLst>
          </p:cNvPr>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nvGrpSpPr>
          <p:cNvPr id="3" name="Group 2">
            <a:extLst>
              <a:ext uri="{FF2B5EF4-FFF2-40B4-BE49-F238E27FC236}">
                <a16:creationId xmlns:a16="http://schemas.microsoft.com/office/drawing/2014/main" id="{C797247E-A9DB-938E-AC81-9DDAABCB1A69}"/>
              </a:ex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7" name="Freeform 6">
              <a:extLst>
                <a:ext uri="{FF2B5EF4-FFF2-40B4-BE49-F238E27FC236}">
                  <a16:creationId xmlns:a16="http://schemas.microsoft.com/office/drawing/2014/main" id="{2ACE563A-71EB-D733-C0C3-49ACD6F1872F}"/>
                </a:ext>
              </a:extLst>
            </p:cNvPr>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a:extLst>
                <a:ext uri="{FF2B5EF4-FFF2-40B4-BE49-F238E27FC236}">
                  <a16:creationId xmlns:a16="http://schemas.microsoft.com/office/drawing/2014/main" id="{A585BA73-8C20-FB3D-412E-DBD8A9E395FD}"/>
                </a:ext>
              </a:extLst>
            </p:cNvPr>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a:extLst>
                <a:ext uri="{FF2B5EF4-FFF2-40B4-BE49-F238E27FC236}">
                  <a16:creationId xmlns:a16="http://schemas.microsoft.com/office/drawing/2014/main" id="{0B4B5C0B-84BE-5415-EDF6-6A00F66B8327}"/>
                </a:ext>
              </a:extLst>
            </p:cNvPr>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661915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1"/>
        </a:solidFill>
        <a:effectLst/>
      </p:bgPr>
    </p:bg>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id="{5FF9A2D4-6DC1-9A08-458A-4055DDEF3708}"/>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902762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4361A05-748E-6BA5-2C76-26672F402F69}"/>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accent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1299289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26A6F59-3B3E-4434-8A80-1A363BC70A00}"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1158070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E0D9521-BE67-4899-9D66-A6004EC8346E}"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74347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1612532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E4582CA-7D08-4C64-A2BA-A286A40F9810}" type="datetime1">
              <a:rPr lang="fi-FI" smtClean="0"/>
              <a:t>14.1.2026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835203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986823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082341A2-48E2-4BFE-BD0D-9B7D2B6441E4}" type="datetime1">
              <a:rPr lang="fi-FI" smtClean="0"/>
              <a:t>14.1.2026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076044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and Header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861661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96972CC-29C7-4312-AA7D-FC0D130E2651}"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512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4EC5881-BBB2-4666-A10D-F4C42740CE29}"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80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and Highligh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26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and Highligh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054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09E99790-A5AA-4C9F-86E4-F2AE5C5929B8}" type="datetime1">
              <a:rPr lang="fi-FI" smtClean="0"/>
              <a:t>14.1.2026</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r>
              <a:rPr lang="fi-FI"/>
              <a:t>JYU Since 1863.</a:t>
            </a:r>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700950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E5F2A8-0E19-4A6C-8620-E482DF92A49E}"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214377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09E99790-A5AA-4C9F-86E4-F2AE5C5929B8}" type="datetime1">
              <a:rPr lang="fi-FI" smtClean="0"/>
              <a:t>14.1.2026</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r>
              <a:rPr lang="fi-FI"/>
              <a:t>JYU Since 1863.</a:t>
            </a:r>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1408370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ontent and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09E99790-A5AA-4C9F-86E4-F2AE5C5929B8}" type="datetime1">
              <a:rPr lang="fi-FI" smtClean="0"/>
              <a:t>14.1.2026</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r>
              <a:rPr lang="fi-FI"/>
              <a:t>JYU Since 1863.</a:t>
            </a:r>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321542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ntent and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09E99790-A5AA-4C9F-86E4-F2AE5C5929B8}" type="datetime1">
              <a:rPr lang="fi-FI" smtClean="0"/>
              <a:t>14.1.2026</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r>
              <a:rPr lang="fi-FI"/>
              <a:t>JYU Since 1863.</a:t>
            </a:r>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9E548902-A2E1-4711-A467-290FB9FE5D63}" type="slidenum">
              <a:rPr lang="fi-FI" smtClean="0"/>
              <a:pPr/>
              <a:t>‹#›</a:t>
            </a:fld>
            <a:endParaRPr lang="fi-FI"/>
          </a:p>
        </p:txBody>
      </p:sp>
    </p:spTree>
    <p:extLst>
      <p:ext uri="{BB962C8B-B14F-4D97-AF65-F5344CB8AC3E}">
        <p14:creationId xmlns:p14="http://schemas.microsoft.com/office/powerpoint/2010/main" val="1269693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1A76703-07DF-4528-8F0F-740BB826187F}" type="datetime1">
              <a:rPr lang="fi-FI" smtClean="0"/>
              <a:t>14.1.2026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29685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hree 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071041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6B4B8D-95FF-4589-9B9A-3A6306CC07E9}"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935018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3B50EBD-CCAD-42A7-BEF7-F6A4385AEC96}"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559841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and Basic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4080446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and Basic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436170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CA70593-6CFC-4FA8-9168-1F36779AADF9}"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2462242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0B5DB4A7-9188-4095-84E1-E1DCB0ECE150}"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19" name="Group 18">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20"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928471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hree Basic Pictures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2002690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2492895"/>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8" name="Text Placeholder 2">
            <a:extLst>
              <a:ext uri="{FF2B5EF4-FFF2-40B4-BE49-F238E27FC236}">
                <a16:creationId xmlns:a16="http://schemas.microsoft.com/office/drawing/2014/main" id="{F956837D-EB84-F6F1-E126-966A1B8EEC86}"/>
              </a:ext>
            </a:extLst>
          </p:cNvPr>
          <p:cNvSpPr>
            <a:spLocks noGrp="1"/>
          </p:cNvSpPr>
          <p:nvPr>
            <p:ph type="body" idx="13"/>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C2A7D5-D5F6-A9EA-4E99-16C7242856EF}"/>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517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40017"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40017" y="2492896"/>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8" name="Text Placeholder 2">
            <a:extLst>
              <a:ext uri="{FF2B5EF4-FFF2-40B4-BE49-F238E27FC236}">
                <a16:creationId xmlns:a16="http://schemas.microsoft.com/office/drawing/2014/main" id="{4B1F781F-0CCB-968A-D71F-89201DACC991}"/>
              </a:ext>
            </a:extLst>
          </p:cNvPr>
          <p:cNvSpPr>
            <a:spLocks noGrp="1"/>
          </p:cNvSpPr>
          <p:nvPr>
            <p:ph type="body" idx="13"/>
          </p:nvPr>
        </p:nvSpPr>
        <p:spPr>
          <a:xfrm>
            <a:off x="6240017"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5CF403D-906F-B2DE-3C38-75F884291245}"/>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020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Capt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2132856"/>
            <a:ext cx="3455888" cy="1800200"/>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36780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pPr/>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4223792"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14626-8706-9545-1C6E-555650083F01}"/>
              </a:ex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2" name="Freeform 6">
              <a:extLst>
                <a:ext uri="{FF2B5EF4-FFF2-40B4-BE49-F238E27FC236}">
                  <a16:creationId xmlns:a16="http://schemas.microsoft.com/office/drawing/2014/main" id="{089D2094-B093-17E2-C004-4320E5F45A30}"/>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A11C4AB4-4B90-D188-4B03-24B95178E8A3}"/>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CFEF53C-B68D-9923-DEC1-18ACC7ECBF7A}"/>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360784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a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8112225" y="2132856"/>
            <a:ext cx="3455888" cy="1800200"/>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8112225"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pPr/>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7968208"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516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8F64595-8B5C-74D4-D734-E86D9113BD9D}"/>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1" cy="864097"/>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623889" y="4797152"/>
            <a:ext cx="532809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C66F7DBC-9FA4-8A64-99DC-272028396DD4}"/>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947555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C73EA1-C9A3-4B6E-3792-79D871541EAE}"/>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2" cy="864097"/>
          </a:xfrm>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623889" y="4797152"/>
            <a:ext cx="5328096"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AF90B57A-9E29-CB99-6851-A6F05CFD6016}"/>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197277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4" name="Freeform 6">
            <a:extLst>
              <a:ext uri="{FF2B5EF4-FFF2-40B4-BE49-F238E27FC236}">
                <a16:creationId xmlns:a16="http://schemas.microsoft.com/office/drawing/2014/main" id="{5D46E308-E890-A906-8F94-5AA6AC30ACDE}"/>
              </a:ex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356919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accent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accent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316940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09E99790-A5AA-4C9F-86E4-F2AE5C5929B8}" type="datetime1">
              <a:rPr lang="fi-FI" smtClean="0"/>
              <a:t>14.1.2026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6" name="Text Placeholder 2">
            <a:extLst>
              <a:ext uri="{FF2B5EF4-FFF2-40B4-BE49-F238E27FC236}">
                <a16:creationId xmlns:a16="http://schemas.microsoft.com/office/drawing/2014/main" id="{0FEBA6D0-4C69-1898-7D11-48792D237510}"/>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07172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53FC9E98-C3B4-4609-BD80-85D9B3F8898B}"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23"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1294014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ext and Picture ">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B10F241-A7A8-F0C2-EEB5-E9C64FFC837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09E99790-A5AA-4C9F-86E4-F2AE5C5929B8}" type="datetime1">
              <a:rPr lang="fi-FI" smtClean="0"/>
              <a:t>14.1.2026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1DC195ED-F8E6-0076-F167-763CA71B4B49}"/>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778321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8504763-0F82-BADA-39D1-A4DBB0BCF959}"/>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accent1"/>
                </a:solidFill>
              </a:defRPr>
            </a:lvl1pPr>
          </a:lstStyle>
          <a:p>
            <a:fld id="{09E99790-A5AA-4C9F-86E4-F2AE5C5929B8}" type="datetime1">
              <a:rPr lang="fi-FI" smtClean="0"/>
              <a:t>14.1.2026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accent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accent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3E576B48-7759-CE0C-3FC1-2284ECA296F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958948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96635665-A412-4858-82BF-B092FC41CFF7}" type="datetime1">
              <a:rPr lang="fi-FI" smtClean="0"/>
              <a:t>14.1.2026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4064179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5F15990C-8331-4DA1-97FF-1E3F516B1243}" type="datetime1">
              <a:rPr lang="fi-FI" smtClean="0"/>
              <a:t>14.1.2026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4135632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31D3040-EC68-41B6-B426-75D972819FB0}" type="datetime1">
              <a:rPr lang="fi-FI" smtClean="0"/>
              <a:t>14.1.2026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5" name="Group 4">
            <a:extLst>
              <a:ext uri="{FF2B5EF4-FFF2-40B4-BE49-F238E27FC236}">
                <a16:creationId xmlns:a16="http://schemas.microsoft.com/office/drawing/2014/main" id="{F659A81E-C5A2-8646-3414-B785C9C76ED7}"/>
              </a:ex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bg1"/>
          </a:solidFill>
        </p:grpSpPr>
        <p:sp>
          <p:nvSpPr>
            <p:cNvPr id="6" name="Freeform 6">
              <a:extLst>
                <a:ext uri="{FF2B5EF4-FFF2-40B4-BE49-F238E27FC236}">
                  <a16:creationId xmlns:a16="http://schemas.microsoft.com/office/drawing/2014/main" id="{A445C5A7-9EB3-87B8-D215-FF7EA0B98695}"/>
                </a:ext>
              </a:extLst>
            </p:cNvPr>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C682EF3D-D64D-6665-E630-993DE9AA17E7}"/>
                </a:ext>
              </a:extLst>
            </p:cNvPr>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FE4BFBE-F179-F473-2471-4A9F50EE972D}"/>
                </a:ext>
              </a:extLst>
            </p:cNvPr>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17">
            <a:hlinkClick r:id="rId2" tooltip="Facebook"/>
            <a:extLst>
              <a:ext uri="{FF2B5EF4-FFF2-40B4-BE49-F238E27FC236}">
                <a16:creationId xmlns:a16="http://schemas.microsoft.com/office/drawing/2014/main" id="{DAD9F2AB-4B93-B5F1-1CD6-A6F683BE52D4}"/>
              </a:ex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18">
            <a:hlinkClick r:id="rId3" tooltip="LinkedIn"/>
            <a:extLst>
              <a:ext uri="{FF2B5EF4-FFF2-40B4-BE49-F238E27FC236}">
                <a16:creationId xmlns:a16="http://schemas.microsoft.com/office/drawing/2014/main" id="{DF8D5BF9-8F4C-4F91-104A-B117F42FC958}"/>
              </a:ex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19">
            <a:hlinkClick r:id="rId4" tooltip="YouTube"/>
            <a:extLst>
              <a:ext uri="{FF2B5EF4-FFF2-40B4-BE49-F238E27FC236}">
                <a16:creationId xmlns:a16="http://schemas.microsoft.com/office/drawing/2014/main" id="{1BE74E94-7932-C6A2-DEA4-E0E6F4A10761}"/>
              </a:ex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6">
            <a:hlinkClick r:id="rId5" tooltip="Instagram"/>
            <a:extLst>
              <a:ext uri="{FF2B5EF4-FFF2-40B4-BE49-F238E27FC236}">
                <a16:creationId xmlns:a16="http://schemas.microsoft.com/office/drawing/2014/main" id="{DE66983C-67C5-AEF5-89F1-802FB980C4B9}"/>
              </a:ex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21">
            <a:hlinkClick r:id="rId6" tooltip="TikTok"/>
            <a:extLst>
              <a:ext uri="{FF2B5EF4-FFF2-40B4-BE49-F238E27FC236}">
                <a16:creationId xmlns:a16="http://schemas.microsoft.com/office/drawing/2014/main" id="{7E4F9FA0-AF7C-B35A-2029-3FDEC005BA39}"/>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nvGrpSpPr>
          <p:cNvPr id="11" name="Group 10">
            <a:extLst>
              <a:ext uri="{FF2B5EF4-FFF2-40B4-BE49-F238E27FC236}">
                <a16:creationId xmlns:a16="http://schemas.microsoft.com/office/drawing/2014/main" id="{61162578-DC3B-EEE6-3A18-D370F4518811}"/>
              </a:ex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p:grpSpPr>
        <p:sp>
          <p:nvSpPr>
            <p:cNvPr id="14" name="Freeform 6">
              <a:extLst>
                <a:ext uri="{FF2B5EF4-FFF2-40B4-BE49-F238E27FC236}">
                  <a16:creationId xmlns:a16="http://schemas.microsoft.com/office/drawing/2014/main" id="{5822A014-E96C-5F3D-9480-43E1B7570CF4}"/>
                </a:ext>
              </a:extLst>
            </p:cNvPr>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921DDCCD-E852-4F7F-1C8A-1A90F6BA3D83}"/>
                </a:ext>
              </a:extLst>
            </p:cNvPr>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06D69A47-B0BD-B5B5-D5C9-D9DA8A3FA7C6}"/>
                </a:ext>
              </a:extLst>
            </p:cNvPr>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8" name="Group 17">
            <a:extLst>
              <a:ext uri="{FF2B5EF4-FFF2-40B4-BE49-F238E27FC236}">
                <a16:creationId xmlns:a16="http://schemas.microsoft.com/office/drawing/2014/main" id="{D3097E4C-CF3E-81F0-895A-A2FAD2393F38}"/>
              </a:ex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9" name="Rectangle 18">
              <a:extLst>
                <a:ext uri="{FF2B5EF4-FFF2-40B4-BE49-F238E27FC236}">
                  <a16:creationId xmlns:a16="http://schemas.microsoft.com/office/drawing/2014/main" id="{421E4F94-80A5-8683-BAE3-258C70895066}"/>
                </a:ext>
              </a:extLst>
            </p:cNvPr>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0" name="Rectangle 19">
              <a:extLst>
                <a:ext uri="{FF2B5EF4-FFF2-40B4-BE49-F238E27FC236}">
                  <a16:creationId xmlns:a16="http://schemas.microsoft.com/office/drawing/2014/main" id="{8EB9DC9D-5E33-9046-0FA3-62268E62033E}"/>
                </a:ext>
              </a:extLst>
            </p:cNvPr>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1" name="Rectangle 20">
              <a:extLst>
                <a:ext uri="{FF2B5EF4-FFF2-40B4-BE49-F238E27FC236}">
                  <a16:creationId xmlns:a16="http://schemas.microsoft.com/office/drawing/2014/main" id="{E7C14FD7-2131-ABFE-D4F1-634CAB64341F}"/>
                </a:ext>
              </a:extLst>
            </p:cNvPr>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2" name="Rectangle 21">
              <a:extLst>
                <a:ext uri="{FF2B5EF4-FFF2-40B4-BE49-F238E27FC236}">
                  <a16:creationId xmlns:a16="http://schemas.microsoft.com/office/drawing/2014/main" id="{EDCC1363-25BD-7166-9209-EEB7B519E3BC}"/>
                </a:ext>
              </a:extLst>
            </p:cNvPr>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3" name="Freeform 16">
            <a:hlinkClick r:id="rId7" tooltip="Twitter"/>
            <a:extLst>
              <a:ext uri="{FF2B5EF4-FFF2-40B4-BE49-F238E27FC236}">
                <a16:creationId xmlns:a16="http://schemas.microsoft.com/office/drawing/2014/main" id="{BF1AD761-D9A9-0E64-57B8-2B570118A3DD}"/>
              </a:ex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 name="Freeform 17">
            <a:hlinkClick r:id="rId2" tooltip="Facebook"/>
            <a:extLst>
              <a:ext uri="{FF2B5EF4-FFF2-40B4-BE49-F238E27FC236}">
                <a16:creationId xmlns:a16="http://schemas.microsoft.com/office/drawing/2014/main" id="{9FE40118-053B-7776-389D-A0A07AAFD33E}"/>
              </a:ex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 name="Freeform 18">
            <a:hlinkClick r:id="rId3" tooltip="LinkedIn"/>
            <a:extLst>
              <a:ext uri="{FF2B5EF4-FFF2-40B4-BE49-F238E27FC236}">
                <a16:creationId xmlns:a16="http://schemas.microsoft.com/office/drawing/2014/main" id="{3A42B2C9-623F-64CA-A3FA-5151DD94A542}"/>
              </a:ex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 name="Freeform 19">
            <a:hlinkClick r:id="rId4" tooltip="YouTube"/>
            <a:extLst>
              <a:ext uri="{FF2B5EF4-FFF2-40B4-BE49-F238E27FC236}">
                <a16:creationId xmlns:a16="http://schemas.microsoft.com/office/drawing/2014/main" id="{BD404A8D-6542-4AF5-93E7-DD1384E027C5}"/>
              </a:ex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Freeform 6">
            <a:hlinkClick r:id="rId5" tooltip="Instagram"/>
            <a:extLst>
              <a:ext uri="{FF2B5EF4-FFF2-40B4-BE49-F238E27FC236}">
                <a16:creationId xmlns:a16="http://schemas.microsoft.com/office/drawing/2014/main" id="{0825537A-DA80-FE9C-5F77-E4C511E9F9CF}"/>
              </a:ex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62208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Logo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09E99790-A5AA-4C9F-86E4-F2AE5C5929B8}" type="datetime1">
              <a:rPr lang="fi-FI" smtClean="0"/>
              <a:t>14.1.2026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accent1"/>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8" name="Freeform 17">
            <a:hlinkClick r:id="rId2" tooltip="Facebook"/>
            <a:extLs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3" tooltip="LinkedIn"/>
            <a:extLs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4" tooltip="YouTube"/>
            <a:extLs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5" tooltip="Instagram"/>
            <a:extLs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21">
            <a:hlinkClick r:id="rId6" tooltip="TikTok"/>
            <a:extLst>
              <a:ext uri="{FF2B5EF4-FFF2-40B4-BE49-F238E27FC236}">
                <a16:creationId xmlns:a16="http://schemas.microsoft.com/office/drawing/2014/main" id="{61261DC5-6681-30A9-1D18-CFA01291D35A}"/>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555406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Logo 2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09E99790-A5AA-4C9F-86E4-F2AE5C5929B8}" type="datetime1">
              <a:rPr lang="fi-FI" smtClean="0"/>
              <a:t>14.1.2026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889AFCF6-5AED-9A88-4A13-596D3CC91AC5}"/>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bg1"/>
          </a:solidFill>
        </p:grpSpPr>
        <p:sp>
          <p:nvSpPr>
            <p:cNvPr id="32" name="Freeform 6">
              <a:extLst>
                <a:ext uri="{FF2B5EF4-FFF2-40B4-BE49-F238E27FC236}">
                  <a16:creationId xmlns:a16="http://schemas.microsoft.com/office/drawing/2014/main" id="{E55BEAE4-2DF0-6F52-0CF1-A065D9BAC586}"/>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7">
              <a:extLst>
                <a:ext uri="{FF2B5EF4-FFF2-40B4-BE49-F238E27FC236}">
                  <a16:creationId xmlns:a16="http://schemas.microsoft.com/office/drawing/2014/main" id="{93C9357D-361C-2702-AE44-56849554DC7A}"/>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8">
              <a:extLst>
                <a:ext uri="{FF2B5EF4-FFF2-40B4-BE49-F238E27FC236}">
                  <a16:creationId xmlns:a16="http://schemas.microsoft.com/office/drawing/2014/main" id="{6DCC547A-06FA-F7AE-3A90-1A093F064690}"/>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753307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Logo 2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09E99790-A5AA-4C9F-86E4-F2AE5C5929B8}" type="datetime1">
              <a:rPr lang="fi-FI" smtClean="0"/>
              <a:t>14.1.2026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1F9E1514-77AC-237D-55D9-DFBEE85FFD7C}"/>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accent1"/>
          </a:solidFill>
        </p:grpSpPr>
        <p:sp>
          <p:nvSpPr>
            <p:cNvPr id="6" name="Freeform 6">
              <a:extLst>
                <a:ext uri="{FF2B5EF4-FFF2-40B4-BE49-F238E27FC236}">
                  <a16:creationId xmlns:a16="http://schemas.microsoft.com/office/drawing/2014/main" id="{AF0E36BB-BBC1-E040-DA8C-2138DB4E9E3C}"/>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8566E919-F51F-823C-4232-8C855258E7A4}"/>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EBCD1A8-6EFF-EA63-1F2E-D604762C5238}"/>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889443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8D3444F-85E1-4DC9-8EA2-A919F80CF21D}"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1685611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7FBE958-3B47-436D-8DD1-2D5CAB1F4512}" type="datetime1">
              <a:rPr lang="fi-FI" smtClean="0"/>
              <a:t>14.1.2026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a:p>
        </p:txBody>
      </p:sp>
    </p:spTree>
    <p:extLst>
      <p:ext uri="{BB962C8B-B14F-4D97-AF65-F5344CB8AC3E}">
        <p14:creationId xmlns:p14="http://schemas.microsoft.com/office/powerpoint/2010/main" val="717620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7C303AC-00DE-4A76-B195-7695749E5363}" type="datetime1">
              <a:rPr lang="fi-FI" smtClean="0"/>
              <a:t>14.1.2026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690811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47" Type="http://schemas.openxmlformats.org/officeDocument/2006/relationships/slideLayout" Target="../slideLayouts/slideLayout83.xml"/><Relationship Id="rId50" Type="http://schemas.openxmlformats.org/officeDocument/2006/relationships/slideLayout" Target="../slideLayouts/slideLayout86.xml"/><Relationship Id="rId55" Type="http://schemas.openxmlformats.org/officeDocument/2006/relationships/image" Target="../media/image1.png"/><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slideLayout" Target="../slideLayouts/slideLayout65.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3" Type="http://schemas.openxmlformats.org/officeDocument/2006/relationships/slideLayout" Target="../slideLayouts/slideLayout89.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52" Type="http://schemas.openxmlformats.org/officeDocument/2006/relationships/slideLayout" Target="../slideLayouts/slideLayout88.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48" Type="http://schemas.openxmlformats.org/officeDocument/2006/relationships/slideLayout" Target="../slideLayouts/slideLayout84.xml"/><Relationship Id="rId8" Type="http://schemas.openxmlformats.org/officeDocument/2006/relationships/slideLayout" Target="../slideLayouts/slideLayout44.xml"/><Relationship Id="rId51" Type="http://schemas.openxmlformats.org/officeDocument/2006/relationships/slideLayout" Target="../slideLayouts/slideLayout87.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slideLayout" Target="../slideLayouts/slideLayout82.xml"/><Relationship Id="rId20" Type="http://schemas.openxmlformats.org/officeDocument/2006/relationships/slideLayout" Target="../slideLayouts/slideLayout56.xml"/><Relationship Id="rId41" Type="http://schemas.openxmlformats.org/officeDocument/2006/relationships/slideLayout" Target="../slideLayouts/slideLayout77.xml"/><Relationship Id="rId54"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4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r>
              <a:rPr lang="fi-FI"/>
              <a:t>JYU Since 1863.</a:t>
            </a:r>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9E548902-A2E1-4711-A467-290FB9FE5D63}" type="slidenum">
              <a:rPr lang="fi-FI" smtClean="0"/>
              <a:pPr/>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userDrawn="1"/>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a:solidFill>
                  <a:schemeClr val="bg1"/>
                </a:solidFill>
                <a:latin typeface="+mn-lt"/>
              </a:rPr>
              <a:t>©grow. for</a:t>
            </a:r>
            <a:r>
              <a:rPr lang="fi-FI" sz="200" baseline="0">
                <a:solidFill>
                  <a:schemeClr val="bg1"/>
                </a:solidFill>
                <a:latin typeface="+mn-lt"/>
              </a:rPr>
              <a:t> jyo</a:t>
            </a:r>
            <a:endParaRPr lang="en-GB" sz="200" err="1">
              <a:solidFill>
                <a:schemeClr val="bg1"/>
              </a:solidFill>
              <a:latin typeface="+mn-lt"/>
            </a:endParaRPr>
          </a:p>
        </p:txBody>
      </p:sp>
      <p:pic>
        <p:nvPicPr>
          <p:cNvPr id="12" name="(logo)" descr="Z:\GRW (grow)\logot\copyright_grow.png" hidden="1"/>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780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74" r:id="rId6"/>
    <p:sldLayoutId id="2147483663" r:id="rId7"/>
    <p:sldLayoutId id="2147483651" r:id="rId8"/>
    <p:sldLayoutId id="2147483664" r:id="rId9"/>
    <p:sldLayoutId id="2147483667" r:id="rId10"/>
    <p:sldLayoutId id="2147483665" r:id="rId11"/>
    <p:sldLayoutId id="2147483666" r:id="rId12"/>
    <p:sldLayoutId id="2147483652" r:id="rId13"/>
    <p:sldLayoutId id="2147483653" r:id="rId14"/>
    <p:sldLayoutId id="2147483668" r:id="rId15"/>
    <p:sldLayoutId id="2147483670" r:id="rId16"/>
    <p:sldLayoutId id="2147483671" r:id="rId17"/>
    <p:sldLayoutId id="2147483672" r:id="rId18"/>
    <p:sldLayoutId id="2147483673" r:id="rId19"/>
    <p:sldLayoutId id="2147483669" r:id="rId20"/>
    <p:sldLayoutId id="2147483690" r:id="rId21"/>
    <p:sldLayoutId id="2147483691" r:id="rId22"/>
    <p:sldLayoutId id="2147483692" r:id="rId23"/>
    <p:sldLayoutId id="2147483683" r:id="rId24"/>
    <p:sldLayoutId id="2147483682" r:id="rId25"/>
    <p:sldLayoutId id="2147483684" r:id="rId26"/>
    <p:sldLayoutId id="2147483685" r:id="rId27"/>
    <p:sldLayoutId id="2147483679" r:id="rId28"/>
    <p:sldLayoutId id="2147483680" r:id="rId29"/>
    <p:sldLayoutId id="2147483681" r:id="rId30"/>
    <p:sldLayoutId id="2147483654" r:id="rId31"/>
    <p:sldLayoutId id="2147483655" r:id="rId32"/>
    <p:sldLayoutId id="2147483687" r:id="rId33"/>
    <p:sldLayoutId id="2147483689" r:id="rId34"/>
    <p:sldLayoutId id="2147483686" r:id="rId35"/>
    <p:sldLayoutId id="2147483688"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623888" y="476250"/>
            <a:ext cx="10296648" cy="1080542"/>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623888" y="1773239"/>
            <a:ext cx="10944225"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55440" y="6381329"/>
            <a:ext cx="5040560" cy="216024"/>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9"/>
            <a:ext cx="5472113" cy="216023"/>
          </a:xfrm>
          <a:prstGeom prst="rect">
            <a:avLst/>
          </a:prstGeom>
        </p:spPr>
        <p:txBody>
          <a:bodyPr vert="horz" lIns="0" tIns="0" rIns="0" bIns="0" rtlCol="0" anchor="ctr" anchorCtr="0">
            <a:noAutofit/>
          </a:bodyPr>
          <a:lstStyle>
            <a:lvl1pPr algn="r">
              <a:defRPr sz="900" b="0" i="0" cap="all" spc="50" baseline="0">
                <a:solidFill>
                  <a:schemeClr val="accent1"/>
                </a:solidFill>
                <a:latin typeface="+mj-lt"/>
              </a:defRPr>
            </a:lvl1pPr>
          </a:lstStyle>
          <a:p>
            <a:r>
              <a:rPr lang="fi-FI"/>
              <a:t>JYU Since 1863.</a:t>
            </a:r>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623888" y="6381551"/>
            <a:ext cx="431998" cy="215801"/>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9E548902-A2E1-4711-A467-290FB9FE5D63}" type="slidenum">
              <a:rPr lang="fi-FI" smtClean="0"/>
              <a:pPr/>
              <a:t>‹#›</a:t>
            </a:fld>
            <a:endParaRPr lang="fi-FI"/>
          </a:p>
        </p:txBody>
      </p:sp>
      <p:sp>
        <p:nvSpPr>
          <p:cNvPr id="14" name="Freeform 6">
            <a:extLs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c)" hidden="1"/>
          <p:cNvSpPr txBox="1">
            <a:spLocks noGrp="1" noRot="1" noMove="1" noResize="1" noEditPoints="1" noAdjustHandles="1" noChangeArrowheads="1" noChangeShapeType="1"/>
          </p:cNvSpPr>
          <p:nvPr/>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a:solidFill>
                  <a:schemeClr val="bg1"/>
                </a:solidFill>
                <a:latin typeface="+mn-lt"/>
              </a:rPr>
              <a:t>©grow. for</a:t>
            </a:r>
            <a:r>
              <a:rPr lang="fi-FI" sz="200" baseline="0">
                <a:solidFill>
                  <a:schemeClr val="bg1"/>
                </a:solidFill>
                <a:latin typeface="+mn-lt"/>
              </a:rPr>
              <a:t> JYU</a:t>
            </a:r>
            <a:endParaRPr lang="en-GB" sz="200" err="1">
              <a:solidFill>
                <a:schemeClr val="bg1"/>
              </a:solidFill>
              <a:latin typeface="+mn-lt"/>
            </a:endParaRPr>
          </a:p>
        </p:txBody>
      </p:sp>
      <p:pic>
        <p:nvPicPr>
          <p:cNvPr id="12" name="(logo)" descr="Z:\GRW (grow)\logot\copyright_grow.png" hidden="1"/>
          <p:cNvPicPr>
            <a:picLocks noGrp="1" noRot="1" noChangeAspect="1" noMove="1" noResize="1" noEditPoints="1" noAdjustHandles="1" noChangeArrowheads="1" noChangeShapeType="1" noCrop="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7" name="(c)" hidden="1">
            <a:extLst>
              <a:ext uri="{FF2B5EF4-FFF2-40B4-BE49-F238E27FC236}">
                <a16:creationId xmlns:a16="http://schemas.microsoft.com/office/drawing/2014/main" id="{86054559-F48D-6ECC-FDA1-128E62A9AEA4}"/>
              </a:ext>
            </a:extLst>
          </p:cNvPr>
          <p:cNvSpPr txBox="1"/>
          <p:nvPr userDrawn="1"/>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a:solidFill>
                  <a:schemeClr val="bg1"/>
                </a:solidFill>
                <a:latin typeface="+mn-lt"/>
              </a:rPr>
              <a:t>©grow. for</a:t>
            </a:r>
            <a:r>
              <a:rPr lang="fi-FI" sz="200" baseline="0">
                <a:solidFill>
                  <a:schemeClr val="bg1"/>
                </a:solidFill>
                <a:latin typeface="+mn-lt"/>
              </a:rPr>
              <a:t> jyo</a:t>
            </a:r>
            <a:endParaRPr lang="en-GB" sz="200" err="1">
              <a:solidFill>
                <a:schemeClr val="bg1"/>
              </a:solidFill>
              <a:latin typeface="+mn-lt"/>
            </a:endParaRPr>
          </a:p>
        </p:txBody>
      </p:sp>
      <p:pic>
        <p:nvPicPr>
          <p:cNvPr id="8" name="(logo)" descr="Z:\GRW (grow)\logot\copyright_grow.png" hidden="1">
            <a:extLst>
              <a:ext uri="{FF2B5EF4-FFF2-40B4-BE49-F238E27FC236}">
                <a16:creationId xmlns:a16="http://schemas.microsoft.com/office/drawing/2014/main" id="{B75FB9F6-446F-8934-47D0-767DEEA05902}"/>
              </a:ext>
            </a:extLst>
          </p:cNvPr>
          <p:cNvPicPr>
            <a:picLocks noChangeAspect="1" noChangeArrowheads="1"/>
          </p:cNvPicPr>
          <p:nvPr userDrawn="1"/>
        </p:nvPicPr>
        <p:blipFill>
          <a:blip r:embed="rId55"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4018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 id="2147483737" r:id="rId44"/>
    <p:sldLayoutId id="2147483738" r:id="rId45"/>
    <p:sldLayoutId id="2147483739" r:id="rId46"/>
    <p:sldLayoutId id="2147483740" r:id="rId47"/>
    <p:sldLayoutId id="2147483741" r:id="rId48"/>
    <p:sldLayoutId id="2147483742" r:id="rId49"/>
    <p:sldLayoutId id="2147483743" r:id="rId50"/>
    <p:sldLayoutId id="2147483744" r:id="rId51"/>
    <p:sldLayoutId id="2147483745" r:id="rId52"/>
    <p:sldLayoutId id="2147483746" r:id="rId5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200" b="1" kern="1200" spc="-20" baseline="0">
          <a:solidFill>
            <a:schemeClr val="accent1"/>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3"/>
        </a:buClr>
        <a:buFont typeface="Lato" panose="020F0502020204030203" pitchFamily="34" charset="0"/>
        <a:buChar char="–"/>
        <a:defRPr sz="16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3"/>
        </a:buClr>
        <a:buFont typeface="Arial" panose="020B0604020202020204" pitchFamily="34" charset="0"/>
        <a:buChar char="•"/>
        <a:defRPr sz="14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3"/>
        </a:buClr>
        <a:buFont typeface="Lato" panose="020F0502020204030203" pitchFamily="34" charset="0"/>
        <a:buChar char="–"/>
        <a:defRPr sz="12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guide id="4" pos="7287">
          <p15:clr>
            <a:srgbClr val="F26B43"/>
          </p15:clr>
        </p15:guide>
        <p15:guide id="5" orient="horz" pos="1117">
          <p15:clr>
            <a:srgbClr val="F26B43"/>
          </p15:clr>
        </p15:guide>
        <p15:guide id="6" orient="horz" pos="3884">
          <p15:clr>
            <a:srgbClr val="F26B43"/>
          </p15:clr>
        </p15:guide>
        <p15:guide id="7" orient="horz" pos="3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hyperlink" Target="https://moniviestin.jyu.fi/fi/ohjelmat/ktkp020-syksy25" TargetMode="External"/><Relationship Id="rId2" Type="http://schemas.openxmlformats.org/officeDocument/2006/relationships/hyperlink" Target="https://peda.net/id/6eb437d0d86" TargetMode="External"/><Relationship Id="rId1" Type="http://schemas.openxmlformats.org/officeDocument/2006/relationships/slideLayout" Target="../slideLayouts/slideLayout43.xml"/><Relationship Id="rId4" Type="http://schemas.openxmlformats.org/officeDocument/2006/relationships/hyperlink" Target="https://peda.net/id/75589514d87"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peda.net/id/c5809bc0028" TargetMode="Externa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DF0E-79CC-4AD4-9282-BDA7486609ED}"/>
              </a:ext>
            </a:extLst>
          </p:cNvPr>
          <p:cNvSpPr>
            <a:spLocks noGrp="1"/>
          </p:cNvSpPr>
          <p:nvPr>
            <p:ph type="ctrTitle"/>
          </p:nvPr>
        </p:nvSpPr>
        <p:spPr/>
        <p:txBody>
          <a:bodyPr/>
          <a:lstStyle/>
          <a:p>
            <a:r>
              <a:rPr lang="fi-FI"/>
              <a:t>KTKP020 Kestävä kasvatus ja yhteiskunta</a:t>
            </a:r>
          </a:p>
        </p:txBody>
      </p:sp>
      <p:sp>
        <p:nvSpPr>
          <p:cNvPr id="3" name="Subtitle 2">
            <a:extLst>
              <a:ext uri="{FF2B5EF4-FFF2-40B4-BE49-F238E27FC236}">
                <a16:creationId xmlns:a16="http://schemas.microsoft.com/office/drawing/2014/main" id="{936DCE36-DFEA-49B5-9C94-1C08F4DFCFA0}"/>
              </a:ext>
            </a:extLst>
          </p:cNvPr>
          <p:cNvSpPr>
            <a:spLocks noGrp="1"/>
          </p:cNvSpPr>
          <p:nvPr>
            <p:ph type="subTitle" idx="1"/>
          </p:nvPr>
        </p:nvSpPr>
        <p:spPr>
          <a:xfrm>
            <a:off x="479425" y="4941168"/>
            <a:ext cx="11233150" cy="1008112"/>
          </a:xfrm>
        </p:spPr>
        <p:txBody>
          <a:bodyPr/>
          <a:lstStyle/>
          <a:p>
            <a:r>
              <a:rPr lang="fi-FI"/>
              <a:t>Aineenopettajakoulutus</a:t>
            </a:r>
          </a:p>
          <a:p>
            <a:r>
              <a:rPr lang="fi-FI"/>
              <a:t>Suurryhmä 12.1.2026</a:t>
            </a:r>
          </a:p>
          <a:p>
            <a:r>
              <a:rPr lang="fi-FI"/>
              <a:t>Riitta Tallavaara</a:t>
            </a:r>
          </a:p>
        </p:txBody>
      </p:sp>
      <p:sp>
        <p:nvSpPr>
          <p:cNvPr id="4" name="Date Placeholder 3">
            <a:extLst>
              <a:ext uri="{FF2B5EF4-FFF2-40B4-BE49-F238E27FC236}">
                <a16:creationId xmlns:a16="http://schemas.microsoft.com/office/drawing/2014/main" id="{5BC3BD7A-A09F-4D82-B119-CE3709359CA5}"/>
              </a:ext>
            </a:extLst>
          </p:cNvPr>
          <p:cNvSpPr>
            <a:spLocks noGrp="1"/>
          </p:cNvSpPr>
          <p:nvPr>
            <p:ph type="dt" sz="half" idx="10"/>
          </p:nvPr>
        </p:nvSpPr>
        <p:spPr/>
        <p:txBody>
          <a:bodyPr/>
          <a:lstStyle/>
          <a:p>
            <a:fld id="{67FC8AB4-BAF4-4D42-8872-AFDC24CCDD75}" type="datetime1">
              <a:rPr lang="fi-FI" smtClean="0"/>
              <a:t>14.1.2026</a:t>
            </a:fld>
            <a:endParaRPr lang="fi-FI"/>
          </a:p>
        </p:txBody>
      </p:sp>
      <p:sp>
        <p:nvSpPr>
          <p:cNvPr id="5" name="Footer Placeholder 4">
            <a:extLst>
              <a:ext uri="{FF2B5EF4-FFF2-40B4-BE49-F238E27FC236}">
                <a16:creationId xmlns:a16="http://schemas.microsoft.com/office/drawing/2014/main" id="{860F42CC-ED38-43FF-9EA2-1EE00D9D77EE}"/>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9CC9D064-1A71-4202-B860-A7740089B742}"/>
              </a:ext>
            </a:extLst>
          </p:cNvPr>
          <p:cNvSpPr>
            <a:spLocks noGrp="1"/>
          </p:cNvSpPr>
          <p:nvPr>
            <p:ph type="sldNum" sz="quarter" idx="12"/>
          </p:nvPr>
        </p:nvSpPr>
        <p:spPr/>
        <p:txBody>
          <a:bodyPr/>
          <a:lstStyle/>
          <a:p>
            <a:fld id="{9E548902-A2E1-4711-A467-290FB9FE5D63}" type="slidenum">
              <a:rPr lang="fi-FI" smtClean="0"/>
              <a:pPr/>
              <a:t>1</a:t>
            </a:fld>
            <a:endParaRPr lang="fi-FI"/>
          </a:p>
        </p:txBody>
      </p:sp>
    </p:spTree>
    <p:extLst>
      <p:ext uri="{BB962C8B-B14F-4D97-AF65-F5344CB8AC3E}">
        <p14:creationId xmlns:p14="http://schemas.microsoft.com/office/powerpoint/2010/main" val="25274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6419B-F370-2B51-3A61-74EFBBC76FB8}"/>
              </a:ext>
            </a:extLst>
          </p:cNvPr>
          <p:cNvSpPr>
            <a:spLocks noGrp="1"/>
          </p:cNvSpPr>
          <p:nvPr>
            <p:ph type="dt" sz="half" idx="10"/>
          </p:nvPr>
        </p:nvSpPr>
        <p:spPr/>
        <p:txBody>
          <a:bodyPr/>
          <a:lstStyle/>
          <a:p>
            <a:fld id="{59AA285B-F5FB-48E8-9E8F-9D20CFE3E443}" type="datetime1">
              <a:rPr lang="fi-FI" smtClean="0"/>
              <a:t>14.1.2026</a:t>
            </a:fld>
            <a:endParaRPr lang="fi-FI"/>
          </a:p>
        </p:txBody>
      </p:sp>
      <p:sp>
        <p:nvSpPr>
          <p:cNvPr id="3" name="Footer Placeholder 2">
            <a:extLst>
              <a:ext uri="{FF2B5EF4-FFF2-40B4-BE49-F238E27FC236}">
                <a16:creationId xmlns:a16="http://schemas.microsoft.com/office/drawing/2014/main" id="{0DB71C2F-AF49-815B-720F-B878B4E95FB7}"/>
              </a:ext>
            </a:extLst>
          </p:cNvPr>
          <p:cNvSpPr>
            <a:spLocks noGrp="1"/>
          </p:cNvSpPr>
          <p:nvPr>
            <p:ph type="ftr" sz="quarter" idx="11"/>
          </p:nvPr>
        </p:nvSpPr>
        <p:spPr/>
        <p:txBody>
          <a:bodyPr/>
          <a:lstStyle/>
          <a:p>
            <a:r>
              <a:rPr lang="fi-FI"/>
              <a:t>JYU Since 1863.</a:t>
            </a:r>
          </a:p>
        </p:txBody>
      </p:sp>
      <p:sp>
        <p:nvSpPr>
          <p:cNvPr id="4" name="Slide Number Placeholder 3">
            <a:extLst>
              <a:ext uri="{FF2B5EF4-FFF2-40B4-BE49-F238E27FC236}">
                <a16:creationId xmlns:a16="http://schemas.microsoft.com/office/drawing/2014/main" id="{FD161B2D-A0C3-71E0-1908-5A94D7B8AAED}"/>
              </a:ext>
            </a:extLst>
          </p:cNvPr>
          <p:cNvSpPr>
            <a:spLocks noGrp="1"/>
          </p:cNvSpPr>
          <p:nvPr>
            <p:ph type="sldNum" sz="quarter" idx="12"/>
          </p:nvPr>
        </p:nvSpPr>
        <p:spPr/>
        <p:txBody>
          <a:bodyPr/>
          <a:lstStyle/>
          <a:p>
            <a:fld id="{9E548902-A2E1-4711-A467-290FB9FE5D63}" type="slidenum">
              <a:rPr lang="fi-FI" smtClean="0"/>
              <a:pPr/>
              <a:t>10</a:t>
            </a:fld>
            <a:endParaRPr lang="fi-FI"/>
          </a:p>
        </p:txBody>
      </p:sp>
      <p:sp>
        <p:nvSpPr>
          <p:cNvPr id="5" name="Title 4">
            <a:extLst>
              <a:ext uri="{FF2B5EF4-FFF2-40B4-BE49-F238E27FC236}">
                <a16:creationId xmlns:a16="http://schemas.microsoft.com/office/drawing/2014/main" id="{99551746-C02F-CACD-894B-2C5E94341C86}"/>
              </a:ext>
            </a:extLst>
          </p:cNvPr>
          <p:cNvSpPr>
            <a:spLocks noGrp="1"/>
          </p:cNvSpPr>
          <p:nvPr>
            <p:ph type="ctrTitle"/>
          </p:nvPr>
        </p:nvSpPr>
        <p:spPr/>
        <p:txBody>
          <a:bodyPr/>
          <a:lstStyle/>
          <a:p>
            <a:r>
              <a:rPr lang="fi-FI"/>
              <a:t>Normeista ja niiden rikkomisesta</a:t>
            </a:r>
          </a:p>
        </p:txBody>
      </p:sp>
      <p:sp>
        <p:nvSpPr>
          <p:cNvPr id="6" name="Subtitle 5">
            <a:extLst>
              <a:ext uri="{FF2B5EF4-FFF2-40B4-BE49-F238E27FC236}">
                <a16:creationId xmlns:a16="http://schemas.microsoft.com/office/drawing/2014/main" id="{8A34C6B0-1574-DA7B-DEAD-C07F4B2831BF}"/>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703814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595" r="11595"/>
          <a:stretch>
            <a:fillRect/>
          </a:stretch>
        </p:blipFill>
        <p:spPr/>
      </p:pic>
      <p:sp>
        <p:nvSpPr>
          <p:cNvPr id="3" name="Date Placeholder 2"/>
          <p:cNvSpPr>
            <a:spLocks noGrp="1"/>
          </p:cNvSpPr>
          <p:nvPr>
            <p:ph type="dt" sz="half" idx="10"/>
          </p:nvPr>
        </p:nvSpPr>
        <p:spPr/>
        <p:txBody>
          <a:bodyPr/>
          <a:lstStyle/>
          <a:p>
            <a:fld id="{D8D3444F-85E1-4DC9-8EA2-A919F80CF21D}" type="datetime1">
              <a:rPr lang="fi-FI" smtClean="0"/>
              <a:t>14.1.2026</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11</a:t>
            </a:fld>
            <a:endParaRPr lang="fi-FI"/>
          </a:p>
        </p:txBody>
      </p:sp>
      <p:sp>
        <p:nvSpPr>
          <p:cNvPr id="6" name="Title 5"/>
          <p:cNvSpPr>
            <a:spLocks noGrp="1"/>
          </p:cNvSpPr>
          <p:nvPr>
            <p:ph type="ctrTitle"/>
          </p:nvPr>
        </p:nvSpPr>
        <p:spPr>
          <a:xfrm>
            <a:off x="805367" y="1484784"/>
            <a:ext cx="4319587" cy="2015802"/>
          </a:xfrm>
        </p:spPr>
        <p:txBody>
          <a:bodyPr/>
          <a:lstStyle/>
          <a:p>
            <a:r>
              <a:rPr lang="fi-FI">
                <a:solidFill>
                  <a:schemeClr val="tx1"/>
                </a:solidFill>
              </a:rPr>
              <a:t>Miksi koulu on olemassa?</a:t>
            </a:r>
          </a:p>
        </p:txBody>
      </p:sp>
      <p:sp>
        <p:nvSpPr>
          <p:cNvPr id="7" name="Subtitle 6"/>
          <p:cNvSpPr>
            <a:spLocks noGrp="1"/>
          </p:cNvSpPr>
          <p:nvPr>
            <p:ph type="subTitle" idx="1"/>
          </p:nvPr>
        </p:nvSpPr>
        <p:spPr>
          <a:xfrm>
            <a:off x="781966" y="3573016"/>
            <a:ext cx="4319587" cy="2088654"/>
          </a:xfrm>
        </p:spPr>
        <p:txBody>
          <a:bodyPr/>
          <a:lstStyle/>
          <a:p>
            <a:r>
              <a:rPr lang="fi-FI">
                <a:solidFill>
                  <a:schemeClr val="tx1"/>
                </a:solidFill>
              </a:rPr>
              <a:t>Pohtikaa kysymystä pienissä (3-4 hlö) ryhmissä viisi minuuttia</a:t>
            </a:r>
          </a:p>
          <a:p>
            <a:r>
              <a:rPr lang="fi-FI">
                <a:solidFill>
                  <a:schemeClr val="tx1"/>
                </a:solidFill>
              </a:rPr>
              <a:t>Valmistautukaa esittämään pohdintojanne muulle ryhmälle</a:t>
            </a:r>
          </a:p>
          <a:p>
            <a:endParaRPr lang="fi-FI"/>
          </a:p>
        </p:txBody>
      </p:sp>
    </p:spTree>
    <p:extLst>
      <p:ext uri="{BB962C8B-B14F-4D97-AF65-F5344CB8AC3E}">
        <p14:creationId xmlns:p14="http://schemas.microsoft.com/office/powerpoint/2010/main" val="141755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335360" y="1762940"/>
            <a:ext cx="5976664" cy="4042323"/>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lstStyle/>
          <a:p>
            <a:r>
              <a:rPr lang="fi-FI"/>
              <a:t>Kasvatuksen ja koulutuksen dilemma</a:t>
            </a:r>
          </a:p>
        </p:txBody>
      </p:sp>
      <p:sp>
        <p:nvSpPr>
          <p:cNvPr id="3" name="Content Placeholder 2"/>
          <p:cNvSpPr>
            <a:spLocks noGrp="1"/>
          </p:cNvSpPr>
          <p:nvPr>
            <p:ph sz="half" idx="1"/>
          </p:nvPr>
        </p:nvSpPr>
        <p:spPr>
          <a:xfrm>
            <a:off x="1055440" y="1916832"/>
            <a:ext cx="4896296" cy="4392612"/>
          </a:xfrm>
        </p:spPr>
        <p:txBody>
          <a:bodyPr/>
          <a:lstStyle/>
          <a:p>
            <a:pPr marL="0" indent="0" algn="ctr">
              <a:buNone/>
            </a:pPr>
            <a:endParaRPr lang="fi-FI"/>
          </a:p>
          <a:p>
            <a:pPr marL="0" indent="0" algn="ctr">
              <a:buNone/>
            </a:pPr>
            <a:endParaRPr lang="fi-FI"/>
          </a:p>
          <a:p>
            <a:pPr marL="0" indent="0" algn="ctr">
              <a:buNone/>
            </a:pPr>
            <a:r>
              <a:rPr lang="fi-FI" i="1"/>
              <a:t>Samaan aikaan kun koulun tehtävä on opettaa uusille sukupolville arvokkaiksi katsottuja tietoja ja taitoja, sen tehtävä on kasvattaa lapsista ja nuorista kriittisiä kansalaisia, joilla on tarvittavat tiedot ja valmiudet asettaa kriittiseen valoon ne tiedot ja taidot, joita koulussa heille on opetettu.</a:t>
            </a:r>
            <a:endParaRPr lang="fi-FI"/>
          </a:p>
        </p:txBody>
      </p:sp>
      <p:sp>
        <p:nvSpPr>
          <p:cNvPr id="4" name="Content Placeholder 3"/>
          <p:cNvSpPr>
            <a:spLocks noGrp="1"/>
          </p:cNvSpPr>
          <p:nvPr>
            <p:ph sz="half" idx="2"/>
          </p:nvPr>
        </p:nvSpPr>
        <p:spPr/>
        <p:txBody>
          <a:bodyPr/>
          <a:lstStyle/>
          <a:p>
            <a:r>
              <a:rPr lang="fi-FI"/>
              <a:t>Toisin sanoen, koulun tehtävä on samaan aikaan sosiaalistaa lapsia ja nuoria vallitsevaan yhteiskuntaan sekä kasvattaa heistä toimijoita, jotka asettavat kyseenalaiseksi ja uudistavat sitä yhteiskuntaa, johon heidät on sosiaalistettu</a:t>
            </a:r>
          </a:p>
          <a:p>
            <a:pPr lvl="1"/>
            <a:r>
              <a:rPr lang="fi-FI"/>
              <a:t>Sosiaalistamisen, uusintamisen ja uudistamisen välinen jännite, jota opettaja ei pääse karkuun</a:t>
            </a:r>
          </a:p>
          <a:p>
            <a:pPr lvl="1"/>
            <a:r>
              <a:rPr lang="fi-FI"/>
              <a:t>Jännite tulee näkyväksi esimerkiksi </a:t>
            </a:r>
            <a:r>
              <a:rPr lang="fi-FI" i="1"/>
              <a:t>normeissa</a:t>
            </a:r>
            <a:r>
              <a:rPr lang="fi-FI"/>
              <a:t>, joita kouluun kohdistuu ja joita koulussa oppilaisiin ja opiskelijoihin kohdistetaan</a:t>
            </a:r>
          </a:p>
          <a:p>
            <a:pPr lvl="1"/>
            <a:endParaRPr lang="fi-FI"/>
          </a:p>
        </p:txBody>
      </p:sp>
      <p:sp>
        <p:nvSpPr>
          <p:cNvPr id="5" name="Date Placeholder 4"/>
          <p:cNvSpPr>
            <a:spLocks noGrp="1"/>
          </p:cNvSpPr>
          <p:nvPr>
            <p:ph type="dt" sz="half" idx="10"/>
          </p:nvPr>
        </p:nvSpPr>
        <p:spPr/>
        <p:txBody>
          <a:bodyPr/>
          <a:lstStyle/>
          <a:p>
            <a:fld id="{126A6F59-3B3E-4434-8A80-1A363BC70A00}" type="datetime1">
              <a:rPr lang="fi-FI" smtClean="0"/>
              <a:t>14.1.2026</a:t>
            </a:fld>
            <a:endParaRPr lang="fi-FI"/>
          </a:p>
        </p:txBody>
      </p:sp>
      <p:sp>
        <p:nvSpPr>
          <p:cNvPr id="6" name="Footer Placeholder 5"/>
          <p:cNvSpPr>
            <a:spLocks noGrp="1"/>
          </p:cNvSpPr>
          <p:nvPr>
            <p:ph type="ftr" sz="quarter" idx="11"/>
          </p:nvPr>
        </p:nvSpPr>
        <p:spPr/>
        <p:txBody>
          <a:bodyPr/>
          <a:lstStyle/>
          <a:p>
            <a:r>
              <a:rPr lang="fi-FI"/>
              <a:t>JYU Since 1863.</a:t>
            </a:r>
          </a:p>
        </p:txBody>
      </p:sp>
      <p:sp>
        <p:nvSpPr>
          <p:cNvPr id="7" name="Slide Number Placeholder 6"/>
          <p:cNvSpPr>
            <a:spLocks noGrp="1"/>
          </p:cNvSpPr>
          <p:nvPr>
            <p:ph type="sldNum" sz="quarter" idx="12"/>
          </p:nvPr>
        </p:nvSpPr>
        <p:spPr/>
        <p:txBody>
          <a:bodyPr/>
          <a:lstStyle/>
          <a:p>
            <a:fld id="{9E548902-A2E1-4711-A467-290FB9FE5D63}" type="slidenum">
              <a:rPr lang="fi-FI" smtClean="0"/>
              <a:t>12</a:t>
            </a:fld>
            <a:endParaRPr lang="fi-FI"/>
          </a:p>
        </p:txBody>
      </p:sp>
    </p:spTree>
    <p:extLst>
      <p:ext uri="{BB962C8B-B14F-4D97-AF65-F5344CB8AC3E}">
        <p14:creationId xmlns:p14="http://schemas.microsoft.com/office/powerpoint/2010/main" val="1498037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84491-A1B4-B0F6-F69F-CE874AB06AA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AD01DB-06AA-D0BF-BF6A-6341069EE499}"/>
              </a:ext>
            </a:extLst>
          </p:cNvPr>
          <p:cNvSpPr>
            <a:spLocks noGrp="1"/>
          </p:cNvSpPr>
          <p:nvPr>
            <p:ph type="title"/>
          </p:nvPr>
        </p:nvSpPr>
        <p:spPr>
          <a:xfrm>
            <a:off x="623888" y="476250"/>
            <a:ext cx="10296648" cy="489913"/>
          </a:xfrm>
        </p:spPr>
        <p:txBody>
          <a:bodyPr anchor="t">
            <a:normAutofit/>
          </a:bodyPr>
          <a:lstStyle/>
          <a:p>
            <a:r>
              <a:rPr lang="fi-FI">
                <a:solidFill>
                  <a:schemeClr val="tx1"/>
                </a:solidFill>
              </a:rPr>
              <a:t>Mikä on normi?</a:t>
            </a:r>
          </a:p>
        </p:txBody>
      </p:sp>
      <p:sp>
        <p:nvSpPr>
          <p:cNvPr id="7" name="Subtitle 6">
            <a:extLst>
              <a:ext uri="{FF2B5EF4-FFF2-40B4-BE49-F238E27FC236}">
                <a16:creationId xmlns:a16="http://schemas.microsoft.com/office/drawing/2014/main" id="{838B48F1-D901-4C0C-AC2E-B03ED4C5F273}"/>
              </a:ext>
            </a:extLst>
          </p:cNvPr>
          <p:cNvSpPr>
            <a:spLocks noGrp="1"/>
          </p:cNvSpPr>
          <p:nvPr>
            <p:ph sz="half" idx="1"/>
          </p:nvPr>
        </p:nvSpPr>
        <p:spPr>
          <a:xfrm>
            <a:off x="623888" y="1412776"/>
            <a:ext cx="3887936" cy="4753075"/>
          </a:xfrm>
        </p:spPr>
        <p:txBody>
          <a:bodyPr anchor="t">
            <a:normAutofit/>
          </a:bodyPr>
          <a:lstStyle/>
          <a:p>
            <a:r>
              <a:rPr lang="fi-FI"/>
              <a:t>Käsitteellä </a:t>
            </a:r>
            <a:r>
              <a:rPr lang="fi-FI" i="1"/>
              <a:t>normi </a:t>
            </a:r>
            <a:r>
              <a:rPr lang="fi-FI"/>
              <a:t>selitetään ihmisen tietynlaista käyttäytymistä tietynlaisissa tilanteissa. </a:t>
            </a:r>
          </a:p>
          <a:p>
            <a:r>
              <a:rPr lang="fi-FI"/>
              <a:t>Muodostuu yhteisössä tai yhteisöissä hyväksytystä/hyväksytyistä tavoista toimia tai käyttäytyä.</a:t>
            </a:r>
          </a:p>
          <a:p>
            <a:r>
              <a:rPr lang="fi-FI"/>
              <a:t>Tulee näkyväksi usein, vasta kun normia rikotaan.</a:t>
            </a:r>
          </a:p>
          <a:p>
            <a:endParaRPr lang="fi-FI"/>
          </a:p>
          <a:p>
            <a:endParaRPr lang="fi-FI"/>
          </a:p>
          <a:p>
            <a:r>
              <a:rPr lang="fi-FI"/>
              <a:t>Mitä normeja henkilö kuvassa rikkoo?</a:t>
            </a:r>
          </a:p>
        </p:txBody>
      </p:sp>
      <p:sp>
        <p:nvSpPr>
          <p:cNvPr id="3" name="Date Placeholder 2">
            <a:extLst>
              <a:ext uri="{FF2B5EF4-FFF2-40B4-BE49-F238E27FC236}">
                <a16:creationId xmlns:a16="http://schemas.microsoft.com/office/drawing/2014/main" id="{5A674DC6-F2D7-BBF4-98CD-BBD630FC4871}"/>
              </a:ext>
            </a:extLst>
          </p:cNvPr>
          <p:cNvSpPr>
            <a:spLocks noGrp="1"/>
          </p:cNvSpPr>
          <p:nvPr>
            <p:ph type="dt" sz="half" idx="10"/>
          </p:nvPr>
        </p:nvSpPr>
        <p:spPr/>
        <p:txBody>
          <a:bodyPr anchor="ctr">
            <a:normAutofit/>
          </a:bodyPr>
          <a:lstStyle/>
          <a:p>
            <a:pPr>
              <a:spcAft>
                <a:spcPts val="600"/>
              </a:spcAft>
            </a:pPr>
            <a:fld id="{12CE15D4-FA64-420B-9AFA-D27A5DC99D4A}" type="datetime1">
              <a:rPr lang="fi-FI" smtClean="0"/>
              <a:pPr>
                <a:spcAft>
                  <a:spcPts val="600"/>
                </a:spcAft>
              </a:pPr>
              <a:t>14.1.2026</a:t>
            </a:fld>
            <a:endParaRPr lang="fi-FI"/>
          </a:p>
        </p:txBody>
      </p:sp>
      <p:sp>
        <p:nvSpPr>
          <p:cNvPr id="4" name="Footer Placeholder 3">
            <a:extLst>
              <a:ext uri="{FF2B5EF4-FFF2-40B4-BE49-F238E27FC236}">
                <a16:creationId xmlns:a16="http://schemas.microsoft.com/office/drawing/2014/main" id="{EB5FF21E-A969-A61B-B612-4499A2107F2B}"/>
              </a:ext>
            </a:extLst>
          </p:cNvPr>
          <p:cNvSpPr>
            <a:spLocks noGrp="1"/>
          </p:cNvSpPr>
          <p:nvPr>
            <p:ph type="ftr" sz="quarter" idx="11"/>
          </p:nvPr>
        </p:nvSpPr>
        <p:spPr/>
        <p:txBody>
          <a:bodyPr anchor="ctr">
            <a:normAutofit/>
          </a:bodyPr>
          <a:lstStyle/>
          <a:p>
            <a:pPr>
              <a:spcAft>
                <a:spcPts val="600"/>
              </a:spcAft>
            </a:pPr>
            <a:r>
              <a:rPr lang="fi-FI"/>
              <a:t>JYU Since 1863.</a:t>
            </a:r>
          </a:p>
        </p:txBody>
      </p:sp>
      <p:sp>
        <p:nvSpPr>
          <p:cNvPr id="5" name="Slide Number Placeholder 4">
            <a:extLst>
              <a:ext uri="{FF2B5EF4-FFF2-40B4-BE49-F238E27FC236}">
                <a16:creationId xmlns:a16="http://schemas.microsoft.com/office/drawing/2014/main" id="{363E43D1-50F0-30D8-6794-6F8B891F6E77}"/>
              </a:ext>
            </a:extLst>
          </p:cNvPr>
          <p:cNvSpPr>
            <a:spLocks noGrp="1"/>
          </p:cNvSpPr>
          <p:nvPr>
            <p:ph type="sldNum" sz="quarter" idx="12"/>
          </p:nvPr>
        </p:nvSpPr>
        <p:spPr/>
        <p:txBody>
          <a:bodyPr anchor="ctr">
            <a:normAutofit/>
          </a:bodyPr>
          <a:lstStyle/>
          <a:p>
            <a:pPr>
              <a:spcAft>
                <a:spcPts val="600"/>
              </a:spcAft>
            </a:pPr>
            <a:fld id="{9E548902-A2E1-4711-A467-290FB9FE5D63}" type="slidenum">
              <a:rPr lang="fi-FI" smtClean="0"/>
              <a:pPr>
                <a:spcAft>
                  <a:spcPts val="600"/>
                </a:spcAft>
              </a:pPr>
              <a:t>13</a:t>
            </a:fld>
            <a:endParaRPr lang="fi-FI"/>
          </a:p>
        </p:txBody>
      </p:sp>
      <p:sp>
        <p:nvSpPr>
          <p:cNvPr id="2" name="Tekstiruutu 1">
            <a:extLst>
              <a:ext uri="{FF2B5EF4-FFF2-40B4-BE49-F238E27FC236}">
                <a16:creationId xmlns:a16="http://schemas.microsoft.com/office/drawing/2014/main" id="{7D643305-9E8A-939B-295F-011D83416183}"/>
              </a:ext>
            </a:extLst>
          </p:cNvPr>
          <p:cNvSpPr txBox="1"/>
          <p:nvPr/>
        </p:nvSpPr>
        <p:spPr>
          <a:xfrm>
            <a:off x="10656146" y="6087699"/>
            <a:ext cx="2088232" cy="369332"/>
          </a:xfrm>
          <a:prstGeom prst="rect">
            <a:avLst/>
          </a:prstGeom>
          <a:noFill/>
        </p:spPr>
        <p:txBody>
          <a:bodyPr wrap="square" rtlCol="0">
            <a:spAutoFit/>
          </a:bodyPr>
          <a:lstStyle/>
          <a:p>
            <a:r>
              <a:rPr lang="fi-FI">
                <a:solidFill>
                  <a:schemeClr val="bg1"/>
                </a:solidFill>
              </a:rPr>
              <a:t>5.12.2021</a:t>
            </a:r>
          </a:p>
        </p:txBody>
      </p:sp>
      <p:pic>
        <p:nvPicPr>
          <p:cNvPr id="2050" name="Picture 2">
            <a:extLst>
              <a:ext uri="{FF2B5EF4-FFF2-40B4-BE49-F238E27FC236}">
                <a16:creationId xmlns:a16="http://schemas.microsoft.com/office/drawing/2014/main" id="{D9389F24-C63C-D63E-2BF8-A5263EEF7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07898" y="1052736"/>
            <a:ext cx="5247558" cy="4176464"/>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ruutu 10">
            <a:extLst>
              <a:ext uri="{FF2B5EF4-FFF2-40B4-BE49-F238E27FC236}">
                <a16:creationId xmlns:a16="http://schemas.microsoft.com/office/drawing/2014/main" id="{F45C37A6-1843-2AB9-53D9-088AA4BC8CB2}"/>
              </a:ext>
            </a:extLst>
          </p:cNvPr>
          <p:cNvSpPr txBox="1"/>
          <p:nvPr/>
        </p:nvSpPr>
        <p:spPr>
          <a:xfrm>
            <a:off x="5881268" y="5315773"/>
            <a:ext cx="2160240" cy="369332"/>
          </a:xfrm>
          <a:prstGeom prst="rect">
            <a:avLst/>
          </a:prstGeom>
          <a:noFill/>
        </p:spPr>
        <p:txBody>
          <a:bodyPr wrap="square" rtlCol="0">
            <a:spAutoFit/>
          </a:bodyPr>
          <a:lstStyle/>
          <a:p>
            <a:r>
              <a:rPr lang="fi-FI" b="0" i="0" cap="all" err="1">
                <a:solidFill>
                  <a:srgbClr val="484848"/>
                </a:solidFill>
                <a:effectLst/>
                <a:latin typeface="Helsingin"/>
              </a:rPr>
              <a:t>KUVAn</a:t>
            </a:r>
            <a:r>
              <a:rPr lang="fi-FI" b="0" i="0" cap="all">
                <a:solidFill>
                  <a:srgbClr val="484848"/>
                </a:solidFill>
                <a:effectLst/>
                <a:latin typeface="Helsingin"/>
              </a:rPr>
              <a:t> lähde: BBC</a:t>
            </a:r>
            <a:endParaRPr lang="fi-FI"/>
          </a:p>
        </p:txBody>
      </p:sp>
    </p:spTree>
    <p:extLst>
      <p:ext uri="{BB962C8B-B14F-4D97-AF65-F5344CB8AC3E}">
        <p14:creationId xmlns:p14="http://schemas.microsoft.com/office/powerpoint/2010/main" val="1929512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normAutofit/>
          </a:bodyPr>
          <a:lstStyle/>
          <a:p>
            <a:r>
              <a:rPr lang="fi-FI"/>
              <a:t>Mikä on normi?</a:t>
            </a:r>
          </a:p>
        </p:txBody>
      </p:sp>
      <p:sp>
        <p:nvSpPr>
          <p:cNvPr id="7" name="Subtitle 6"/>
          <p:cNvSpPr>
            <a:spLocks noGrp="1"/>
          </p:cNvSpPr>
          <p:nvPr>
            <p:ph sz="half" idx="1"/>
          </p:nvPr>
        </p:nvSpPr>
        <p:spPr>
          <a:xfrm>
            <a:off x="1055688" y="1773239"/>
            <a:ext cx="3456136" cy="4392612"/>
          </a:xfrm>
        </p:spPr>
        <p:txBody>
          <a:bodyPr anchor="t">
            <a:normAutofit fontScale="92500" lnSpcReduction="10000"/>
          </a:bodyPr>
          <a:lstStyle/>
          <a:p>
            <a:r>
              <a:rPr lang="fi-FI"/>
              <a:t>Käsitteellä </a:t>
            </a:r>
            <a:r>
              <a:rPr lang="fi-FI" i="1"/>
              <a:t>normi </a:t>
            </a:r>
            <a:r>
              <a:rPr lang="fi-FI"/>
              <a:t>selitetään ihmisen tietynlaista käyttäytymistä tietynlaisissa tilanteissa. </a:t>
            </a:r>
          </a:p>
          <a:p>
            <a:r>
              <a:rPr lang="fi-FI"/>
              <a:t>Muodostuu yhteisössä tai yhteisöissä hyväksytystä/hyväksytyistä tavoista toimia tai käyttäytyä.</a:t>
            </a:r>
          </a:p>
          <a:p>
            <a:r>
              <a:rPr lang="fi-FI"/>
              <a:t>Tulee näkyväksi usein, vasta kun normia rikotaan.</a:t>
            </a:r>
          </a:p>
          <a:p>
            <a:endParaRPr lang="fi-FI"/>
          </a:p>
          <a:p>
            <a:endParaRPr lang="fi-FI"/>
          </a:p>
          <a:p>
            <a:r>
              <a:rPr lang="fi-FI"/>
              <a:t>Mitä normeja henkilö kuvassa rikkoo?</a:t>
            </a:r>
          </a:p>
        </p:txBody>
      </p:sp>
      <p:sp>
        <p:nvSpPr>
          <p:cNvPr id="3" name="Date Placeholder 2"/>
          <p:cNvSpPr>
            <a:spLocks noGrp="1"/>
          </p:cNvSpPr>
          <p:nvPr>
            <p:ph type="dt" sz="half" idx="10"/>
          </p:nvPr>
        </p:nvSpPr>
        <p:spPr/>
        <p:txBody>
          <a:bodyPr anchor="ctr">
            <a:normAutofit/>
          </a:bodyPr>
          <a:lstStyle/>
          <a:p>
            <a:pPr>
              <a:spcAft>
                <a:spcPts val="600"/>
              </a:spcAft>
            </a:pPr>
            <a:fld id="{12CE15D4-FA64-420B-9AFA-D27A5DC99D4A}" type="datetime1">
              <a:rPr lang="fi-FI" smtClean="0"/>
              <a:pPr>
                <a:spcAft>
                  <a:spcPts val="600"/>
                </a:spcAft>
              </a:pPr>
              <a:t>14.1.2026</a:t>
            </a:fld>
            <a:endParaRPr lang="fi-FI"/>
          </a:p>
        </p:txBody>
      </p:sp>
      <p:sp>
        <p:nvSpPr>
          <p:cNvPr id="4" name="Footer Placeholder 3"/>
          <p:cNvSpPr>
            <a:spLocks noGrp="1"/>
          </p:cNvSpPr>
          <p:nvPr>
            <p:ph type="ftr" sz="quarter" idx="11"/>
          </p:nvPr>
        </p:nvSpPr>
        <p:spPr/>
        <p:txBody>
          <a:bodyPr anchor="ctr">
            <a:normAutofit/>
          </a:bodyPr>
          <a:lstStyle/>
          <a:p>
            <a:pPr>
              <a:spcAft>
                <a:spcPts val="600"/>
              </a:spcAft>
            </a:pPr>
            <a:r>
              <a:rPr lang="fi-FI"/>
              <a:t>JYU Since 1863.</a:t>
            </a:r>
          </a:p>
        </p:txBody>
      </p:sp>
      <p:sp>
        <p:nvSpPr>
          <p:cNvPr id="5" name="Slide Number Placeholder 4"/>
          <p:cNvSpPr>
            <a:spLocks noGrp="1"/>
          </p:cNvSpPr>
          <p:nvPr>
            <p:ph type="sldNum" sz="quarter" idx="12"/>
          </p:nvPr>
        </p:nvSpPr>
        <p:spPr/>
        <p:txBody>
          <a:bodyPr anchor="ctr">
            <a:normAutofit/>
          </a:bodyPr>
          <a:lstStyle/>
          <a:p>
            <a:pPr>
              <a:spcAft>
                <a:spcPts val="600"/>
              </a:spcAft>
            </a:pPr>
            <a:fld id="{9E548902-A2E1-4711-A467-290FB9FE5D63}" type="slidenum">
              <a:rPr lang="fi-FI" smtClean="0"/>
              <a:pPr>
                <a:spcAft>
                  <a:spcPts val="600"/>
                </a:spcAft>
              </a:pPr>
              <a:t>14</a:t>
            </a:fld>
            <a:endParaRPr lang="fi-FI"/>
          </a:p>
        </p:txBody>
      </p:sp>
      <p:sp>
        <p:nvSpPr>
          <p:cNvPr id="2" name="Tekstiruutu 1">
            <a:extLst>
              <a:ext uri="{FF2B5EF4-FFF2-40B4-BE49-F238E27FC236}">
                <a16:creationId xmlns:a16="http://schemas.microsoft.com/office/drawing/2014/main" id="{2523238D-5A39-4A67-BFB9-158061FC3009}"/>
              </a:ext>
            </a:extLst>
          </p:cNvPr>
          <p:cNvSpPr txBox="1"/>
          <p:nvPr/>
        </p:nvSpPr>
        <p:spPr>
          <a:xfrm>
            <a:off x="10656146" y="6087699"/>
            <a:ext cx="2088232" cy="369332"/>
          </a:xfrm>
          <a:prstGeom prst="rect">
            <a:avLst/>
          </a:prstGeom>
          <a:noFill/>
        </p:spPr>
        <p:txBody>
          <a:bodyPr wrap="square" rtlCol="0">
            <a:spAutoFit/>
          </a:bodyPr>
          <a:lstStyle/>
          <a:p>
            <a:r>
              <a:rPr lang="fi-FI">
                <a:solidFill>
                  <a:schemeClr val="bg1"/>
                </a:solidFill>
              </a:rPr>
              <a:t>5.12.2021</a:t>
            </a:r>
          </a:p>
        </p:txBody>
      </p:sp>
      <p:pic>
        <p:nvPicPr>
          <p:cNvPr id="2050" name="Picture 2" descr="Sama vieras kätteli presidenttiparia kahdesti itsenäisyyspäivän Linnan juhlissa. Vieraan nimi on Mikko Hassinen. Toistaiseksi on vielä mysteeri, miksi hän teki niin. ">
            <a:extLst>
              <a:ext uri="{FF2B5EF4-FFF2-40B4-BE49-F238E27FC236}">
                <a16:creationId xmlns:a16="http://schemas.microsoft.com/office/drawing/2014/main" id="{D8EB061F-C92F-DCAF-A0CF-940484A21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72" y="1196752"/>
            <a:ext cx="7175611" cy="403244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ruutu 10">
            <a:extLst>
              <a:ext uri="{FF2B5EF4-FFF2-40B4-BE49-F238E27FC236}">
                <a16:creationId xmlns:a16="http://schemas.microsoft.com/office/drawing/2014/main" id="{6C3A96A9-AB8B-3631-BC2B-9EBCD70AF8A0}"/>
              </a:ext>
            </a:extLst>
          </p:cNvPr>
          <p:cNvSpPr txBox="1"/>
          <p:nvPr/>
        </p:nvSpPr>
        <p:spPr>
          <a:xfrm>
            <a:off x="5061223" y="5315773"/>
            <a:ext cx="2160240" cy="369332"/>
          </a:xfrm>
          <a:prstGeom prst="rect">
            <a:avLst/>
          </a:prstGeom>
          <a:noFill/>
        </p:spPr>
        <p:txBody>
          <a:bodyPr wrap="square" rtlCol="0">
            <a:spAutoFit/>
          </a:bodyPr>
          <a:lstStyle/>
          <a:p>
            <a:r>
              <a:rPr lang="fi-FI" b="0" i="0" cap="all" err="1">
                <a:solidFill>
                  <a:srgbClr val="484848"/>
                </a:solidFill>
                <a:effectLst/>
                <a:latin typeface="Helsingin"/>
              </a:rPr>
              <a:t>KUVAn</a:t>
            </a:r>
            <a:r>
              <a:rPr lang="fi-FI" b="0" i="0" cap="all">
                <a:solidFill>
                  <a:srgbClr val="484848"/>
                </a:solidFill>
                <a:effectLst/>
                <a:latin typeface="Helsingin"/>
              </a:rPr>
              <a:t> lähde: YLE</a:t>
            </a:r>
            <a:endParaRPr lang="fi-FI"/>
          </a:p>
        </p:txBody>
      </p:sp>
    </p:spTree>
    <p:extLst>
      <p:ext uri="{BB962C8B-B14F-4D97-AF65-F5344CB8AC3E}">
        <p14:creationId xmlns:p14="http://schemas.microsoft.com/office/powerpoint/2010/main" val="3324668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06" y="332656"/>
            <a:ext cx="10369103" cy="432470"/>
          </a:xfrm>
        </p:spPr>
        <p:txBody>
          <a:bodyPr/>
          <a:lstStyle/>
          <a:p>
            <a:r>
              <a:rPr lang="fi-FI"/>
              <a:t>Koulun normit</a:t>
            </a:r>
          </a:p>
        </p:txBody>
      </p:sp>
      <p:sp>
        <p:nvSpPr>
          <p:cNvPr id="3" name="Date Placeholder 2"/>
          <p:cNvSpPr>
            <a:spLocks noGrp="1"/>
          </p:cNvSpPr>
          <p:nvPr>
            <p:ph type="dt" sz="half" idx="10"/>
          </p:nvPr>
        </p:nvSpPr>
        <p:spPr/>
        <p:txBody>
          <a:bodyPr/>
          <a:lstStyle/>
          <a:p>
            <a:fld id="{A0E5F2A8-0E19-4A6C-8620-E482DF92A49E}" type="datetime1">
              <a:rPr lang="fi-FI" smtClean="0"/>
              <a:t>14.1.2026</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t>15</a:t>
            </a:fld>
            <a:endParaRPr lang="fi-FI"/>
          </a:p>
        </p:txBody>
      </p:sp>
      <p:sp>
        <p:nvSpPr>
          <p:cNvPr id="6" name="Text Placeholder 5"/>
          <p:cNvSpPr>
            <a:spLocks noGrp="1"/>
          </p:cNvSpPr>
          <p:nvPr>
            <p:ph type="body" sz="quarter" idx="13"/>
          </p:nvPr>
        </p:nvSpPr>
        <p:spPr>
          <a:xfrm>
            <a:off x="479376" y="908720"/>
            <a:ext cx="11233248" cy="5616624"/>
          </a:xfrm>
        </p:spPr>
        <p:txBody>
          <a:bodyPr/>
          <a:lstStyle/>
          <a:p>
            <a:r>
              <a:rPr lang="fi-FI" sz="1600"/>
              <a:t>Koulussa on virallisia normeja, joita </a:t>
            </a:r>
            <a:r>
              <a:rPr lang="fi-FI" sz="1600" i="1"/>
              <a:t>täytyy </a:t>
            </a:r>
            <a:r>
              <a:rPr lang="fi-FI" sz="1600"/>
              <a:t>noudattaa.</a:t>
            </a:r>
          </a:p>
          <a:p>
            <a:pPr lvl="1"/>
            <a:r>
              <a:rPr lang="fi-FI" sz="1600"/>
              <a:t>Esim. lainsäädäntö, opetussuunnitelma, koulutuksen järjestäjän antamat määräykset.</a:t>
            </a:r>
          </a:p>
          <a:p>
            <a:pPr lvl="2"/>
            <a:r>
              <a:rPr lang="fi-FI" sz="1600"/>
              <a:t>Näitäkin voidaan toteuttaa kouluissa hyvin eri tavalla. Esimerkiksi opetussuunnitelman mukainen opetus – mitä se on?</a:t>
            </a:r>
          </a:p>
          <a:p>
            <a:pPr lvl="2"/>
            <a:r>
              <a:rPr lang="fi-FI" sz="1600"/>
              <a:t>Voidaan myös toteuttaa ns. lain kirjainta, mutta varsinainen asia jää silti toteutumatta (vrt. aamuinen Ylen uutinen koulupoissaolojen tarkastelusta)</a:t>
            </a:r>
          </a:p>
          <a:p>
            <a:pPr lvl="1"/>
            <a:r>
              <a:rPr lang="fi-FI" sz="1600"/>
              <a:t>Yhteisön itse määrittelemät: esim. koulun säännöt.</a:t>
            </a:r>
          </a:p>
          <a:p>
            <a:r>
              <a:rPr lang="fi-FI" sz="1600"/>
              <a:t>Sekä kulttuurisia ja sosiaalisia normeja, joita kenties </a:t>
            </a:r>
            <a:r>
              <a:rPr lang="fi-FI" sz="1600" i="1"/>
              <a:t>noudatetaan huomaamatta:</a:t>
            </a:r>
          </a:p>
          <a:p>
            <a:pPr lvl="1"/>
            <a:r>
              <a:rPr lang="fi-FI" sz="1600"/>
              <a:t>Sovinnaisuussäännöt: esim. sisällä ei pidetä hattua</a:t>
            </a:r>
          </a:p>
          <a:p>
            <a:pPr lvl="1"/>
            <a:r>
              <a:rPr lang="fi-FI" sz="1600"/>
              <a:t>Osa normeista kohdistuu koulua pienempiin yhteisöihin, kuten yksittäisiin luokkiin tai opiskelijajoukkoihin</a:t>
            </a:r>
          </a:p>
          <a:p>
            <a:pPr lvl="2"/>
            <a:r>
              <a:rPr lang="fi-FI" sz="1600"/>
              <a:t>Esim. luokan oma ”koodisto” olla viittaamatta tunnilla, koska se on </a:t>
            </a:r>
            <a:r>
              <a:rPr lang="fi-FI" sz="1600" err="1"/>
              <a:t>hikareiden</a:t>
            </a:r>
            <a:r>
              <a:rPr lang="fi-FI" sz="1600"/>
              <a:t> hommaa…</a:t>
            </a:r>
          </a:p>
          <a:p>
            <a:r>
              <a:rPr lang="fi-FI" sz="1600"/>
              <a:t>Myös opettajalla on omia arvoja ja arvostuksia, jotka toimivat normien tapaan.</a:t>
            </a:r>
          </a:p>
          <a:p>
            <a:pPr lvl="1"/>
            <a:r>
              <a:rPr lang="fi-FI" sz="1600"/>
              <a:t>Esim. koulutusmyönteisyys, opettajan oma etiikka</a:t>
            </a:r>
          </a:p>
          <a:p>
            <a:pPr lvl="1"/>
            <a:r>
              <a:rPr lang="fi-FI" sz="1600"/>
              <a:t>Saattavat olla vastakkaisia virallisille tai kulttuurisille ja sosiaalisille normeille</a:t>
            </a:r>
          </a:p>
          <a:p>
            <a:r>
              <a:rPr lang="fi-FI" sz="1600"/>
              <a:t>Normeihin kasvattamista ja normien noudattamista määrittää sanktiojärjestelmä.</a:t>
            </a:r>
            <a:endParaRPr lang="fi-FI" sz="1400"/>
          </a:p>
          <a:p>
            <a:pPr lvl="1"/>
            <a:r>
              <a:rPr lang="fi-FI" sz="1600"/>
              <a:t>Normin rikkomisella on seurauksensa, mutta toisaalta normin noudattaminenkaan ei ole neutraalia toimintaa</a:t>
            </a:r>
          </a:p>
          <a:p>
            <a:pPr lvl="2"/>
            <a:r>
              <a:rPr lang="fi-FI"/>
              <a:t>Normien noudattaminen </a:t>
            </a:r>
            <a:r>
              <a:rPr lang="fi-FI" i="1"/>
              <a:t>yleensä</a:t>
            </a:r>
            <a:r>
              <a:rPr lang="fi-FI"/>
              <a:t> nostaa yksilön sosiaalista statusta, mutta ristiriitaisten normijärjestelmien (esim. koulussa) keskuudessa luoviminen voi olla hankalaa.</a:t>
            </a:r>
          </a:p>
        </p:txBody>
      </p:sp>
    </p:spTree>
    <p:extLst>
      <p:ext uri="{BB962C8B-B14F-4D97-AF65-F5344CB8AC3E}">
        <p14:creationId xmlns:p14="http://schemas.microsoft.com/office/powerpoint/2010/main" val="373319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17837-CE21-6E0C-C31B-F379D809B066}"/>
              </a:ext>
            </a:extLst>
          </p:cNvPr>
          <p:cNvSpPr>
            <a:spLocks noGrp="1"/>
          </p:cNvSpPr>
          <p:nvPr>
            <p:ph type="dt" sz="half" idx="10"/>
          </p:nvPr>
        </p:nvSpPr>
        <p:spPr/>
        <p:txBody>
          <a:bodyPr/>
          <a:lstStyle/>
          <a:p>
            <a:fld id="{59AA285B-F5FB-48E8-9E8F-9D20CFE3E443}" type="datetime1">
              <a:rPr lang="fi-FI" smtClean="0"/>
              <a:t>14.1.2026</a:t>
            </a:fld>
            <a:endParaRPr lang="fi-FI"/>
          </a:p>
        </p:txBody>
      </p:sp>
      <p:sp>
        <p:nvSpPr>
          <p:cNvPr id="3" name="Footer Placeholder 2">
            <a:extLst>
              <a:ext uri="{FF2B5EF4-FFF2-40B4-BE49-F238E27FC236}">
                <a16:creationId xmlns:a16="http://schemas.microsoft.com/office/drawing/2014/main" id="{4B3D9065-74BC-2C03-1A04-DF59197DEC65}"/>
              </a:ext>
            </a:extLst>
          </p:cNvPr>
          <p:cNvSpPr>
            <a:spLocks noGrp="1"/>
          </p:cNvSpPr>
          <p:nvPr>
            <p:ph type="ftr" sz="quarter" idx="11"/>
          </p:nvPr>
        </p:nvSpPr>
        <p:spPr/>
        <p:txBody>
          <a:bodyPr/>
          <a:lstStyle/>
          <a:p>
            <a:r>
              <a:rPr lang="fi-FI"/>
              <a:t>JYU Since 1863.</a:t>
            </a:r>
          </a:p>
        </p:txBody>
      </p:sp>
      <p:sp>
        <p:nvSpPr>
          <p:cNvPr id="4" name="Slide Number Placeholder 3">
            <a:extLst>
              <a:ext uri="{FF2B5EF4-FFF2-40B4-BE49-F238E27FC236}">
                <a16:creationId xmlns:a16="http://schemas.microsoft.com/office/drawing/2014/main" id="{7C029F14-C23E-52DB-1B74-B5EB526E2959}"/>
              </a:ext>
            </a:extLst>
          </p:cNvPr>
          <p:cNvSpPr>
            <a:spLocks noGrp="1"/>
          </p:cNvSpPr>
          <p:nvPr>
            <p:ph type="sldNum" sz="quarter" idx="12"/>
          </p:nvPr>
        </p:nvSpPr>
        <p:spPr/>
        <p:txBody>
          <a:bodyPr/>
          <a:lstStyle/>
          <a:p>
            <a:fld id="{9E548902-A2E1-4711-A467-290FB9FE5D63}" type="slidenum">
              <a:rPr lang="fi-FI" smtClean="0"/>
              <a:pPr/>
              <a:t>16</a:t>
            </a:fld>
            <a:endParaRPr lang="fi-FI"/>
          </a:p>
        </p:txBody>
      </p:sp>
      <p:sp>
        <p:nvSpPr>
          <p:cNvPr id="5" name="Title 4">
            <a:extLst>
              <a:ext uri="{FF2B5EF4-FFF2-40B4-BE49-F238E27FC236}">
                <a16:creationId xmlns:a16="http://schemas.microsoft.com/office/drawing/2014/main" id="{17654266-3B20-BA34-D648-1C16C363DB44}"/>
              </a:ext>
            </a:extLst>
          </p:cNvPr>
          <p:cNvSpPr>
            <a:spLocks noGrp="1"/>
          </p:cNvSpPr>
          <p:nvPr>
            <p:ph type="ctrTitle"/>
          </p:nvPr>
        </p:nvSpPr>
        <p:spPr/>
        <p:txBody>
          <a:bodyPr/>
          <a:lstStyle/>
          <a:p>
            <a:r>
              <a:rPr lang="fi-FI"/>
              <a:t>Norminrikkojia</a:t>
            </a:r>
          </a:p>
        </p:txBody>
      </p:sp>
      <p:sp>
        <p:nvSpPr>
          <p:cNvPr id="6" name="Subtitle 5">
            <a:extLst>
              <a:ext uri="{FF2B5EF4-FFF2-40B4-BE49-F238E27FC236}">
                <a16:creationId xmlns:a16="http://schemas.microsoft.com/office/drawing/2014/main" id="{5ED999B3-C422-3A8B-CC4E-9CF1FD1885A1}"/>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827524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232" b="12232"/>
          <a:stretch>
            <a:fillRect/>
          </a:stretch>
        </p:blipFill>
        <p:spPr/>
      </p:pic>
      <p:sp>
        <p:nvSpPr>
          <p:cNvPr id="3" name="Date Placeholder 2"/>
          <p:cNvSpPr>
            <a:spLocks noGrp="1"/>
          </p:cNvSpPr>
          <p:nvPr>
            <p:ph type="dt" sz="half" idx="10"/>
          </p:nvPr>
        </p:nvSpPr>
        <p:spPr/>
        <p:txBody>
          <a:bodyPr/>
          <a:lstStyle/>
          <a:p>
            <a:fld id="{A7FBE958-3B47-436D-8DD1-2D5CAB1F4512}" type="datetime1">
              <a:rPr lang="fi-FI" smtClean="0"/>
              <a:t>14.1.2026</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17</a:t>
            </a:fld>
            <a:endParaRPr lang="fi-FI"/>
          </a:p>
        </p:txBody>
      </p:sp>
      <p:sp>
        <p:nvSpPr>
          <p:cNvPr id="6" name="Title 5"/>
          <p:cNvSpPr>
            <a:spLocks noGrp="1"/>
          </p:cNvSpPr>
          <p:nvPr>
            <p:ph type="ctrTitle"/>
          </p:nvPr>
        </p:nvSpPr>
        <p:spPr>
          <a:xfrm>
            <a:off x="8868357" y="332656"/>
            <a:ext cx="2952230" cy="1268760"/>
          </a:xfrm>
        </p:spPr>
        <p:txBody>
          <a:bodyPr/>
          <a:lstStyle/>
          <a:p>
            <a:r>
              <a:rPr lang="fi-FI">
                <a:solidFill>
                  <a:schemeClr val="tx1"/>
                </a:solidFill>
              </a:rPr>
              <a:t>1927</a:t>
            </a:r>
          </a:p>
        </p:txBody>
      </p:sp>
    </p:spTree>
    <p:extLst>
      <p:ext uri="{BB962C8B-B14F-4D97-AF65-F5344CB8AC3E}">
        <p14:creationId xmlns:p14="http://schemas.microsoft.com/office/powerpoint/2010/main" val="1090244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664" b="7664"/>
          <a:stretch>
            <a:fillRect/>
          </a:stretch>
        </p:blipFill>
        <p:spPr/>
      </p:pic>
      <p:sp>
        <p:nvSpPr>
          <p:cNvPr id="3" name="Date Placeholder 2"/>
          <p:cNvSpPr>
            <a:spLocks noGrp="1"/>
          </p:cNvSpPr>
          <p:nvPr>
            <p:ph type="dt" sz="half" idx="10"/>
          </p:nvPr>
        </p:nvSpPr>
        <p:spPr/>
        <p:txBody>
          <a:bodyPr/>
          <a:lstStyle/>
          <a:p>
            <a:fld id="{A7FBE958-3B47-436D-8DD1-2D5CAB1F4512}" type="datetime1">
              <a:rPr lang="fi-FI" smtClean="0"/>
              <a:t>14.1.2026</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18</a:t>
            </a:fld>
            <a:endParaRPr lang="fi-FI"/>
          </a:p>
        </p:txBody>
      </p:sp>
      <p:sp>
        <p:nvSpPr>
          <p:cNvPr id="6" name="Title 5"/>
          <p:cNvSpPr>
            <a:spLocks noGrp="1"/>
          </p:cNvSpPr>
          <p:nvPr>
            <p:ph type="ctrTitle"/>
          </p:nvPr>
        </p:nvSpPr>
        <p:spPr>
          <a:xfrm>
            <a:off x="7896249" y="5028331"/>
            <a:ext cx="4896446" cy="1484249"/>
          </a:xfrm>
        </p:spPr>
        <p:txBody>
          <a:bodyPr/>
          <a:lstStyle/>
          <a:p>
            <a:r>
              <a:rPr lang="fi-FI">
                <a:solidFill>
                  <a:schemeClr val="bg1"/>
                </a:solidFill>
              </a:rPr>
              <a:t>1936</a:t>
            </a:r>
          </a:p>
        </p:txBody>
      </p:sp>
    </p:spTree>
    <p:extLst>
      <p:ext uri="{BB962C8B-B14F-4D97-AF65-F5344CB8AC3E}">
        <p14:creationId xmlns:p14="http://schemas.microsoft.com/office/powerpoint/2010/main" val="2494705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650" b="22650"/>
          <a:stretch>
            <a:fillRect/>
          </a:stretch>
        </p:blipFill>
        <p:spPr>
          <a:xfrm>
            <a:off x="0" y="-9097"/>
            <a:ext cx="12192000" cy="6669088"/>
          </a:xfrm>
        </p:spPr>
      </p:pic>
      <p:sp>
        <p:nvSpPr>
          <p:cNvPr id="3" name="Date Placeholder 2"/>
          <p:cNvSpPr>
            <a:spLocks noGrp="1"/>
          </p:cNvSpPr>
          <p:nvPr>
            <p:ph type="dt" sz="half" idx="10"/>
          </p:nvPr>
        </p:nvSpPr>
        <p:spPr/>
        <p:txBody>
          <a:bodyPr/>
          <a:lstStyle/>
          <a:p>
            <a:fld id="{A7FBE958-3B47-436D-8DD1-2D5CAB1F4512}" type="datetime1">
              <a:rPr lang="fi-FI" smtClean="0"/>
              <a:t>14.1.2026</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19</a:t>
            </a:fld>
            <a:endParaRPr lang="fi-FI"/>
          </a:p>
        </p:txBody>
      </p:sp>
      <p:sp>
        <p:nvSpPr>
          <p:cNvPr id="6" name="Title 5"/>
          <p:cNvSpPr>
            <a:spLocks noGrp="1"/>
          </p:cNvSpPr>
          <p:nvPr>
            <p:ph type="ctrTitle"/>
          </p:nvPr>
        </p:nvSpPr>
        <p:spPr>
          <a:xfrm>
            <a:off x="7968208" y="332656"/>
            <a:ext cx="4392390" cy="1368152"/>
          </a:xfrm>
        </p:spPr>
        <p:txBody>
          <a:bodyPr/>
          <a:lstStyle/>
          <a:p>
            <a:r>
              <a:rPr lang="fi-FI"/>
              <a:t>1955</a:t>
            </a:r>
          </a:p>
        </p:txBody>
      </p:sp>
    </p:spTree>
    <p:extLst>
      <p:ext uri="{BB962C8B-B14F-4D97-AF65-F5344CB8AC3E}">
        <p14:creationId xmlns:p14="http://schemas.microsoft.com/office/powerpoint/2010/main" val="2787015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2D37-6D84-20C5-D4B1-8C5474A883CA}"/>
            </a:ext>
          </a:extLst>
        </p:cNvPr>
        <p:cNvGrpSpPr/>
        <p:nvPr/>
      </p:nvGrpSpPr>
      <p:grpSpPr>
        <a:xfrm>
          <a:off x="0" y="0"/>
          <a:ext cx="0" cy="0"/>
          <a:chOff x="0" y="0"/>
          <a:chExt cx="0" cy="0"/>
        </a:xfrm>
      </p:grpSpPr>
      <p:pic>
        <p:nvPicPr>
          <p:cNvPr id="1026" name="x_Kuva 2">
            <a:extLst>
              <a:ext uri="{FF2B5EF4-FFF2-40B4-BE49-F238E27FC236}">
                <a16:creationId xmlns:a16="http://schemas.microsoft.com/office/drawing/2014/main" id="{309DC672-3F2B-F787-7DF1-BE940AA9E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507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16" b="4416"/>
          <a:stretch>
            <a:fillRect/>
          </a:stretch>
        </p:blipFill>
        <p:spPr/>
      </p:pic>
      <p:sp>
        <p:nvSpPr>
          <p:cNvPr id="3" name="Date Placeholder 2"/>
          <p:cNvSpPr>
            <a:spLocks noGrp="1"/>
          </p:cNvSpPr>
          <p:nvPr>
            <p:ph type="dt" sz="half" idx="10"/>
          </p:nvPr>
        </p:nvSpPr>
        <p:spPr/>
        <p:txBody>
          <a:bodyPr/>
          <a:lstStyle/>
          <a:p>
            <a:fld id="{A7FBE958-3B47-436D-8DD1-2D5CAB1F4512}" type="datetime1">
              <a:rPr lang="fi-FI" smtClean="0"/>
              <a:t>14.1.2026</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20</a:t>
            </a:fld>
            <a:endParaRPr lang="fi-FI"/>
          </a:p>
        </p:txBody>
      </p:sp>
      <p:sp>
        <p:nvSpPr>
          <p:cNvPr id="6" name="Title 5"/>
          <p:cNvSpPr>
            <a:spLocks noGrp="1"/>
          </p:cNvSpPr>
          <p:nvPr>
            <p:ph type="ctrTitle"/>
          </p:nvPr>
        </p:nvSpPr>
        <p:spPr>
          <a:xfrm>
            <a:off x="1919536" y="548680"/>
            <a:ext cx="11233150" cy="2016224"/>
          </a:xfrm>
        </p:spPr>
        <p:txBody>
          <a:bodyPr/>
          <a:lstStyle/>
          <a:p>
            <a:endParaRPr lang="fi-FI"/>
          </a:p>
        </p:txBody>
      </p:sp>
      <p:sp>
        <p:nvSpPr>
          <p:cNvPr id="11" name="Title 5"/>
          <p:cNvSpPr txBox="1">
            <a:spLocks/>
          </p:cNvSpPr>
          <p:nvPr/>
        </p:nvSpPr>
        <p:spPr>
          <a:xfrm>
            <a:off x="7968208" y="116632"/>
            <a:ext cx="4392390" cy="1368152"/>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4000" b="1" kern="1200" spc="-20" baseline="0">
                <a:solidFill>
                  <a:schemeClr val="accent2"/>
                </a:solidFill>
                <a:latin typeface="+mj-lt"/>
                <a:ea typeface="+mj-ea"/>
                <a:cs typeface="+mj-cs"/>
              </a:defRPr>
            </a:lvl1pPr>
          </a:lstStyle>
          <a:p>
            <a:r>
              <a:rPr lang="fi-FI"/>
              <a:t>1989</a:t>
            </a:r>
          </a:p>
        </p:txBody>
      </p:sp>
    </p:spTree>
    <p:extLst>
      <p:ext uri="{BB962C8B-B14F-4D97-AF65-F5344CB8AC3E}">
        <p14:creationId xmlns:p14="http://schemas.microsoft.com/office/powerpoint/2010/main" val="1968977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77A0A-A9AF-E81B-1CCE-9A71FEB060BD}"/>
              </a:ext>
            </a:extLst>
          </p:cNvPr>
          <p:cNvSpPr>
            <a:spLocks noGrp="1"/>
          </p:cNvSpPr>
          <p:nvPr>
            <p:ph type="dt" sz="half" idx="10"/>
          </p:nvPr>
        </p:nvSpPr>
        <p:spPr/>
        <p:txBody>
          <a:bodyPr/>
          <a:lstStyle/>
          <a:p>
            <a:fld id="{5F15990C-8331-4DA1-97FF-1E3F516B1243}" type="datetime1">
              <a:rPr lang="fi-FI" smtClean="0"/>
              <a:t>14.1.2026</a:t>
            </a:fld>
            <a:endParaRPr lang="fi-FI"/>
          </a:p>
        </p:txBody>
      </p:sp>
      <p:sp>
        <p:nvSpPr>
          <p:cNvPr id="3" name="Footer Placeholder 2">
            <a:extLst>
              <a:ext uri="{FF2B5EF4-FFF2-40B4-BE49-F238E27FC236}">
                <a16:creationId xmlns:a16="http://schemas.microsoft.com/office/drawing/2014/main" id="{A5F84305-E438-5A2E-64AE-D3AF7276162D}"/>
              </a:ext>
            </a:extLst>
          </p:cNvPr>
          <p:cNvSpPr>
            <a:spLocks noGrp="1"/>
          </p:cNvSpPr>
          <p:nvPr>
            <p:ph type="ftr" sz="quarter" idx="11"/>
          </p:nvPr>
        </p:nvSpPr>
        <p:spPr/>
        <p:txBody>
          <a:bodyPr/>
          <a:lstStyle/>
          <a:p>
            <a:r>
              <a:rPr lang="fi-FI"/>
              <a:t>JYU Since 1863.</a:t>
            </a:r>
          </a:p>
        </p:txBody>
      </p:sp>
      <p:sp>
        <p:nvSpPr>
          <p:cNvPr id="4" name="Slide Number Placeholder 3">
            <a:extLst>
              <a:ext uri="{FF2B5EF4-FFF2-40B4-BE49-F238E27FC236}">
                <a16:creationId xmlns:a16="http://schemas.microsoft.com/office/drawing/2014/main" id="{00D0D9CB-A565-FD5B-AE98-8229E89F40A5}"/>
              </a:ext>
            </a:extLst>
          </p:cNvPr>
          <p:cNvSpPr>
            <a:spLocks noGrp="1"/>
          </p:cNvSpPr>
          <p:nvPr>
            <p:ph type="sldNum" sz="quarter" idx="12"/>
          </p:nvPr>
        </p:nvSpPr>
        <p:spPr/>
        <p:txBody>
          <a:bodyPr/>
          <a:lstStyle/>
          <a:p>
            <a:fld id="{9E548902-A2E1-4711-A467-290FB9FE5D63}" type="slidenum">
              <a:rPr lang="fi-FI" smtClean="0"/>
              <a:t>21</a:t>
            </a:fld>
            <a:endParaRPr lang="fi-FI"/>
          </a:p>
        </p:txBody>
      </p:sp>
      <p:pic>
        <p:nvPicPr>
          <p:cNvPr id="6" name="Picture 5" descr="A large concrete wall with trees and cars on the side&#10;&#10;AI-generated content may be incorrect.">
            <a:extLst>
              <a:ext uri="{FF2B5EF4-FFF2-40B4-BE49-F238E27FC236}">
                <a16:creationId xmlns:a16="http://schemas.microsoft.com/office/drawing/2014/main" id="{339A10D3-9AEC-F7CD-F376-0E161F362D5F}"/>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0"/>
            <a:ext cx="12288688" cy="6922367"/>
          </a:xfrm>
          <a:prstGeom prst="rect">
            <a:avLst/>
          </a:prstGeom>
        </p:spPr>
      </p:pic>
    </p:spTree>
    <p:extLst>
      <p:ext uri="{BB962C8B-B14F-4D97-AF65-F5344CB8AC3E}">
        <p14:creationId xmlns:p14="http://schemas.microsoft.com/office/powerpoint/2010/main" val="165715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grayscl/>
            <a:extLst>
              <a:ext uri="{28A0092B-C50C-407E-A947-70E740481C1C}">
                <a14:useLocalDpi xmlns:a14="http://schemas.microsoft.com/office/drawing/2010/main" val="0"/>
              </a:ext>
            </a:extLst>
          </a:blip>
          <a:srcRect t="2739" b="2739"/>
          <a:stretch>
            <a:fillRect/>
          </a:stretch>
        </p:blipFill>
        <p:spPr/>
      </p:pic>
      <p:sp>
        <p:nvSpPr>
          <p:cNvPr id="3" name="Date Placeholder 2"/>
          <p:cNvSpPr>
            <a:spLocks noGrp="1"/>
          </p:cNvSpPr>
          <p:nvPr>
            <p:ph type="dt" sz="half" idx="10"/>
          </p:nvPr>
        </p:nvSpPr>
        <p:spPr/>
        <p:txBody>
          <a:bodyPr/>
          <a:lstStyle/>
          <a:p>
            <a:fld id="{A7FBE958-3B47-436D-8DD1-2D5CAB1F4512}" type="datetime1">
              <a:rPr lang="fi-FI" smtClean="0"/>
              <a:t>14.1.2026</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22</a:t>
            </a:fld>
            <a:endParaRPr lang="fi-FI"/>
          </a:p>
        </p:txBody>
      </p:sp>
      <p:sp>
        <p:nvSpPr>
          <p:cNvPr id="6" name="Title 5"/>
          <p:cNvSpPr>
            <a:spLocks noGrp="1"/>
          </p:cNvSpPr>
          <p:nvPr>
            <p:ph type="ctrTitle"/>
          </p:nvPr>
        </p:nvSpPr>
        <p:spPr>
          <a:xfrm>
            <a:off x="7968208" y="5157144"/>
            <a:ext cx="5688632" cy="1008112"/>
          </a:xfrm>
        </p:spPr>
        <p:txBody>
          <a:bodyPr/>
          <a:lstStyle/>
          <a:p>
            <a:r>
              <a:rPr lang="fi-FI">
                <a:solidFill>
                  <a:schemeClr val="bg1"/>
                </a:solidFill>
              </a:rPr>
              <a:t>2019</a:t>
            </a:r>
          </a:p>
        </p:txBody>
      </p:sp>
    </p:spTree>
    <p:extLst>
      <p:ext uri="{BB962C8B-B14F-4D97-AF65-F5344CB8AC3E}">
        <p14:creationId xmlns:p14="http://schemas.microsoft.com/office/powerpoint/2010/main" val="4200020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876C4-0397-EE25-EEC8-4B3A45FB65FC}"/>
              </a:ext>
            </a:extLst>
          </p:cNvPr>
          <p:cNvSpPr>
            <a:spLocks noGrp="1"/>
          </p:cNvSpPr>
          <p:nvPr>
            <p:ph type="dt" sz="half" idx="10"/>
          </p:nvPr>
        </p:nvSpPr>
        <p:spPr/>
        <p:txBody>
          <a:bodyPr/>
          <a:lstStyle/>
          <a:p>
            <a:fld id="{59AA285B-F5FB-48E8-9E8F-9D20CFE3E443}" type="datetime1">
              <a:rPr lang="fi-FI" smtClean="0"/>
              <a:t>14.1.2026</a:t>
            </a:fld>
            <a:endParaRPr lang="fi-FI"/>
          </a:p>
        </p:txBody>
      </p:sp>
      <p:sp>
        <p:nvSpPr>
          <p:cNvPr id="3" name="Footer Placeholder 2">
            <a:extLst>
              <a:ext uri="{FF2B5EF4-FFF2-40B4-BE49-F238E27FC236}">
                <a16:creationId xmlns:a16="http://schemas.microsoft.com/office/drawing/2014/main" id="{41B88674-0981-EB55-82DC-9744DB8EF014}"/>
              </a:ext>
            </a:extLst>
          </p:cNvPr>
          <p:cNvSpPr>
            <a:spLocks noGrp="1"/>
          </p:cNvSpPr>
          <p:nvPr>
            <p:ph type="ftr" sz="quarter" idx="11"/>
          </p:nvPr>
        </p:nvSpPr>
        <p:spPr/>
        <p:txBody>
          <a:bodyPr/>
          <a:lstStyle/>
          <a:p>
            <a:r>
              <a:rPr lang="fi-FI"/>
              <a:t>JYU Since 1863.</a:t>
            </a:r>
          </a:p>
        </p:txBody>
      </p:sp>
      <p:sp>
        <p:nvSpPr>
          <p:cNvPr id="4" name="Slide Number Placeholder 3">
            <a:extLst>
              <a:ext uri="{FF2B5EF4-FFF2-40B4-BE49-F238E27FC236}">
                <a16:creationId xmlns:a16="http://schemas.microsoft.com/office/drawing/2014/main" id="{3F95CA26-3F1D-AA20-9EC9-2DB112906291}"/>
              </a:ext>
            </a:extLst>
          </p:cNvPr>
          <p:cNvSpPr>
            <a:spLocks noGrp="1"/>
          </p:cNvSpPr>
          <p:nvPr>
            <p:ph type="sldNum" sz="quarter" idx="12"/>
          </p:nvPr>
        </p:nvSpPr>
        <p:spPr/>
        <p:txBody>
          <a:bodyPr/>
          <a:lstStyle/>
          <a:p>
            <a:fld id="{9E548902-A2E1-4711-A467-290FB9FE5D63}" type="slidenum">
              <a:rPr lang="fi-FI" smtClean="0"/>
              <a:pPr/>
              <a:t>23</a:t>
            </a:fld>
            <a:endParaRPr lang="fi-FI"/>
          </a:p>
        </p:txBody>
      </p:sp>
      <p:sp>
        <p:nvSpPr>
          <p:cNvPr id="5" name="Title 4">
            <a:extLst>
              <a:ext uri="{FF2B5EF4-FFF2-40B4-BE49-F238E27FC236}">
                <a16:creationId xmlns:a16="http://schemas.microsoft.com/office/drawing/2014/main" id="{CE8EE582-2B57-4847-4FDA-5EA7AAB36F0D}"/>
              </a:ext>
            </a:extLst>
          </p:cNvPr>
          <p:cNvSpPr>
            <a:spLocks noGrp="1"/>
          </p:cNvSpPr>
          <p:nvPr>
            <p:ph type="ctrTitle"/>
          </p:nvPr>
        </p:nvSpPr>
        <p:spPr/>
        <p:txBody>
          <a:bodyPr/>
          <a:lstStyle/>
          <a:p>
            <a:r>
              <a:rPr lang="fi-FI"/>
              <a:t>Jos vain noudatettaisiin niitä normeja…</a:t>
            </a:r>
          </a:p>
        </p:txBody>
      </p:sp>
      <p:sp>
        <p:nvSpPr>
          <p:cNvPr id="6" name="Subtitle 5">
            <a:extLst>
              <a:ext uri="{FF2B5EF4-FFF2-40B4-BE49-F238E27FC236}">
                <a16:creationId xmlns:a16="http://schemas.microsoft.com/office/drawing/2014/main" id="{0EE49770-C945-A412-88E7-6820B11B2501}"/>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715400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2A5381B-3618-C034-6C74-63EC35E2932D}"/>
              </a:ext>
            </a:extLst>
          </p:cNvPr>
          <p:cNvSpPr>
            <a:spLocks noGrp="1"/>
          </p:cNvSpPr>
          <p:nvPr>
            <p:ph type="dt" sz="half" idx="10"/>
          </p:nvPr>
        </p:nvSpPr>
        <p:spPr/>
        <p:txBody>
          <a:bodyPr/>
          <a:lstStyle/>
          <a:p>
            <a:fld id="{5F15990C-8331-4DA1-97FF-1E3F516B1243}" type="datetime1">
              <a:rPr lang="fi-FI" smtClean="0"/>
              <a:t>14.1.2026</a:t>
            </a:fld>
            <a:endParaRPr lang="fi-FI"/>
          </a:p>
        </p:txBody>
      </p:sp>
      <p:sp>
        <p:nvSpPr>
          <p:cNvPr id="3" name="Alatunnisteen paikkamerkki 2">
            <a:extLst>
              <a:ext uri="{FF2B5EF4-FFF2-40B4-BE49-F238E27FC236}">
                <a16:creationId xmlns:a16="http://schemas.microsoft.com/office/drawing/2014/main" id="{D74D051B-2178-A731-BC47-7AD30FEDC866}"/>
              </a:ext>
            </a:extLst>
          </p:cNvPr>
          <p:cNvSpPr>
            <a:spLocks noGrp="1"/>
          </p:cNvSpPr>
          <p:nvPr>
            <p:ph type="ftr" sz="quarter" idx="11"/>
          </p:nvPr>
        </p:nvSpPr>
        <p:spPr/>
        <p:txBody>
          <a:bodyPr/>
          <a:lstStyle/>
          <a:p>
            <a:r>
              <a:rPr lang="fi-FI"/>
              <a:t>JYU Since 1863.</a:t>
            </a:r>
          </a:p>
        </p:txBody>
      </p:sp>
      <p:sp>
        <p:nvSpPr>
          <p:cNvPr id="4" name="Dian numeron paikkamerkki 3">
            <a:extLst>
              <a:ext uri="{FF2B5EF4-FFF2-40B4-BE49-F238E27FC236}">
                <a16:creationId xmlns:a16="http://schemas.microsoft.com/office/drawing/2014/main" id="{9866661B-35AE-C3EB-B03A-EA4D4502A979}"/>
              </a:ext>
            </a:extLst>
          </p:cNvPr>
          <p:cNvSpPr>
            <a:spLocks noGrp="1"/>
          </p:cNvSpPr>
          <p:nvPr>
            <p:ph type="sldNum" sz="quarter" idx="12"/>
          </p:nvPr>
        </p:nvSpPr>
        <p:spPr/>
        <p:txBody>
          <a:bodyPr/>
          <a:lstStyle/>
          <a:p>
            <a:fld id="{9E548902-A2E1-4711-A467-290FB9FE5D63}" type="slidenum">
              <a:rPr lang="fi-FI" smtClean="0"/>
              <a:t>24</a:t>
            </a:fld>
            <a:endParaRPr lang="fi-FI"/>
          </a:p>
        </p:txBody>
      </p:sp>
      <p:pic>
        <p:nvPicPr>
          <p:cNvPr id="4098" name="Picture 2" descr="LeMO Adolf Eichmann">
            <a:extLst>
              <a:ext uri="{FF2B5EF4-FFF2-40B4-BE49-F238E27FC236}">
                <a16:creationId xmlns:a16="http://schemas.microsoft.com/office/drawing/2014/main" id="{08789175-10E7-872E-DBFB-57970253B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20755"/>
            <a:ext cx="9408368" cy="65999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a:extLst>
              <a:ext uri="{FF2B5EF4-FFF2-40B4-BE49-F238E27FC236}">
                <a16:creationId xmlns:a16="http://schemas.microsoft.com/office/drawing/2014/main" id="{0981B754-9BF3-E123-CA61-9DC3D25F3B31}"/>
              </a:ext>
            </a:extLst>
          </p:cNvPr>
          <p:cNvSpPr txBox="1">
            <a:spLocks/>
          </p:cNvSpPr>
          <p:nvPr/>
        </p:nvSpPr>
        <p:spPr>
          <a:xfrm>
            <a:off x="1991544" y="267086"/>
            <a:ext cx="1224136" cy="1368152"/>
          </a:xfrm>
          <a:prstGeom prst="rect">
            <a:avLst/>
          </a:prstGeom>
        </p:spPr>
        <p:txBody>
          <a:bodyPr anchor="ctr"/>
          <a:lst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a:lstStyle>
          <a:p>
            <a:r>
              <a:rPr lang="fi-FI">
                <a:solidFill>
                  <a:schemeClr val="bg1"/>
                </a:solidFill>
              </a:rPr>
              <a:t>1942</a:t>
            </a:r>
          </a:p>
        </p:txBody>
      </p:sp>
    </p:spTree>
    <p:extLst>
      <p:ext uri="{BB962C8B-B14F-4D97-AF65-F5344CB8AC3E}">
        <p14:creationId xmlns:p14="http://schemas.microsoft.com/office/powerpoint/2010/main" val="3216689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2A5381B-3618-C034-6C74-63EC35E2932D}"/>
              </a:ext>
            </a:extLst>
          </p:cNvPr>
          <p:cNvSpPr>
            <a:spLocks noGrp="1"/>
          </p:cNvSpPr>
          <p:nvPr>
            <p:ph type="dt" sz="half" idx="10"/>
          </p:nvPr>
        </p:nvSpPr>
        <p:spPr/>
        <p:txBody>
          <a:bodyPr/>
          <a:lstStyle/>
          <a:p>
            <a:fld id="{5F15990C-8331-4DA1-97FF-1E3F516B1243}" type="datetime1">
              <a:rPr lang="fi-FI" smtClean="0"/>
              <a:t>14.1.2026</a:t>
            </a:fld>
            <a:endParaRPr lang="fi-FI"/>
          </a:p>
        </p:txBody>
      </p:sp>
      <p:sp>
        <p:nvSpPr>
          <p:cNvPr id="3" name="Alatunnisteen paikkamerkki 2">
            <a:extLst>
              <a:ext uri="{FF2B5EF4-FFF2-40B4-BE49-F238E27FC236}">
                <a16:creationId xmlns:a16="http://schemas.microsoft.com/office/drawing/2014/main" id="{D74D051B-2178-A731-BC47-7AD30FEDC866}"/>
              </a:ext>
            </a:extLst>
          </p:cNvPr>
          <p:cNvSpPr>
            <a:spLocks noGrp="1"/>
          </p:cNvSpPr>
          <p:nvPr>
            <p:ph type="ftr" sz="quarter" idx="11"/>
          </p:nvPr>
        </p:nvSpPr>
        <p:spPr/>
        <p:txBody>
          <a:bodyPr/>
          <a:lstStyle/>
          <a:p>
            <a:r>
              <a:rPr lang="fi-FI"/>
              <a:t>JYU Since 1863.</a:t>
            </a:r>
          </a:p>
        </p:txBody>
      </p:sp>
      <p:sp>
        <p:nvSpPr>
          <p:cNvPr id="4" name="Dian numeron paikkamerkki 3">
            <a:extLst>
              <a:ext uri="{FF2B5EF4-FFF2-40B4-BE49-F238E27FC236}">
                <a16:creationId xmlns:a16="http://schemas.microsoft.com/office/drawing/2014/main" id="{9866661B-35AE-C3EB-B03A-EA4D4502A979}"/>
              </a:ext>
            </a:extLst>
          </p:cNvPr>
          <p:cNvSpPr>
            <a:spLocks noGrp="1"/>
          </p:cNvSpPr>
          <p:nvPr>
            <p:ph type="sldNum" sz="quarter" idx="12"/>
          </p:nvPr>
        </p:nvSpPr>
        <p:spPr/>
        <p:txBody>
          <a:bodyPr/>
          <a:lstStyle/>
          <a:p>
            <a:fld id="{9E548902-A2E1-4711-A467-290FB9FE5D63}" type="slidenum">
              <a:rPr lang="fi-FI" smtClean="0"/>
              <a:t>25</a:t>
            </a:fld>
            <a:endParaRPr lang="fi-FI"/>
          </a:p>
        </p:txBody>
      </p:sp>
      <p:pic>
        <p:nvPicPr>
          <p:cNvPr id="4098" name="Picture 2" descr="LeMO Adolf Eichmann">
            <a:extLst>
              <a:ext uri="{FF2B5EF4-FFF2-40B4-BE49-F238E27FC236}">
                <a16:creationId xmlns:a16="http://schemas.microsoft.com/office/drawing/2014/main" id="{08789175-10E7-872E-DBFB-57970253B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20755"/>
            <a:ext cx="9408368" cy="65999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a:extLst>
              <a:ext uri="{FF2B5EF4-FFF2-40B4-BE49-F238E27FC236}">
                <a16:creationId xmlns:a16="http://schemas.microsoft.com/office/drawing/2014/main" id="{0981B754-9BF3-E123-CA61-9DC3D25F3B31}"/>
              </a:ext>
            </a:extLst>
          </p:cNvPr>
          <p:cNvSpPr txBox="1">
            <a:spLocks/>
          </p:cNvSpPr>
          <p:nvPr/>
        </p:nvSpPr>
        <p:spPr>
          <a:xfrm>
            <a:off x="1991544" y="267086"/>
            <a:ext cx="1224136" cy="1368152"/>
          </a:xfrm>
          <a:prstGeom prst="rect">
            <a:avLst/>
          </a:prstGeom>
        </p:spPr>
        <p:txBody>
          <a:bodyPr anchor="ctr"/>
          <a:lst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a:lstStyle>
          <a:p>
            <a:r>
              <a:rPr lang="fi-FI">
                <a:solidFill>
                  <a:schemeClr val="bg1"/>
                </a:solidFill>
              </a:rPr>
              <a:t>1942</a:t>
            </a:r>
          </a:p>
        </p:txBody>
      </p:sp>
      <p:sp>
        <p:nvSpPr>
          <p:cNvPr id="6" name="Tekstiruutu 5">
            <a:extLst>
              <a:ext uri="{FF2B5EF4-FFF2-40B4-BE49-F238E27FC236}">
                <a16:creationId xmlns:a16="http://schemas.microsoft.com/office/drawing/2014/main" id="{5D8683E0-4FBE-262A-41B4-71A330FC7782}"/>
              </a:ext>
            </a:extLst>
          </p:cNvPr>
          <p:cNvSpPr txBox="1"/>
          <p:nvPr/>
        </p:nvSpPr>
        <p:spPr>
          <a:xfrm>
            <a:off x="1568062" y="2448840"/>
            <a:ext cx="4248472" cy="3416320"/>
          </a:xfrm>
          <a:prstGeom prst="rect">
            <a:avLst/>
          </a:prstGeom>
          <a:noFill/>
        </p:spPr>
        <p:txBody>
          <a:bodyPr wrap="square" rtlCol="0">
            <a:spAutoFit/>
          </a:bodyPr>
          <a:lstStyle/>
          <a:p>
            <a:r>
              <a:rPr lang="fi-FI" b="0" i="1">
                <a:solidFill>
                  <a:schemeClr val="bg1"/>
                </a:solidFill>
                <a:effectLst/>
                <a:latin typeface="Noto Serif" panose="020F0502020204030204" pitchFamily="18" charset="0"/>
              </a:rPr>
              <a:t>”</a:t>
            </a:r>
            <a:r>
              <a:rPr lang="fi-FI" b="0" i="1" err="1">
                <a:solidFill>
                  <a:schemeClr val="bg1"/>
                </a:solidFill>
                <a:effectLst/>
                <a:latin typeface="Noto Serif" panose="020F0502020204030204" pitchFamily="18" charset="0"/>
              </a:rPr>
              <a:t>Arendt</a:t>
            </a:r>
            <a:r>
              <a:rPr lang="fi-FI" b="0" i="1">
                <a:solidFill>
                  <a:schemeClr val="bg1"/>
                </a:solidFill>
                <a:effectLst/>
                <a:latin typeface="Noto Serif" panose="020F0502020204030204" pitchFamily="18" charset="0"/>
              </a:rPr>
              <a:t> näkee Eichmannin tavallisena pyrkyrinä, joka ei kykene asettumaan toisten asemaan, vaan kykenee keskittymään ainoastaan omaan uraansa. Eichmann tottelee ylempiensä määräyksiä kyselemättä ja nauttii, kun asiat sujuvat. Erityisesti Eichmann tuntuu nauttivan tilanteista, joissa hän kykenee toimimaan eri osapuolten välillä ja onnistuu välittämään kaikkia osapuolia tyydyttävän kompromissiratkaisun. (</a:t>
            </a:r>
            <a:r>
              <a:rPr lang="fi-FI" b="0" i="1" err="1">
                <a:solidFill>
                  <a:schemeClr val="bg1"/>
                </a:solidFill>
                <a:effectLst/>
                <a:latin typeface="Noto Serif" panose="020F0502020204030204" pitchFamily="18" charset="0"/>
              </a:rPr>
              <a:t>Arendt</a:t>
            </a:r>
            <a:r>
              <a:rPr lang="fi-FI" b="0" i="1">
                <a:solidFill>
                  <a:schemeClr val="bg1"/>
                </a:solidFill>
                <a:effectLst/>
                <a:latin typeface="Noto Serif" panose="020F0502020204030204" pitchFamily="18" charset="0"/>
              </a:rPr>
              <a:t> 2016.)” </a:t>
            </a:r>
            <a:r>
              <a:rPr lang="fi-FI" b="0">
                <a:solidFill>
                  <a:schemeClr val="bg1"/>
                </a:solidFill>
                <a:effectLst/>
                <a:latin typeface="Noto Serif" panose="020F0502020204030204" pitchFamily="18" charset="0"/>
              </a:rPr>
              <a:t>Hallamaa 2016</a:t>
            </a:r>
            <a:endParaRPr lang="fi-FI" i="1">
              <a:solidFill>
                <a:schemeClr val="bg1"/>
              </a:solidFill>
            </a:endParaRPr>
          </a:p>
        </p:txBody>
      </p:sp>
    </p:spTree>
    <p:extLst>
      <p:ext uri="{BB962C8B-B14F-4D97-AF65-F5344CB8AC3E}">
        <p14:creationId xmlns:p14="http://schemas.microsoft.com/office/powerpoint/2010/main" val="3111006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2876DD-0BA9-DEF4-3544-BB3A2367DD95}"/>
              </a:ext>
            </a:extLst>
          </p:cNvPr>
          <p:cNvSpPr>
            <a:spLocks noGrp="1"/>
          </p:cNvSpPr>
          <p:nvPr>
            <p:ph type="title"/>
          </p:nvPr>
        </p:nvSpPr>
        <p:spPr/>
        <p:txBody>
          <a:bodyPr/>
          <a:lstStyle/>
          <a:p>
            <a:r>
              <a:rPr lang="fi-FI"/>
              <a:t>Normin rikkominen vs. normin noudattaminen</a:t>
            </a:r>
          </a:p>
        </p:txBody>
      </p:sp>
      <p:pic>
        <p:nvPicPr>
          <p:cNvPr id="3076" name="Picture 4" descr="Opinion | Adolf Eichmann Was Ready for His Close-Up. My Father Gave It to  Him. - The New York Times">
            <a:extLst>
              <a:ext uri="{FF2B5EF4-FFF2-40B4-BE49-F238E27FC236}">
                <a16:creationId xmlns:a16="http://schemas.microsoft.com/office/drawing/2014/main" id="{DCF845AF-ACC8-24C7-41B1-EDA63C9D7B5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3888" y="2033831"/>
            <a:ext cx="5327650" cy="3871425"/>
          </a:xfrm>
          <a:prstGeom prst="rect">
            <a:avLst/>
          </a:prstGeom>
          <a:noFill/>
          <a:extLst>
            <a:ext uri="{909E8E84-426E-40DD-AFC4-6F175D3DCCD1}">
              <a14:hiddenFill xmlns:a14="http://schemas.microsoft.com/office/drawing/2010/main">
                <a:solidFill>
                  <a:srgbClr val="FFFFFF"/>
                </a:solidFill>
              </a14:hiddenFill>
            </a:ext>
          </a:extLst>
        </p:spPr>
      </p:pic>
      <p:sp>
        <p:nvSpPr>
          <p:cNvPr id="5" name="Päivämäärän paikkamerkki 4">
            <a:extLst>
              <a:ext uri="{FF2B5EF4-FFF2-40B4-BE49-F238E27FC236}">
                <a16:creationId xmlns:a16="http://schemas.microsoft.com/office/drawing/2014/main" id="{C221F04E-B75F-F955-10F2-BF05E247CD57}"/>
              </a:ext>
            </a:extLst>
          </p:cNvPr>
          <p:cNvSpPr>
            <a:spLocks noGrp="1"/>
          </p:cNvSpPr>
          <p:nvPr>
            <p:ph type="dt" sz="half" idx="10"/>
          </p:nvPr>
        </p:nvSpPr>
        <p:spPr/>
        <p:txBody>
          <a:bodyPr/>
          <a:lstStyle/>
          <a:p>
            <a:fld id="{126A6F59-3B3E-4434-8A80-1A363BC70A00}" type="datetime1">
              <a:rPr lang="fi-FI" smtClean="0"/>
              <a:t>14.1.2026</a:t>
            </a:fld>
            <a:endParaRPr lang="fi-FI"/>
          </a:p>
        </p:txBody>
      </p:sp>
      <p:sp>
        <p:nvSpPr>
          <p:cNvPr id="6" name="Alatunnisteen paikkamerkki 5">
            <a:extLst>
              <a:ext uri="{FF2B5EF4-FFF2-40B4-BE49-F238E27FC236}">
                <a16:creationId xmlns:a16="http://schemas.microsoft.com/office/drawing/2014/main" id="{B1EA376B-049F-57E3-DFAD-BD4BA142E692}"/>
              </a:ext>
            </a:extLst>
          </p:cNvPr>
          <p:cNvSpPr>
            <a:spLocks noGrp="1"/>
          </p:cNvSpPr>
          <p:nvPr>
            <p:ph type="ftr" sz="quarter" idx="11"/>
          </p:nvPr>
        </p:nvSpPr>
        <p:spPr/>
        <p:txBody>
          <a:bodyPr/>
          <a:lstStyle/>
          <a:p>
            <a:r>
              <a:rPr lang="fi-FI"/>
              <a:t>JYU Since 1863.</a:t>
            </a:r>
          </a:p>
        </p:txBody>
      </p:sp>
      <p:sp>
        <p:nvSpPr>
          <p:cNvPr id="7" name="Dian numeron paikkamerkki 6">
            <a:extLst>
              <a:ext uri="{FF2B5EF4-FFF2-40B4-BE49-F238E27FC236}">
                <a16:creationId xmlns:a16="http://schemas.microsoft.com/office/drawing/2014/main" id="{C9481F32-4364-A38E-CB2A-1BB454086C71}"/>
              </a:ext>
            </a:extLst>
          </p:cNvPr>
          <p:cNvSpPr>
            <a:spLocks noGrp="1"/>
          </p:cNvSpPr>
          <p:nvPr>
            <p:ph type="sldNum" sz="quarter" idx="12"/>
          </p:nvPr>
        </p:nvSpPr>
        <p:spPr/>
        <p:txBody>
          <a:bodyPr/>
          <a:lstStyle/>
          <a:p>
            <a:fld id="{9E548902-A2E1-4711-A467-290FB9FE5D63}" type="slidenum">
              <a:rPr lang="fi-FI" smtClean="0"/>
              <a:t>26</a:t>
            </a:fld>
            <a:endParaRPr lang="fi-FI"/>
          </a:p>
        </p:txBody>
      </p:sp>
      <p:pic>
        <p:nvPicPr>
          <p:cNvPr id="3074" name="Picture 2" descr="Rosa Parks | Biography, Accomplishments, Quotes, Family, &amp; Facts |  Britannica">
            <a:extLst>
              <a:ext uri="{FF2B5EF4-FFF2-40B4-BE49-F238E27FC236}">
                <a16:creationId xmlns:a16="http://schemas.microsoft.com/office/drawing/2014/main" id="{B6772A0D-4492-63A5-0014-B339E3157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1787982"/>
            <a:ext cx="5256534" cy="436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31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1CF3A-BF5E-F47C-3D79-5AAF13A5D78B}"/>
              </a:ext>
            </a:extLst>
          </p:cNvPr>
          <p:cNvSpPr>
            <a:spLocks noGrp="1"/>
          </p:cNvSpPr>
          <p:nvPr>
            <p:ph type="dt" sz="half" idx="10"/>
          </p:nvPr>
        </p:nvSpPr>
        <p:spPr/>
        <p:txBody>
          <a:bodyPr/>
          <a:lstStyle/>
          <a:p>
            <a:fld id="{59AA285B-F5FB-48E8-9E8F-9D20CFE3E443}" type="datetime1">
              <a:rPr lang="fi-FI" smtClean="0"/>
              <a:t>14.1.2026</a:t>
            </a:fld>
            <a:endParaRPr lang="fi-FI"/>
          </a:p>
        </p:txBody>
      </p:sp>
      <p:sp>
        <p:nvSpPr>
          <p:cNvPr id="3" name="Footer Placeholder 2">
            <a:extLst>
              <a:ext uri="{FF2B5EF4-FFF2-40B4-BE49-F238E27FC236}">
                <a16:creationId xmlns:a16="http://schemas.microsoft.com/office/drawing/2014/main" id="{F4513206-5571-BAD4-5583-9E75C0599B2E}"/>
              </a:ext>
            </a:extLst>
          </p:cNvPr>
          <p:cNvSpPr>
            <a:spLocks noGrp="1"/>
          </p:cNvSpPr>
          <p:nvPr>
            <p:ph type="ftr" sz="quarter" idx="11"/>
          </p:nvPr>
        </p:nvSpPr>
        <p:spPr/>
        <p:txBody>
          <a:bodyPr/>
          <a:lstStyle/>
          <a:p>
            <a:r>
              <a:rPr lang="fi-FI"/>
              <a:t>JYU Since 1863.</a:t>
            </a:r>
          </a:p>
        </p:txBody>
      </p:sp>
      <p:sp>
        <p:nvSpPr>
          <p:cNvPr id="4" name="Slide Number Placeholder 3">
            <a:extLst>
              <a:ext uri="{FF2B5EF4-FFF2-40B4-BE49-F238E27FC236}">
                <a16:creationId xmlns:a16="http://schemas.microsoft.com/office/drawing/2014/main" id="{A2B19E2A-CBF3-FF81-28FB-0FB66666D3AF}"/>
              </a:ext>
            </a:extLst>
          </p:cNvPr>
          <p:cNvSpPr>
            <a:spLocks noGrp="1"/>
          </p:cNvSpPr>
          <p:nvPr>
            <p:ph type="sldNum" sz="quarter" idx="12"/>
          </p:nvPr>
        </p:nvSpPr>
        <p:spPr/>
        <p:txBody>
          <a:bodyPr/>
          <a:lstStyle/>
          <a:p>
            <a:fld id="{9E548902-A2E1-4711-A467-290FB9FE5D63}" type="slidenum">
              <a:rPr lang="fi-FI" smtClean="0"/>
              <a:pPr/>
              <a:t>27</a:t>
            </a:fld>
            <a:endParaRPr lang="fi-FI"/>
          </a:p>
        </p:txBody>
      </p:sp>
      <p:sp>
        <p:nvSpPr>
          <p:cNvPr id="5" name="Title 4">
            <a:extLst>
              <a:ext uri="{FF2B5EF4-FFF2-40B4-BE49-F238E27FC236}">
                <a16:creationId xmlns:a16="http://schemas.microsoft.com/office/drawing/2014/main" id="{A12057BC-6D90-34D7-58D7-E32F07732ED7}"/>
              </a:ext>
            </a:extLst>
          </p:cNvPr>
          <p:cNvSpPr>
            <a:spLocks noGrp="1"/>
          </p:cNvSpPr>
          <p:nvPr>
            <p:ph type="ctrTitle"/>
          </p:nvPr>
        </p:nvSpPr>
        <p:spPr/>
        <p:txBody>
          <a:bodyPr/>
          <a:lstStyle/>
          <a:p>
            <a:r>
              <a:rPr lang="fi-FI"/>
              <a:t>Miten tämä liittyy kouluun ja opetukseen?</a:t>
            </a:r>
          </a:p>
        </p:txBody>
      </p:sp>
      <p:sp>
        <p:nvSpPr>
          <p:cNvPr id="6" name="Subtitle 5">
            <a:extLst>
              <a:ext uri="{FF2B5EF4-FFF2-40B4-BE49-F238E27FC236}">
                <a16:creationId xmlns:a16="http://schemas.microsoft.com/office/drawing/2014/main" id="{A5E3F3B0-0C42-AD1F-BA75-1D8C71074E16}"/>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92084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24555" y="692696"/>
            <a:ext cx="12097344" cy="5040560"/>
          </a:xfrm>
          <a:prstGeom prst="wedgeEllipseCallout">
            <a:avLst/>
          </a:prstGeom>
          <a:solidFill>
            <a:schemeClr val="accent2">
              <a:alpha val="2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Content Placeholder 2"/>
          <p:cNvSpPr>
            <a:spLocks noGrp="1"/>
          </p:cNvSpPr>
          <p:nvPr>
            <p:ph idx="1"/>
          </p:nvPr>
        </p:nvSpPr>
        <p:spPr>
          <a:xfrm>
            <a:off x="479425" y="188640"/>
            <a:ext cx="11229363" cy="5977211"/>
          </a:xfrm>
        </p:spPr>
        <p:txBody>
          <a:bodyPr/>
          <a:lstStyle/>
          <a:p>
            <a:pPr marL="0" indent="0" algn="ctr">
              <a:buNone/>
            </a:pPr>
            <a:endParaRPr lang="fi-FI" i="1"/>
          </a:p>
          <a:p>
            <a:pPr marL="0" indent="0" algn="ctr">
              <a:buNone/>
            </a:pPr>
            <a:endParaRPr lang="fi-FI" i="1"/>
          </a:p>
          <a:p>
            <a:pPr marL="0" indent="0" algn="ctr">
              <a:buNone/>
            </a:pPr>
            <a:endParaRPr lang="fi-FI" i="1"/>
          </a:p>
          <a:p>
            <a:pPr marL="0" indent="0" algn="ctr">
              <a:buNone/>
            </a:pPr>
            <a:endParaRPr lang="fi-FI" i="1"/>
          </a:p>
          <a:p>
            <a:pPr marL="0" indent="0" algn="ctr">
              <a:buNone/>
            </a:pPr>
            <a:endParaRPr lang="fi-FI" sz="2400" i="1"/>
          </a:p>
          <a:p>
            <a:pPr marL="0" indent="0" algn="ctr">
              <a:buNone/>
            </a:pPr>
            <a:r>
              <a:rPr lang="fi-FI" sz="2400" i="1"/>
              <a:t>”Kaikkein tärkeimmät totuudet tunnustetaan huomaamatta sivulauseissa, implisiittisesti rivien välissä. Ne ovat usein annettuina otettuja itsestäänselvyyksiä, hyvin tiedettyjä mutta huonosti tiedostettuja, laajasti tunnustettuja mutta vähän tunnistettuja. Tällaisten totuuksien voima on juuri niiden vastaansanomattomassa itsestäänselvyydessä, joka ohjaa puheitamme, ajatteluamme ja myös toimintaamme.”</a:t>
            </a:r>
          </a:p>
          <a:p>
            <a:pPr marL="0" indent="0" algn="ctr">
              <a:buNone/>
            </a:pPr>
            <a:r>
              <a:rPr lang="fi-FI" sz="2400"/>
              <a:t>(Simola 2015)</a:t>
            </a:r>
          </a:p>
        </p:txBody>
      </p:sp>
      <p:sp>
        <p:nvSpPr>
          <p:cNvPr id="4" name="Date Placeholder 3"/>
          <p:cNvSpPr>
            <a:spLocks noGrp="1"/>
          </p:cNvSpPr>
          <p:nvPr>
            <p:ph type="dt" sz="half" idx="10"/>
          </p:nvPr>
        </p:nvSpPr>
        <p:spPr/>
        <p:txBody>
          <a:bodyPr/>
          <a:lstStyle/>
          <a:p>
            <a:fld id="{1E0D9521-BE67-4899-9D66-A6004EC8346E}" type="datetime1">
              <a:rPr lang="fi-FI" smtClean="0"/>
              <a:t>14.1.2026</a:t>
            </a:fld>
            <a:endParaRPr lang="fi-FI"/>
          </a:p>
        </p:txBody>
      </p:sp>
      <p:sp>
        <p:nvSpPr>
          <p:cNvPr id="5" name="Footer Placeholder 4"/>
          <p:cNvSpPr>
            <a:spLocks noGrp="1"/>
          </p:cNvSpPr>
          <p:nvPr>
            <p:ph type="ftr" sz="quarter" idx="11"/>
          </p:nvPr>
        </p:nvSpPr>
        <p:spPr/>
        <p:txBody>
          <a:bodyPr/>
          <a:lstStyle/>
          <a:p>
            <a:r>
              <a:rPr lang="fi-FI"/>
              <a:t>JYU Since 1863.</a:t>
            </a:r>
          </a:p>
        </p:txBody>
      </p:sp>
      <p:sp>
        <p:nvSpPr>
          <p:cNvPr id="6" name="Slide Number Placeholder 5"/>
          <p:cNvSpPr>
            <a:spLocks noGrp="1"/>
          </p:cNvSpPr>
          <p:nvPr>
            <p:ph type="sldNum" sz="quarter" idx="12"/>
          </p:nvPr>
        </p:nvSpPr>
        <p:spPr/>
        <p:txBody>
          <a:bodyPr/>
          <a:lstStyle/>
          <a:p>
            <a:fld id="{9E548902-A2E1-4711-A467-290FB9FE5D63}" type="slidenum">
              <a:rPr lang="fi-FI" smtClean="0"/>
              <a:t>28</a:t>
            </a:fld>
            <a:endParaRPr lang="fi-FI"/>
          </a:p>
        </p:txBody>
      </p:sp>
    </p:spTree>
    <p:extLst>
      <p:ext uri="{BB962C8B-B14F-4D97-AF65-F5344CB8AC3E}">
        <p14:creationId xmlns:p14="http://schemas.microsoft.com/office/powerpoint/2010/main" val="381457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9610F5-1304-D457-9E78-106B531E03C8}"/>
              </a:ext>
            </a:extLst>
          </p:cNvPr>
          <p:cNvPicPr>
            <a:picLocks noChangeAspect="1"/>
          </p:cNvPicPr>
          <p:nvPr/>
        </p:nvPicPr>
        <p:blipFill>
          <a:blip r:embed="rId2">
            <a:alphaModFix amt="16000"/>
          </a:blip>
          <a:stretch>
            <a:fillRect/>
          </a:stretch>
        </p:blipFill>
        <p:spPr>
          <a:xfrm>
            <a:off x="16024" y="-1323528"/>
            <a:ext cx="12194282" cy="10003121"/>
          </a:xfrm>
          <a:prstGeom prst="rect">
            <a:avLst/>
          </a:prstGeom>
        </p:spPr>
      </p:pic>
      <p:sp>
        <p:nvSpPr>
          <p:cNvPr id="3" name="Päivämäärän paikkamerkki 2">
            <a:extLst>
              <a:ext uri="{FF2B5EF4-FFF2-40B4-BE49-F238E27FC236}">
                <a16:creationId xmlns:a16="http://schemas.microsoft.com/office/drawing/2014/main" id="{1A61328D-F9D9-6CF0-52CC-EA01E698EACB}"/>
              </a:ext>
            </a:extLst>
          </p:cNvPr>
          <p:cNvSpPr>
            <a:spLocks noGrp="1"/>
          </p:cNvSpPr>
          <p:nvPr>
            <p:ph type="dt" sz="half" idx="10"/>
          </p:nvPr>
        </p:nvSpPr>
        <p:spPr/>
        <p:txBody>
          <a:bodyPr/>
          <a:lstStyle/>
          <a:p>
            <a:fld id="{A0E5F2A8-0E19-4A6C-8620-E482DF92A49E}" type="datetime1">
              <a:rPr lang="fi-FI" smtClean="0"/>
              <a:t>14.1.2026</a:t>
            </a:fld>
            <a:endParaRPr lang="fi-FI"/>
          </a:p>
        </p:txBody>
      </p:sp>
      <p:sp>
        <p:nvSpPr>
          <p:cNvPr id="4" name="Alatunnisteen paikkamerkki 3">
            <a:extLst>
              <a:ext uri="{FF2B5EF4-FFF2-40B4-BE49-F238E27FC236}">
                <a16:creationId xmlns:a16="http://schemas.microsoft.com/office/drawing/2014/main" id="{7FBB7DA2-D469-E39A-76EF-847717B4D0A3}"/>
              </a:ext>
            </a:extLst>
          </p:cNvPr>
          <p:cNvSpPr>
            <a:spLocks noGrp="1"/>
          </p:cNvSpPr>
          <p:nvPr>
            <p:ph type="ftr" sz="quarter" idx="11"/>
          </p:nvPr>
        </p:nvSpPr>
        <p:spPr/>
        <p:txBody>
          <a:bodyPr/>
          <a:lstStyle/>
          <a:p>
            <a:r>
              <a:rPr lang="fi-FI"/>
              <a:t>JYU Since 1863.</a:t>
            </a:r>
          </a:p>
        </p:txBody>
      </p:sp>
      <p:sp>
        <p:nvSpPr>
          <p:cNvPr id="5" name="Dian numeron paikkamerkki 4">
            <a:extLst>
              <a:ext uri="{FF2B5EF4-FFF2-40B4-BE49-F238E27FC236}">
                <a16:creationId xmlns:a16="http://schemas.microsoft.com/office/drawing/2014/main" id="{1C9E4B23-16CB-5F7D-5B1E-11A16B835A3A}"/>
              </a:ext>
            </a:extLst>
          </p:cNvPr>
          <p:cNvSpPr>
            <a:spLocks noGrp="1"/>
          </p:cNvSpPr>
          <p:nvPr>
            <p:ph type="sldNum" sz="quarter" idx="12"/>
          </p:nvPr>
        </p:nvSpPr>
        <p:spPr/>
        <p:txBody>
          <a:bodyPr/>
          <a:lstStyle/>
          <a:p>
            <a:fld id="{9E548902-A2E1-4711-A467-290FB9FE5D63}" type="slidenum">
              <a:rPr lang="fi-FI" smtClean="0"/>
              <a:t>29</a:t>
            </a:fld>
            <a:endParaRPr lang="fi-FI"/>
          </a:p>
        </p:txBody>
      </p:sp>
      <p:sp>
        <p:nvSpPr>
          <p:cNvPr id="6" name="Tekstin paikkamerkki 5">
            <a:extLst>
              <a:ext uri="{FF2B5EF4-FFF2-40B4-BE49-F238E27FC236}">
                <a16:creationId xmlns:a16="http://schemas.microsoft.com/office/drawing/2014/main" id="{69EF60C3-2451-78D3-95D3-9524429BFAB3}"/>
              </a:ext>
            </a:extLst>
          </p:cNvPr>
          <p:cNvSpPr>
            <a:spLocks noGrp="1"/>
          </p:cNvSpPr>
          <p:nvPr>
            <p:ph type="body" sz="quarter" idx="13"/>
          </p:nvPr>
        </p:nvSpPr>
        <p:spPr>
          <a:xfrm>
            <a:off x="839416" y="1773238"/>
            <a:ext cx="10873159" cy="4392612"/>
          </a:xfrm>
        </p:spPr>
        <p:txBody>
          <a:bodyPr/>
          <a:lstStyle/>
          <a:p>
            <a:pPr marL="0" indent="0">
              <a:buNone/>
            </a:pPr>
            <a:r>
              <a:rPr lang="fi-FI" i="1">
                <a:solidFill>
                  <a:srgbClr val="000000"/>
                </a:solidFill>
                <a:effectLst/>
                <a:latin typeface="LeMondeJournal"/>
              </a:rPr>
              <a:t>”Kun</a:t>
            </a:r>
            <a:r>
              <a:rPr lang="fi-FI" b="0" i="1">
                <a:solidFill>
                  <a:srgbClr val="000000"/>
                </a:solidFill>
                <a:effectLst/>
                <a:latin typeface="LeMondeJournal"/>
              </a:rPr>
              <a:t> Nürnbergin oikeudenkäynnit aloitettiin toisen maailmansodan jälkeen Saksassa, länsiliittoutuneiden ensimmäinen periaate oli, ettei ketään 1921 ja sen jälkeen syntynyttä saa tuomita ankarimman lainkohdan mukaisesti…”</a:t>
            </a:r>
            <a:endParaRPr lang="fi-FI" i="1"/>
          </a:p>
        </p:txBody>
      </p:sp>
    </p:spTree>
    <p:extLst>
      <p:ext uri="{BB962C8B-B14F-4D97-AF65-F5344CB8AC3E}">
        <p14:creationId xmlns:p14="http://schemas.microsoft.com/office/powerpoint/2010/main" val="445783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57828"/>
            <a:ext cx="10296648" cy="1080542"/>
          </a:xfrm>
        </p:spPr>
        <p:txBody>
          <a:bodyPr/>
          <a:lstStyle/>
          <a:p>
            <a:r>
              <a:rPr lang="fi-FI"/>
              <a:t>Mistä on kysymys? </a:t>
            </a:r>
            <a:br>
              <a:rPr lang="fi-FI"/>
            </a:br>
            <a:r>
              <a:rPr lang="fi-FI"/>
              <a:t>Ilmiökuvaus kestävä kasvatus ja yhteiskunta</a:t>
            </a:r>
          </a:p>
        </p:txBody>
      </p:sp>
      <p:sp>
        <p:nvSpPr>
          <p:cNvPr id="6" name="Text Placeholder 5"/>
          <p:cNvSpPr>
            <a:spLocks noGrp="1"/>
          </p:cNvSpPr>
          <p:nvPr>
            <p:ph idx="1"/>
          </p:nvPr>
        </p:nvSpPr>
        <p:spPr>
          <a:xfrm>
            <a:off x="623889" y="1338370"/>
            <a:ext cx="10940436" cy="4827481"/>
          </a:xfrm>
        </p:spPr>
        <p:txBody>
          <a:bodyPr/>
          <a:lstStyle/>
          <a:p>
            <a:pPr marL="0" indent="0" algn="l">
              <a:buNone/>
            </a:pPr>
            <a:r>
              <a:rPr lang="fi-FI" b="1" i="0">
                <a:solidFill>
                  <a:srgbClr val="333333"/>
                </a:solidFill>
                <a:effectLst/>
                <a:latin typeface="Poppins" panose="00000500000000000000" pitchFamily="2" charset="0"/>
              </a:rPr>
              <a:t>Demokraattinen yhteiskunta ja kestävä kasvatus </a:t>
            </a:r>
            <a:r>
              <a:rPr lang="fi-FI" b="0" i="0">
                <a:solidFill>
                  <a:srgbClr val="333333"/>
                </a:solidFill>
                <a:effectLst/>
                <a:latin typeface="Poppins" panose="00000500000000000000" pitchFamily="2" charset="0"/>
              </a:rPr>
              <a:t>rakentuvat </a:t>
            </a:r>
            <a:r>
              <a:rPr lang="fi-FI" b="1" i="0">
                <a:solidFill>
                  <a:srgbClr val="333333"/>
                </a:solidFill>
                <a:effectLst/>
                <a:latin typeface="Poppins" panose="00000500000000000000" pitchFamily="2" charset="0"/>
              </a:rPr>
              <a:t>ekologisten, sosiaalisten, taloudellisten ja kulttuuristen kysymysten kestäville ratkaisuille</a:t>
            </a:r>
            <a:r>
              <a:rPr lang="fi-FI" b="0" i="0">
                <a:solidFill>
                  <a:srgbClr val="333333"/>
                </a:solidFill>
                <a:effectLst/>
                <a:latin typeface="Poppins" panose="00000500000000000000" pitchFamily="2" charset="0"/>
              </a:rPr>
              <a:t>. Tässä kasvatuksella ja koulutuksella on merkittävä rooli: ne ovat yhteiskunnallista toimintaa, joka yhtäältä ylläpitää ja toisaalta muuttaa yhteiskuntaa.</a:t>
            </a:r>
          </a:p>
          <a:p>
            <a:pPr marL="0" indent="0" algn="l">
              <a:buNone/>
            </a:pPr>
            <a:r>
              <a:rPr lang="fi-FI" b="1" i="0">
                <a:solidFill>
                  <a:srgbClr val="333333"/>
                </a:solidFill>
                <a:effectLst/>
                <a:latin typeface="Poppins" panose="00000500000000000000" pitchFamily="2" charset="0"/>
              </a:rPr>
              <a:t>Ilmiössä tutkitaan ja problematisoidaan yhteiskunnan muuttuvia käytänteitä ja rakenteita, jotka luovat toimintaedellytykset ja reunaehdot kasvatukselle sekä yksilöiden toiminnalle. </a:t>
            </a:r>
            <a:r>
              <a:rPr lang="fi-FI" b="0" i="0">
                <a:solidFill>
                  <a:srgbClr val="333333"/>
                </a:solidFill>
                <a:effectLst/>
                <a:latin typeface="Poppins" panose="00000500000000000000" pitchFamily="2" charset="0"/>
              </a:rPr>
              <a:t>Kasvatuksen ja koulutuksen tehtäviä määritellään jatkuvasti suhteessa vallitseviin </a:t>
            </a:r>
            <a:r>
              <a:rPr lang="fi-FI" b="1" i="0">
                <a:solidFill>
                  <a:srgbClr val="333333"/>
                </a:solidFill>
                <a:effectLst/>
                <a:latin typeface="Poppins" panose="00000500000000000000" pitchFamily="2" charset="0"/>
              </a:rPr>
              <a:t>poliittisiin, ideologisiin ja kulttuurisiin olosuhteisiin sekä valtarakenteisiin. </a:t>
            </a:r>
            <a:r>
              <a:rPr lang="fi-FI" b="0" i="0">
                <a:solidFill>
                  <a:srgbClr val="333333"/>
                </a:solidFill>
                <a:effectLst/>
                <a:latin typeface="Poppins" panose="00000500000000000000" pitchFamily="2" charset="0"/>
              </a:rPr>
              <a:t>Koska kasvatus ja koulutus ovat poliittisia ilmiöitä, koulutus-, lapsi- ja perhepolitiikkaan sisältyy valtakamppailua ja intressineuvotteluja. Ne näkyvät niin makro-, </a:t>
            </a:r>
            <a:r>
              <a:rPr lang="fi-FI" b="0" i="0" err="1">
                <a:solidFill>
                  <a:srgbClr val="333333"/>
                </a:solidFill>
                <a:effectLst/>
                <a:latin typeface="Poppins" panose="00000500000000000000" pitchFamily="2" charset="0"/>
              </a:rPr>
              <a:t>meso</a:t>
            </a:r>
            <a:r>
              <a:rPr lang="fi-FI" b="0" i="0">
                <a:solidFill>
                  <a:srgbClr val="333333"/>
                </a:solidFill>
                <a:effectLst/>
                <a:latin typeface="Poppins" panose="00000500000000000000" pitchFamily="2" charset="0"/>
              </a:rPr>
              <a:t>- kuin mikrotasoillakin, esimerkiksi </a:t>
            </a:r>
            <a:r>
              <a:rPr lang="fi-FI" b="1" i="0">
                <a:solidFill>
                  <a:srgbClr val="333333"/>
                </a:solidFill>
                <a:effectLst/>
                <a:latin typeface="Poppins" panose="00000500000000000000" pitchFamily="2" charset="0"/>
              </a:rPr>
              <a:t>valtakunnallisten opetussuunnitelmien laatimisessa ja kasvatuksen käytänteissä.</a:t>
            </a:r>
          </a:p>
          <a:p>
            <a:pPr marL="0" indent="0" algn="l">
              <a:buNone/>
            </a:pPr>
            <a:r>
              <a:rPr lang="fi-FI" b="0" i="0">
                <a:solidFill>
                  <a:srgbClr val="333333"/>
                </a:solidFill>
                <a:effectLst/>
                <a:latin typeface="Poppins" panose="00000500000000000000" pitchFamily="2" charset="0"/>
              </a:rPr>
              <a:t>Eheän ja kestävän yhteiskunnan toteutuminen edellyttää yhteisöjä, joissa arvostetaan </a:t>
            </a:r>
            <a:r>
              <a:rPr lang="fi-FI" b="1" i="0">
                <a:solidFill>
                  <a:srgbClr val="333333"/>
                </a:solidFill>
                <a:effectLst/>
                <a:latin typeface="Poppins" panose="00000500000000000000" pitchFamily="2" charset="0"/>
              </a:rPr>
              <a:t>ekososiaalista sivistystä, oikeudenmukaisuutta ja yhdenvertaisuutta sekä aktiivista toimintaa</a:t>
            </a:r>
            <a:r>
              <a:rPr lang="fi-FI" b="0" i="0">
                <a:solidFill>
                  <a:srgbClr val="333333"/>
                </a:solidFill>
                <a:effectLst/>
                <a:latin typeface="Poppins" panose="00000500000000000000" pitchFamily="2" charset="0"/>
              </a:rPr>
              <a:t>. Koulutuksen ja kasvatuksen parissa työskentelevillä on mahdollisuus ja velvollisuus olla mukana rakentamassa tällaisia yhteisöjä.</a:t>
            </a:r>
          </a:p>
          <a:p>
            <a:endParaRPr lang="fi-FI" sz="1400"/>
          </a:p>
        </p:txBody>
      </p:sp>
      <p:sp>
        <p:nvSpPr>
          <p:cNvPr id="3" name="Date Placeholder 2"/>
          <p:cNvSpPr>
            <a:spLocks noGrp="1"/>
          </p:cNvSpPr>
          <p:nvPr>
            <p:ph type="dt" sz="half" idx="10"/>
          </p:nvPr>
        </p:nvSpPr>
        <p:spPr/>
        <p:txBody>
          <a:bodyPr/>
          <a:lstStyle/>
          <a:p>
            <a:fld id="{A0E5F2A8-0E19-4A6C-8620-E482DF92A49E}" type="datetime1">
              <a:rPr lang="fi-FI" smtClean="0"/>
              <a:t>14.1.2026</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t>3</a:t>
            </a:fld>
            <a:endParaRPr lang="fi-FI"/>
          </a:p>
        </p:txBody>
      </p:sp>
    </p:spTree>
    <p:extLst>
      <p:ext uri="{BB962C8B-B14F-4D97-AF65-F5344CB8AC3E}">
        <p14:creationId xmlns:p14="http://schemas.microsoft.com/office/powerpoint/2010/main" val="2191001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9610F5-1304-D457-9E78-106B531E03C8}"/>
              </a:ext>
            </a:extLst>
          </p:cNvPr>
          <p:cNvPicPr>
            <a:picLocks noChangeAspect="1"/>
          </p:cNvPicPr>
          <p:nvPr/>
        </p:nvPicPr>
        <p:blipFill>
          <a:blip r:embed="rId2">
            <a:alphaModFix amt="16000"/>
          </a:blip>
          <a:stretch>
            <a:fillRect/>
          </a:stretch>
        </p:blipFill>
        <p:spPr>
          <a:xfrm>
            <a:off x="16024" y="-1323528"/>
            <a:ext cx="12194282" cy="10003121"/>
          </a:xfrm>
          <a:prstGeom prst="rect">
            <a:avLst/>
          </a:prstGeom>
        </p:spPr>
      </p:pic>
      <p:sp>
        <p:nvSpPr>
          <p:cNvPr id="3" name="Päivämäärän paikkamerkki 2">
            <a:extLst>
              <a:ext uri="{FF2B5EF4-FFF2-40B4-BE49-F238E27FC236}">
                <a16:creationId xmlns:a16="http://schemas.microsoft.com/office/drawing/2014/main" id="{1A61328D-F9D9-6CF0-52CC-EA01E698EACB}"/>
              </a:ext>
            </a:extLst>
          </p:cNvPr>
          <p:cNvSpPr>
            <a:spLocks noGrp="1"/>
          </p:cNvSpPr>
          <p:nvPr>
            <p:ph type="dt" sz="half" idx="10"/>
          </p:nvPr>
        </p:nvSpPr>
        <p:spPr/>
        <p:txBody>
          <a:bodyPr/>
          <a:lstStyle/>
          <a:p>
            <a:fld id="{A0E5F2A8-0E19-4A6C-8620-E482DF92A49E}" type="datetime1">
              <a:rPr lang="fi-FI" smtClean="0"/>
              <a:t>14.1.2026</a:t>
            </a:fld>
            <a:endParaRPr lang="fi-FI"/>
          </a:p>
        </p:txBody>
      </p:sp>
      <p:sp>
        <p:nvSpPr>
          <p:cNvPr id="4" name="Alatunnisteen paikkamerkki 3">
            <a:extLst>
              <a:ext uri="{FF2B5EF4-FFF2-40B4-BE49-F238E27FC236}">
                <a16:creationId xmlns:a16="http://schemas.microsoft.com/office/drawing/2014/main" id="{7FBB7DA2-D469-E39A-76EF-847717B4D0A3}"/>
              </a:ext>
            </a:extLst>
          </p:cNvPr>
          <p:cNvSpPr>
            <a:spLocks noGrp="1"/>
          </p:cNvSpPr>
          <p:nvPr>
            <p:ph type="ftr" sz="quarter" idx="11"/>
          </p:nvPr>
        </p:nvSpPr>
        <p:spPr/>
        <p:txBody>
          <a:bodyPr/>
          <a:lstStyle/>
          <a:p>
            <a:r>
              <a:rPr lang="fi-FI"/>
              <a:t>JYU Since 1863.</a:t>
            </a:r>
          </a:p>
        </p:txBody>
      </p:sp>
      <p:sp>
        <p:nvSpPr>
          <p:cNvPr id="5" name="Dian numeron paikkamerkki 4">
            <a:extLst>
              <a:ext uri="{FF2B5EF4-FFF2-40B4-BE49-F238E27FC236}">
                <a16:creationId xmlns:a16="http://schemas.microsoft.com/office/drawing/2014/main" id="{1C9E4B23-16CB-5F7D-5B1E-11A16B835A3A}"/>
              </a:ext>
            </a:extLst>
          </p:cNvPr>
          <p:cNvSpPr>
            <a:spLocks noGrp="1"/>
          </p:cNvSpPr>
          <p:nvPr>
            <p:ph type="sldNum" sz="quarter" idx="12"/>
          </p:nvPr>
        </p:nvSpPr>
        <p:spPr/>
        <p:txBody>
          <a:bodyPr/>
          <a:lstStyle/>
          <a:p>
            <a:fld id="{9E548902-A2E1-4711-A467-290FB9FE5D63}" type="slidenum">
              <a:rPr lang="fi-FI" smtClean="0"/>
              <a:t>30</a:t>
            </a:fld>
            <a:endParaRPr lang="fi-FI"/>
          </a:p>
        </p:txBody>
      </p:sp>
      <p:sp>
        <p:nvSpPr>
          <p:cNvPr id="6" name="Tekstin paikkamerkki 5">
            <a:extLst>
              <a:ext uri="{FF2B5EF4-FFF2-40B4-BE49-F238E27FC236}">
                <a16:creationId xmlns:a16="http://schemas.microsoft.com/office/drawing/2014/main" id="{69EF60C3-2451-78D3-95D3-9524429BFAB3}"/>
              </a:ext>
            </a:extLst>
          </p:cNvPr>
          <p:cNvSpPr>
            <a:spLocks noGrp="1"/>
          </p:cNvSpPr>
          <p:nvPr>
            <p:ph type="body" sz="quarter" idx="13"/>
          </p:nvPr>
        </p:nvSpPr>
        <p:spPr>
          <a:xfrm>
            <a:off x="767408" y="1773238"/>
            <a:ext cx="10945167" cy="4392612"/>
          </a:xfrm>
        </p:spPr>
        <p:txBody>
          <a:bodyPr/>
          <a:lstStyle/>
          <a:p>
            <a:pPr marL="0" indent="0" algn="l">
              <a:buNone/>
            </a:pPr>
            <a:r>
              <a:rPr lang="fi-FI" b="0" i="1">
                <a:solidFill>
                  <a:srgbClr val="000000"/>
                </a:solidFill>
                <a:effectLst/>
                <a:latin typeface="LeMondeJournal"/>
              </a:rPr>
              <a:t>”Kun Nürnbergin oikeudenkäynnit aloitettiin toisen maailmansodan jälkeen Saksassa, länsiliittoutuneiden ensimmäinen periaate oli, ettei ketään 1921 ja sen jälkeen syntynyttä saa tuomita ankarimman lainkohdan mukaisesti.</a:t>
            </a:r>
          </a:p>
          <a:p>
            <a:pPr marL="0" indent="0" algn="l">
              <a:buNone/>
            </a:pPr>
            <a:r>
              <a:rPr lang="fi-FI" b="0" i="1">
                <a:solidFill>
                  <a:srgbClr val="000000"/>
                </a:solidFill>
                <a:effectLst/>
                <a:latin typeface="LeMondeJournal"/>
              </a:rPr>
              <a:t>Tuota päätöstä voidaan pitää – hieman irvokkaasti – jopa kautta aikojen suurimpana tunnustuksena kasvatusjärjestelmille ja kouluille…”</a:t>
            </a:r>
          </a:p>
        </p:txBody>
      </p:sp>
    </p:spTree>
    <p:extLst>
      <p:ext uri="{BB962C8B-B14F-4D97-AF65-F5344CB8AC3E}">
        <p14:creationId xmlns:p14="http://schemas.microsoft.com/office/powerpoint/2010/main" val="3092227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9610F5-1304-D457-9E78-106B531E03C8}"/>
              </a:ext>
            </a:extLst>
          </p:cNvPr>
          <p:cNvPicPr>
            <a:picLocks noChangeAspect="1"/>
          </p:cNvPicPr>
          <p:nvPr/>
        </p:nvPicPr>
        <p:blipFill>
          <a:blip r:embed="rId2">
            <a:alphaModFix amt="16000"/>
          </a:blip>
          <a:stretch>
            <a:fillRect/>
          </a:stretch>
        </p:blipFill>
        <p:spPr>
          <a:xfrm>
            <a:off x="16024" y="-1323528"/>
            <a:ext cx="12194282" cy="10003121"/>
          </a:xfrm>
          <a:prstGeom prst="rect">
            <a:avLst/>
          </a:prstGeom>
        </p:spPr>
      </p:pic>
      <p:sp>
        <p:nvSpPr>
          <p:cNvPr id="3" name="Päivämäärän paikkamerkki 2">
            <a:extLst>
              <a:ext uri="{FF2B5EF4-FFF2-40B4-BE49-F238E27FC236}">
                <a16:creationId xmlns:a16="http://schemas.microsoft.com/office/drawing/2014/main" id="{1A61328D-F9D9-6CF0-52CC-EA01E698EACB}"/>
              </a:ext>
            </a:extLst>
          </p:cNvPr>
          <p:cNvSpPr>
            <a:spLocks noGrp="1"/>
          </p:cNvSpPr>
          <p:nvPr>
            <p:ph type="dt" sz="half" idx="10"/>
          </p:nvPr>
        </p:nvSpPr>
        <p:spPr/>
        <p:txBody>
          <a:bodyPr/>
          <a:lstStyle/>
          <a:p>
            <a:fld id="{A0E5F2A8-0E19-4A6C-8620-E482DF92A49E}" type="datetime1">
              <a:rPr lang="fi-FI" smtClean="0"/>
              <a:t>14.1.2026</a:t>
            </a:fld>
            <a:endParaRPr lang="fi-FI"/>
          </a:p>
        </p:txBody>
      </p:sp>
      <p:sp>
        <p:nvSpPr>
          <p:cNvPr id="4" name="Alatunnisteen paikkamerkki 3">
            <a:extLst>
              <a:ext uri="{FF2B5EF4-FFF2-40B4-BE49-F238E27FC236}">
                <a16:creationId xmlns:a16="http://schemas.microsoft.com/office/drawing/2014/main" id="{7FBB7DA2-D469-E39A-76EF-847717B4D0A3}"/>
              </a:ext>
            </a:extLst>
          </p:cNvPr>
          <p:cNvSpPr>
            <a:spLocks noGrp="1"/>
          </p:cNvSpPr>
          <p:nvPr>
            <p:ph type="ftr" sz="quarter" idx="11"/>
          </p:nvPr>
        </p:nvSpPr>
        <p:spPr/>
        <p:txBody>
          <a:bodyPr/>
          <a:lstStyle/>
          <a:p>
            <a:r>
              <a:rPr lang="fi-FI"/>
              <a:t>JYU Since 1863.</a:t>
            </a:r>
          </a:p>
        </p:txBody>
      </p:sp>
      <p:sp>
        <p:nvSpPr>
          <p:cNvPr id="5" name="Dian numeron paikkamerkki 4">
            <a:extLst>
              <a:ext uri="{FF2B5EF4-FFF2-40B4-BE49-F238E27FC236}">
                <a16:creationId xmlns:a16="http://schemas.microsoft.com/office/drawing/2014/main" id="{1C9E4B23-16CB-5F7D-5B1E-11A16B835A3A}"/>
              </a:ext>
            </a:extLst>
          </p:cNvPr>
          <p:cNvSpPr>
            <a:spLocks noGrp="1"/>
          </p:cNvSpPr>
          <p:nvPr>
            <p:ph type="sldNum" sz="quarter" idx="12"/>
          </p:nvPr>
        </p:nvSpPr>
        <p:spPr/>
        <p:txBody>
          <a:bodyPr/>
          <a:lstStyle/>
          <a:p>
            <a:fld id="{9E548902-A2E1-4711-A467-290FB9FE5D63}" type="slidenum">
              <a:rPr lang="fi-FI" smtClean="0"/>
              <a:t>31</a:t>
            </a:fld>
            <a:endParaRPr lang="fi-FI"/>
          </a:p>
        </p:txBody>
      </p:sp>
      <p:sp>
        <p:nvSpPr>
          <p:cNvPr id="6" name="Tekstin paikkamerkki 5">
            <a:extLst>
              <a:ext uri="{FF2B5EF4-FFF2-40B4-BE49-F238E27FC236}">
                <a16:creationId xmlns:a16="http://schemas.microsoft.com/office/drawing/2014/main" id="{69EF60C3-2451-78D3-95D3-9524429BFAB3}"/>
              </a:ext>
            </a:extLst>
          </p:cNvPr>
          <p:cNvSpPr>
            <a:spLocks noGrp="1"/>
          </p:cNvSpPr>
          <p:nvPr>
            <p:ph type="body" sz="quarter" idx="13"/>
          </p:nvPr>
        </p:nvSpPr>
        <p:spPr>
          <a:xfrm>
            <a:off x="767408" y="1773238"/>
            <a:ext cx="10945167" cy="4392612"/>
          </a:xfrm>
        </p:spPr>
        <p:txBody>
          <a:bodyPr/>
          <a:lstStyle/>
          <a:p>
            <a:pPr marL="0" indent="0" algn="l">
              <a:buNone/>
            </a:pPr>
            <a:r>
              <a:rPr lang="fi-FI" b="0" i="1">
                <a:solidFill>
                  <a:srgbClr val="000000"/>
                </a:solidFill>
                <a:effectLst/>
                <a:latin typeface="LeMondeJournal"/>
              </a:rPr>
              <a:t>”Kun Nürnbergin oikeudenkäynnit aloitettiin toisen maailmansodan jälkeen Saksassa, länsiliittoutuneiden ensimmäinen periaate oli, ettei ketään 1921 ja sen jälkeen syntynyttä saa tuomita ankarimman lainkohdan mukaisesti.</a:t>
            </a:r>
          </a:p>
          <a:p>
            <a:pPr marL="0" indent="0" algn="l">
              <a:buNone/>
            </a:pPr>
            <a:r>
              <a:rPr lang="fi-FI" b="0" i="1">
                <a:solidFill>
                  <a:srgbClr val="000000"/>
                </a:solidFill>
                <a:effectLst/>
                <a:latin typeface="LeMondeJournal"/>
              </a:rPr>
              <a:t>Tuota päätöstä voidaan pitää – hieman irvokkaasti – jopa kautta aikojen suurimpana tunnustuksena kasvatusjärjestelmille ja kouluille.</a:t>
            </a:r>
          </a:p>
          <a:p>
            <a:pPr marL="0" indent="0" algn="l">
              <a:buNone/>
            </a:pPr>
            <a:r>
              <a:rPr lang="fi-FI" b="0" i="1">
                <a:solidFill>
                  <a:srgbClr val="000000"/>
                </a:solidFill>
                <a:effectLst/>
                <a:latin typeface="LeMondeJournal"/>
              </a:rPr>
              <a:t>Lähtökohtana oli, ettei yksikään saksalainen lapsi voinut välttää sitä kasvatusideologiaa, joka altisti nuoret ihmiset hyväksymään kansallissosialistien irvokkaan raa’an maailmankäsityksen ja ihmiskuvan.” </a:t>
            </a:r>
            <a:r>
              <a:rPr lang="fi-FI" b="0">
                <a:solidFill>
                  <a:srgbClr val="000000"/>
                </a:solidFill>
                <a:effectLst/>
                <a:latin typeface="LeMondeJournal"/>
              </a:rPr>
              <a:t>(Salmi 2023)</a:t>
            </a:r>
            <a:endParaRPr lang="fi-FI" b="0" i="1">
              <a:solidFill>
                <a:srgbClr val="000000"/>
              </a:solidFill>
              <a:effectLst/>
              <a:latin typeface="LeMondeJournal"/>
            </a:endParaRPr>
          </a:p>
        </p:txBody>
      </p:sp>
    </p:spTree>
    <p:extLst>
      <p:ext uri="{BB962C8B-B14F-4D97-AF65-F5344CB8AC3E}">
        <p14:creationId xmlns:p14="http://schemas.microsoft.com/office/powerpoint/2010/main" val="1785034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5990C-8331-4DA1-97FF-1E3F516B1243}" type="datetime1">
              <a:rPr lang="fi-FI" smtClean="0"/>
              <a:t>14.1.2026</a:t>
            </a:fld>
            <a:endParaRPr lang="fi-FI"/>
          </a:p>
        </p:txBody>
      </p:sp>
      <p:sp>
        <p:nvSpPr>
          <p:cNvPr id="3" name="Footer Placeholder 2"/>
          <p:cNvSpPr>
            <a:spLocks noGrp="1"/>
          </p:cNvSpPr>
          <p:nvPr>
            <p:ph type="ftr" sz="quarter" idx="11"/>
          </p:nvPr>
        </p:nvSpPr>
        <p:spPr/>
        <p:txBody>
          <a:bodyPr/>
          <a:lstStyle/>
          <a:p>
            <a:r>
              <a:rPr lang="fi-FI"/>
              <a:t>JYU Since 1863.</a:t>
            </a:r>
          </a:p>
        </p:txBody>
      </p:sp>
      <p:sp>
        <p:nvSpPr>
          <p:cNvPr id="4" name="Slide Number Placeholder 3"/>
          <p:cNvSpPr>
            <a:spLocks noGrp="1"/>
          </p:cNvSpPr>
          <p:nvPr>
            <p:ph type="sldNum" sz="quarter" idx="12"/>
          </p:nvPr>
        </p:nvSpPr>
        <p:spPr/>
        <p:txBody>
          <a:bodyPr/>
          <a:lstStyle/>
          <a:p>
            <a:fld id="{9E548902-A2E1-4711-A467-290FB9FE5D63}" type="slidenum">
              <a:rPr lang="fi-FI" smtClean="0"/>
              <a:t>32</a:t>
            </a:fld>
            <a:endParaRPr lang="fi-FI"/>
          </a:p>
        </p:txBody>
      </p:sp>
      <p:sp>
        <p:nvSpPr>
          <p:cNvPr id="5" name="Donut 4"/>
          <p:cNvSpPr/>
          <p:nvPr/>
        </p:nvSpPr>
        <p:spPr>
          <a:xfrm>
            <a:off x="2999656" y="188640"/>
            <a:ext cx="6768752" cy="6287526"/>
          </a:xfrm>
          <a:prstGeom prst="donut">
            <a:avLst>
              <a:gd name="adj" fmla="val 327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6" name="TextBox 5"/>
          <p:cNvSpPr txBox="1"/>
          <p:nvPr/>
        </p:nvSpPr>
        <p:spPr>
          <a:xfrm>
            <a:off x="3863752" y="2609128"/>
            <a:ext cx="5040560" cy="1446550"/>
          </a:xfrm>
          <a:prstGeom prst="rect">
            <a:avLst/>
          </a:prstGeom>
          <a:noFill/>
        </p:spPr>
        <p:txBody>
          <a:bodyPr wrap="square" rtlCol="0">
            <a:spAutoFit/>
          </a:bodyPr>
          <a:lstStyle/>
          <a:p>
            <a:pPr algn="ctr"/>
            <a:r>
              <a:rPr lang="fi-FI" sz="4400"/>
              <a:t>Kommentteja ja kysymyksiä?</a:t>
            </a:r>
          </a:p>
        </p:txBody>
      </p:sp>
    </p:spTree>
    <p:extLst>
      <p:ext uri="{BB962C8B-B14F-4D97-AF65-F5344CB8AC3E}">
        <p14:creationId xmlns:p14="http://schemas.microsoft.com/office/powerpoint/2010/main" val="4218299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Kotitehtäväksi</a:t>
            </a:r>
          </a:p>
        </p:txBody>
      </p:sp>
      <p:sp>
        <p:nvSpPr>
          <p:cNvPr id="3" name="Date Placeholder 2"/>
          <p:cNvSpPr>
            <a:spLocks noGrp="1"/>
          </p:cNvSpPr>
          <p:nvPr>
            <p:ph type="dt" sz="half" idx="10"/>
          </p:nvPr>
        </p:nvSpPr>
        <p:spPr/>
        <p:txBody>
          <a:bodyPr/>
          <a:lstStyle/>
          <a:p>
            <a:fld id="{A0E5F2A8-0E19-4A6C-8620-E482DF92A49E}" type="datetime1">
              <a:rPr lang="fi-FI" smtClean="0"/>
              <a:t>14.1.2026</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t>33</a:t>
            </a:fld>
            <a:endParaRPr lang="fi-FI"/>
          </a:p>
        </p:txBody>
      </p:sp>
      <p:sp>
        <p:nvSpPr>
          <p:cNvPr id="6" name="Text Placeholder 5"/>
          <p:cNvSpPr>
            <a:spLocks noGrp="1"/>
          </p:cNvSpPr>
          <p:nvPr>
            <p:ph type="body" sz="quarter" idx="13"/>
          </p:nvPr>
        </p:nvSpPr>
        <p:spPr>
          <a:xfrm>
            <a:off x="1055440" y="1124744"/>
            <a:ext cx="10657135" cy="5328592"/>
          </a:xfrm>
        </p:spPr>
        <p:txBody>
          <a:bodyPr/>
          <a:lstStyle/>
          <a:p>
            <a:r>
              <a:rPr lang="fi-FI"/>
              <a:t>Ennen ensi viikon opehuonetta:</a:t>
            </a:r>
          </a:p>
          <a:p>
            <a:pPr marL="881063" lvl="1" indent="-228600">
              <a:buFont typeface="Arial" panose="020B0604020202020204" pitchFamily="34" charset="0"/>
              <a:buChar char="•"/>
            </a:pPr>
            <a:r>
              <a:rPr lang="fi-FI" sz="2000"/>
              <a:t>Luentotallenteet: Johdattelu ilmiökentälle, Osaksi maailmaa kysellen ja ihmetellen sekä Käsiteluennot 1 ja 2 (yhteensä noin 50 min).</a:t>
            </a:r>
          </a:p>
          <a:p>
            <a:pPr marL="881063" lvl="1" indent="-228600">
              <a:buFont typeface="Arial" panose="020B0604020202020204" pitchFamily="34" charset="0"/>
              <a:buChar char="•"/>
            </a:pPr>
            <a:r>
              <a:rPr lang="fi-FI" sz="2000"/>
              <a:t>Luettavaksi: Antikainen, A., Rinne, R., &amp; Koski, L. (2021). </a:t>
            </a:r>
            <a:r>
              <a:rPr lang="fi-FI" sz="2000" i="1"/>
              <a:t>Kasvatussosiologia </a:t>
            </a:r>
            <a:r>
              <a:rPr lang="fi-FI" sz="2000"/>
              <a:t>(6., päivitetty painos. tai 2013 5. painos). PS-kustannus. Luku 2 Sosiologian ja kasvatussosiologian peruskäsitteitä ​</a:t>
            </a:r>
          </a:p>
          <a:p>
            <a:pPr lvl="1"/>
            <a:endParaRPr lang="fi-FI"/>
          </a:p>
        </p:txBody>
      </p:sp>
    </p:spTree>
    <p:extLst>
      <p:ext uri="{BB962C8B-B14F-4D97-AF65-F5344CB8AC3E}">
        <p14:creationId xmlns:p14="http://schemas.microsoft.com/office/powerpoint/2010/main" val="2786503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9AF9-EB6F-6AA6-D6AB-D59E36A17A8D}"/>
              </a:ext>
            </a:extLst>
          </p:cNvPr>
          <p:cNvSpPr>
            <a:spLocks noGrp="1"/>
          </p:cNvSpPr>
          <p:nvPr>
            <p:ph type="title"/>
          </p:nvPr>
        </p:nvSpPr>
        <p:spPr>
          <a:xfrm>
            <a:off x="623888" y="476250"/>
            <a:ext cx="10296648" cy="1080542"/>
          </a:xfrm>
        </p:spPr>
        <p:txBody>
          <a:bodyPr anchor="t">
            <a:normAutofit/>
          </a:bodyPr>
          <a:lstStyle/>
          <a:p>
            <a:r>
              <a:rPr lang="en-US" err="1"/>
              <a:t>Tavoitteet</a:t>
            </a:r>
            <a:r>
              <a:rPr lang="en-US"/>
              <a:t> ja </a:t>
            </a:r>
            <a:r>
              <a:rPr lang="en-US" err="1"/>
              <a:t>sisällöt</a:t>
            </a:r>
            <a:r>
              <a:rPr lang="en-US"/>
              <a:t>:</a:t>
            </a:r>
          </a:p>
        </p:txBody>
      </p:sp>
      <p:sp>
        <p:nvSpPr>
          <p:cNvPr id="4" name="Content Placeholder 3">
            <a:extLst>
              <a:ext uri="{FF2B5EF4-FFF2-40B4-BE49-F238E27FC236}">
                <a16:creationId xmlns:a16="http://schemas.microsoft.com/office/drawing/2014/main" id="{9BCDFC96-5A57-050C-B951-6AAE36D3569B}"/>
              </a:ext>
            </a:extLst>
          </p:cNvPr>
          <p:cNvSpPr>
            <a:spLocks noGrp="1"/>
          </p:cNvSpPr>
          <p:nvPr>
            <p:ph sz="half" idx="1"/>
          </p:nvPr>
        </p:nvSpPr>
        <p:spPr>
          <a:xfrm>
            <a:off x="6096000" y="1869426"/>
            <a:ext cx="5328096" cy="4392612"/>
          </a:xfrm>
        </p:spPr>
        <p:txBody>
          <a:bodyPr vert="horz" lIns="91440" tIns="45720" rIns="91440" bIns="45720" rtlCol="0" anchor="t">
            <a:normAutofit/>
          </a:bodyPr>
          <a:lstStyle/>
          <a:p>
            <a:pPr>
              <a:lnSpc>
                <a:spcPct val="110000"/>
              </a:lnSpc>
            </a:pPr>
            <a:r>
              <a:rPr lang="fi-FI" b="1" i="0">
                <a:effectLst/>
              </a:rPr>
              <a:t>Miten kasvatuksen avulla rakennetaan demokraattista, tasa-arvoista, yhdenvertaista ja kestävää yhteiskuntaa?</a:t>
            </a:r>
          </a:p>
          <a:p>
            <a:pPr>
              <a:lnSpc>
                <a:spcPct val="110000"/>
              </a:lnSpc>
            </a:pPr>
            <a:r>
              <a:rPr lang="fi-FI" b="1" i="0">
                <a:effectLst/>
              </a:rPr>
              <a:t>Teemoja: </a:t>
            </a:r>
            <a:r>
              <a:rPr lang="fi-FI" i="0">
                <a:effectLst/>
              </a:rPr>
              <a:t>Tiedon ja tietämisen sosiaalinen luonne, yhteiskunnallinen kasvatus ja yhteiskuntaan kasvattaminen, demokratiakasvatus, koulutuspolitiikka ja hallinnollinen ohjaus</a:t>
            </a:r>
          </a:p>
          <a:p>
            <a:pPr>
              <a:lnSpc>
                <a:spcPct val="110000"/>
              </a:lnSpc>
            </a:pPr>
            <a:r>
              <a:rPr lang="fi-FI" b="1" i="0">
                <a:effectLst/>
              </a:rPr>
              <a:t>Käsitteistöä: </a:t>
            </a:r>
            <a:r>
              <a:rPr lang="fi-FI" i="0">
                <a:effectLst/>
              </a:rPr>
              <a:t>Sosialisaatio, normit, tasa-arvo, yhdenvertaisuus ja valta </a:t>
            </a:r>
          </a:p>
          <a:p>
            <a:pPr>
              <a:lnSpc>
                <a:spcPct val="110000"/>
              </a:lnSpc>
            </a:pPr>
            <a:r>
              <a:rPr lang="fi-FI" b="1" i="0">
                <a:effectLst/>
              </a:rPr>
              <a:t>Ydinosaamisalueet</a:t>
            </a:r>
            <a:r>
              <a:rPr lang="fi-FI" i="0">
                <a:effectLst/>
              </a:rPr>
              <a:t>: Eettinen osaaminen, yhteisöllinen ja yhteiskunnallinen osaaminen, tieteellinen osaaminen</a:t>
            </a:r>
          </a:p>
          <a:p>
            <a:pPr marL="0" indent="0">
              <a:lnSpc>
                <a:spcPct val="110000"/>
              </a:lnSpc>
              <a:buNone/>
            </a:pPr>
            <a:endParaRPr lang="fi-FI" b="1"/>
          </a:p>
        </p:txBody>
      </p:sp>
      <p:sp>
        <p:nvSpPr>
          <p:cNvPr id="3" name="Content Placeholder 2">
            <a:extLst>
              <a:ext uri="{FF2B5EF4-FFF2-40B4-BE49-F238E27FC236}">
                <a16:creationId xmlns:a16="http://schemas.microsoft.com/office/drawing/2014/main" id="{ACF207C3-84F4-099B-DE2A-163FF217DBD2}"/>
              </a:ext>
            </a:extLst>
          </p:cNvPr>
          <p:cNvSpPr>
            <a:spLocks noGrp="1"/>
          </p:cNvSpPr>
          <p:nvPr>
            <p:ph sz="half" idx="2"/>
          </p:nvPr>
        </p:nvSpPr>
        <p:spPr>
          <a:xfrm>
            <a:off x="263352" y="1824421"/>
            <a:ext cx="5328098" cy="4392612"/>
          </a:xfrm>
        </p:spPr>
        <p:txBody>
          <a:bodyPr vert="horz" lIns="91440" tIns="45720" rIns="91440" bIns="45720" rtlCol="0" anchor="t">
            <a:normAutofit/>
          </a:bodyPr>
          <a:lstStyle/>
          <a:p>
            <a:r>
              <a:rPr lang="en-US" b="1" err="1"/>
              <a:t>Opintojakson</a:t>
            </a:r>
            <a:r>
              <a:rPr lang="en-US" b="1"/>
              <a:t> </a:t>
            </a:r>
            <a:r>
              <a:rPr lang="en-US" b="1" err="1"/>
              <a:t>suoritettuaan</a:t>
            </a:r>
            <a:r>
              <a:rPr lang="en-US" b="1"/>
              <a:t> </a:t>
            </a:r>
            <a:r>
              <a:rPr lang="en-US" b="1" err="1"/>
              <a:t>opiskelija</a:t>
            </a:r>
            <a:r>
              <a:rPr lang="en-US" b="1"/>
              <a:t>: </a:t>
            </a:r>
          </a:p>
          <a:p>
            <a:r>
              <a:rPr lang="en-US" b="1" err="1"/>
              <a:t>hahmottaa</a:t>
            </a:r>
            <a:r>
              <a:rPr lang="en-US" b="1"/>
              <a:t>, </a:t>
            </a:r>
            <a:r>
              <a:rPr lang="en-US" b="1" err="1"/>
              <a:t>miten</a:t>
            </a:r>
            <a:r>
              <a:rPr lang="en-US" b="1"/>
              <a:t> </a:t>
            </a:r>
            <a:r>
              <a:rPr lang="en-US" b="1" err="1"/>
              <a:t>kasvatus</a:t>
            </a:r>
            <a:r>
              <a:rPr lang="en-US" b="1"/>
              <a:t> </a:t>
            </a:r>
            <a:r>
              <a:rPr lang="en-US" b="1" err="1"/>
              <a:t>ilmenee</a:t>
            </a:r>
            <a:r>
              <a:rPr lang="en-US" b="1"/>
              <a:t> </a:t>
            </a:r>
            <a:r>
              <a:rPr lang="en-US" b="1" err="1"/>
              <a:t>yhtäältä</a:t>
            </a:r>
            <a:r>
              <a:rPr lang="en-US" b="1"/>
              <a:t> </a:t>
            </a:r>
            <a:r>
              <a:rPr lang="en-US" b="1" err="1"/>
              <a:t>yhteiskunnallisten</a:t>
            </a:r>
            <a:r>
              <a:rPr lang="en-US" b="1"/>
              <a:t> </a:t>
            </a:r>
            <a:r>
              <a:rPr lang="en-US" b="1" err="1"/>
              <a:t>rakenteiden</a:t>
            </a:r>
            <a:r>
              <a:rPr lang="en-US" b="1"/>
              <a:t> ja </a:t>
            </a:r>
            <a:r>
              <a:rPr lang="en-US" b="1" err="1"/>
              <a:t>käytänteiden</a:t>
            </a:r>
            <a:r>
              <a:rPr lang="en-US" b="1"/>
              <a:t> </a:t>
            </a:r>
            <a:r>
              <a:rPr lang="en-US" b="1" err="1"/>
              <a:t>osana</a:t>
            </a:r>
            <a:r>
              <a:rPr lang="en-US" b="1"/>
              <a:t> ja </a:t>
            </a:r>
            <a:r>
              <a:rPr lang="en-US" b="1" err="1"/>
              <a:t>toisaalta</a:t>
            </a:r>
            <a:r>
              <a:rPr lang="en-US" b="1"/>
              <a:t> </a:t>
            </a:r>
            <a:r>
              <a:rPr lang="en-US" b="1" err="1"/>
              <a:t>niitä</a:t>
            </a:r>
            <a:r>
              <a:rPr lang="en-US" b="1"/>
              <a:t> </a:t>
            </a:r>
            <a:r>
              <a:rPr lang="en-US" b="1" err="1"/>
              <a:t>muuttavana</a:t>
            </a:r>
            <a:r>
              <a:rPr lang="en-US" b="1"/>
              <a:t> </a:t>
            </a:r>
            <a:r>
              <a:rPr lang="en-US" b="1" err="1"/>
              <a:t>voimana</a:t>
            </a:r>
            <a:r>
              <a:rPr lang="en-US" b="1"/>
              <a:t>.</a:t>
            </a:r>
          </a:p>
          <a:p>
            <a:r>
              <a:rPr lang="en-US" b="1" err="1"/>
              <a:t>osaa</a:t>
            </a:r>
            <a:r>
              <a:rPr lang="en-US" b="1"/>
              <a:t> </a:t>
            </a:r>
            <a:r>
              <a:rPr lang="en-US" b="1" err="1"/>
              <a:t>tarkastella</a:t>
            </a:r>
            <a:r>
              <a:rPr lang="en-US" b="1"/>
              <a:t> </a:t>
            </a:r>
            <a:r>
              <a:rPr lang="en-US" b="1" err="1"/>
              <a:t>kasvatuksen</a:t>
            </a:r>
            <a:r>
              <a:rPr lang="en-US" b="1"/>
              <a:t> ja </a:t>
            </a:r>
            <a:r>
              <a:rPr lang="en-US" b="1" err="1"/>
              <a:t>koulutuksen</a:t>
            </a:r>
            <a:r>
              <a:rPr lang="en-US" b="1"/>
              <a:t> </a:t>
            </a:r>
            <a:r>
              <a:rPr lang="en-US" b="1" err="1"/>
              <a:t>ilmiöitä</a:t>
            </a:r>
            <a:r>
              <a:rPr lang="en-US" b="1"/>
              <a:t> </a:t>
            </a:r>
            <a:r>
              <a:rPr lang="en-US" b="1" err="1"/>
              <a:t>yhteiskunnallisesta</a:t>
            </a:r>
            <a:r>
              <a:rPr lang="en-US" b="1"/>
              <a:t> ja </a:t>
            </a:r>
            <a:r>
              <a:rPr lang="en-US" b="1" err="1"/>
              <a:t>kulttuurisesta</a:t>
            </a:r>
            <a:r>
              <a:rPr lang="en-US" b="1"/>
              <a:t> </a:t>
            </a:r>
            <a:r>
              <a:rPr lang="en-US" b="1" err="1"/>
              <a:t>näkökulmasta</a:t>
            </a:r>
            <a:r>
              <a:rPr lang="en-US" b="1"/>
              <a:t> </a:t>
            </a:r>
            <a:r>
              <a:rPr lang="en-US" b="1" err="1"/>
              <a:t>hyödyntäen</a:t>
            </a:r>
            <a:r>
              <a:rPr lang="en-US" b="1"/>
              <a:t> </a:t>
            </a:r>
            <a:r>
              <a:rPr lang="en-US" b="1" err="1"/>
              <a:t>kasvatussosiologista</a:t>
            </a:r>
            <a:r>
              <a:rPr lang="en-US" b="1"/>
              <a:t> </a:t>
            </a:r>
            <a:r>
              <a:rPr lang="en-US" b="1" err="1"/>
              <a:t>käsitteistöä</a:t>
            </a:r>
            <a:r>
              <a:rPr lang="en-US" b="1"/>
              <a:t>.</a:t>
            </a:r>
          </a:p>
          <a:p>
            <a:r>
              <a:rPr lang="en-US" b="1" err="1"/>
              <a:t>osaa</a:t>
            </a:r>
            <a:r>
              <a:rPr lang="en-US" b="1"/>
              <a:t> </a:t>
            </a:r>
            <a:r>
              <a:rPr lang="en-US" b="1" err="1"/>
              <a:t>eritellä</a:t>
            </a:r>
            <a:r>
              <a:rPr lang="en-US" b="1"/>
              <a:t> </a:t>
            </a:r>
            <a:r>
              <a:rPr lang="en-US" b="1" err="1"/>
              <a:t>kasvatuskäytänteiden</a:t>
            </a:r>
            <a:r>
              <a:rPr lang="en-US" b="1"/>
              <a:t> ja </a:t>
            </a:r>
            <a:r>
              <a:rPr lang="en-US" b="1" err="1"/>
              <a:t>lapsuudessa</a:t>
            </a:r>
            <a:r>
              <a:rPr lang="en-US" b="1"/>
              <a:t>, </a:t>
            </a:r>
            <a:r>
              <a:rPr lang="en-US" b="1" err="1"/>
              <a:t>nuoruudessa</a:t>
            </a:r>
            <a:r>
              <a:rPr lang="en-US" b="1"/>
              <a:t> </a:t>
            </a:r>
            <a:r>
              <a:rPr lang="en-US" b="1" err="1"/>
              <a:t>sekä</a:t>
            </a:r>
            <a:r>
              <a:rPr lang="en-US" b="1"/>
              <a:t> </a:t>
            </a:r>
            <a:r>
              <a:rPr lang="en-US" b="1" err="1"/>
              <a:t>aikuisuudessa</a:t>
            </a:r>
            <a:r>
              <a:rPr lang="en-US" b="1"/>
              <a:t> </a:t>
            </a:r>
            <a:r>
              <a:rPr lang="en-US" b="1" err="1"/>
              <a:t>tapahtuneiden</a:t>
            </a:r>
            <a:r>
              <a:rPr lang="en-US" b="1"/>
              <a:t> </a:t>
            </a:r>
            <a:r>
              <a:rPr lang="en-US" b="1" err="1"/>
              <a:t>kulttuuristen</a:t>
            </a:r>
            <a:r>
              <a:rPr lang="en-US" b="1"/>
              <a:t> </a:t>
            </a:r>
            <a:r>
              <a:rPr lang="en-US" b="1" err="1"/>
              <a:t>muutosten</a:t>
            </a:r>
            <a:r>
              <a:rPr lang="en-US" b="1"/>
              <a:t> </a:t>
            </a:r>
            <a:r>
              <a:rPr lang="en-US" b="1" err="1"/>
              <a:t>yhteyksiä</a:t>
            </a:r>
            <a:r>
              <a:rPr lang="en-US" b="1"/>
              <a:t>. </a:t>
            </a:r>
          </a:p>
          <a:p>
            <a:endParaRPr lang="en-US" b="1"/>
          </a:p>
        </p:txBody>
      </p:sp>
      <p:sp>
        <p:nvSpPr>
          <p:cNvPr id="15" name="Date Placeholder 4">
            <a:extLst>
              <a:ext uri="{FF2B5EF4-FFF2-40B4-BE49-F238E27FC236}">
                <a16:creationId xmlns:a16="http://schemas.microsoft.com/office/drawing/2014/main" id="{1341EB4B-CEF9-00B0-72A3-0F22041862C9}"/>
              </a:ext>
            </a:extLst>
          </p:cNvPr>
          <p:cNvSpPr>
            <a:spLocks noGrp="1"/>
          </p:cNvSpPr>
          <p:nvPr>
            <p:ph type="dt" sz="half" idx="10"/>
          </p:nvPr>
        </p:nvSpPr>
        <p:spPr>
          <a:xfrm>
            <a:off x="1055440" y="6381329"/>
            <a:ext cx="5040560" cy="216024"/>
          </a:xfrm>
        </p:spPr>
        <p:txBody>
          <a:bodyPr/>
          <a:lstStyle/>
          <a:p>
            <a:pPr>
              <a:spcAft>
                <a:spcPts val="600"/>
              </a:spcAft>
            </a:pPr>
            <a:fld id="{09E99790-A5AA-4C9F-86E4-F2AE5C5929B8}" type="datetime1">
              <a:rPr lang="fi-FI" smtClean="0"/>
              <a:pPr>
                <a:spcAft>
                  <a:spcPts val="600"/>
                </a:spcAft>
              </a:pPr>
              <a:t>14.1.2026</a:t>
            </a:fld>
            <a:endParaRPr lang="fi-FI"/>
          </a:p>
        </p:txBody>
      </p:sp>
      <p:sp>
        <p:nvSpPr>
          <p:cNvPr id="16" name="Footer Placeholder 5">
            <a:extLst>
              <a:ext uri="{FF2B5EF4-FFF2-40B4-BE49-F238E27FC236}">
                <a16:creationId xmlns:a16="http://schemas.microsoft.com/office/drawing/2014/main" id="{9250D993-B70C-C5FC-E273-C1812925AEB8}"/>
              </a:ext>
            </a:extLst>
          </p:cNvPr>
          <p:cNvSpPr>
            <a:spLocks noGrp="1"/>
          </p:cNvSpPr>
          <p:nvPr>
            <p:ph type="ftr" sz="quarter" idx="11"/>
          </p:nvPr>
        </p:nvSpPr>
        <p:spPr>
          <a:xfrm>
            <a:off x="6096000" y="6381329"/>
            <a:ext cx="5472113" cy="216023"/>
          </a:xfrm>
        </p:spPr>
        <p:txBody>
          <a:bodyPr/>
          <a:lstStyle/>
          <a:p>
            <a:pPr>
              <a:spcAft>
                <a:spcPts val="600"/>
              </a:spcAft>
            </a:pPr>
            <a:r>
              <a:rPr lang="fi-FI"/>
              <a:t>JYU Since 1863.</a:t>
            </a:r>
          </a:p>
        </p:txBody>
      </p:sp>
      <p:sp>
        <p:nvSpPr>
          <p:cNvPr id="17" name="Slide Number Placeholder 6">
            <a:extLst>
              <a:ext uri="{FF2B5EF4-FFF2-40B4-BE49-F238E27FC236}">
                <a16:creationId xmlns:a16="http://schemas.microsoft.com/office/drawing/2014/main" id="{FC2FC3B3-BE07-B18D-156C-1255B0ED80BF}"/>
              </a:ext>
            </a:extLst>
          </p:cNvPr>
          <p:cNvSpPr>
            <a:spLocks noGrp="1"/>
          </p:cNvSpPr>
          <p:nvPr>
            <p:ph type="sldNum" sz="quarter" idx="12"/>
          </p:nvPr>
        </p:nvSpPr>
        <p:spPr>
          <a:xfrm>
            <a:off x="623888" y="6381551"/>
            <a:ext cx="431998" cy="215801"/>
          </a:xfrm>
        </p:spPr>
        <p:txBody>
          <a:bodyPr/>
          <a:lstStyle/>
          <a:p>
            <a:pPr>
              <a:spcAft>
                <a:spcPts val="600"/>
              </a:spcAft>
            </a:pPr>
            <a:fld id="{9E548902-A2E1-4711-A467-290FB9FE5D63}" type="slidenum">
              <a:rPr lang="fi-FI" smtClean="0"/>
              <a:pPr>
                <a:spcAft>
                  <a:spcPts val="600"/>
                </a:spcAft>
              </a:pPr>
              <a:t>4</a:t>
            </a:fld>
            <a:endParaRPr lang="fi-FI"/>
          </a:p>
        </p:txBody>
      </p:sp>
    </p:spTree>
    <p:extLst>
      <p:ext uri="{BB962C8B-B14F-4D97-AF65-F5344CB8AC3E}">
        <p14:creationId xmlns:p14="http://schemas.microsoft.com/office/powerpoint/2010/main" val="2942977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Opintojakson suorittaminen - tehtävät</a:t>
            </a:r>
            <a:br>
              <a:rPr lang="fi-FI"/>
            </a:br>
            <a:endParaRPr lang="fi-FI"/>
          </a:p>
        </p:txBody>
      </p:sp>
      <p:sp>
        <p:nvSpPr>
          <p:cNvPr id="3" name="Content Placeholder 2"/>
          <p:cNvSpPr>
            <a:spLocks noGrp="1"/>
          </p:cNvSpPr>
          <p:nvPr>
            <p:ph idx="1"/>
          </p:nvPr>
        </p:nvSpPr>
        <p:spPr/>
        <p:txBody>
          <a:bodyPr/>
          <a:lstStyle/>
          <a:p>
            <a:r>
              <a:rPr lang="fi-FI" b="1" u="sng"/>
              <a:t>Opintojakson pääsivu </a:t>
            </a:r>
            <a:r>
              <a:rPr lang="fi-FI" b="1" u="sng" err="1"/>
              <a:t>peda.netissä</a:t>
            </a:r>
            <a:r>
              <a:rPr lang="fi-FI" b="1" u="sng"/>
              <a:t>: </a:t>
            </a:r>
          </a:p>
          <a:p>
            <a:pPr lvl="1"/>
            <a:r>
              <a:rPr lang="fi-FI">
                <a:hlinkClick r:id="rId2"/>
              </a:rPr>
              <a:t>https://peda.net/id/6eb437d0d86</a:t>
            </a:r>
            <a:endParaRPr lang="fi-FI"/>
          </a:p>
          <a:p>
            <a:r>
              <a:rPr lang="fi-FI" b="1" u="sng"/>
              <a:t>Tiedekunnan yhteiset luentotallenteet</a:t>
            </a:r>
            <a:r>
              <a:rPr lang="fi-FI"/>
              <a:t> </a:t>
            </a:r>
          </a:p>
          <a:p>
            <a:pPr lvl="1"/>
            <a:r>
              <a:rPr lang="fi-FI"/>
              <a:t>Linkit luentoihin löytyvät (Polkuavain: Kestävä): </a:t>
            </a:r>
            <a:r>
              <a:rPr lang="fi-FI">
                <a:hlinkClick r:id="rId3"/>
              </a:rPr>
              <a:t>https://moniviestin.jyu.fi/fi/ohjelmat/ktkp020-syksy25</a:t>
            </a:r>
            <a:r>
              <a:rPr lang="fi-FI"/>
              <a:t>  </a:t>
            </a:r>
            <a:endParaRPr lang="fi-FI" b="1" u="sng"/>
          </a:p>
          <a:p>
            <a:r>
              <a:rPr lang="fi-FI" b="1" u="sng"/>
              <a:t>Suurryhmä- ja opehuonetapaamiset.</a:t>
            </a:r>
            <a:r>
              <a:rPr lang="fi-FI"/>
              <a:t> </a:t>
            </a:r>
          </a:p>
          <a:p>
            <a:pPr lvl="1"/>
            <a:r>
              <a:rPr lang="fi-FI"/>
              <a:t>Tapaamisten aikataulut löytyvät Sisusta </a:t>
            </a:r>
          </a:p>
          <a:p>
            <a:r>
              <a:rPr lang="fi-FI" b="1" u="sng"/>
              <a:t>Oppimistehtävät:</a:t>
            </a:r>
            <a:r>
              <a:rPr lang="fi-FI"/>
              <a:t> </a:t>
            </a:r>
          </a:p>
          <a:p>
            <a:pPr lvl="1"/>
            <a:r>
              <a:rPr lang="fi-FI"/>
              <a:t>Norminrikkomistehtävä (Yksilötehtävä)</a:t>
            </a:r>
          </a:p>
          <a:p>
            <a:pPr lvl="1"/>
            <a:r>
              <a:rPr lang="fi-FI"/>
              <a:t>Megatrenditehtävä (Ryhmätehtävä, johon liittyy kouluvierailu)</a:t>
            </a:r>
          </a:p>
          <a:p>
            <a:pPr lvl="1"/>
            <a:r>
              <a:rPr lang="fi-FI" err="1"/>
              <a:t>Prope</a:t>
            </a:r>
            <a:r>
              <a:rPr lang="fi-FI"/>
              <a:t>: yhteisöllinen &amp; yhteiskunnallinen osaaminen (Yksilötehtävä)</a:t>
            </a:r>
          </a:p>
          <a:p>
            <a:r>
              <a:rPr lang="fi-FI"/>
              <a:t>Tehtävien tarkempi ohjeistus:  </a:t>
            </a:r>
            <a:r>
              <a:rPr lang="fi-FI">
                <a:hlinkClick r:id="rId4"/>
              </a:rPr>
              <a:t>https://peda.net/id/75589514d87</a:t>
            </a:r>
            <a:r>
              <a:rPr lang="fi-FI"/>
              <a:t> </a:t>
            </a:r>
          </a:p>
        </p:txBody>
      </p:sp>
      <p:sp>
        <p:nvSpPr>
          <p:cNvPr id="4" name="Date Placeholder 3"/>
          <p:cNvSpPr>
            <a:spLocks noGrp="1"/>
          </p:cNvSpPr>
          <p:nvPr>
            <p:ph type="dt" sz="half" idx="10"/>
          </p:nvPr>
        </p:nvSpPr>
        <p:spPr/>
        <p:txBody>
          <a:bodyPr/>
          <a:lstStyle/>
          <a:p>
            <a:fld id="{1E0D9521-BE67-4899-9D66-A6004EC8346E}" type="datetime1">
              <a:rPr lang="fi-FI" smtClean="0"/>
              <a:t>14.1.2026</a:t>
            </a:fld>
            <a:endParaRPr lang="fi-FI"/>
          </a:p>
        </p:txBody>
      </p:sp>
      <p:sp>
        <p:nvSpPr>
          <p:cNvPr id="5" name="Footer Placeholder 4"/>
          <p:cNvSpPr>
            <a:spLocks noGrp="1"/>
          </p:cNvSpPr>
          <p:nvPr>
            <p:ph type="ftr" sz="quarter" idx="11"/>
          </p:nvPr>
        </p:nvSpPr>
        <p:spPr/>
        <p:txBody>
          <a:bodyPr/>
          <a:lstStyle/>
          <a:p>
            <a:r>
              <a:rPr lang="fi-FI"/>
              <a:t>JYU Since 1863.</a:t>
            </a:r>
          </a:p>
        </p:txBody>
      </p:sp>
      <p:sp>
        <p:nvSpPr>
          <p:cNvPr id="6" name="Slide Number Placeholder 5"/>
          <p:cNvSpPr>
            <a:spLocks noGrp="1"/>
          </p:cNvSpPr>
          <p:nvPr>
            <p:ph type="sldNum" sz="quarter" idx="12"/>
          </p:nvPr>
        </p:nvSpPr>
        <p:spPr/>
        <p:txBody>
          <a:bodyPr/>
          <a:lstStyle/>
          <a:p>
            <a:fld id="{9E548902-A2E1-4711-A467-290FB9FE5D63}" type="slidenum">
              <a:rPr lang="fi-FI" smtClean="0"/>
              <a:t>5</a:t>
            </a:fld>
            <a:endParaRPr lang="fi-FI"/>
          </a:p>
        </p:txBody>
      </p:sp>
    </p:spTree>
    <p:extLst>
      <p:ext uri="{BB962C8B-B14F-4D97-AF65-F5344CB8AC3E}">
        <p14:creationId xmlns:p14="http://schemas.microsoft.com/office/powerpoint/2010/main" val="1390393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F7F1-BFB6-6BBA-BC75-146D5C466CA0}"/>
              </a:ext>
            </a:extLst>
          </p:cNvPr>
          <p:cNvSpPr>
            <a:spLocks noGrp="1"/>
          </p:cNvSpPr>
          <p:nvPr>
            <p:ph type="title"/>
          </p:nvPr>
        </p:nvSpPr>
        <p:spPr>
          <a:xfrm>
            <a:off x="623888" y="295409"/>
            <a:ext cx="10296648" cy="504478"/>
          </a:xfrm>
        </p:spPr>
        <p:txBody>
          <a:bodyPr/>
          <a:lstStyle/>
          <a:p>
            <a:r>
              <a:rPr lang="en-US" err="1"/>
              <a:t>Kouluvierailu</a:t>
            </a:r>
          </a:p>
        </p:txBody>
      </p:sp>
      <p:sp>
        <p:nvSpPr>
          <p:cNvPr id="3" name="Content Placeholder 2">
            <a:extLst>
              <a:ext uri="{FF2B5EF4-FFF2-40B4-BE49-F238E27FC236}">
                <a16:creationId xmlns:a16="http://schemas.microsoft.com/office/drawing/2014/main" id="{7473E510-248B-C687-1B2E-A68DBF02C374}"/>
              </a:ext>
            </a:extLst>
          </p:cNvPr>
          <p:cNvSpPr>
            <a:spLocks noGrp="1"/>
          </p:cNvSpPr>
          <p:nvPr>
            <p:ph idx="1"/>
          </p:nvPr>
        </p:nvSpPr>
        <p:spPr>
          <a:xfrm>
            <a:off x="623889" y="1052736"/>
            <a:ext cx="10940436" cy="5400600"/>
          </a:xfrm>
        </p:spPr>
        <p:txBody>
          <a:bodyPr/>
          <a:lstStyle/>
          <a:p>
            <a:r>
              <a:rPr lang="en-US" b="1" err="1">
                <a:solidFill>
                  <a:srgbClr val="333333"/>
                </a:solidFill>
                <a:latin typeface="Poppins"/>
                <a:cs typeface="Poppins"/>
              </a:rPr>
              <a:t>Havainnoinnin</a:t>
            </a:r>
            <a:r>
              <a:rPr lang="en-US" b="1">
                <a:solidFill>
                  <a:srgbClr val="333333"/>
                </a:solidFill>
                <a:latin typeface="Poppins"/>
                <a:cs typeface="Poppins"/>
              </a:rPr>
              <a:t> </a:t>
            </a:r>
            <a:r>
              <a:rPr lang="en-US" b="1" err="1">
                <a:solidFill>
                  <a:srgbClr val="333333"/>
                </a:solidFill>
                <a:latin typeface="Poppins"/>
                <a:cs typeface="Poppins"/>
              </a:rPr>
              <a:t>kohteena</a:t>
            </a:r>
            <a:r>
              <a:rPr lang="en-US" b="1">
                <a:solidFill>
                  <a:srgbClr val="333333"/>
                </a:solidFill>
                <a:latin typeface="Poppins"/>
                <a:cs typeface="Poppins"/>
              </a:rPr>
              <a:t> </a:t>
            </a:r>
            <a:r>
              <a:rPr lang="en-US" b="1" err="1">
                <a:solidFill>
                  <a:srgbClr val="333333"/>
                </a:solidFill>
                <a:latin typeface="Poppins"/>
                <a:cs typeface="Poppins"/>
              </a:rPr>
              <a:t>pienryhmänne</a:t>
            </a:r>
            <a:r>
              <a:rPr lang="en-US" b="1">
                <a:solidFill>
                  <a:srgbClr val="333333"/>
                </a:solidFill>
                <a:latin typeface="Poppins"/>
                <a:cs typeface="Poppins"/>
              </a:rPr>
              <a:t> </a:t>
            </a:r>
            <a:r>
              <a:rPr lang="en-US" b="1" err="1">
                <a:solidFill>
                  <a:srgbClr val="333333"/>
                </a:solidFill>
                <a:latin typeface="Poppins"/>
                <a:cs typeface="Poppins"/>
              </a:rPr>
              <a:t>megatrendi</a:t>
            </a:r>
            <a:r>
              <a:rPr lang="en-US" b="1">
                <a:solidFill>
                  <a:srgbClr val="333333"/>
                </a:solidFill>
                <a:latin typeface="Poppins"/>
                <a:cs typeface="Poppins"/>
              </a:rPr>
              <a:t>, </a:t>
            </a:r>
            <a:r>
              <a:rPr lang="en-US" b="1" err="1">
                <a:solidFill>
                  <a:srgbClr val="333333"/>
                </a:solidFill>
                <a:latin typeface="Poppins"/>
                <a:cs typeface="Poppins"/>
              </a:rPr>
              <a:t>jonka</a:t>
            </a:r>
            <a:r>
              <a:rPr lang="en-US" b="1">
                <a:solidFill>
                  <a:srgbClr val="333333"/>
                </a:solidFill>
                <a:latin typeface="Poppins"/>
                <a:cs typeface="Poppins"/>
              </a:rPr>
              <a:t> </a:t>
            </a:r>
            <a:r>
              <a:rPr lang="en-US" b="1" err="1">
                <a:solidFill>
                  <a:srgbClr val="333333"/>
                </a:solidFill>
                <a:latin typeface="Poppins"/>
                <a:cs typeface="Poppins"/>
              </a:rPr>
              <a:t>kautta</a:t>
            </a:r>
            <a:r>
              <a:rPr lang="en-US" b="1">
                <a:solidFill>
                  <a:srgbClr val="333333"/>
                </a:solidFill>
                <a:latin typeface="Poppins"/>
                <a:cs typeface="Poppins"/>
              </a:rPr>
              <a:t> </a:t>
            </a:r>
            <a:r>
              <a:rPr lang="en-US" b="1" err="1">
                <a:solidFill>
                  <a:srgbClr val="333333"/>
                </a:solidFill>
                <a:latin typeface="Poppins"/>
                <a:cs typeface="Poppins"/>
              </a:rPr>
              <a:t>pohditaan</a:t>
            </a:r>
            <a:r>
              <a:rPr lang="en-US" b="1">
                <a:solidFill>
                  <a:srgbClr val="333333"/>
                </a:solidFill>
                <a:latin typeface="Poppins"/>
                <a:cs typeface="Poppins"/>
              </a:rPr>
              <a:t>,</a:t>
            </a:r>
            <a:r>
              <a:rPr lang="en-US">
                <a:solidFill>
                  <a:srgbClr val="333333"/>
                </a:solidFill>
                <a:latin typeface="Poppins"/>
                <a:cs typeface="Poppins"/>
              </a:rPr>
              <a:t> </a:t>
            </a:r>
            <a:r>
              <a:rPr lang="en-US" b="1" err="1">
                <a:solidFill>
                  <a:srgbClr val="333333"/>
                </a:solidFill>
                <a:latin typeface="Poppins"/>
                <a:cs typeface="Poppins"/>
              </a:rPr>
              <a:t>millaisia</a:t>
            </a:r>
            <a:r>
              <a:rPr lang="en-US" b="1">
                <a:solidFill>
                  <a:srgbClr val="333333"/>
                </a:solidFill>
                <a:latin typeface="Poppins"/>
                <a:cs typeface="Poppins"/>
              </a:rPr>
              <a:t> </a:t>
            </a:r>
            <a:r>
              <a:rPr lang="en-US" b="1" err="1">
                <a:solidFill>
                  <a:srgbClr val="333333"/>
                </a:solidFill>
                <a:latin typeface="Poppins"/>
                <a:cs typeface="Poppins"/>
              </a:rPr>
              <a:t>yhteiskunnallisia</a:t>
            </a:r>
            <a:r>
              <a:rPr lang="en-US" b="1">
                <a:solidFill>
                  <a:srgbClr val="333333"/>
                </a:solidFill>
                <a:latin typeface="Poppins"/>
                <a:cs typeface="Poppins"/>
              </a:rPr>
              <a:t> </a:t>
            </a:r>
            <a:r>
              <a:rPr lang="en-US" b="1" err="1">
                <a:solidFill>
                  <a:srgbClr val="333333"/>
                </a:solidFill>
                <a:latin typeface="Poppins"/>
                <a:cs typeface="Poppins"/>
              </a:rPr>
              <a:t>rakenteita</a:t>
            </a:r>
            <a:r>
              <a:rPr lang="en-US" b="1">
                <a:solidFill>
                  <a:srgbClr val="333333"/>
                </a:solidFill>
                <a:latin typeface="Poppins"/>
                <a:cs typeface="Poppins"/>
              </a:rPr>
              <a:t> ja </a:t>
            </a:r>
            <a:r>
              <a:rPr lang="en-US" b="1" err="1">
                <a:solidFill>
                  <a:srgbClr val="333333"/>
                </a:solidFill>
                <a:latin typeface="Poppins"/>
                <a:cs typeface="Poppins"/>
              </a:rPr>
              <a:t>käytänteitä</a:t>
            </a:r>
            <a:r>
              <a:rPr lang="en-US" b="1">
                <a:solidFill>
                  <a:srgbClr val="333333"/>
                </a:solidFill>
                <a:latin typeface="Poppins"/>
                <a:cs typeface="Poppins"/>
              </a:rPr>
              <a:t> </a:t>
            </a:r>
            <a:r>
              <a:rPr lang="en-US" b="1" err="1">
                <a:solidFill>
                  <a:srgbClr val="333333"/>
                </a:solidFill>
                <a:latin typeface="Poppins"/>
                <a:cs typeface="Poppins"/>
              </a:rPr>
              <a:t>koulukasvatus</a:t>
            </a:r>
            <a:r>
              <a:rPr lang="en-US" b="1">
                <a:solidFill>
                  <a:srgbClr val="333333"/>
                </a:solidFill>
                <a:latin typeface="Poppins"/>
                <a:cs typeface="Poppins"/>
              </a:rPr>
              <a:t> </a:t>
            </a:r>
            <a:r>
              <a:rPr lang="en-US" b="1" err="1">
                <a:solidFill>
                  <a:srgbClr val="333333"/>
                </a:solidFill>
                <a:latin typeface="Poppins"/>
                <a:cs typeface="Poppins"/>
              </a:rPr>
              <a:t>ilmentää</a:t>
            </a:r>
            <a:r>
              <a:rPr lang="en-US" b="1">
                <a:solidFill>
                  <a:srgbClr val="333333"/>
                </a:solidFill>
                <a:latin typeface="Poppins"/>
                <a:cs typeface="Poppins"/>
              </a:rPr>
              <a:t>?</a:t>
            </a:r>
          </a:p>
          <a:p>
            <a:r>
              <a:rPr lang="fi-FI"/>
              <a:t>Jokainen opiskelija suorittaa opintojakson aikana kouluvierailun (min. 6x45 min, joka voidaan jakaa esim. kahteen eri kertaan)</a:t>
            </a:r>
          </a:p>
          <a:p>
            <a:pPr lvl="1"/>
            <a:r>
              <a:rPr lang="fi-FI"/>
              <a:t>Havainnointi tapahtuu ala-/yläkoululla ja/tai lukiossa. Mahdollisuuksien mukaan sopikaa vierailut siten, että pienryhmänne saa näkökulmia eri kouluasteilta. </a:t>
            </a:r>
          </a:p>
          <a:p>
            <a:pPr lvl="1"/>
            <a:r>
              <a:rPr lang="fi-FI"/>
              <a:t>Pyritään seuraamaan koulun toimintaa omaa oppiainetta laajemmin (esim. välitunnit, eri oppiaineiden tunnit, opehuone...)</a:t>
            </a:r>
          </a:p>
          <a:p>
            <a:pPr lvl="1"/>
            <a:r>
              <a:rPr lang="fi-FI"/>
              <a:t>Sovi vierailu opettajan tai rehtorin kanssa, paitsi Norssille voi mennä sopimatta (</a:t>
            </a:r>
            <a:r>
              <a:rPr lang="fi-FI">
                <a:hlinkClick r:id="rId2"/>
              </a:rPr>
              <a:t>Ohjeet Norssilla observointiin</a:t>
            </a:r>
            <a:r>
              <a:rPr lang="fi-FI"/>
              <a:t>).</a:t>
            </a:r>
          </a:p>
          <a:p>
            <a:r>
              <a:rPr lang="fi-FI"/>
              <a:t>Havainnoi ja pohdi:</a:t>
            </a:r>
          </a:p>
          <a:p>
            <a:pPr lvl="1"/>
            <a:r>
              <a:rPr lang="fi-FI"/>
              <a:t>Miten pienryhmän megatrendi on havaittavissa/tulkittavissa koulussa?​</a:t>
            </a:r>
          </a:p>
          <a:p>
            <a:pPr lvl="1"/>
            <a:r>
              <a:rPr lang="fi-FI"/>
              <a:t>Millainen on lapsen/nuoren asema suhteessa näihin megatrendeihin?​</a:t>
            </a:r>
          </a:p>
          <a:p>
            <a:r>
              <a:rPr lang="fi-FI"/>
              <a:t>Pohdi havainnoinnin perusteella, miten ryhmäsi megatrendi on mahdollisesti muuttunut omista kouluajoistasi? ​</a:t>
            </a:r>
          </a:p>
          <a:p>
            <a:r>
              <a:rPr lang="fi-FI"/>
              <a:t>Pohtikaa ryhmänne kesken, miten koulukasvatus voi vaikuttaa yhteiskuntaan tai muuttaa yhteiskunnallisia rakenteita megatrendinne suunnassa?</a:t>
            </a:r>
            <a:br>
              <a:rPr lang="fi-FI"/>
            </a:br>
            <a:endParaRPr lang="en-US">
              <a:ea typeface="Lato"/>
              <a:cs typeface="Lato"/>
            </a:endParaRPr>
          </a:p>
        </p:txBody>
      </p:sp>
      <p:sp>
        <p:nvSpPr>
          <p:cNvPr id="4" name="Date Placeholder 3">
            <a:extLst>
              <a:ext uri="{FF2B5EF4-FFF2-40B4-BE49-F238E27FC236}">
                <a16:creationId xmlns:a16="http://schemas.microsoft.com/office/drawing/2014/main" id="{F47CD3F0-F7C1-5FDC-4B77-78A5E5638405}"/>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ECC9E7DC-211F-E64E-6200-08C3A5A6F688}"/>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67B6E933-F732-045A-5E03-78224B36E7D4}"/>
              </a:ext>
            </a:extLst>
          </p:cNvPr>
          <p:cNvSpPr>
            <a:spLocks noGrp="1"/>
          </p:cNvSpPr>
          <p:nvPr>
            <p:ph type="sldNum" sz="quarter" idx="12"/>
          </p:nvPr>
        </p:nvSpPr>
        <p:spPr/>
        <p:txBody>
          <a:bodyPr/>
          <a:lstStyle/>
          <a:p>
            <a:fld id="{9E548902-A2E1-4711-A467-290FB9FE5D63}" type="slidenum">
              <a:rPr lang="fi-FI" smtClean="0"/>
              <a:pPr/>
              <a:t>6</a:t>
            </a:fld>
            <a:endParaRPr lang="fi-FI"/>
          </a:p>
        </p:txBody>
      </p:sp>
    </p:spTree>
    <p:extLst>
      <p:ext uri="{BB962C8B-B14F-4D97-AF65-F5344CB8AC3E}">
        <p14:creationId xmlns:p14="http://schemas.microsoft.com/office/powerpoint/2010/main" val="3407625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A4B7-5452-390D-1AB8-82556F856FA9}"/>
              </a:ext>
            </a:extLst>
          </p:cNvPr>
          <p:cNvSpPr>
            <a:spLocks noGrp="1"/>
          </p:cNvSpPr>
          <p:nvPr>
            <p:ph type="title"/>
          </p:nvPr>
        </p:nvSpPr>
        <p:spPr>
          <a:xfrm>
            <a:off x="623889" y="188640"/>
            <a:ext cx="10296648" cy="360462"/>
          </a:xfrm>
        </p:spPr>
        <p:txBody>
          <a:bodyPr>
            <a:normAutofit fontScale="90000"/>
          </a:bodyPr>
          <a:lstStyle/>
          <a:p>
            <a:r>
              <a:rPr lang="fi-FI"/>
              <a:t>Aikataulu</a:t>
            </a:r>
          </a:p>
        </p:txBody>
      </p:sp>
      <p:sp>
        <p:nvSpPr>
          <p:cNvPr id="3" name="Content Placeholder 2">
            <a:extLst>
              <a:ext uri="{FF2B5EF4-FFF2-40B4-BE49-F238E27FC236}">
                <a16:creationId xmlns:a16="http://schemas.microsoft.com/office/drawing/2014/main" id="{8F063256-2BEF-F0C1-B2ED-2D5037A6615A}"/>
              </a:ext>
            </a:extLst>
          </p:cNvPr>
          <p:cNvSpPr>
            <a:spLocks noGrp="1"/>
          </p:cNvSpPr>
          <p:nvPr>
            <p:ph idx="1"/>
          </p:nvPr>
        </p:nvSpPr>
        <p:spPr>
          <a:xfrm>
            <a:off x="623889" y="692696"/>
            <a:ext cx="10940436" cy="6165304"/>
          </a:xfrm>
        </p:spPr>
        <p:txBody>
          <a:bodyPr>
            <a:normAutofit fontScale="77500" lnSpcReduction="20000"/>
          </a:bodyPr>
          <a:lstStyle/>
          <a:p>
            <a:pPr>
              <a:buFont typeface="Arial" panose="020B0604020202020204" pitchFamily="34" charset="0"/>
              <a:buChar char="•"/>
            </a:pPr>
            <a:r>
              <a:rPr lang="fi-FI" sz="1700"/>
              <a:t>Tapaamiset maanantaisin klo 14-16.,</a:t>
            </a:r>
            <a:r>
              <a:rPr lang="fi-FI" sz="1700" b="1"/>
              <a:t> paitsi viimeinen suurryhmä 14-17.30!</a:t>
            </a:r>
            <a:endParaRPr lang="fi-FI" sz="1700"/>
          </a:p>
          <a:p>
            <a:pPr>
              <a:buFont typeface="Arial" panose="020B0604020202020204" pitchFamily="34" charset="0"/>
              <a:buChar char="•"/>
            </a:pPr>
            <a:r>
              <a:rPr lang="fi-FI" sz="1700" b="1"/>
              <a:t>Suurryhmä 12.1.2026 (RUU Helena):</a:t>
            </a:r>
            <a:r>
              <a:rPr lang="fi-FI" sz="1700"/>
              <a:t> ​ </a:t>
            </a:r>
          </a:p>
          <a:p>
            <a:pPr marL="742950" lvl="1" indent="-285750">
              <a:buFont typeface="Arial" panose="020B0604020202020204" pitchFamily="34" charset="0"/>
              <a:buChar char="•"/>
            </a:pPr>
            <a:r>
              <a:rPr lang="fi-FI" sz="1700"/>
              <a:t>Opintojakson tavoitteet, sisällöt ja tehtävät sekä pohjustus norminrikkomistehtävään​ (Riitta)</a:t>
            </a:r>
          </a:p>
          <a:p>
            <a:pPr marL="742950" lvl="1" indent="-285750">
              <a:buFont typeface="Arial" panose="020B0604020202020204" pitchFamily="34" charset="0"/>
              <a:buChar char="•"/>
            </a:pPr>
            <a:r>
              <a:rPr lang="fi-FI" sz="1700"/>
              <a:t>Kotitehtävät: </a:t>
            </a:r>
          </a:p>
          <a:p>
            <a:pPr marL="1143000" lvl="2" indent="-228600">
              <a:buFont typeface="Arial" panose="020B0604020202020204" pitchFamily="34" charset="0"/>
              <a:buChar char="•"/>
            </a:pPr>
            <a:r>
              <a:rPr lang="fi-FI" sz="1700"/>
              <a:t>Luentotallenteet: Johdattelu ilmiökentälle, Osaksi maailmaa kysellen ja ihmetellen sekä Käsiteluennot 1 ja 2 (yhteensä noin 50 min).</a:t>
            </a:r>
          </a:p>
          <a:p>
            <a:pPr marL="1143000" lvl="2" indent="-228600">
              <a:buFont typeface="Arial" panose="020B0604020202020204" pitchFamily="34" charset="0"/>
              <a:buChar char="•"/>
            </a:pPr>
            <a:r>
              <a:rPr lang="fi-FI" sz="1700"/>
              <a:t>Luettavaksi: Antikainen, A., Rinne, R., &amp; Koski, L. (2021). </a:t>
            </a:r>
            <a:r>
              <a:rPr lang="fi-FI" sz="1700" i="1"/>
              <a:t>Kasvatussosiologia </a:t>
            </a:r>
            <a:r>
              <a:rPr lang="fi-FI" sz="1700"/>
              <a:t>(6., päivitetty painos. tai 2013 5. painos). PS-kustannus. Luku 2 Sosiologian ja kasvatussosiologian peruskäsitteitä ​</a:t>
            </a:r>
          </a:p>
          <a:p>
            <a:pPr>
              <a:buFont typeface="Arial" panose="020B0604020202020204" pitchFamily="34" charset="0"/>
              <a:buChar char="•"/>
            </a:pPr>
            <a:r>
              <a:rPr lang="fi-FI" sz="1700" b="1"/>
              <a:t>1. Opehuone (eli pienryhmä) 19.1.</a:t>
            </a:r>
            <a:r>
              <a:rPr lang="fi-FI" sz="1700"/>
              <a:t>: Norminrikkomistehtävän kehittelyä ja suurryhmän purkua, megatrendiryhmiin jakautuminen​ </a:t>
            </a:r>
          </a:p>
          <a:p>
            <a:pPr marL="742950" lvl="1" indent="-285750">
              <a:buFont typeface="Arial" panose="020B0604020202020204" pitchFamily="34" charset="0"/>
              <a:buChar char="•"/>
            </a:pPr>
            <a:r>
              <a:rPr lang="fi-FI" sz="1700"/>
              <a:t>Kotitehtäväksi: </a:t>
            </a:r>
          </a:p>
          <a:p>
            <a:pPr marL="1143000" lvl="2" indent="-228600">
              <a:buFont typeface="Arial" panose="020B0604020202020204" pitchFamily="34" charset="0"/>
              <a:buChar char="•"/>
            </a:pPr>
            <a:r>
              <a:rPr lang="fi-FI" sz="1700"/>
              <a:t>Luennot: Lapsen oikeuksien sopimus ja Osallisuus </a:t>
            </a:r>
            <a:r>
              <a:rPr lang="fi-FI" sz="1700" b="1"/>
              <a:t>JA</a:t>
            </a:r>
            <a:r>
              <a:rPr lang="fi-FI" sz="1700"/>
              <a:t> luennon oheislukemisto: Antikainen, A., Rinne, R., &amp; Koski, L. (2021). </a:t>
            </a:r>
            <a:r>
              <a:rPr lang="fi-FI" sz="1700" i="1"/>
              <a:t>Kasvatussosiologia </a:t>
            </a:r>
            <a:r>
              <a:rPr lang="fi-FI" sz="1700"/>
              <a:t>(6., päivitetty painos. tai 2013 5. painos). PS-kustannus. Luku 6.5 Opetussuunnitelma ja luku 6.6 Opetussuunnitelma ja tieto </a:t>
            </a:r>
          </a:p>
          <a:p>
            <a:pPr>
              <a:buFont typeface="Arial" panose="020B0604020202020204" pitchFamily="34" charset="0"/>
              <a:buChar char="•"/>
            </a:pPr>
            <a:r>
              <a:rPr lang="fi-FI" sz="1700" b="1"/>
              <a:t>2. Opehuone 26.1.</a:t>
            </a:r>
            <a:r>
              <a:rPr lang="fi-FI" sz="1700"/>
              <a:t>: Norminrikkomistehtävän purku, megatrenditehtävän tsekkaus​ </a:t>
            </a:r>
          </a:p>
          <a:p>
            <a:pPr marL="742950" lvl="1" indent="-285750">
              <a:buFont typeface="Arial" panose="020B0604020202020204" pitchFamily="34" charset="0"/>
              <a:buChar char="•"/>
            </a:pPr>
            <a:r>
              <a:rPr lang="fi-FI" sz="1700"/>
              <a:t>Kotitehtäväksi:</a:t>
            </a:r>
          </a:p>
          <a:p>
            <a:pPr marL="1004887" lvl="2" indent="-285750"/>
            <a:r>
              <a:rPr lang="fi-FI" sz="1700"/>
              <a:t>Luennot: Demokratiakasvatus </a:t>
            </a:r>
            <a:r>
              <a:rPr lang="fi-FI" sz="1700" b="1"/>
              <a:t>JA</a:t>
            </a:r>
            <a:r>
              <a:rPr lang="fi-FI" sz="1700"/>
              <a:t> luennon oheislukemisto: Antikainen, A., Rinne, R., &amp; Koski, L. (2021). </a:t>
            </a:r>
            <a:r>
              <a:rPr lang="fi-FI" sz="1700" i="1"/>
              <a:t>Kasvatussosiologia </a:t>
            </a:r>
            <a:r>
              <a:rPr lang="fi-FI" sz="1700"/>
              <a:t>(6., päivitetty painos. tai 2013 5. painos). PS-kustannus. Kotitehtäväksi:  Luvut 7.2-7.4 sekä luku 8 Koulun käytännöt </a:t>
            </a:r>
          </a:p>
          <a:p>
            <a:pPr>
              <a:buFont typeface="Arial" panose="020B0604020202020204" pitchFamily="34" charset="0"/>
              <a:buChar char="•"/>
            </a:pPr>
            <a:r>
              <a:rPr lang="fi-FI" sz="1700" b="1"/>
              <a:t>3. Opehuone 9.2.</a:t>
            </a:r>
            <a:r>
              <a:rPr lang="fi-FI" sz="1700"/>
              <a:t> Megatrenditehtävän työstämistä: Megatrendien esittelyä opehuoneissa​</a:t>
            </a:r>
          </a:p>
          <a:p>
            <a:pPr lvl="2"/>
            <a:r>
              <a:rPr lang="fi-FI" sz="1700"/>
              <a:t>Kotitehtäväksi:</a:t>
            </a:r>
          </a:p>
          <a:p>
            <a:pPr lvl="3"/>
            <a:r>
              <a:rPr lang="fi-FI" sz="1700"/>
              <a:t>Luennot: Koulutuspolitiikan kivijalat sekä Suomalaisen peruskoulun hyvä kehä? Luennon oheislukemisto: Antikainen, A., Rinne, R., &amp; Koski, L. (2021). </a:t>
            </a:r>
            <a:r>
              <a:rPr lang="fi-FI" sz="1700" i="1"/>
              <a:t>Kasvatussosiologia </a:t>
            </a:r>
            <a:r>
              <a:rPr lang="fi-FI" sz="1700"/>
              <a:t>(6., päivitetty painos. tai 2013 5. painos). PS-kustannus. Luku 5 Koulutuksen yhteiskunnalliset tehtävät</a:t>
            </a:r>
          </a:p>
          <a:p>
            <a:pPr>
              <a:buFont typeface="Arial" panose="020B0604020202020204" pitchFamily="34" charset="0"/>
              <a:buChar char="•"/>
            </a:pPr>
            <a:r>
              <a:rPr lang="fi-FI" sz="1700" b="1" err="1"/>
              <a:t>Kalenteroitu</a:t>
            </a:r>
            <a:r>
              <a:rPr lang="fi-FI" sz="1700" b="1"/>
              <a:t> ryhmätyöaika 2.2. </a:t>
            </a:r>
            <a:r>
              <a:rPr lang="fi-FI" sz="1700"/>
              <a:t>Tämä aika varattu ryhmien itsenäiseen työskentelyyn!</a:t>
            </a:r>
          </a:p>
          <a:p>
            <a:pPr>
              <a:buFont typeface="Arial" panose="020B0604020202020204" pitchFamily="34" charset="0"/>
              <a:buChar char="•"/>
            </a:pPr>
            <a:r>
              <a:rPr lang="fi-FI" sz="1700" b="1"/>
              <a:t>4. Opehuone 16.2.</a:t>
            </a:r>
            <a:r>
              <a:rPr lang="fi-FI" sz="1700"/>
              <a:t> Megatrenditehtävän työstämistä: Tuotoksen työstämistä: teeman ydin ja millä tavalla se koskettaa koulua, mitkä ovat opettajan/kasvattajan kannalta olennaisia kysymyksiä = pedagogisointi</a:t>
            </a:r>
          </a:p>
          <a:p>
            <a:pPr>
              <a:buFont typeface="Arial" panose="020B0604020202020204" pitchFamily="34" charset="0"/>
              <a:buChar char="•"/>
            </a:pPr>
            <a:r>
              <a:rPr lang="fi-FI" sz="1700" b="1"/>
              <a:t>VIIKKO 9 TALVILOMA Ei tapaamista</a:t>
            </a:r>
            <a:r>
              <a:rPr lang="fi-FI" sz="1700"/>
              <a:t>​</a:t>
            </a:r>
          </a:p>
          <a:p>
            <a:r>
              <a:rPr lang="fi-FI" sz="1700" b="1"/>
              <a:t>5. Opehuone 2.3 (kouluvierailu tehtynä tänne).</a:t>
            </a:r>
            <a:r>
              <a:rPr lang="fi-FI" sz="1700"/>
              <a:t> Megatrenditehtävä: Kouluhavaintojen liittäminen megatrendeihin​. Lopullinen tuotos.</a:t>
            </a:r>
            <a:endParaRPr lang="fi-FI" sz="1700">
              <a:ea typeface="Lato"/>
              <a:cs typeface="Lato"/>
            </a:endParaRPr>
          </a:p>
          <a:p>
            <a:pPr>
              <a:buFont typeface="Arial" panose="020B0604020202020204" pitchFamily="34" charset="0"/>
              <a:buChar char="•"/>
            </a:pPr>
            <a:r>
              <a:rPr lang="fi-FI" sz="1700" b="1"/>
              <a:t>Suurryhmä 10.3 HUOM! Klo 14-17.30 (RUU Helena):</a:t>
            </a:r>
            <a:r>
              <a:rPr lang="fi-FI" sz="1700"/>
              <a:t> Mitä on opittu? Megatrendiseminaari</a:t>
            </a:r>
          </a:p>
          <a:p>
            <a:pPr algn="l">
              <a:buFont typeface="Arial" panose="020B0604020202020204" pitchFamily="34" charset="0"/>
              <a:buChar char="•"/>
            </a:pPr>
            <a:endParaRPr lang="fi-FI" b="0" i="0">
              <a:solidFill>
                <a:srgbClr val="333333"/>
              </a:solidFill>
              <a:effectLst/>
              <a:latin typeface="Poppins" panose="00000500000000000000" pitchFamily="2" charset="0"/>
            </a:endParaRPr>
          </a:p>
        </p:txBody>
      </p:sp>
    </p:spTree>
    <p:extLst>
      <p:ext uri="{BB962C8B-B14F-4D97-AF65-F5344CB8AC3E}">
        <p14:creationId xmlns:p14="http://schemas.microsoft.com/office/powerpoint/2010/main" val="2205774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5EF9-5FAE-2C1E-5BEB-4D9A32F60AEE}"/>
              </a:ext>
            </a:extLst>
          </p:cNvPr>
          <p:cNvSpPr>
            <a:spLocks noGrp="1"/>
          </p:cNvSpPr>
          <p:nvPr>
            <p:ph type="title"/>
          </p:nvPr>
        </p:nvSpPr>
        <p:spPr/>
        <p:txBody>
          <a:bodyPr/>
          <a:lstStyle/>
          <a:p>
            <a:r>
              <a:rPr lang="fi-FI"/>
              <a:t>Arviointi</a:t>
            </a:r>
          </a:p>
        </p:txBody>
      </p:sp>
      <p:graphicFrame>
        <p:nvGraphicFramePr>
          <p:cNvPr id="7" name="Content Placeholder 6">
            <a:extLst>
              <a:ext uri="{FF2B5EF4-FFF2-40B4-BE49-F238E27FC236}">
                <a16:creationId xmlns:a16="http://schemas.microsoft.com/office/drawing/2014/main" id="{C4DB5E0B-1C96-E55C-B12D-1AFA12CEA64D}"/>
              </a:ext>
            </a:extLst>
          </p:cNvPr>
          <p:cNvGraphicFramePr>
            <a:graphicFrameLocks noGrp="1"/>
          </p:cNvGraphicFramePr>
          <p:nvPr>
            <p:ph idx="1"/>
            <p:extLst>
              <p:ext uri="{D42A27DB-BD31-4B8C-83A1-F6EECF244321}">
                <p14:modId xmlns:p14="http://schemas.microsoft.com/office/powerpoint/2010/main" val="1973177354"/>
              </p:ext>
            </p:extLst>
          </p:nvPr>
        </p:nvGraphicFramePr>
        <p:xfrm>
          <a:off x="623888" y="1773238"/>
          <a:ext cx="10941048" cy="3937000"/>
        </p:xfrm>
        <a:graphic>
          <a:graphicData uri="http://schemas.openxmlformats.org/drawingml/2006/table">
            <a:tbl>
              <a:tblPr firstRow="1" bandRow="1">
                <a:tableStyleId>{F5AB1C69-6EDB-4FF4-983F-18BD219EF322}</a:tableStyleId>
              </a:tblPr>
              <a:tblGrid>
                <a:gridCol w="3647016">
                  <a:extLst>
                    <a:ext uri="{9D8B030D-6E8A-4147-A177-3AD203B41FA5}">
                      <a16:colId xmlns:a16="http://schemas.microsoft.com/office/drawing/2014/main" val="4260861902"/>
                    </a:ext>
                  </a:extLst>
                </a:gridCol>
                <a:gridCol w="3647016">
                  <a:extLst>
                    <a:ext uri="{9D8B030D-6E8A-4147-A177-3AD203B41FA5}">
                      <a16:colId xmlns:a16="http://schemas.microsoft.com/office/drawing/2014/main" val="804985992"/>
                    </a:ext>
                  </a:extLst>
                </a:gridCol>
                <a:gridCol w="3647016">
                  <a:extLst>
                    <a:ext uri="{9D8B030D-6E8A-4147-A177-3AD203B41FA5}">
                      <a16:colId xmlns:a16="http://schemas.microsoft.com/office/drawing/2014/main" val="3379807255"/>
                    </a:ext>
                  </a:extLst>
                </a:gridCol>
              </a:tblGrid>
              <a:tr h="370840">
                <a:tc>
                  <a:txBody>
                    <a:bodyPr/>
                    <a:lstStyle/>
                    <a:p>
                      <a:r>
                        <a:rPr lang="fi-FI"/>
                        <a:t>Arvioinnin kohde</a:t>
                      </a:r>
                    </a:p>
                  </a:txBody>
                  <a:tcPr/>
                </a:tc>
                <a:tc>
                  <a:txBody>
                    <a:bodyPr/>
                    <a:lstStyle/>
                    <a:p>
                      <a:r>
                        <a:rPr lang="fi-FI"/>
                        <a:t>Arvioinnin tapa</a:t>
                      </a:r>
                    </a:p>
                  </a:txBody>
                  <a:tcPr/>
                </a:tc>
                <a:tc>
                  <a:txBody>
                    <a:bodyPr/>
                    <a:lstStyle/>
                    <a:p>
                      <a:r>
                        <a:rPr lang="fi-FI"/>
                        <a:t>Osuus opintojakson kokonaisarvosanasta</a:t>
                      </a:r>
                    </a:p>
                  </a:txBody>
                  <a:tcPr/>
                </a:tc>
                <a:extLst>
                  <a:ext uri="{0D108BD9-81ED-4DB2-BD59-A6C34878D82A}">
                    <a16:rowId xmlns:a16="http://schemas.microsoft.com/office/drawing/2014/main" val="1207244090"/>
                  </a:ext>
                </a:extLst>
              </a:tr>
              <a:tr h="370840">
                <a:tc>
                  <a:txBody>
                    <a:bodyPr/>
                    <a:lstStyle/>
                    <a:p>
                      <a:r>
                        <a:rPr lang="fi-FI"/>
                        <a:t>Norminrikkomistehtävä</a:t>
                      </a:r>
                    </a:p>
                  </a:txBody>
                  <a:tcPr/>
                </a:tc>
                <a:tc>
                  <a:txBody>
                    <a:bodyPr/>
                    <a:lstStyle/>
                    <a:p>
                      <a:r>
                        <a:rPr lang="fi-FI" err="1"/>
                        <a:t>Hyv-hyl</a:t>
                      </a:r>
                      <a:endParaRPr lang="fi-FI"/>
                    </a:p>
                  </a:txBody>
                  <a:tcPr/>
                </a:tc>
                <a:tc>
                  <a:txBody>
                    <a:bodyPr/>
                    <a:lstStyle/>
                    <a:p>
                      <a:endParaRPr lang="fi-FI"/>
                    </a:p>
                  </a:txBody>
                  <a:tcPr/>
                </a:tc>
                <a:extLst>
                  <a:ext uri="{0D108BD9-81ED-4DB2-BD59-A6C34878D82A}">
                    <a16:rowId xmlns:a16="http://schemas.microsoft.com/office/drawing/2014/main" val="42574253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a:effectLst/>
                        </a:rPr>
                        <a:t>Pienryhmän/pienryhmän tiimien</a:t>
                      </a:r>
                      <a:br>
                        <a:rPr lang="fi-FI" sz="1800">
                          <a:effectLst/>
                        </a:rPr>
                      </a:br>
                      <a:r>
                        <a:rPr lang="fi-FI" sz="1800">
                          <a:effectLst/>
                        </a:rPr>
                        <a:t>työskentely</a:t>
                      </a:r>
                    </a:p>
                    <a:p>
                      <a:endParaRPr lang="fi-FI"/>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a:effectLst/>
                        </a:rPr>
                        <a:t>kriteeriperustainen</a:t>
                      </a:r>
                      <a:br>
                        <a:rPr lang="fi-FI" sz="1800">
                          <a:effectLst/>
                        </a:rPr>
                      </a:br>
                      <a:r>
                        <a:rPr lang="fi-FI" sz="1800">
                          <a:effectLst/>
                        </a:rPr>
                        <a:t>sanallinen ja numeerinen</a:t>
                      </a:r>
                      <a:br>
                        <a:rPr lang="fi-FI" sz="1800">
                          <a:effectLst/>
                        </a:rPr>
                      </a:br>
                      <a:r>
                        <a:rPr lang="fi-FI" sz="1800">
                          <a:effectLst/>
                        </a:rPr>
                        <a:t>tiimin itsearviointi</a:t>
                      </a:r>
                    </a:p>
                    <a:p>
                      <a:endParaRPr lang="fi-FI"/>
                    </a:p>
                  </a:txBody>
                  <a:tcPr/>
                </a:tc>
                <a:tc>
                  <a:txBody>
                    <a:bodyPr/>
                    <a:lstStyle/>
                    <a:p>
                      <a:r>
                        <a:rPr lang="fi-FI"/>
                        <a:t>40%</a:t>
                      </a:r>
                    </a:p>
                  </a:txBody>
                  <a:tcPr/>
                </a:tc>
                <a:extLst>
                  <a:ext uri="{0D108BD9-81ED-4DB2-BD59-A6C34878D82A}">
                    <a16:rowId xmlns:a16="http://schemas.microsoft.com/office/drawing/2014/main" val="2113938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a:effectLst/>
                        </a:rPr>
                        <a:t>Oppimistavoitteiden täyttyminen ja </a:t>
                      </a:r>
                      <a:r>
                        <a:rPr lang="fi-FI" sz="1800" err="1">
                          <a:effectLst/>
                        </a:rPr>
                        <a:t>Prope</a:t>
                      </a:r>
                      <a:r>
                        <a:rPr lang="fi-FI" sz="1800">
                          <a:effectLst/>
                        </a:rPr>
                        <a:t>-työskentely</a:t>
                      </a:r>
                    </a:p>
                    <a:p>
                      <a:endParaRPr lang="fi-FI"/>
                    </a:p>
                  </a:txBody>
                  <a:tcPr/>
                </a:tc>
                <a:tc>
                  <a:txBody>
                    <a:bodyPr/>
                    <a:lstStyle/>
                    <a:p>
                      <a:pPr algn="l" fontAlgn="t"/>
                      <a:r>
                        <a:rPr lang="fi-FI" sz="1800">
                          <a:effectLst/>
                        </a:rPr>
                        <a:t>kriteeriperustainen sanallinen ja</a:t>
                      </a:r>
                      <a:br>
                        <a:rPr lang="fi-FI" sz="1800">
                          <a:effectLst/>
                        </a:rPr>
                      </a:br>
                      <a:r>
                        <a:rPr lang="fi-FI" sz="1800">
                          <a:effectLst/>
                        </a:rPr>
                        <a:t>numeerinen opettaja-arviointi</a:t>
                      </a:r>
                    </a:p>
                    <a:p>
                      <a:pPr algn="l" fontAlgn="t"/>
                      <a:endParaRPr lang="fi-FI" sz="1800">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fi-FI" sz="1800">
                          <a:effectLst/>
                        </a:rPr>
                        <a:t>kriteeriperustainen sanallinen ja</a:t>
                      </a:r>
                      <a:br>
                        <a:rPr lang="fi-FI" sz="1800">
                          <a:effectLst/>
                        </a:rPr>
                      </a:br>
                      <a:r>
                        <a:rPr lang="fi-FI" sz="1800">
                          <a:effectLst/>
                        </a:rPr>
                        <a:t>numeerinen opiskelija-arviointi</a:t>
                      </a:r>
                    </a:p>
                    <a:p>
                      <a:endParaRPr lang="fi-FI"/>
                    </a:p>
                  </a:txBody>
                  <a:tcPr/>
                </a:tc>
                <a:tc>
                  <a:txBody>
                    <a:bodyPr/>
                    <a:lstStyle/>
                    <a:p>
                      <a:r>
                        <a:rPr lang="fi-FI"/>
                        <a:t>60%</a:t>
                      </a:r>
                    </a:p>
                  </a:txBody>
                  <a:tcPr/>
                </a:tc>
                <a:extLst>
                  <a:ext uri="{0D108BD9-81ED-4DB2-BD59-A6C34878D82A}">
                    <a16:rowId xmlns:a16="http://schemas.microsoft.com/office/drawing/2014/main" val="401468343"/>
                  </a:ext>
                </a:extLst>
              </a:tr>
            </a:tbl>
          </a:graphicData>
        </a:graphic>
      </p:graphicFrame>
      <p:sp>
        <p:nvSpPr>
          <p:cNvPr id="4" name="Date Placeholder 3">
            <a:extLst>
              <a:ext uri="{FF2B5EF4-FFF2-40B4-BE49-F238E27FC236}">
                <a16:creationId xmlns:a16="http://schemas.microsoft.com/office/drawing/2014/main" id="{15D77D7F-389B-41E0-39E9-57DA0A8B6BA0}"/>
              </a:ext>
            </a:extLst>
          </p:cNvPr>
          <p:cNvSpPr>
            <a:spLocks noGrp="1"/>
          </p:cNvSpPr>
          <p:nvPr>
            <p:ph type="dt" sz="half" idx="10"/>
          </p:nvPr>
        </p:nvSpPr>
        <p:spPr/>
        <p:txBody>
          <a:bodyPr/>
          <a:lstStyle/>
          <a:p>
            <a:fld id="{09E99790-A5AA-4C9F-86E4-F2AE5C5929B8}" type="datetime1">
              <a:rPr lang="fi-FI" smtClean="0"/>
              <a:t>14.1.2026</a:t>
            </a:fld>
            <a:endParaRPr lang="fi-FI"/>
          </a:p>
        </p:txBody>
      </p:sp>
      <p:sp>
        <p:nvSpPr>
          <p:cNvPr id="5" name="Footer Placeholder 4">
            <a:extLst>
              <a:ext uri="{FF2B5EF4-FFF2-40B4-BE49-F238E27FC236}">
                <a16:creationId xmlns:a16="http://schemas.microsoft.com/office/drawing/2014/main" id="{7DAF4246-C7CE-027D-313A-0A7A146D5F1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8BD5594C-DDB8-C82C-D31B-B27CC844669E}"/>
              </a:ext>
            </a:extLst>
          </p:cNvPr>
          <p:cNvSpPr>
            <a:spLocks noGrp="1"/>
          </p:cNvSpPr>
          <p:nvPr>
            <p:ph type="sldNum" sz="quarter" idx="12"/>
          </p:nvPr>
        </p:nvSpPr>
        <p:spPr/>
        <p:txBody>
          <a:bodyPr/>
          <a:lstStyle/>
          <a:p>
            <a:fld id="{9E548902-A2E1-4711-A467-290FB9FE5D63}" type="slidenum">
              <a:rPr lang="fi-FI" smtClean="0"/>
              <a:pPr/>
              <a:t>8</a:t>
            </a:fld>
            <a:endParaRPr lang="fi-FI"/>
          </a:p>
        </p:txBody>
      </p:sp>
    </p:spTree>
    <p:extLst>
      <p:ext uri="{BB962C8B-B14F-4D97-AF65-F5344CB8AC3E}">
        <p14:creationId xmlns:p14="http://schemas.microsoft.com/office/powerpoint/2010/main" val="2459924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DB4A7-9188-4095-84E1-E1DCB0ECE150}" type="datetime1">
              <a:rPr lang="fi-FI" smtClean="0"/>
              <a:t>14.1.2026</a:t>
            </a:fld>
            <a:endParaRPr lang="fi-FI"/>
          </a:p>
        </p:txBody>
      </p:sp>
      <p:sp>
        <p:nvSpPr>
          <p:cNvPr id="3" name="Footer Placeholder 2"/>
          <p:cNvSpPr>
            <a:spLocks noGrp="1"/>
          </p:cNvSpPr>
          <p:nvPr>
            <p:ph type="ftr" sz="quarter" idx="11"/>
          </p:nvPr>
        </p:nvSpPr>
        <p:spPr/>
        <p:txBody>
          <a:bodyPr/>
          <a:lstStyle/>
          <a:p>
            <a:r>
              <a:rPr lang="fi-FI"/>
              <a:t>JYU Since 1863.</a:t>
            </a:r>
          </a:p>
        </p:txBody>
      </p:sp>
      <p:sp>
        <p:nvSpPr>
          <p:cNvPr id="4" name="Slide Number Placeholder 3"/>
          <p:cNvSpPr>
            <a:spLocks noGrp="1"/>
          </p:cNvSpPr>
          <p:nvPr>
            <p:ph type="sldNum" sz="quarter" idx="12"/>
          </p:nvPr>
        </p:nvSpPr>
        <p:spPr/>
        <p:txBody>
          <a:bodyPr/>
          <a:lstStyle/>
          <a:p>
            <a:fld id="{9E548902-A2E1-4711-A467-290FB9FE5D63}" type="slidenum">
              <a:rPr lang="fi-FI" smtClean="0"/>
              <a:pPr/>
              <a:t>9</a:t>
            </a:fld>
            <a:endParaRPr lang="fi-FI"/>
          </a:p>
        </p:txBody>
      </p:sp>
      <p:sp>
        <p:nvSpPr>
          <p:cNvPr id="5" name="Title 4"/>
          <p:cNvSpPr>
            <a:spLocks noGrp="1"/>
          </p:cNvSpPr>
          <p:nvPr>
            <p:ph type="ctrTitle"/>
          </p:nvPr>
        </p:nvSpPr>
        <p:spPr/>
        <p:txBody>
          <a:bodyPr/>
          <a:lstStyle/>
          <a:p>
            <a:r>
              <a:rPr lang="fi-FI"/>
              <a:t>Onko kysyttävää opintojakson käytännön asioista?</a:t>
            </a:r>
          </a:p>
        </p:txBody>
      </p:sp>
      <p:sp>
        <p:nvSpPr>
          <p:cNvPr id="6" name="Subtitle 5">
            <a:extLst>
              <a:ext uri="{FF2B5EF4-FFF2-40B4-BE49-F238E27FC236}">
                <a16:creationId xmlns:a16="http://schemas.microsoft.com/office/drawing/2014/main" id="{AE526C91-B65E-BBA6-24FC-9D2E335C8359}"/>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013546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potx" id="{0DFE65F5-F1E1-403F-8A93-29D28E6C8532}" vid="{5D28690B-7111-41DF-9F1C-51C9F5A3512A}"/>
    </a:ext>
  </a:extLst>
</a:theme>
</file>

<file path=ppt/theme/theme2.xml><?xml version="1.0" encoding="utf-8"?>
<a:theme xmlns:a="http://schemas.openxmlformats.org/drawingml/2006/main" name="jyu">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 id="{BF31A651-CFDF-41BB-9607-5A997E139AC5}" vid="{7F323AE2-1285-4E12-AF93-27903CF8CE30}"/>
    </a:ext>
  </a:extLst>
</a:theme>
</file>

<file path=ppt/theme/theme3.xml><?xml version="1.0" encoding="utf-8"?>
<a:theme xmlns:a="http://schemas.openxmlformats.org/drawingml/2006/main" name="Office Theme">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147fadf-6a35-4d5a-a1a7-6883be85a1de" xsi:nil="true"/>
    <_ip_UnifiedCompliancePolicyProperties xmlns="http://schemas.microsoft.com/sharepoint/v3" xsi:nil="true"/>
    <lcf76f155ced4ddcb4097134ff3c332f xmlns="5cbd0460-457c-4247-9905-b686aa5705d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445C54CFA5725B41AF833EB2D01900BE" ma:contentTypeVersion="15" ma:contentTypeDescription="Luo uusi asiakirja." ma:contentTypeScope="" ma:versionID="f0a8e2f80d0f540f973c20fed7dc75b6">
  <xsd:schema xmlns:xsd="http://www.w3.org/2001/XMLSchema" xmlns:xs="http://www.w3.org/2001/XMLSchema" xmlns:p="http://schemas.microsoft.com/office/2006/metadata/properties" xmlns:ns1="http://schemas.microsoft.com/sharepoint/v3" xmlns:ns2="5cbd0460-457c-4247-9905-b686aa5705d7" xmlns:ns3="9147fadf-6a35-4d5a-a1a7-6883be85a1de" targetNamespace="http://schemas.microsoft.com/office/2006/metadata/properties" ma:root="true" ma:fieldsID="ecadab50825a46f87381843d5b2b3e6d" ns1:_="" ns2:_="" ns3:_="">
    <xsd:import namespace="http://schemas.microsoft.com/sharepoint/v3"/>
    <xsd:import namespace="5cbd0460-457c-4247-9905-b686aa5705d7"/>
    <xsd:import namespace="9147fadf-6a35-4d5a-a1a7-6883be85a1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Yhtenäisen yhteensopivuuskäytännön ominaisuudet" ma:hidden="true" ma:internalName="_ip_UnifiedCompliancePolicyProperties">
      <xsd:simpleType>
        <xsd:restriction base="dms:Note"/>
      </xsd:simpleType>
    </xsd:element>
    <xsd:element name="_ip_UnifiedCompliancePolicyUIAction" ma:index="22"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bd0460-457c-4247-9905-b686aa570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7fadf-6a35-4d5a-a1a7-6883be85a1de"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02bd626d-5770-465d-8a65-8c9b9d087045}" ma:internalName="TaxCatchAll" ma:showField="CatchAllData" ma:web="9147fadf-6a35-4d5a-a1a7-6883be85a1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13527C-FC09-4A8B-80A5-92E9084E8CAC}">
  <ds:schemaRefs>
    <ds:schemaRef ds:uri="5cbd0460-457c-4247-9905-b686aa5705d7"/>
    <ds:schemaRef ds:uri="9147fadf-6a35-4d5a-a1a7-6883be85a1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3B75D3E-A11C-414A-AABD-6F7D88B7A3DA}">
  <ds:schemaRefs>
    <ds:schemaRef ds:uri="http://schemas.microsoft.com/sharepoint/v3/contenttype/forms"/>
  </ds:schemaRefs>
</ds:datastoreItem>
</file>

<file path=customXml/itemProps3.xml><?xml version="1.0" encoding="utf-8"?>
<ds:datastoreItem xmlns:ds="http://schemas.openxmlformats.org/officeDocument/2006/customXml" ds:itemID="{A518699C-E98F-4944-845B-34888316D429}">
  <ds:schemaRefs>
    <ds:schemaRef ds:uri="5cbd0460-457c-4247-9905-b686aa5705d7"/>
    <ds:schemaRef ds:uri="9147fadf-6a35-4d5a-a1a7-6883be85a1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c167213-36fa-43ce-a5b8-f5dde8fe5ad3}" enabled="1" method="Standard" siteId="{e9662d58-caa4-4bc1-b138-c8b1acab5a11}" contentBits="0" removed="0"/>
</clbl:labelList>
</file>

<file path=docProps/app.xml><?xml version="1.0" encoding="utf-8"?>
<Properties xmlns="http://schemas.openxmlformats.org/officeDocument/2006/extended-properties" xmlns:vt="http://schemas.openxmlformats.org/officeDocument/2006/docPropsVTypes">
  <Template>2020 JYU Template</Template>
  <Application>Microsoft Office PowerPoint</Application>
  <PresentationFormat>Laajakuva</PresentationFormat>
  <Slides>33</Slides>
  <Notes>12</Notes>
  <HiddenSlides>1</HiddenSlides>
  <ScaleCrop>false</ScaleCrop>
  <HeadingPairs>
    <vt:vector size="4" baseType="variant">
      <vt:variant>
        <vt:lpstr>Teema</vt:lpstr>
      </vt:variant>
      <vt:variant>
        <vt:i4>2</vt:i4>
      </vt:variant>
      <vt:variant>
        <vt:lpstr>Dian otsikot</vt:lpstr>
      </vt:variant>
      <vt:variant>
        <vt:i4>33</vt:i4>
      </vt:variant>
    </vt:vector>
  </HeadingPairs>
  <TitlesOfParts>
    <vt:vector size="35" baseType="lpstr">
      <vt:lpstr>JYO</vt:lpstr>
      <vt:lpstr>jyu</vt:lpstr>
      <vt:lpstr>KTKP020 Kestävä kasvatus ja yhteiskunta</vt:lpstr>
      <vt:lpstr>PowerPoint-esitys</vt:lpstr>
      <vt:lpstr>Mistä on kysymys?  Ilmiökuvaus kestävä kasvatus ja yhteiskunta</vt:lpstr>
      <vt:lpstr>Tavoitteet ja sisällöt:</vt:lpstr>
      <vt:lpstr>Opintojakson suorittaminen - tehtävät </vt:lpstr>
      <vt:lpstr>Kouluvierailu</vt:lpstr>
      <vt:lpstr>Aikataulu</vt:lpstr>
      <vt:lpstr>Arviointi</vt:lpstr>
      <vt:lpstr>Onko kysyttävää opintojakson käytännön asioista?</vt:lpstr>
      <vt:lpstr>Normeista ja niiden rikkomisesta</vt:lpstr>
      <vt:lpstr>Miksi koulu on olemassa?</vt:lpstr>
      <vt:lpstr>Kasvatuksen ja koulutuksen dilemma</vt:lpstr>
      <vt:lpstr>Mikä on normi?</vt:lpstr>
      <vt:lpstr>Mikä on normi?</vt:lpstr>
      <vt:lpstr>Koulun normit</vt:lpstr>
      <vt:lpstr>Norminrikkojia</vt:lpstr>
      <vt:lpstr>1927</vt:lpstr>
      <vt:lpstr>1936</vt:lpstr>
      <vt:lpstr>1955</vt:lpstr>
      <vt:lpstr>PowerPoint-esitys</vt:lpstr>
      <vt:lpstr>PowerPoint-esitys</vt:lpstr>
      <vt:lpstr>2019</vt:lpstr>
      <vt:lpstr>Jos vain noudatettaisiin niitä normeja…</vt:lpstr>
      <vt:lpstr>PowerPoint-esitys</vt:lpstr>
      <vt:lpstr>PowerPoint-esitys</vt:lpstr>
      <vt:lpstr>Normin rikkominen vs. normin noudattaminen</vt:lpstr>
      <vt:lpstr>Miten tämä liittyy kouluun ja opetukseen?</vt:lpstr>
      <vt:lpstr>PowerPoint-esitys</vt:lpstr>
      <vt:lpstr>PowerPoint-esitys</vt:lpstr>
      <vt:lpstr>PowerPoint-esitys</vt:lpstr>
      <vt:lpstr>PowerPoint-esitys</vt:lpstr>
      <vt:lpstr>PowerPoint-esitys</vt:lpstr>
      <vt:lpstr>Kotitehtäväksi</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KTKP020 – Kasvatus, yhteiskunta ja muutos</dc:title>
  <dc:creator>Hiljanen, Mikko</dc:creator>
  <cp:revision>2</cp:revision>
  <dcterms:created xsi:type="dcterms:W3CDTF">2021-01-08T07:54:33Z</dcterms:created>
  <dcterms:modified xsi:type="dcterms:W3CDTF">2026-01-14T08:14:55Z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0x010100445C54CFA5725B41AF833EB2D01900BE</vt:lpwstr>
  </property>
  <property fmtid="{D5CDD505-2E9C-101B-9397-08002B2CF9AE}" pid="3" name="MediaServiceImageTags">
    <vt:lpwstr/>
  </property>
</Properties>
</file>