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9" r:id="rId3"/>
    <p:sldId id="430" r:id="rId4"/>
    <p:sldId id="398" r:id="rId5"/>
    <p:sldId id="403" r:id="rId6"/>
    <p:sldId id="400" r:id="rId7"/>
    <p:sldId id="276" r:id="rId8"/>
    <p:sldId id="264" r:id="rId9"/>
    <p:sldId id="408" r:id="rId10"/>
    <p:sldId id="425" r:id="rId11"/>
    <p:sldId id="405" r:id="rId12"/>
    <p:sldId id="426" r:id="rId13"/>
    <p:sldId id="406" r:id="rId14"/>
    <p:sldId id="295" r:id="rId15"/>
    <p:sldId id="428" r:id="rId16"/>
    <p:sldId id="407" r:id="rId17"/>
    <p:sldId id="288" r:id="rId18"/>
    <p:sldId id="294" r:id="rId19"/>
    <p:sldId id="429" r:id="rId20"/>
    <p:sldId id="410" r:id="rId21"/>
    <p:sldId id="423" r:id="rId22"/>
    <p:sldId id="427" r:id="rId23"/>
    <p:sldId id="411" r:id="rId24"/>
    <p:sldId id="412" r:id="rId25"/>
    <p:sldId id="414" r:id="rId26"/>
    <p:sldId id="431" r:id="rId27"/>
    <p:sldId id="417" r:id="rId28"/>
    <p:sldId id="413" r:id="rId29"/>
    <p:sldId id="415" r:id="rId30"/>
    <p:sldId id="424" r:id="rId31"/>
    <p:sldId id="416" r:id="rId32"/>
    <p:sldId id="404" r:id="rId33"/>
    <p:sldId id="419" r:id="rId34"/>
    <p:sldId id="263" r:id="rId35"/>
    <p:sldId id="273" r:id="rId36"/>
    <p:sldId id="420" r:id="rId37"/>
    <p:sldId id="418" r:id="rId38"/>
    <p:sldId id="422" r:id="rId39"/>
    <p:sldId id="266" r:id="rId40"/>
    <p:sldId id="257" r:id="rId41"/>
    <p:sldId id="259" r:id="rId4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7" autoAdjust="0"/>
    <p:restoredTop sz="94660"/>
  </p:normalViewPr>
  <p:slideViewPr>
    <p:cSldViewPr snapToGrid="0">
      <p:cViewPr varScale="1">
        <p:scale>
          <a:sx n="70" d="100"/>
          <a:sy n="70" d="100"/>
        </p:scale>
        <p:origin x="3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770C-1496-B8D3-C282-4776168E4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D4AB55FD-B9B9-3859-170C-1A1BA75E19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0B19BE5E-C955-5147-F733-8E73455DA356}"/>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5" name="Footer Placeholder 4">
            <a:extLst>
              <a:ext uri="{FF2B5EF4-FFF2-40B4-BE49-F238E27FC236}">
                <a16:creationId xmlns:a16="http://schemas.microsoft.com/office/drawing/2014/main" id="{150FDBA2-D665-CABE-61E4-678D0E0E4CD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73A6185E-BF49-BB53-820F-A1A3F041EFC4}"/>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365451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F1295-A247-0EC5-342B-F573F4C3DEA3}"/>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5FA39927-559A-D053-71D6-5C3DF20FB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0BA1E2D-0AFA-C581-936E-EE759378B825}"/>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5" name="Footer Placeholder 4">
            <a:extLst>
              <a:ext uri="{FF2B5EF4-FFF2-40B4-BE49-F238E27FC236}">
                <a16:creationId xmlns:a16="http://schemas.microsoft.com/office/drawing/2014/main" id="{DFA8DBF3-0DF3-9F88-A9EA-635B0DDA814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55F214-F803-832D-38EA-5B3F135301CF}"/>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100533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521F76-C82E-082D-B284-9AE821358C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C27FF697-F69E-83E6-686E-087DF0E79F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79298CD-F9D4-B6C4-3E5F-97896D91F452}"/>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5" name="Footer Placeholder 4">
            <a:extLst>
              <a:ext uri="{FF2B5EF4-FFF2-40B4-BE49-F238E27FC236}">
                <a16:creationId xmlns:a16="http://schemas.microsoft.com/office/drawing/2014/main" id="{3BAF5BB0-4958-8135-66D2-F86BAF2D030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4657E52-E5E0-F391-F67D-335E0197537E}"/>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424419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4EC2-2BD6-18C9-410E-9CFC76170CE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B3C7C6AC-F4F8-72B0-8F4A-683C2D93E4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85778E45-EA70-AE2E-6654-E9716951298C}"/>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5" name="Footer Placeholder 4">
            <a:extLst>
              <a:ext uri="{FF2B5EF4-FFF2-40B4-BE49-F238E27FC236}">
                <a16:creationId xmlns:a16="http://schemas.microsoft.com/office/drawing/2014/main" id="{7663E392-573E-BFF9-0678-7996193B0C5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3EDD5AE-92E7-EE9D-9290-4B0F24390B5C}"/>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388360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9844-E3AD-8D22-A6CD-C69765279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085508FF-15C0-E46A-50D4-9A6614F2A4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F5B04-D261-BC8E-8A93-724B6A2D3D9F}"/>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5" name="Footer Placeholder 4">
            <a:extLst>
              <a:ext uri="{FF2B5EF4-FFF2-40B4-BE49-F238E27FC236}">
                <a16:creationId xmlns:a16="http://schemas.microsoft.com/office/drawing/2014/main" id="{DE80F0F2-4E97-EA4F-3DEB-93C73ABD8B9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6885D74-DE02-30F6-A960-BB50B0D401E1}"/>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59903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7078-768F-B8DE-FCB1-EEE39CE18B28}"/>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6E9D78A-F396-2185-06F4-B1E12D3C5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9AD043AD-0E2C-337A-750E-F04D1027E0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3ACE6898-1BBF-6AAE-A612-068E9429FD05}"/>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6" name="Footer Placeholder 5">
            <a:extLst>
              <a:ext uri="{FF2B5EF4-FFF2-40B4-BE49-F238E27FC236}">
                <a16:creationId xmlns:a16="http://schemas.microsoft.com/office/drawing/2014/main" id="{894593ED-3ADB-6A22-7622-E48BD70F649E}"/>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7E588EF-9BEF-87E4-7591-232306952B57}"/>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311426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F9C5-0A75-C691-6F96-2B2617E70FA1}"/>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CB77DEFE-19FC-E1E9-2B7D-5F7FEA1403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D40065-0D2F-82D6-7437-7B00C2666B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3526259E-21D8-2DF8-753F-4EF979DC5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F0100-AE1D-F2C4-77FB-2C8BD11D07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299EED7F-01A8-FF3F-48D0-39E5B8B0876E}"/>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8" name="Footer Placeholder 7">
            <a:extLst>
              <a:ext uri="{FF2B5EF4-FFF2-40B4-BE49-F238E27FC236}">
                <a16:creationId xmlns:a16="http://schemas.microsoft.com/office/drawing/2014/main" id="{86DBDC95-3D92-0AD0-8175-D723D08010BC}"/>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328EADE3-2A98-73CD-513A-213EE434B447}"/>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208843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6497-4D16-D476-90B0-20540075C96E}"/>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86A8F07E-D6C2-1DCC-CD38-55346972548F}"/>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4" name="Footer Placeholder 3">
            <a:extLst>
              <a:ext uri="{FF2B5EF4-FFF2-40B4-BE49-F238E27FC236}">
                <a16:creationId xmlns:a16="http://schemas.microsoft.com/office/drawing/2014/main" id="{2C01CEEC-BC54-44E6-421C-BCACC1F09016}"/>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E4E6BA9A-AE96-89C2-74FD-901585451369}"/>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423689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75187-5A35-6002-5070-4C7070CAE6A1}"/>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3" name="Footer Placeholder 2">
            <a:extLst>
              <a:ext uri="{FF2B5EF4-FFF2-40B4-BE49-F238E27FC236}">
                <a16:creationId xmlns:a16="http://schemas.microsoft.com/office/drawing/2014/main" id="{7BBBD955-63D3-97DE-4DD2-5285E505EBF7}"/>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C55B52BC-1A01-4D0E-18A0-D704B7BA2CFC}"/>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61403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D6A3-AF65-999C-FE20-529F982D2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1D5347C-69FB-DE98-61C1-3164EF09F4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6B996EC2-E8F1-5DA6-58BA-BEE8FFC3B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28D74-95F9-320B-6734-82D4A8864C50}"/>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6" name="Footer Placeholder 5">
            <a:extLst>
              <a:ext uri="{FF2B5EF4-FFF2-40B4-BE49-F238E27FC236}">
                <a16:creationId xmlns:a16="http://schemas.microsoft.com/office/drawing/2014/main" id="{8AE13EC6-F95C-2047-27C2-228EA6104A0B}"/>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FAB2CA8-BF43-260D-158C-3336DE57486C}"/>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20245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646-1138-FE1B-6693-29AE34370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D8F5455A-4659-1E28-9A9F-1A7126F56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C131A67D-458E-D8F7-FD1E-B3B31C05A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05FE4-7EAB-AAE9-F66C-E013F7202217}"/>
              </a:ext>
            </a:extLst>
          </p:cNvPr>
          <p:cNvSpPr>
            <a:spLocks noGrp="1"/>
          </p:cNvSpPr>
          <p:nvPr>
            <p:ph type="dt" sz="half" idx="10"/>
          </p:nvPr>
        </p:nvSpPr>
        <p:spPr/>
        <p:txBody>
          <a:bodyPr/>
          <a:lstStyle/>
          <a:p>
            <a:fld id="{5AF2D277-41AA-4FB2-A57C-E6140283CD4B}" type="datetimeFigureOut">
              <a:rPr lang="fi-FI" smtClean="0"/>
              <a:t>22.9.2025</a:t>
            </a:fld>
            <a:endParaRPr lang="fi-FI"/>
          </a:p>
        </p:txBody>
      </p:sp>
      <p:sp>
        <p:nvSpPr>
          <p:cNvPr id="6" name="Footer Placeholder 5">
            <a:extLst>
              <a:ext uri="{FF2B5EF4-FFF2-40B4-BE49-F238E27FC236}">
                <a16:creationId xmlns:a16="http://schemas.microsoft.com/office/drawing/2014/main" id="{C4F440E5-320C-CA54-EA73-31BF85B6FF6E}"/>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F83D02A-CDAB-EF9A-74AB-65EDC7629EC5}"/>
              </a:ext>
            </a:extLst>
          </p:cNvPr>
          <p:cNvSpPr>
            <a:spLocks noGrp="1"/>
          </p:cNvSpPr>
          <p:nvPr>
            <p:ph type="sldNum" sz="quarter" idx="12"/>
          </p:nvPr>
        </p:nvSpPr>
        <p:spPr/>
        <p:txBody>
          <a:bodyPr/>
          <a:lstStyle/>
          <a:p>
            <a:fld id="{B816C13B-FEAC-484A-9445-730A11696E50}" type="slidenum">
              <a:rPr lang="fi-FI" smtClean="0"/>
              <a:t>‹#›</a:t>
            </a:fld>
            <a:endParaRPr lang="fi-FI"/>
          </a:p>
        </p:txBody>
      </p:sp>
    </p:spTree>
    <p:extLst>
      <p:ext uri="{BB962C8B-B14F-4D97-AF65-F5344CB8AC3E}">
        <p14:creationId xmlns:p14="http://schemas.microsoft.com/office/powerpoint/2010/main" val="106460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5B3A84-4EEE-98A5-1609-3EE615B61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17255847-8ABD-2C31-FC2A-BFEE37F8B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2E6488B-FF2E-1E11-4ECB-5DCAEB868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F2D277-41AA-4FB2-A57C-E6140283CD4B}" type="datetimeFigureOut">
              <a:rPr lang="fi-FI" smtClean="0"/>
              <a:t>22.9.2025</a:t>
            </a:fld>
            <a:endParaRPr lang="fi-FI"/>
          </a:p>
        </p:txBody>
      </p:sp>
      <p:sp>
        <p:nvSpPr>
          <p:cNvPr id="5" name="Footer Placeholder 4">
            <a:extLst>
              <a:ext uri="{FF2B5EF4-FFF2-40B4-BE49-F238E27FC236}">
                <a16:creationId xmlns:a16="http://schemas.microsoft.com/office/drawing/2014/main" id="{B3988293-9888-310E-5D75-A771C72603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Slide Number Placeholder 5">
            <a:extLst>
              <a:ext uri="{FF2B5EF4-FFF2-40B4-BE49-F238E27FC236}">
                <a16:creationId xmlns:a16="http://schemas.microsoft.com/office/drawing/2014/main" id="{8FEE9EAD-0B88-DDF1-EE1C-2A5143350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16C13B-FEAC-484A-9445-730A11696E50}" type="slidenum">
              <a:rPr lang="fi-FI" smtClean="0"/>
              <a:t>‹#›</a:t>
            </a:fld>
            <a:endParaRPr lang="fi-FI"/>
          </a:p>
        </p:txBody>
      </p:sp>
    </p:spTree>
    <p:extLst>
      <p:ext uri="{BB962C8B-B14F-4D97-AF65-F5344CB8AC3E}">
        <p14:creationId xmlns:p14="http://schemas.microsoft.com/office/powerpoint/2010/main" val="250621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fi.wikipedia.org/wiki/V%C3%A4lineellinen_ehdollistumin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Jean_Piaget#cite_note-7" TargetMode="External"/><Relationship Id="rId2" Type="http://schemas.openxmlformats.org/officeDocument/2006/relationships/hyperlink" Target="https://en.wikipedia.org/wiki/International_Bureau_of_Education"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A0A0-0109-2458-6F96-05AA0C96D640}"/>
              </a:ext>
            </a:extLst>
          </p:cNvPr>
          <p:cNvSpPr>
            <a:spLocks noGrp="1"/>
          </p:cNvSpPr>
          <p:nvPr>
            <p:ph type="ctrTitle"/>
          </p:nvPr>
        </p:nvSpPr>
        <p:spPr/>
        <p:txBody>
          <a:bodyPr/>
          <a:lstStyle/>
          <a:p>
            <a:r>
              <a:rPr lang="fi-FI" dirty="0" err="1"/>
              <a:t>Theories</a:t>
            </a:r>
            <a:r>
              <a:rPr lang="fi-FI" dirty="0"/>
              <a:t> of Learning </a:t>
            </a:r>
          </a:p>
        </p:txBody>
      </p:sp>
      <p:sp>
        <p:nvSpPr>
          <p:cNvPr id="3" name="Subtitle 2">
            <a:extLst>
              <a:ext uri="{FF2B5EF4-FFF2-40B4-BE49-F238E27FC236}">
                <a16:creationId xmlns:a16="http://schemas.microsoft.com/office/drawing/2014/main" id="{F025CBAD-6226-D738-E05B-9E73ED81A412}"/>
              </a:ext>
            </a:extLst>
          </p:cNvPr>
          <p:cNvSpPr>
            <a:spLocks noGrp="1"/>
          </p:cNvSpPr>
          <p:nvPr>
            <p:ph type="subTitle" idx="1"/>
          </p:nvPr>
        </p:nvSpPr>
        <p:spPr/>
        <p:txBody>
          <a:bodyPr/>
          <a:lstStyle/>
          <a:p>
            <a:r>
              <a:rPr lang="fi-FI" dirty="0"/>
              <a:t>Oppiminen ja Ohjaus KTKP010</a:t>
            </a:r>
          </a:p>
          <a:p>
            <a:r>
              <a:rPr lang="fi-FI" dirty="0" err="1"/>
              <a:t>Lecture</a:t>
            </a:r>
            <a:r>
              <a:rPr lang="fi-FI" dirty="0"/>
              <a:t> 1</a:t>
            </a:r>
          </a:p>
          <a:p>
            <a:r>
              <a:rPr lang="fi-FI" dirty="0"/>
              <a:t>Josephine Moate</a:t>
            </a:r>
          </a:p>
        </p:txBody>
      </p:sp>
      <p:sp>
        <p:nvSpPr>
          <p:cNvPr id="4" name="TextBox 3">
            <a:extLst>
              <a:ext uri="{FF2B5EF4-FFF2-40B4-BE49-F238E27FC236}">
                <a16:creationId xmlns:a16="http://schemas.microsoft.com/office/drawing/2014/main" id="{B5E0E53F-487B-C75C-73D3-6C064761C204}"/>
              </a:ext>
            </a:extLst>
          </p:cNvPr>
          <p:cNvSpPr txBox="1"/>
          <p:nvPr/>
        </p:nvSpPr>
        <p:spPr>
          <a:xfrm>
            <a:off x="1325880" y="1261872"/>
            <a:ext cx="1535998" cy="369332"/>
          </a:xfrm>
          <a:prstGeom prst="rect">
            <a:avLst/>
          </a:prstGeom>
          <a:noFill/>
        </p:spPr>
        <p:txBody>
          <a:bodyPr wrap="none" rtlCol="0">
            <a:spAutoFit/>
          </a:bodyPr>
          <a:lstStyle/>
          <a:p>
            <a:r>
              <a:rPr lang="fi-FI" dirty="0" err="1">
                <a:solidFill>
                  <a:schemeClr val="bg2">
                    <a:lumMod val="75000"/>
                  </a:schemeClr>
                </a:solidFill>
              </a:rPr>
              <a:t>deep</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5" name="TextBox 4">
            <a:extLst>
              <a:ext uri="{FF2B5EF4-FFF2-40B4-BE49-F238E27FC236}">
                <a16:creationId xmlns:a16="http://schemas.microsoft.com/office/drawing/2014/main" id="{BD652505-3F36-10FD-E475-F51AB546A96F}"/>
              </a:ext>
            </a:extLst>
          </p:cNvPr>
          <p:cNvSpPr txBox="1"/>
          <p:nvPr/>
        </p:nvSpPr>
        <p:spPr>
          <a:xfrm>
            <a:off x="3613910" y="522328"/>
            <a:ext cx="2482090" cy="369332"/>
          </a:xfrm>
          <a:prstGeom prst="rect">
            <a:avLst/>
          </a:prstGeom>
          <a:noFill/>
        </p:spPr>
        <p:txBody>
          <a:bodyPr wrap="none" rtlCol="0">
            <a:spAutoFit/>
          </a:bodyPr>
          <a:lstStyle/>
          <a:p>
            <a:r>
              <a:rPr lang="fi-FI" dirty="0" err="1">
                <a:solidFill>
                  <a:schemeClr val="bg2">
                    <a:lumMod val="75000"/>
                  </a:schemeClr>
                </a:solidFill>
              </a:rPr>
              <a:t>transformative</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6" name="TextBox 5">
            <a:extLst>
              <a:ext uri="{FF2B5EF4-FFF2-40B4-BE49-F238E27FC236}">
                <a16:creationId xmlns:a16="http://schemas.microsoft.com/office/drawing/2014/main" id="{7C862B13-2DD2-A402-A67B-C97B1FEE4B54}"/>
              </a:ext>
            </a:extLst>
          </p:cNvPr>
          <p:cNvSpPr txBox="1"/>
          <p:nvPr/>
        </p:nvSpPr>
        <p:spPr>
          <a:xfrm>
            <a:off x="280583" y="3467775"/>
            <a:ext cx="1759071" cy="369332"/>
          </a:xfrm>
          <a:prstGeom prst="rect">
            <a:avLst/>
          </a:prstGeom>
          <a:noFill/>
        </p:spPr>
        <p:txBody>
          <a:bodyPr wrap="none" rtlCol="0">
            <a:spAutoFit/>
          </a:bodyPr>
          <a:lstStyle/>
          <a:p>
            <a:r>
              <a:rPr lang="fi-FI" dirty="0">
                <a:solidFill>
                  <a:schemeClr val="bg2">
                    <a:lumMod val="75000"/>
                  </a:schemeClr>
                </a:solidFill>
              </a:rPr>
              <a:t>lifelong </a:t>
            </a:r>
            <a:r>
              <a:rPr lang="fi-FI" dirty="0" err="1">
                <a:solidFill>
                  <a:schemeClr val="bg2">
                    <a:lumMod val="75000"/>
                  </a:schemeClr>
                </a:solidFill>
              </a:rPr>
              <a:t>learning</a:t>
            </a:r>
            <a:endParaRPr lang="fi-FI" dirty="0">
              <a:solidFill>
                <a:schemeClr val="bg2">
                  <a:lumMod val="75000"/>
                </a:schemeClr>
              </a:solidFill>
            </a:endParaRPr>
          </a:p>
        </p:txBody>
      </p:sp>
      <p:sp>
        <p:nvSpPr>
          <p:cNvPr id="7" name="TextBox 6">
            <a:extLst>
              <a:ext uri="{FF2B5EF4-FFF2-40B4-BE49-F238E27FC236}">
                <a16:creationId xmlns:a16="http://schemas.microsoft.com/office/drawing/2014/main" id="{6DAB203F-5EC8-B97E-4A4A-594555703E2E}"/>
              </a:ext>
            </a:extLst>
          </p:cNvPr>
          <p:cNvSpPr txBox="1"/>
          <p:nvPr/>
        </p:nvSpPr>
        <p:spPr>
          <a:xfrm>
            <a:off x="3947160" y="5827712"/>
            <a:ext cx="2382896" cy="369332"/>
          </a:xfrm>
          <a:prstGeom prst="rect">
            <a:avLst/>
          </a:prstGeom>
          <a:noFill/>
        </p:spPr>
        <p:txBody>
          <a:bodyPr wrap="none" rtlCol="0">
            <a:spAutoFit/>
          </a:bodyPr>
          <a:lstStyle/>
          <a:p>
            <a:r>
              <a:rPr lang="fi-FI" dirty="0" err="1">
                <a:solidFill>
                  <a:schemeClr val="bg2">
                    <a:lumMod val="75000"/>
                  </a:schemeClr>
                </a:solidFill>
              </a:rPr>
              <a:t>emancipative</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8" name="TextBox 7">
            <a:extLst>
              <a:ext uri="{FF2B5EF4-FFF2-40B4-BE49-F238E27FC236}">
                <a16:creationId xmlns:a16="http://schemas.microsoft.com/office/drawing/2014/main" id="{194561B7-3617-B67A-1D2B-03274D1F7FBE}"/>
              </a:ext>
            </a:extLst>
          </p:cNvPr>
          <p:cNvSpPr txBox="1"/>
          <p:nvPr/>
        </p:nvSpPr>
        <p:spPr>
          <a:xfrm>
            <a:off x="8668339" y="1030288"/>
            <a:ext cx="2197781" cy="369332"/>
          </a:xfrm>
          <a:prstGeom prst="rect">
            <a:avLst/>
          </a:prstGeom>
          <a:noFill/>
        </p:spPr>
        <p:txBody>
          <a:bodyPr wrap="none" rtlCol="0">
            <a:spAutoFit/>
          </a:bodyPr>
          <a:lstStyle/>
          <a:p>
            <a:r>
              <a:rPr lang="fi-FI" dirty="0" err="1">
                <a:solidFill>
                  <a:schemeClr val="bg2">
                    <a:lumMod val="75000"/>
                  </a:schemeClr>
                </a:solidFill>
              </a:rPr>
              <a:t>experiential</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9" name="TextBox 8">
            <a:extLst>
              <a:ext uri="{FF2B5EF4-FFF2-40B4-BE49-F238E27FC236}">
                <a16:creationId xmlns:a16="http://schemas.microsoft.com/office/drawing/2014/main" id="{A837EA52-D82B-254B-449B-A6C8D9FDD76D}"/>
              </a:ext>
            </a:extLst>
          </p:cNvPr>
          <p:cNvSpPr txBox="1"/>
          <p:nvPr/>
        </p:nvSpPr>
        <p:spPr>
          <a:xfrm>
            <a:off x="8900160" y="4833017"/>
            <a:ext cx="2690160" cy="369332"/>
          </a:xfrm>
          <a:prstGeom prst="rect">
            <a:avLst/>
          </a:prstGeom>
          <a:noFill/>
        </p:spPr>
        <p:txBody>
          <a:bodyPr wrap="none" rtlCol="0">
            <a:spAutoFit/>
          </a:bodyPr>
          <a:lstStyle/>
          <a:p>
            <a:r>
              <a:rPr lang="fi-FI" dirty="0" err="1">
                <a:solidFill>
                  <a:schemeClr val="bg2">
                    <a:lumMod val="75000"/>
                  </a:schemeClr>
                </a:solidFill>
              </a:rPr>
              <a:t>social</a:t>
            </a:r>
            <a:r>
              <a:rPr lang="fi-FI" dirty="0">
                <a:solidFill>
                  <a:schemeClr val="bg2">
                    <a:lumMod val="75000"/>
                  </a:schemeClr>
                </a:solidFill>
              </a:rPr>
              <a:t> &amp; </a:t>
            </a:r>
            <a:r>
              <a:rPr lang="fi-FI" dirty="0" err="1">
                <a:solidFill>
                  <a:schemeClr val="bg2">
                    <a:lumMod val="75000"/>
                  </a:schemeClr>
                </a:solidFill>
              </a:rPr>
              <a:t>situated</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10" name="TextBox 9">
            <a:extLst>
              <a:ext uri="{FF2B5EF4-FFF2-40B4-BE49-F238E27FC236}">
                <a16:creationId xmlns:a16="http://schemas.microsoft.com/office/drawing/2014/main" id="{C191D6E7-B50B-7258-3795-4BCB2844EAAA}"/>
              </a:ext>
            </a:extLst>
          </p:cNvPr>
          <p:cNvSpPr txBox="1"/>
          <p:nvPr/>
        </p:nvSpPr>
        <p:spPr>
          <a:xfrm>
            <a:off x="7626416" y="6216245"/>
            <a:ext cx="1933799" cy="369332"/>
          </a:xfrm>
          <a:prstGeom prst="rect">
            <a:avLst/>
          </a:prstGeom>
          <a:noFill/>
        </p:spPr>
        <p:txBody>
          <a:bodyPr wrap="none" rtlCol="0">
            <a:spAutoFit/>
          </a:bodyPr>
          <a:lstStyle/>
          <a:p>
            <a:r>
              <a:rPr lang="fi-FI" dirty="0" err="1">
                <a:solidFill>
                  <a:schemeClr val="bg2">
                    <a:lumMod val="75000"/>
                  </a:schemeClr>
                </a:solidFill>
              </a:rPr>
              <a:t>vicarious</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11" name="TextBox 10">
            <a:extLst>
              <a:ext uri="{FF2B5EF4-FFF2-40B4-BE49-F238E27FC236}">
                <a16:creationId xmlns:a16="http://schemas.microsoft.com/office/drawing/2014/main" id="{C28F8302-7BEE-6476-4B28-C8E172236DE8}"/>
              </a:ext>
            </a:extLst>
          </p:cNvPr>
          <p:cNvSpPr txBox="1"/>
          <p:nvPr/>
        </p:nvSpPr>
        <p:spPr>
          <a:xfrm>
            <a:off x="691015" y="4836589"/>
            <a:ext cx="2697277" cy="369332"/>
          </a:xfrm>
          <a:prstGeom prst="rect">
            <a:avLst/>
          </a:prstGeom>
          <a:noFill/>
        </p:spPr>
        <p:txBody>
          <a:bodyPr wrap="none" rtlCol="0">
            <a:spAutoFit/>
          </a:bodyPr>
          <a:lstStyle/>
          <a:p>
            <a:r>
              <a:rPr lang="fi-FI" dirty="0" err="1">
                <a:solidFill>
                  <a:schemeClr val="bg2">
                    <a:lumMod val="75000"/>
                  </a:schemeClr>
                </a:solidFill>
              </a:rPr>
              <a:t>Intuitive</a:t>
            </a:r>
            <a:r>
              <a:rPr lang="fi-FI" dirty="0">
                <a:solidFill>
                  <a:schemeClr val="bg2">
                    <a:lumMod val="75000"/>
                  </a:schemeClr>
                </a:solidFill>
              </a:rPr>
              <a:t> &amp; </a:t>
            </a:r>
            <a:r>
              <a:rPr lang="fi-FI" dirty="0" err="1">
                <a:solidFill>
                  <a:schemeClr val="bg2">
                    <a:lumMod val="75000"/>
                  </a:schemeClr>
                </a:solidFill>
              </a:rPr>
              <a:t>expert</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12" name="TextBox 11">
            <a:extLst>
              <a:ext uri="{FF2B5EF4-FFF2-40B4-BE49-F238E27FC236}">
                <a16:creationId xmlns:a16="http://schemas.microsoft.com/office/drawing/2014/main" id="{1135BFEF-0A7B-AFDC-4A6D-308A1BEBF003}"/>
              </a:ext>
            </a:extLst>
          </p:cNvPr>
          <p:cNvSpPr txBox="1"/>
          <p:nvPr/>
        </p:nvSpPr>
        <p:spPr>
          <a:xfrm>
            <a:off x="280583" y="6216245"/>
            <a:ext cx="2263568" cy="369332"/>
          </a:xfrm>
          <a:prstGeom prst="rect">
            <a:avLst/>
          </a:prstGeom>
          <a:noFill/>
        </p:spPr>
        <p:txBody>
          <a:bodyPr wrap="none" rtlCol="0">
            <a:spAutoFit/>
          </a:bodyPr>
          <a:lstStyle/>
          <a:p>
            <a:r>
              <a:rPr lang="fi-FI" dirty="0" err="1">
                <a:solidFill>
                  <a:schemeClr val="bg2">
                    <a:lumMod val="75000"/>
                  </a:schemeClr>
                </a:solidFill>
              </a:rPr>
              <a:t>biographical</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13" name="TextBox 12">
            <a:extLst>
              <a:ext uri="{FF2B5EF4-FFF2-40B4-BE49-F238E27FC236}">
                <a16:creationId xmlns:a16="http://schemas.microsoft.com/office/drawing/2014/main" id="{860AFDAB-7AFE-BE73-7ADB-6B125A27FCE3}"/>
              </a:ext>
            </a:extLst>
          </p:cNvPr>
          <p:cNvSpPr txBox="1"/>
          <p:nvPr/>
        </p:nvSpPr>
        <p:spPr>
          <a:xfrm>
            <a:off x="5891144" y="1825014"/>
            <a:ext cx="2024016" cy="369332"/>
          </a:xfrm>
          <a:prstGeom prst="rect">
            <a:avLst/>
          </a:prstGeom>
          <a:noFill/>
        </p:spPr>
        <p:txBody>
          <a:bodyPr wrap="none" rtlCol="0">
            <a:spAutoFit/>
          </a:bodyPr>
          <a:lstStyle/>
          <a:p>
            <a:r>
              <a:rPr lang="fi-FI" dirty="0" err="1">
                <a:solidFill>
                  <a:schemeClr val="bg2">
                    <a:lumMod val="75000"/>
                  </a:schemeClr>
                </a:solidFill>
              </a:rPr>
              <a:t>expansive</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14" name="TextBox 13">
            <a:extLst>
              <a:ext uri="{FF2B5EF4-FFF2-40B4-BE49-F238E27FC236}">
                <a16:creationId xmlns:a16="http://schemas.microsoft.com/office/drawing/2014/main" id="{215AA2A1-2118-E559-0C1A-D7BBE4E3256F}"/>
              </a:ext>
            </a:extLst>
          </p:cNvPr>
          <p:cNvSpPr txBox="1"/>
          <p:nvPr/>
        </p:nvSpPr>
        <p:spPr>
          <a:xfrm>
            <a:off x="9560215" y="2131497"/>
            <a:ext cx="2102307" cy="369332"/>
          </a:xfrm>
          <a:prstGeom prst="rect">
            <a:avLst/>
          </a:prstGeom>
          <a:noFill/>
        </p:spPr>
        <p:txBody>
          <a:bodyPr wrap="none" rtlCol="0">
            <a:spAutoFit/>
          </a:bodyPr>
          <a:lstStyle/>
          <a:p>
            <a:r>
              <a:rPr lang="fi-FI" dirty="0" err="1">
                <a:solidFill>
                  <a:schemeClr val="bg2">
                    <a:lumMod val="75000"/>
                  </a:schemeClr>
                </a:solidFill>
              </a:rPr>
              <a:t>intentional</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17" name="TextBox 16">
            <a:extLst>
              <a:ext uri="{FF2B5EF4-FFF2-40B4-BE49-F238E27FC236}">
                <a16:creationId xmlns:a16="http://schemas.microsoft.com/office/drawing/2014/main" id="{3ED5DAAC-1C57-86B9-B599-C0EF02E714A4}"/>
              </a:ext>
            </a:extLst>
          </p:cNvPr>
          <p:cNvSpPr txBox="1"/>
          <p:nvPr/>
        </p:nvSpPr>
        <p:spPr>
          <a:xfrm>
            <a:off x="280583" y="2160098"/>
            <a:ext cx="2025619" cy="369332"/>
          </a:xfrm>
          <a:prstGeom prst="rect">
            <a:avLst/>
          </a:prstGeom>
          <a:noFill/>
        </p:spPr>
        <p:txBody>
          <a:bodyPr wrap="none" rtlCol="0">
            <a:spAutoFit/>
          </a:bodyPr>
          <a:lstStyle/>
          <a:p>
            <a:r>
              <a:rPr lang="fi-FI" dirty="0" err="1">
                <a:solidFill>
                  <a:schemeClr val="bg2">
                    <a:lumMod val="75000"/>
                  </a:schemeClr>
                </a:solidFill>
              </a:rPr>
              <a:t>incidental</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20" name="TextBox 19">
            <a:extLst>
              <a:ext uri="{FF2B5EF4-FFF2-40B4-BE49-F238E27FC236}">
                <a16:creationId xmlns:a16="http://schemas.microsoft.com/office/drawing/2014/main" id="{C578571F-C0F9-ADC2-CDA7-50C4B82985D1}"/>
              </a:ext>
            </a:extLst>
          </p:cNvPr>
          <p:cNvSpPr txBox="1"/>
          <p:nvPr/>
        </p:nvSpPr>
        <p:spPr>
          <a:xfrm>
            <a:off x="3523662" y="1098400"/>
            <a:ext cx="1825115" cy="369332"/>
          </a:xfrm>
          <a:prstGeom prst="rect">
            <a:avLst/>
          </a:prstGeom>
          <a:noFill/>
        </p:spPr>
        <p:txBody>
          <a:bodyPr wrap="none" rtlCol="0">
            <a:spAutoFit/>
          </a:bodyPr>
          <a:lstStyle/>
          <a:p>
            <a:r>
              <a:rPr lang="fi-FI" dirty="0" err="1">
                <a:solidFill>
                  <a:schemeClr val="bg2">
                    <a:lumMod val="75000"/>
                  </a:schemeClr>
                </a:solidFill>
              </a:rPr>
              <a:t>creative</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
        <p:nvSpPr>
          <p:cNvPr id="21" name="TextBox 20">
            <a:extLst>
              <a:ext uri="{FF2B5EF4-FFF2-40B4-BE49-F238E27FC236}">
                <a16:creationId xmlns:a16="http://schemas.microsoft.com/office/drawing/2014/main" id="{C01B955E-08E0-3C6D-C811-0A1556491CF3}"/>
              </a:ext>
            </a:extLst>
          </p:cNvPr>
          <p:cNvSpPr txBox="1"/>
          <p:nvPr/>
        </p:nvSpPr>
        <p:spPr>
          <a:xfrm>
            <a:off x="282955" y="320422"/>
            <a:ext cx="2044149" cy="369332"/>
          </a:xfrm>
          <a:prstGeom prst="rect">
            <a:avLst/>
          </a:prstGeom>
          <a:noFill/>
        </p:spPr>
        <p:txBody>
          <a:bodyPr wrap="none" rtlCol="0">
            <a:spAutoFit/>
          </a:bodyPr>
          <a:lstStyle/>
          <a:p>
            <a:r>
              <a:rPr lang="fi-FI" dirty="0" err="1">
                <a:solidFill>
                  <a:schemeClr val="bg2">
                    <a:lumMod val="75000"/>
                  </a:schemeClr>
                </a:solidFill>
              </a:rPr>
              <a:t>embodied</a:t>
            </a:r>
            <a:r>
              <a:rPr lang="fi-FI" dirty="0">
                <a:solidFill>
                  <a:schemeClr val="bg2">
                    <a:lumMod val="75000"/>
                  </a:schemeClr>
                </a:solidFill>
              </a:rPr>
              <a:t> </a:t>
            </a:r>
            <a:r>
              <a:rPr lang="fi-FI" dirty="0" err="1">
                <a:solidFill>
                  <a:schemeClr val="bg2">
                    <a:lumMod val="75000"/>
                  </a:schemeClr>
                </a:solidFill>
              </a:rPr>
              <a:t>learning</a:t>
            </a:r>
            <a:endParaRPr lang="fi-FI" dirty="0">
              <a:solidFill>
                <a:schemeClr val="bg2">
                  <a:lumMod val="75000"/>
                </a:schemeClr>
              </a:solidFill>
            </a:endParaRPr>
          </a:p>
        </p:txBody>
      </p:sp>
    </p:spTree>
    <p:extLst>
      <p:ext uri="{BB962C8B-B14F-4D97-AF65-F5344CB8AC3E}">
        <p14:creationId xmlns:p14="http://schemas.microsoft.com/office/powerpoint/2010/main" val="394622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3DD07-A13F-D7FD-EA89-7C936A11F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E2297-7722-19FB-13F0-B4C2AF9FFEE8}"/>
              </a:ext>
            </a:extLst>
          </p:cNvPr>
          <p:cNvSpPr>
            <a:spLocks noGrp="1"/>
          </p:cNvSpPr>
          <p:nvPr>
            <p:ph type="title"/>
          </p:nvPr>
        </p:nvSpPr>
        <p:spPr>
          <a:xfrm>
            <a:off x="838200" y="365125"/>
            <a:ext cx="10719816" cy="1325563"/>
          </a:xfrm>
        </p:spPr>
        <p:txBody>
          <a:bodyPr/>
          <a:lstStyle/>
          <a:p>
            <a:r>
              <a:rPr lang="fi-FI" dirty="0" err="1"/>
              <a:t>Mapping</a:t>
            </a:r>
            <a:r>
              <a:rPr lang="fi-FI" dirty="0"/>
              <a:t> </a:t>
            </a:r>
            <a:r>
              <a:rPr lang="fi-FI" dirty="0" err="1"/>
              <a:t>theories</a:t>
            </a:r>
            <a:r>
              <a:rPr lang="fi-FI" dirty="0"/>
              <a:t> of </a:t>
            </a:r>
            <a:r>
              <a:rPr lang="fi-FI" dirty="0" err="1"/>
              <a:t>learning</a:t>
            </a:r>
            <a:r>
              <a:rPr lang="fi-FI" dirty="0"/>
              <a:t> – </a:t>
            </a:r>
            <a:r>
              <a:rPr lang="fi-FI" dirty="0" err="1"/>
              <a:t>where</a:t>
            </a:r>
            <a:r>
              <a:rPr lang="fi-FI" dirty="0"/>
              <a:t> to </a:t>
            </a:r>
            <a:r>
              <a:rPr lang="fi-FI" dirty="0" err="1"/>
              <a:t>begin</a:t>
            </a:r>
            <a:r>
              <a:rPr lang="fi-FI" dirty="0"/>
              <a:t>?</a:t>
            </a:r>
          </a:p>
        </p:txBody>
      </p:sp>
      <p:pic>
        <p:nvPicPr>
          <p:cNvPr id="4" name="Picture 3">
            <a:extLst>
              <a:ext uri="{FF2B5EF4-FFF2-40B4-BE49-F238E27FC236}">
                <a16:creationId xmlns:a16="http://schemas.microsoft.com/office/drawing/2014/main" id="{E9FEFEE8-66FB-AE29-4A69-944F3C99EC3F}"/>
              </a:ext>
            </a:extLst>
          </p:cNvPr>
          <p:cNvPicPr>
            <a:picLocks noChangeAspect="1"/>
          </p:cNvPicPr>
          <p:nvPr/>
        </p:nvPicPr>
        <p:blipFill>
          <a:blip r:embed="rId2"/>
          <a:stretch>
            <a:fillRect/>
          </a:stretch>
        </p:blipFill>
        <p:spPr>
          <a:xfrm rot="16200000">
            <a:off x="1383521" y="250560"/>
            <a:ext cx="5344193" cy="7688580"/>
          </a:xfrm>
          <a:prstGeom prst="rect">
            <a:avLst/>
          </a:prstGeom>
        </p:spPr>
      </p:pic>
      <p:pic>
        <p:nvPicPr>
          <p:cNvPr id="6" name="Picture 5">
            <a:extLst>
              <a:ext uri="{FF2B5EF4-FFF2-40B4-BE49-F238E27FC236}">
                <a16:creationId xmlns:a16="http://schemas.microsoft.com/office/drawing/2014/main" id="{71FE37FE-8D88-780C-5EE8-44BBD673858D}"/>
              </a:ext>
            </a:extLst>
          </p:cNvPr>
          <p:cNvPicPr>
            <a:picLocks noChangeAspect="1"/>
          </p:cNvPicPr>
          <p:nvPr/>
        </p:nvPicPr>
        <p:blipFill>
          <a:blip r:embed="rId3"/>
          <a:stretch>
            <a:fillRect/>
          </a:stretch>
        </p:blipFill>
        <p:spPr>
          <a:xfrm>
            <a:off x="5172516" y="5254767"/>
            <a:ext cx="1246771" cy="1111139"/>
          </a:xfrm>
          <a:prstGeom prst="rect">
            <a:avLst/>
          </a:prstGeom>
        </p:spPr>
      </p:pic>
      <p:pic>
        <p:nvPicPr>
          <p:cNvPr id="8" name="Picture 7">
            <a:extLst>
              <a:ext uri="{FF2B5EF4-FFF2-40B4-BE49-F238E27FC236}">
                <a16:creationId xmlns:a16="http://schemas.microsoft.com/office/drawing/2014/main" id="{6A8A5091-EF96-1A83-9284-C09D15EDB3F0}"/>
              </a:ext>
            </a:extLst>
          </p:cNvPr>
          <p:cNvPicPr>
            <a:picLocks noChangeAspect="1"/>
          </p:cNvPicPr>
          <p:nvPr/>
        </p:nvPicPr>
        <p:blipFill>
          <a:blip r:embed="rId4"/>
          <a:stretch>
            <a:fillRect/>
          </a:stretch>
        </p:blipFill>
        <p:spPr>
          <a:xfrm>
            <a:off x="517308" y="3531075"/>
            <a:ext cx="1621789" cy="1265225"/>
          </a:xfrm>
          <a:prstGeom prst="rect">
            <a:avLst/>
          </a:prstGeom>
        </p:spPr>
      </p:pic>
      <p:pic>
        <p:nvPicPr>
          <p:cNvPr id="10" name="Picture 9">
            <a:extLst>
              <a:ext uri="{FF2B5EF4-FFF2-40B4-BE49-F238E27FC236}">
                <a16:creationId xmlns:a16="http://schemas.microsoft.com/office/drawing/2014/main" id="{CF87DA78-CD65-1056-9038-B6574632D56E}"/>
              </a:ext>
            </a:extLst>
          </p:cNvPr>
          <p:cNvPicPr>
            <a:picLocks noChangeAspect="1"/>
          </p:cNvPicPr>
          <p:nvPr/>
        </p:nvPicPr>
        <p:blipFill>
          <a:blip r:embed="rId5"/>
          <a:stretch>
            <a:fillRect/>
          </a:stretch>
        </p:blipFill>
        <p:spPr>
          <a:xfrm>
            <a:off x="4282761" y="2676417"/>
            <a:ext cx="1050574" cy="1111139"/>
          </a:xfrm>
          <a:prstGeom prst="rect">
            <a:avLst/>
          </a:prstGeom>
        </p:spPr>
      </p:pic>
      <p:pic>
        <p:nvPicPr>
          <p:cNvPr id="12" name="Picture 11">
            <a:extLst>
              <a:ext uri="{FF2B5EF4-FFF2-40B4-BE49-F238E27FC236}">
                <a16:creationId xmlns:a16="http://schemas.microsoft.com/office/drawing/2014/main" id="{F7697E09-70CD-30B3-15B5-71712908D3A3}"/>
              </a:ext>
            </a:extLst>
          </p:cNvPr>
          <p:cNvPicPr>
            <a:picLocks noChangeAspect="1"/>
          </p:cNvPicPr>
          <p:nvPr/>
        </p:nvPicPr>
        <p:blipFill>
          <a:blip r:embed="rId6"/>
          <a:stretch>
            <a:fillRect/>
          </a:stretch>
        </p:blipFill>
        <p:spPr>
          <a:xfrm>
            <a:off x="3007776" y="4318542"/>
            <a:ext cx="947886" cy="1645941"/>
          </a:xfrm>
          <a:prstGeom prst="rect">
            <a:avLst/>
          </a:prstGeom>
        </p:spPr>
      </p:pic>
      <p:pic>
        <p:nvPicPr>
          <p:cNvPr id="14" name="Picture 13">
            <a:extLst>
              <a:ext uri="{FF2B5EF4-FFF2-40B4-BE49-F238E27FC236}">
                <a16:creationId xmlns:a16="http://schemas.microsoft.com/office/drawing/2014/main" id="{6A6C4DD7-C212-8A10-4EA5-AE57590A0CB5}"/>
              </a:ext>
            </a:extLst>
          </p:cNvPr>
          <p:cNvPicPr>
            <a:picLocks noChangeAspect="1"/>
          </p:cNvPicPr>
          <p:nvPr/>
        </p:nvPicPr>
        <p:blipFill>
          <a:blip r:embed="rId7"/>
          <a:stretch>
            <a:fillRect/>
          </a:stretch>
        </p:blipFill>
        <p:spPr>
          <a:xfrm>
            <a:off x="5897113" y="2192746"/>
            <a:ext cx="1439016" cy="1111139"/>
          </a:xfrm>
          <a:prstGeom prst="rect">
            <a:avLst/>
          </a:prstGeom>
        </p:spPr>
      </p:pic>
      <p:pic>
        <p:nvPicPr>
          <p:cNvPr id="16" name="Picture 15">
            <a:extLst>
              <a:ext uri="{FF2B5EF4-FFF2-40B4-BE49-F238E27FC236}">
                <a16:creationId xmlns:a16="http://schemas.microsoft.com/office/drawing/2014/main" id="{8BD79FD8-397B-D33D-12FD-7478571533E3}"/>
              </a:ext>
            </a:extLst>
          </p:cNvPr>
          <p:cNvPicPr>
            <a:picLocks noChangeAspect="1"/>
          </p:cNvPicPr>
          <p:nvPr/>
        </p:nvPicPr>
        <p:blipFill>
          <a:blip r:embed="rId8"/>
          <a:stretch>
            <a:fillRect/>
          </a:stretch>
        </p:blipFill>
        <p:spPr>
          <a:xfrm>
            <a:off x="6230241" y="3805943"/>
            <a:ext cx="1033831" cy="1502335"/>
          </a:xfrm>
          <a:prstGeom prst="rect">
            <a:avLst/>
          </a:prstGeom>
        </p:spPr>
      </p:pic>
      <p:pic>
        <p:nvPicPr>
          <p:cNvPr id="18" name="Picture 17">
            <a:extLst>
              <a:ext uri="{FF2B5EF4-FFF2-40B4-BE49-F238E27FC236}">
                <a16:creationId xmlns:a16="http://schemas.microsoft.com/office/drawing/2014/main" id="{EA942E06-151C-0012-29A8-B954D063CD22}"/>
              </a:ext>
            </a:extLst>
          </p:cNvPr>
          <p:cNvPicPr>
            <a:picLocks noChangeAspect="1"/>
          </p:cNvPicPr>
          <p:nvPr/>
        </p:nvPicPr>
        <p:blipFill>
          <a:blip r:embed="rId9"/>
          <a:stretch>
            <a:fillRect/>
          </a:stretch>
        </p:blipFill>
        <p:spPr>
          <a:xfrm>
            <a:off x="2865181" y="1842965"/>
            <a:ext cx="1285983" cy="1067206"/>
          </a:xfrm>
          <a:prstGeom prst="rect">
            <a:avLst/>
          </a:prstGeom>
        </p:spPr>
      </p:pic>
      <p:pic>
        <p:nvPicPr>
          <p:cNvPr id="20" name="Picture 19">
            <a:extLst>
              <a:ext uri="{FF2B5EF4-FFF2-40B4-BE49-F238E27FC236}">
                <a16:creationId xmlns:a16="http://schemas.microsoft.com/office/drawing/2014/main" id="{AB34536D-DB55-8116-B887-78DEA4AEE3BC}"/>
              </a:ext>
            </a:extLst>
          </p:cNvPr>
          <p:cNvPicPr>
            <a:picLocks noChangeAspect="1"/>
          </p:cNvPicPr>
          <p:nvPr/>
        </p:nvPicPr>
        <p:blipFill>
          <a:blip r:embed="rId10"/>
          <a:stretch>
            <a:fillRect/>
          </a:stretch>
        </p:blipFill>
        <p:spPr>
          <a:xfrm flipH="1">
            <a:off x="2126086" y="2445346"/>
            <a:ext cx="846206" cy="666931"/>
          </a:xfrm>
          <a:prstGeom prst="rect">
            <a:avLst/>
          </a:prstGeom>
        </p:spPr>
      </p:pic>
      <p:pic>
        <p:nvPicPr>
          <p:cNvPr id="22" name="Picture 21">
            <a:extLst>
              <a:ext uri="{FF2B5EF4-FFF2-40B4-BE49-F238E27FC236}">
                <a16:creationId xmlns:a16="http://schemas.microsoft.com/office/drawing/2014/main" id="{FFF51D70-6E38-E377-B416-4AFA6597F319}"/>
              </a:ext>
            </a:extLst>
          </p:cNvPr>
          <p:cNvPicPr>
            <a:picLocks noChangeAspect="1"/>
          </p:cNvPicPr>
          <p:nvPr/>
        </p:nvPicPr>
        <p:blipFill>
          <a:blip r:embed="rId11"/>
          <a:stretch>
            <a:fillRect/>
          </a:stretch>
        </p:blipFill>
        <p:spPr>
          <a:xfrm>
            <a:off x="755642" y="5250501"/>
            <a:ext cx="1997549" cy="1206853"/>
          </a:xfrm>
          <a:prstGeom prst="rect">
            <a:avLst/>
          </a:prstGeom>
        </p:spPr>
      </p:pic>
      <p:pic>
        <p:nvPicPr>
          <p:cNvPr id="24" name="Picture 23">
            <a:extLst>
              <a:ext uri="{FF2B5EF4-FFF2-40B4-BE49-F238E27FC236}">
                <a16:creationId xmlns:a16="http://schemas.microsoft.com/office/drawing/2014/main" id="{70B3AFF7-705A-B3AD-9EEF-F91CDDFBABAB}"/>
              </a:ext>
            </a:extLst>
          </p:cNvPr>
          <p:cNvPicPr>
            <a:picLocks noChangeAspect="1"/>
          </p:cNvPicPr>
          <p:nvPr/>
        </p:nvPicPr>
        <p:blipFill>
          <a:blip r:embed="rId12"/>
          <a:stretch>
            <a:fillRect/>
          </a:stretch>
        </p:blipFill>
        <p:spPr>
          <a:xfrm>
            <a:off x="954411" y="1835961"/>
            <a:ext cx="1033831" cy="1002970"/>
          </a:xfrm>
          <a:prstGeom prst="rect">
            <a:avLst/>
          </a:prstGeom>
        </p:spPr>
      </p:pic>
      <p:pic>
        <p:nvPicPr>
          <p:cNvPr id="27" name="Picture 26">
            <a:extLst>
              <a:ext uri="{FF2B5EF4-FFF2-40B4-BE49-F238E27FC236}">
                <a16:creationId xmlns:a16="http://schemas.microsoft.com/office/drawing/2014/main" id="{3C4C3BE0-7EB8-C76C-4151-34259980ED49}"/>
              </a:ext>
            </a:extLst>
          </p:cNvPr>
          <p:cNvPicPr>
            <a:picLocks noChangeAspect="1"/>
          </p:cNvPicPr>
          <p:nvPr/>
        </p:nvPicPr>
        <p:blipFill>
          <a:blip r:embed="rId13"/>
          <a:stretch>
            <a:fillRect/>
          </a:stretch>
        </p:blipFill>
        <p:spPr>
          <a:xfrm rot="6477852">
            <a:off x="4249677" y="4294184"/>
            <a:ext cx="954566" cy="1101999"/>
          </a:xfrm>
          <a:prstGeom prst="rect">
            <a:avLst/>
          </a:prstGeom>
        </p:spPr>
      </p:pic>
      <p:sp>
        <p:nvSpPr>
          <p:cNvPr id="28" name="TextBox 27">
            <a:extLst>
              <a:ext uri="{FF2B5EF4-FFF2-40B4-BE49-F238E27FC236}">
                <a16:creationId xmlns:a16="http://schemas.microsoft.com/office/drawing/2014/main" id="{0B26D1F6-864A-8BF7-CDC8-60F9997DF86C}"/>
              </a:ext>
            </a:extLst>
          </p:cNvPr>
          <p:cNvSpPr txBox="1"/>
          <p:nvPr/>
        </p:nvSpPr>
        <p:spPr>
          <a:xfrm>
            <a:off x="755817" y="2842745"/>
            <a:ext cx="1050288" cy="261610"/>
          </a:xfrm>
          <a:prstGeom prst="rect">
            <a:avLst/>
          </a:prstGeom>
          <a:noFill/>
        </p:spPr>
        <p:txBody>
          <a:bodyPr wrap="none" rtlCol="0">
            <a:spAutoFit/>
          </a:bodyPr>
          <a:lstStyle/>
          <a:p>
            <a:r>
              <a:rPr lang="fi-FI" sz="1100" dirty="0" err="1">
                <a:latin typeface="Alasassy Caps" pitchFamily="2" charset="0"/>
              </a:rPr>
              <a:t>Discovery</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29" name="TextBox 28">
            <a:extLst>
              <a:ext uri="{FF2B5EF4-FFF2-40B4-BE49-F238E27FC236}">
                <a16:creationId xmlns:a16="http://schemas.microsoft.com/office/drawing/2014/main" id="{6577FFBE-FB6A-43B8-BF31-22E532A8BF0B}"/>
              </a:ext>
            </a:extLst>
          </p:cNvPr>
          <p:cNvSpPr txBox="1"/>
          <p:nvPr/>
        </p:nvSpPr>
        <p:spPr>
          <a:xfrm>
            <a:off x="2823079" y="1712160"/>
            <a:ext cx="1051891" cy="261610"/>
          </a:xfrm>
          <a:prstGeom prst="rect">
            <a:avLst/>
          </a:prstGeom>
          <a:noFill/>
        </p:spPr>
        <p:txBody>
          <a:bodyPr wrap="none" rtlCol="0">
            <a:spAutoFit/>
          </a:bodyPr>
          <a:lstStyle/>
          <a:p>
            <a:r>
              <a:rPr lang="fi-FI" sz="1100" dirty="0" err="1">
                <a:latin typeface="Alasassy Caps" pitchFamily="2" charset="0"/>
              </a:rPr>
              <a:t>Zoo</a:t>
            </a:r>
            <a:r>
              <a:rPr lang="fi-FI" sz="1100" dirty="0">
                <a:latin typeface="Alasassy Caps" pitchFamily="2" charset="0"/>
              </a:rPr>
              <a:t> of </a:t>
            </a:r>
            <a:r>
              <a:rPr lang="fi-FI" sz="1100" dirty="0" err="1">
                <a:latin typeface="Alasassy Caps" pitchFamily="2" charset="0"/>
              </a:rPr>
              <a:t>behaviorism</a:t>
            </a:r>
            <a:endParaRPr lang="fi-FI" sz="1100" dirty="0">
              <a:latin typeface="Alasassy Caps" pitchFamily="2" charset="0"/>
            </a:endParaRPr>
          </a:p>
        </p:txBody>
      </p:sp>
      <p:sp>
        <p:nvSpPr>
          <p:cNvPr id="30" name="TextBox 29">
            <a:extLst>
              <a:ext uri="{FF2B5EF4-FFF2-40B4-BE49-F238E27FC236}">
                <a16:creationId xmlns:a16="http://schemas.microsoft.com/office/drawing/2014/main" id="{9BA3244B-901C-0FFE-9715-2656869C9720}"/>
              </a:ext>
            </a:extLst>
          </p:cNvPr>
          <p:cNvSpPr txBox="1"/>
          <p:nvPr/>
        </p:nvSpPr>
        <p:spPr>
          <a:xfrm>
            <a:off x="4434075" y="2429515"/>
            <a:ext cx="992579" cy="261610"/>
          </a:xfrm>
          <a:prstGeom prst="rect">
            <a:avLst/>
          </a:prstGeom>
          <a:noFill/>
        </p:spPr>
        <p:txBody>
          <a:bodyPr wrap="none" rtlCol="0">
            <a:spAutoFit/>
          </a:bodyPr>
          <a:lstStyle/>
          <a:p>
            <a:r>
              <a:rPr lang="fi-FI" sz="1100" dirty="0">
                <a:latin typeface="Alasassy Caps" pitchFamily="2" charset="0"/>
              </a:rPr>
              <a:t>Peak of </a:t>
            </a:r>
            <a:r>
              <a:rPr lang="fi-FI" sz="1100" dirty="0" err="1">
                <a:latin typeface="Alasassy Caps" pitchFamily="2" charset="0"/>
              </a:rPr>
              <a:t>cognition</a:t>
            </a:r>
            <a:endParaRPr lang="fi-FI" sz="1100" dirty="0">
              <a:latin typeface="Alasassy Caps" pitchFamily="2" charset="0"/>
            </a:endParaRPr>
          </a:p>
        </p:txBody>
      </p:sp>
      <p:sp>
        <p:nvSpPr>
          <p:cNvPr id="31" name="TextBox 30">
            <a:extLst>
              <a:ext uri="{FF2B5EF4-FFF2-40B4-BE49-F238E27FC236}">
                <a16:creationId xmlns:a16="http://schemas.microsoft.com/office/drawing/2014/main" id="{38A2AFB9-CA5A-E6E7-0EAD-B32FF01CDE38}"/>
              </a:ext>
            </a:extLst>
          </p:cNvPr>
          <p:cNvSpPr txBox="1"/>
          <p:nvPr/>
        </p:nvSpPr>
        <p:spPr>
          <a:xfrm>
            <a:off x="5988657" y="3291414"/>
            <a:ext cx="1611339" cy="261610"/>
          </a:xfrm>
          <a:prstGeom prst="rect">
            <a:avLst/>
          </a:prstGeom>
          <a:noFill/>
        </p:spPr>
        <p:txBody>
          <a:bodyPr wrap="none" rtlCol="0">
            <a:spAutoFit/>
          </a:bodyPr>
          <a:lstStyle/>
          <a:p>
            <a:r>
              <a:rPr lang="fi-FI" sz="1100" dirty="0">
                <a:latin typeface="Alasassy Caps" pitchFamily="2" charset="0"/>
              </a:rPr>
              <a:t>Garden of </a:t>
            </a:r>
            <a:r>
              <a:rPr lang="fi-FI" sz="1100" dirty="0" err="1">
                <a:latin typeface="Alasassy Caps" pitchFamily="2" charset="0"/>
              </a:rPr>
              <a:t>meaningful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2" name="TextBox 31">
            <a:extLst>
              <a:ext uri="{FF2B5EF4-FFF2-40B4-BE49-F238E27FC236}">
                <a16:creationId xmlns:a16="http://schemas.microsoft.com/office/drawing/2014/main" id="{6C181E53-2894-73AF-4577-5906F0F295B7}"/>
              </a:ext>
            </a:extLst>
          </p:cNvPr>
          <p:cNvSpPr txBox="1"/>
          <p:nvPr/>
        </p:nvSpPr>
        <p:spPr>
          <a:xfrm>
            <a:off x="1406727" y="3656751"/>
            <a:ext cx="1274708" cy="261610"/>
          </a:xfrm>
          <a:prstGeom prst="rect">
            <a:avLst/>
          </a:prstGeom>
          <a:noFill/>
        </p:spPr>
        <p:txBody>
          <a:bodyPr wrap="none" rtlCol="0">
            <a:spAutoFit/>
          </a:bodyPr>
          <a:lstStyle/>
          <a:p>
            <a:r>
              <a:rPr lang="fi-FI" sz="1100" dirty="0" err="1">
                <a:latin typeface="Alasassy Caps" pitchFamily="2" charset="0"/>
              </a:rPr>
              <a:t>Experience</a:t>
            </a:r>
            <a:r>
              <a:rPr lang="fi-FI" sz="1100" dirty="0">
                <a:latin typeface="Alasassy Caps" pitchFamily="2" charset="0"/>
              </a:rPr>
              <a:t> &amp; </a:t>
            </a:r>
            <a:r>
              <a:rPr lang="fi-FI" sz="1100" dirty="0" err="1">
                <a:latin typeface="Alasassy Caps" pitchFamily="2" charset="0"/>
              </a:rPr>
              <a:t>reflection</a:t>
            </a:r>
            <a:endParaRPr lang="fi-FI" sz="1100" dirty="0">
              <a:latin typeface="Alasassy Caps" pitchFamily="2" charset="0"/>
            </a:endParaRPr>
          </a:p>
        </p:txBody>
      </p:sp>
      <p:sp>
        <p:nvSpPr>
          <p:cNvPr id="33" name="TextBox 32">
            <a:extLst>
              <a:ext uri="{FF2B5EF4-FFF2-40B4-BE49-F238E27FC236}">
                <a16:creationId xmlns:a16="http://schemas.microsoft.com/office/drawing/2014/main" id="{49D581E6-599E-815F-D810-43DDCB1917C0}"/>
              </a:ext>
            </a:extLst>
          </p:cNvPr>
          <p:cNvSpPr txBox="1"/>
          <p:nvPr/>
        </p:nvSpPr>
        <p:spPr>
          <a:xfrm>
            <a:off x="1084408" y="5111774"/>
            <a:ext cx="885179" cy="261610"/>
          </a:xfrm>
          <a:prstGeom prst="rect">
            <a:avLst/>
          </a:prstGeom>
          <a:noFill/>
        </p:spPr>
        <p:txBody>
          <a:bodyPr wrap="none" rtlCol="0">
            <a:spAutoFit/>
          </a:bodyPr>
          <a:lstStyle/>
          <a:p>
            <a:r>
              <a:rPr lang="fi-FI" sz="1100" dirty="0" err="1">
                <a:latin typeface="Alasassy Caps" pitchFamily="2" charset="0"/>
              </a:rPr>
              <a:t>social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4" name="TextBox 33">
            <a:extLst>
              <a:ext uri="{FF2B5EF4-FFF2-40B4-BE49-F238E27FC236}">
                <a16:creationId xmlns:a16="http://schemas.microsoft.com/office/drawing/2014/main" id="{8BE20B7E-2780-466A-EBBD-A4E6A634460F}"/>
              </a:ext>
            </a:extLst>
          </p:cNvPr>
          <p:cNvSpPr txBox="1"/>
          <p:nvPr/>
        </p:nvSpPr>
        <p:spPr>
          <a:xfrm>
            <a:off x="4044225" y="5373384"/>
            <a:ext cx="829073" cy="600164"/>
          </a:xfrm>
          <a:prstGeom prst="rect">
            <a:avLst/>
          </a:prstGeom>
          <a:noFill/>
        </p:spPr>
        <p:txBody>
          <a:bodyPr wrap="none" rtlCol="0">
            <a:spAutoFit/>
          </a:bodyPr>
          <a:lstStyle/>
          <a:p>
            <a:r>
              <a:rPr lang="fi-FI" sz="1100" dirty="0">
                <a:latin typeface="Alasassy Caps" pitchFamily="2" charset="0"/>
              </a:rPr>
              <a:t>The </a:t>
            </a:r>
            <a:r>
              <a:rPr lang="fi-FI" sz="1100" dirty="0" err="1">
                <a:latin typeface="Alasassy Caps" pitchFamily="2" charset="0"/>
              </a:rPr>
              <a:t>planes</a:t>
            </a:r>
            <a:r>
              <a:rPr lang="fi-FI" sz="1100" dirty="0">
                <a:latin typeface="Alasassy Caps" pitchFamily="2" charset="0"/>
              </a:rPr>
              <a:t> of</a:t>
            </a:r>
          </a:p>
          <a:p>
            <a:r>
              <a:rPr lang="fi-FI" sz="1100" dirty="0" err="1">
                <a:latin typeface="Alasassy Caps" pitchFamily="2" charset="0"/>
              </a:rPr>
              <a:t>Sociocultural</a:t>
            </a:r>
            <a:endParaRPr lang="fi-FI" sz="1100" dirty="0">
              <a:latin typeface="Alasassy Caps" pitchFamily="2" charset="0"/>
            </a:endParaRPr>
          </a:p>
          <a:p>
            <a:r>
              <a:rPr lang="fi-FI" sz="1100" dirty="0" err="1">
                <a:latin typeface="Alasassy Caps" pitchFamily="2" charset="0"/>
              </a:rPr>
              <a:t>learning</a:t>
            </a:r>
            <a:endParaRPr lang="fi-FI" sz="1100" dirty="0">
              <a:latin typeface="Alasassy Caps" pitchFamily="2" charset="0"/>
            </a:endParaRPr>
          </a:p>
        </p:txBody>
      </p:sp>
      <p:sp>
        <p:nvSpPr>
          <p:cNvPr id="35" name="TextBox 34">
            <a:extLst>
              <a:ext uri="{FF2B5EF4-FFF2-40B4-BE49-F238E27FC236}">
                <a16:creationId xmlns:a16="http://schemas.microsoft.com/office/drawing/2014/main" id="{86925757-29EA-30F3-3721-30CF7DC2F183}"/>
              </a:ext>
            </a:extLst>
          </p:cNvPr>
          <p:cNvSpPr txBox="1"/>
          <p:nvPr/>
        </p:nvSpPr>
        <p:spPr>
          <a:xfrm>
            <a:off x="5978154" y="6235101"/>
            <a:ext cx="1220206" cy="261610"/>
          </a:xfrm>
          <a:prstGeom prst="rect">
            <a:avLst/>
          </a:prstGeom>
          <a:noFill/>
        </p:spPr>
        <p:txBody>
          <a:bodyPr wrap="none" rtlCol="0">
            <a:spAutoFit/>
          </a:bodyPr>
          <a:lstStyle/>
          <a:p>
            <a:r>
              <a:rPr lang="fi-FI" sz="1100" dirty="0" err="1">
                <a:latin typeface="Alasassy Caps" pitchFamily="2" charset="0"/>
              </a:rPr>
              <a:t>Community</a:t>
            </a:r>
            <a:r>
              <a:rPr lang="fi-FI" sz="1100" dirty="0">
                <a:latin typeface="Alasassy Caps" pitchFamily="2" charset="0"/>
              </a:rPr>
              <a:t> of </a:t>
            </a:r>
            <a:r>
              <a:rPr lang="fi-FI" sz="1100" dirty="0" err="1">
                <a:latin typeface="Alasassy Caps" pitchFamily="2" charset="0"/>
              </a:rPr>
              <a:t>practice</a:t>
            </a:r>
            <a:endParaRPr lang="fi-FI" sz="1100" dirty="0">
              <a:latin typeface="Alasassy Caps" pitchFamily="2" charset="0"/>
            </a:endParaRPr>
          </a:p>
        </p:txBody>
      </p:sp>
      <p:sp>
        <p:nvSpPr>
          <p:cNvPr id="36" name="TextBox 35">
            <a:extLst>
              <a:ext uri="{FF2B5EF4-FFF2-40B4-BE49-F238E27FC236}">
                <a16:creationId xmlns:a16="http://schemas.microsoft.com/office/drawing/2014/main" id="{5B0554B8-C9C8-F9F9-7CC1-75026AD7752C}"/>
              </a:ext>
            </a:extLst>
          </p:cNvPr>
          <p:cNvSpPr txBox="1"/>
          <p:nvPr/>
        </p:nvSpPr>
        <p:spPr>
          <a:xfrm>
            <a:off x="6531702" y="5242579"/>
            <a:ext cx="1037463" cy="261610"/>
          </a:xfrm>
          <a:prstGeom prst="rect">
            <a:avLst/>
          </a:prstGeom>
          <a:noFill/>
        </p:spPr>
        <p:txBody>
          <a:bodyPr wrap="none" rtlCol="0">
            <a:spAutoFit/>
          </a:bodyPr>
          <a:lstStyle/>
          <a:p>
            <a:r>
              <a:rPr lang="fi-FI" sz="1100" dirty="0" err="1">
                <a:latin typeface="Alasassy Caps" pitchFamily="2" charset="0"/>
              </a:rPr>
              <a:t>embodied</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 name="Oval 2">
            <a:extLst>
              <a:ext uri="{FF2B5EF4-FFF2-40B4-BE49-F238E27FC236}">
                <a16:creationId xmlns:a16="http://schemas.microsoft.com/office/drawing/2014/main" id="{DD241F0B-675E-30CC-D895-AC7CA3D1DC93}"/>
              </a:ext>
            </a:extLst>
          </p:cNvPr>
          <p:cNvSpPr/>
          <p:nvPr/>
        </p:nvSpPr>
        <p:spPr>
          <a:xfrm>
            <a:off x="682098" y="1712160"/>
            <a:ext cx="1383455" cy="1386186"/>
          </a:xfrm>
          <a:custGeom>
            <a:avLst/>
            <a:gdLst>
              <a:gd name="connsiteX0" fmla="*/ 0 w 1383455"/>
              <a:gd name="connsiteY0" fmla="*/ 693093 h 1386186"/>
              <a:gd name="connsiteX1" fmla="*/ 691728 w 1383455"/>
              <a:gd name="connsiteY1" fmla="*/ 0 h 1386186"/>
              <a:gd name="connsiteX2" fmla="*/ 1383456 w 1383455"/>
              <a:gd name="connsiteY2" fmla="*/ 693093 h 1386186"/>
              <a:gd name="connsiteX3" fmla="*/ 691728 w 1383455"/>
              <a:gd name="connsiteY3" fmla="*/ 1386186 h 1386186"/>
              <a:gd name="connsiteX4" fmla="*/ 0 w 1383455"/>
              <a:gd name="connsiteY4" fmla="*/ 693093 h 1386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455" h="1386186" extrusionOk="0">
                <a:moveTo>
                  <a:pt x="0" y="693093"/>
                </a:moveTo>
                <a:cubicBezTo>
                  <a:pt x="-67759" y="313206"/>
                  <a:pt x="370638" y="59915"/>
                  <a:pt x="691728" y="0"/>
                </a:cubicBezTo>
                <a:cubicBezTo>
                  <a:pt x="1093129" y="39755"/>
                  <a:pt x="1384633" y="346236"/>
                  <a:pt x="1383456" y="693093"/>
                </a:cubicBezTo>
                <a:cubicBezTo>
                  <a:pt x="1359556" y="1039821"/>
                  <a:pt x="1106182" y="1425388"/>
                  <a:pt x="691728" y="1386186"/>
                </a:cubicBezTo>
                <a:cubicBezTo>
                  <a:pt x="327628" y="1319489"/>
                  <a:pt x="39526" y="1149571"/>
                  <a:pt x="0" y="693093"/>
                </a:cubicBezTo>
                <a:close/>
              </a:path>
            </a:pathLst>
          </a:custGeom>
          <a:noFill/>
          <a:ln>
            <a:solidFill>
              <a:schemeClr val="accent1"/>
            </a:solidFill>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a:extLst>
              <a:ext uri="{FF2B5EF4-FFF2-40B4-BE49-F238E27FC236}">
                <a16:creationId xmlns:a16="http://schemas.microsoft.com/office/drawing/2014/main" id="{AB5EC2F4-6844-9A0D-1D4E-39B27D478A15}"/>
              </a:ext>
            </a:extLst>
          </p:cNvPr>
          <p:cNvSpPr txBox="1"/>
          <p:nvPr/>
        </p:nvSpPr>
        <p:spPr>
          <a:xfrm>
            <a:off x="8135772" y="2190763"/>
            <a:ext cx="3839513" cy="4247317"/>
          </a:xfrm>
          <a:prstGeom prst="rect">
            <a:avLst/>
          </a:prstGeom>
          <a:solidFill>
            <a:schemeClr val="accent2">
              <a:lumMod val="40000"/>
              <a:lumOff val="60000"/>
            </a:schemeClr>
          </a:solidFill>
        </p:spPr>
        <p:txBody>
          <a:bodyPr wrap="none" rtlCol="0">
            <a:spAutoFit/>
          </a:bodyPr>
          <a:lstStyle/>
          <a:p>
            <a:r>
              <a:rPr lang="fi-FI" dirty="0"/>
              <a:t>Key </a:t>
            </a:r>
            <a:r>
              <a:rPr lang="fi-FI" dirty="0" err="1"/>
              <a:t>features</a:t>
            </a:r>
            <a:endParaRPr lang="fi-FI" dirty="0"/>
          </a:p>
          <a:p>
            <a:r>
              <a:rPr lang="fi-FI" dirty="0"/>
              <a:t>Key </a:t>
            </a:r>
            <a:r>
              <a:rPr lang="fi-FI" dirty="0" err="1"/>
              <a:t>character</a:t>
            </a:r>
            <a:endParaRPr lang="fi-FI" dirty="0"/>
          </a:p>
          <a:p>
            <a:r>
              <a:rPr lang="fi-FI" dirty="0" err="1"/>
              <a:t>Educational</a:t>
            </a:r>
            <a:r>
              <a:rPr lang="fi-FI" dirty="0"/>
              <a:t> </a:t>
            </a:r>
            <a:r>
              <a:rPr lang="fi-FI" dirty="0" err="1"/>
              <a:t>implications</a:t>
            </a:r>
            <a:endParaRPr lang="fi-FI" dirty="0"/>
          </a:p>
          <a:p>
            <a:endParaRPr lang="fi-FI" dirty="0"/>
          </a:p>
          <a:p>
            <a:endParaRPr lang="fi-FI" dirty="0"/>
          </a:p>
          <a:p>
            <a:r>
              <a:rPr lang="fi-FI" b="1" dirty="0" err="1"/>
              <a:t>Huom</a:t>
            </a:r>
            <a:r>
              <a:rPr lang="fi-FI" dirty="0"/>
              <a:t>!</a:t>
            </a:r>
          </a:p>
          <a:p>
            <a:r>
              <a:rPr lang="fi-FI" dirty="0"/>
              <a:t>As </a:t>
            </a:r>
            <a:r>
              <a:rPr lang="fi-FI" dirty="0" err="1"/>
              <a:t>with</a:t>
            </a:r>
            <a:r>
              <a:rPr lang="fi-FI" dirty="0"/>
              <a:t> </a:t>
            </a:r>
            <a:r>
              <a:rPr lang="fi-FI" dirty="0" err="1"/>
              <a:t>all</a:t>
            </a:r>
            <a:r>
              <a:rPr lang="fi-FI" dirty="0"/>
              <a:t> </a:t>
            </a:r>
            <a:r>
              <a:rPr lang="fi-FI" dirty="0" err="1"/>
              <a:t>maps</a:t>
            </a:r>
            <a:r>
              <a:rPr lang="fi-FI" dirty="0"/>
              <a:t>, not the </a:t>
            </a:r>
            <a:r>
              <a:rPr lang="fi-FI" dirty="0" err="1"/>
              <a:t>full</a:t>
            </a:r>
            <a:r>
              <a:rPr lang="fi-FI" dirty="0"/>
              <a:t> </a:t>
            </a:r>
            <a:r>
              <a:rPr lang="fi-FI" dirty="0" err="1"/>
              <a:t>picture</a:t>
            </a:r>
            <a:r>
              <a:rPr lang="fi-FI" dirty="0"/>
              <a:t>!</a:t>
            </a:r>
          </a:p>
          <a:p>
            <a:r>
              <a:rPr lang="fi-FI" dirty="0" err="1"/>
              <a:t>Your</a:t>
            </a:r>
            <a:r>
              <a:rPr lang="fi-FI" dirty="0"/>
              <a:t> </a:t>
            </a:r>
            <a:r>
              <a:rPr lang="fi-FI" dirty="0" err="1"/>
              <a:t>readings</a:t>
            </a:r>
            <a:r>
              <a:rPr lang="fi-FI" dirty="0"/>
              <a:t> </a:t>
            </a:r>
            <a:r>
              <a:rPr lang="fi-FI" dirty="0" err="1"/>
              <a:t>during</a:t>
            </a:r>
            <a:r>
              <a:rPr lang="fi-FI" dirty="0"/>
              <a:t> and </a:t>
            </a:r>
            <a:r>
              <a:rPr lang="fi-FI" dirty="0" err="1"/>
              <a:t>beyond</a:t>
            </a:r>
            <a:endParaRPr lang="fi-FI" dirty="0"/>
          </a:p>
          <a:p>
            <a:r>
              <a:rPr lang="fi-FI" dirty="0"/>
              <a:t>this </a:t>
            </a:r>
            <a:r>
              <a:rPr lang="fi-FI" dirty="0" err="1"/>
              <a:t>course</a:t>
            </a:r>
            <a:r>
              <a:rPr lang="fi-FI" dirty="0"/>
              <a:t> </a:t>
            </a:r>
            <a:r>
              <a:rPr lang="fi-FI" dirty="0" err="1"/>
              <a:t>should</a:t>
            </a:r>
            <a:r>
              <a:rPr lang="fi-FI" dirty="0"/>
              <a:t> </a:t>
            </a:r>
            <a:r>
              <a:rPr lang="fi-FI" dirty="0" err="1"/>
              <a:t>continue</a:t>
            </a:r>
            <a:r>
              <a:rPr lang="fi-FI" dirty="0"/>
              <a:t> to </a:t>
            </a:r>
            <a:r>
              <a:rPr lang="fi-FI" dirty="0" err="1"/>
              <a:t>add</a:t>
            </a:r>
            <a:endParaRPr lang="fi-FI" dirty="0"/>
          </a:p>
          <a:p>
            <a:r>
              <a:rPr lang="fi-FI" dirty="0"/>
              <a:t>to this </a:t>
            </a:r>
            <a:r>
              <a:rPr lang="fi-FI" dirty="0" err="1"/>
              <a:t>basis</a:t>
            </a:r>
            <a:r>
              <a:rPr lang="fi-FI" dirty="0"/>
              <a:t>!</a:t>
            </a:r>
          </a:p>
          <a:p>
            <a:endParaRPr lang="fi-FI" dirty="0"/>
          </a:p>
          <a:p>
            <a:r>
              <a:rPr lang="fi-FI" b="1" dirty="0"/>
              <a:t>And </a:t>
            </a:r>
            <a:r>
              <a:rPr lang="fi-FI" dirty="0" err="1"/>
              <a:t>these</a:t>
            </a:r>
            <a:r>
              <a:rPr lang="fi-FI" dirty="0"/>
              <a:t> </a:t>
            </a:r>
            <a:r>
              <a:rPr lang="fi-FI" dirty="0" err="1"/>
              <a:t>theories</a:t>
            </a:r>
            <a:r>
              <a:rPr lang="fi-FI" dirty="0"/>
              <a:t> </a:t>
            </a:r>
            <a:r>
              <a:rPr lang="fi-FI" dirty="0" err="1"/>
              <a:t>have</a:t>
            </a:r>
            <a:r>
              <a:rPr lang="fi-FI" dirty="0"/>
              <a:t> </a:t>
            </a:r>
            <a:r>
              <a:rPr lang="fi-FI" dirty="0" err="1"/>
              <a:t>continued</a:t>
            </a:r>
            <a:r>
              <a:rPr lang="fi-FI" dirty="0"/>
              <a:t> </a:t>
            </a:r>
          </a:p>
          <a:p>
            <a:r>
              <a:rPr lang="fi-FI" dirty="0"/>
              <a:t>to </a:t>
            </a:r>
            <a:r>
              <a:rPr lang="fi-FI" dirty="0" err="1"/>
              <a:t>develop</a:t>
            </a:r>
            <a:r>
              <a:rPr lang="fi-FI" dirty="0"/>
              <a:t> and </a:t>
            </a:r>
            <a:r>
              <a:rPr lang="fi-FI" dirty="0" err="1"/>
              <a:t>change</a:t>
            </a:r>
            <a:r>
              <a:rPr lang="fi-FI" dirty="0"/>
              <a:t> </a:t>
            </a:r>
            <a:r>
              <a:rPr lang="fi-FI" dirty="0" err="1"/>
              <a:t>over</a:t>
            </a:r>
            <a:r>
              <a:rPr lang="fi-FI" dirty="0"/>
              <a:t> </a:t>
            </a:r>
            <a:r>
              <a:rPr lang="fi-FI" dirty="0" err="1"/>
              <a:t>time</a:t>
            </a:r>
            <a:r>
              <a:rPr lang="fi-FI" dirty="0"/>
              <a:t>. </a:t>
            </a:r>
          </a:p>
          <a:p>
            <a:r>
              <a:rPr lang="fi-FI" dirty="0" err="1"/>
              <a:t>Over</a:t>
            </a:r>
            <a:r>
              <a:rPr lang="fi-FI" dirty="0"/>
              <a:t> </a:t>
            </a:r>
            <a:r>
              <a:rPr lang="fi-FI" dirty="0" err="1"/>
              <a:t>time</a:t>
            </a:r>
            <a:r>
              <a:rPr lang="fi-FI" dirty="0"/>
              <a:t> </a:t>
            </a:r>
            <a:r>
              <a:rPr lang="fi-FI" dirty="0" err="1"/>
              <a:t>practice</a:t>
            </a:r>
            <a:r>
              <a:rPr lang="fi-FI" dirty="0"/>
              <a:t> and </a:t>
            </a:r>
            <a:r>
              <a:rPr lang="fi-FI" dirty="0" err="1"/>
              <a:t>research</a:t>
            </a:r>
            <a:r>
              <a:rPr lang="fi-FI" dirty="0"/>
              <a:t> ’</a:t>
            </a:r>
            <a:r>
              <a:rPr lang="fi-FI" dirty="0" err="1"/>
              <a:t>talk</a:t>
            </a:r>
            <a:endParaRPr lang="fi-FI" dirty="0"/>
          </a:p>
          <a:p>
            <a:r>
              <a:rPr lang="fi-FI" dirty="0" err="1"/>
              <a:t>back</a:t>
            </a:r>
            <a:r>
              <a:rPr lang="fi-FI" dirty="0"/>
              <a:t>’ to </a:t>
            </a:r>
            <a:r>
              <a:rPr lang="fi-FI" dirty="0" err="1"/>
              <a:t>theories</a:t>
            </a:r>
            <a:r>
              <a:rPr lang="fi-FI" dirty="0"/>
              <a:t> and </a:t>
            </a:r>
            <a:r>
              <a:rPr lang="fi-FI" dirty="0" err="1"/>
              <a:t>they</a:t>
            </a:r>
            <a:r>
              <a:rPr lang="fi-FI" dirty="0"/>
              <a:t> </a:t>
            </a:r>
            <a:r>
              <a:rPr lang="fi-FI" dirty="0" err="1"/>
              <a:t>change</a:t>
            </a:r>
            <a:r>
              <a:rPr lang="fi-FI" dirty="0"/>
              <a:t>…</a:t>
            </a:r>
          </a:p>
        </p:txBody>
      </p:sp>
    </p:spTree>
    <p:extLst>
      <p:ext uri="{BB962C8B-B14F-4D97-AF65-F5344CB8AC3E}">
        <p14:creationId xmlns:p14="http://schemas.microsoft.com/office/powerpoint/2010/main" val="304515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22FA-A08D-0A57-2064-84BE4B4EF8D0}"/>
              </a:ext>
            </a:extLst>
          </p:cNvPr>
          <p:cNvSpPr>
            <a:spLocks noGrp="1"/>
          </p:cNvSpPr>
          <p:nvPr>
            <p:ph type="title"/>
          </p:nvPr>
        </p:nvSpPr>
        <p:spPr>
          <a:xfrm>
            <a:off x="137160" y="365125"/>
            <a:ext cx="11850624" cy="1325563"/>
          </a:xfrm>
        </p:spPr>
        <p:txBody>
          <a:bodyPr/>
          <a:lstStyle/>
          <a:p>
            <a:r>
              <a:rPr lang="fi-FI" dirty="0" err="1"/>
              <a:t>Discovery</a:t>
            </a:r>
            <a:r>
              <a:rPr lang="fi-FI" dirty="0"/>
              <a:t> </a:t>
            </a:r>
            <a:r>
              <a:rPr lang="fi-FI" dirty="0" err="1"/>
              <a:t>learning</a:t>
            </a:r>
            <a:r>
              <a:rPr lang="fi-FI" dirty="0"/>
              <a:t>, </a:t>
            </a:r>
            <a:r>
              <a:rPr lang="fi-FI" dirty="0">
                <a:solidFill>
                  <a:schemeClr val="bg1">
                    <a:lumMod val="75000"/>
                  </a:schemeClr>
                </a:solidFill>
              </a:rPr>
              <a:t>Maria Montessori (1870-1952)</a:t>
            </a:r>
          </a:p>
        </p:txBody>
      </p:sp>
      <p:pic>
        <p:nvPicPr>
          <p:cNvPr id="4" name="Picture 3">
            <a:extLst>
              <a:ext uri="{FF2B5EF4-FFF2-40B4-BE49-F238E27FC236}">
                <a16:creationId xmlns:a16="http://schemas.microsoft.com/office/drawing/2014/main" id="{53EB08AB-B4C5-0D58-7477-A2AD0B4D680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7" b="97917" l="637" r="92994">
                        <a14:foregroundMark x1="28662" y1="7083" x2="28662" y2="7083"/>
                        <a14:foregroundMark x1="16561" y1="70417" x2="16561" y2="70417"/>
                        <a14:foregroundMark x1="8280" y1="69167" x2="8280" y2="69167"/>
                        <a14:foregroundMark x1="75159" y1="73750" x2="75159" y2="73750"/>
                        <a14:foregroundMark x1="38217" y1="81667" x2="38217" y2="81667"/>
                        <a14:foregroundMark x1="19745" y1="92500" x2="19745" y2="92500"/>
                        <a14:foregroundMark x1="637" y1="97083" x2="637" y2="97083"/>
                        <a14:foregroundMark x1="56051" y1="98333" x2="56051" y2="98333"/>
                        <a14:foregroundMark x1="91720" y1="85000" x2="91720" y2="85000"/>
                        <a14:foregroundMark x1="68790" y1="23333" x2="68790" y2="23333"/>
                        <a14:foregroundMark x1="73885" y1="13333" x2="73885" y2="13333"/>
                        <a14:foregroundMark x1="82803" y1="18333" x2="82803" y2="18333"/>
                        <a14:foregroundMark x1="78981" y1="417" x2="78981" y2="417"/>
                        <a14:foregroundMark x1="89172" y1="13333" x2="89172" y2="13333"/>
                        <a14:foregroundMark x1="70064" y1="9167" x2="70064" y2="9167"/>
                        <a14:foregroundMark x1="68153" y1="15417" x2="68153" y2="15417"/>
                        <a14:foregroundMark x1="70701" y1="19583" x2="70701" y2="19583"/>
                        <a14:foregroundMark x1="64968" y1="22083" x2="64968" y2="22083"/>
                        <a14:foregroundMark x1="71338" y1="29583" x2="71338" y2="29583"/>
                        <a14:foregroundMark x1="68153" y1="32083" x2="68153" y2="32083"/>
                        <a14:foregroundMark x1="65605" y1="28333" x2="65605" y2="28333"/>
                        <a14:foregroundMark x1="64331" y1="24583" x2="64331" y2="24583"/>
                        <a14:foregroundMark x1="65605" y1="17917" x2="65605" y2="17917"/>
                        <a14:foregroundMark x1="70064" y1="15833" x2="70064" y2="15833"/>
                        <a14:foregroundMark x1="72611" y1="12917" x2="72611" y2="12917"/>
                        <a14:foregroundMark x1="75796" y1="14583" x2="75796" y2="14583"/>
                        <a14:foregroundMark x1="75796" y1="16667" x2="75796" y2="17500"/>
                        <a14:foregroundMark x1="76433" y1="20000" x2="76433" y2="21250"/>
                        <a14:foregroundMark x1="76433" y1="22083" x2="76433" y2="22083"/>
                        <a14:foregroundMark x1="76433" y1="23750" x2="76433" y2="23750"/>
                        <a14:foregroundMark x1="76433" y1="23750" x2="76433" y2="23750"/>
                        <a14:foregroundMark x1="78344" y1="26667" x2="78344" y2="26667"/>
                        <a14:foregroundMark x1="80255" y1="30000" x2="80255" y2="30000"/>
                        <a14:foregroundMark x1="76433" y1="31667" x2="76433" y2="31667"/>
                        <a14:foregroundMark x1="85987" y1="27917" x2="85987" y2="27917"/>
                        <a14:foregroundMark x1="85987" y1="24167" x2="85987" y2="24167"/>
                        <a14:foregroundMark x1="83439" y1="25000" x2="83439" y2="25000"/>
                        <a14:foregroundMark x1="83439" y1="25833" x2="83439" y2="25833"/>
                        <a14:foregroundMark x1="83439" y1="27917" x2="83439" y2="27917"/>
                        <a14:foregroundMark x1="83439" y1="27917" x2="83439" y2="27917"/>
                        <a14:foregroundMark x1="88535" y1="26667" x2="88535" y2="26667"/>
                        <a14:foregroundMark x1="89809" y1="25833" x2="89809" y2="25833"/>
                        <a14:foregroundMark x1="90446" y1="22083" x2="90446" y2="22083"/>
                        <a14:foregroundMark x1="90446" y1="22083" x2="90446" y2="22083"/>
                        <a14:foregroundMark x1="91720" y1="15417" x2="91720" y2="15417"/>
                        <a14:foregroundMark x1="91083" y1="13333" x2="91083" y2="13333"/>
                        <a14:foregroundMark x1="90446" y1="12500" x2="90446" y2="12500"/>
                        <a14:foregroundMark x1="86624" y1="8333" x2="86624" y2="8333"/>
                        <a14:foregroundMark x1="78981" y1="1667" x2="78981" y2="1667"/>
                        <a14:foregroundMark x1="71975" y1="5000" x2="71975" y2="5000"/>
                        <a14:foregroundMark x1="71975" y1="6250" x2="71975" y2="6250"/>
                        <a14:foregroundMark x1="71975" y1="6667" x2="71975" y2="6667"/>
                        <a14:foregroundMark x1="65605" y1="10833" x2="65605" y2="10833"/>
                        <a14:foregroundMark x1="66879" y1="12083" x2="66879" y2="12083"/>
                        <a14:foregroundMark x1="66879" y1="12083" x2="66879" y2="12083"/>
                        <a14:foregroundMark x1="66879" y1="9167" x2="66879" y2="9167"/>
                        <a14:foregroundMark x1="70064" y1="7083" x2="70064" y2="7083"/>
                        <a14:foregroundMark x1="68153" y1="7917" x2="68153" y2="7917"/>
                        <a14:foregroundMark x1="66879" y1="6250" x2="66879" y2="6250"/>
                        <a14:foregroundMark x1="71338" y1="3750" x2="71338" y2="3750"/>
                        <a14:foregroundMark x1="75159" y1="2917" x2="75159" y2="2917"/>
                        <a14:foregroundMark x1="75796" y1="2500" x2="75796" y2="2500"/>
                        <a14:foregroundMark x1="75796" y1="6250" x2="75796" y2="6250"/>
                        <a14:foregroundMark x1="75796" y1="6250" x2="75796" y2="6250"/>
                        <a14:foregroundMark x1="78981" y1="4167" x2="82166" y2="5833"/>
                        <a14:foregroundMark x1="82166" y1="5833" x2="82166" y2="5833"/>
                        <a14:foregroundMark x1="80255" y1="5833" x2="80255" y2="5833"/>
                        <a14:foregroundMark x1="87261" y1="12083" x2="87261" y2="12083"/>
                        <a14:foregroundMark x1="86624" y1="10833" x2="86624" y2="10833"/>
                        <a14:foregroundMark x1="86624" y1="10833" x2="86624" y2="10833"/>
                        <a14:foregroundMark x1="86624" y1="10417" x2="86624" y2="10417"/>
                        <a14:foregroundMark x1="89809" y1="10417" x2="89809" y2="10417"/>
                        <a14:foregroundMark x1="92994" y1="17083" x2="92994" y2="17083"/>
                        <a14:foregroundMark x1="90446" y1="16250" x2="90446" y2="16250"/>
                        <a14:foregroundMark x1="87261" y1="14583" x2="87261" y2="14583"/>
                        <a14:foregroundMark x1="70064" y1="25833" x2="70064" y2="25833"/>
                        <a14:foregroundMark x1="70064" y1="30833" x2="70064" y2="30833"/>
                        <a14:foregroundMark x1="77707" y1="417" x2="77707" y2="417"/>
                        <a14:foregroundMark x1="75159" y1="417" x2="75159" y2="417"/>
                        <a14:foregroundMark x1="64968" y1="9167" x2="64968" y2="9167"/>
                      </a14:backgroundRemoval>
                    </a14:imgEffect>
                  </a14:imgLayer>
                </a14:imgProps>
              </a:ext>
            </a:extLst>
          </a:blip>
          <a:stretch>
            <a:fillRect/>
          </a:stretch>
        </p:blipFill>
        <p:spPr>
          <a:xfrm>
            <a:off x="838200" y="1921446"/>
            <a:ext cx="2990476" cy="4571429"/>
          </a:xfrm>
          <a:prstGeom prst="rect">
            <a:avLst/>
          </a:prstGeom>
        </p:spPr>
      </p:pic>
      <p:sp>
        <p:nvSpPr>
          <p:cNvPr id="5" name="TextBox 4">
            <a:extLst>
              <a:ext uri="{FF2B5EF4-FFF2-40B4-BE49-F238E27FC236}">
                <a16:creationId xmlns:a16="http://schemas.microsoft.com/office/drawing/2014/main" id="{39DEFED3-BB8E-AE73-B248-C9CDBFCA6E50}"/>
              </a:ext>
            </a:extLst>
          </p:cNvPr>
          <p:cNvSpPr txBox="1"/>
          <p:nvPr/>
        </p:nvSpPr>
        <p:spPr>
          <a:xfrm>
            <a:off x="4014216" y="4207160"/>
            <a:ext cx="4494307" cy="1477328"/>
          </a:xfrm>
          <a:prstGeom prst="rect">
            <a:avLst/>
          </a:prstGeom>
          <a:noFill/>
        </p:spPr>
        <p:txBody>
          <a:bodyPr wrap="none" rtlCol="0">
            <a:spAutoFit/>
          </a:bodyPr>
          <a:lstStyle/>
          <a:p>
            <a:r>
              <a:rPr lang="fi-FI" dirty="0"/>
              <a:t>4 </a:t>
            </a:r>
            <a:r>
              <a:rPr lang="fi-FI" dirty="0" err="1"/>
              <a:t>planes</a:t>
            </a:r>
            <a:r>
              <a:rPr lang="fi-FI" dirty="0"/>
              <a:t> of </a:t>
            </a:r>
            <a:r>
              <a:rPr lang="fi-FI" dirty="0" err="1"/>
              <a:t>development</a:t>
            </a:r>
            <a:r>
              <a:rPr lang="fi-FI" dirty="0"/>
              <a:t>:</a:t>
            </a:r>
          </a:p>
          <a:p>
            <a:pPr marL="342900" indent="-342900">
              <a:buFont typeface="+mj-lt"/>
              <a:buAutoNum type="arabicPeriod"/>
            </a:pPr>
            <a:r>
              <a:rPr lang="fi-FI" dirty="0" err="1"/>
              <a:t>Normalisation</a:t>
            </a:r>
            <a:r>
              <a:rPr lang="fi-FI" dirty="0"/>
              <a:t> (0-6)</a:t>
            </a:r>
          </a:p>
          <a:p>
            <a:pPr marL="342900" indent="-342900">
              <a:buFont typeface="+mj-lt"/>
              <a:buAutoNum type="arabicPeriod"/>
            </a:pPr>
            <a:r>
              <a:rPr lang="fi-FI" dirty="0" err="1"/>
              <a:t>Intellectual</a:t>
            </a:r>
            <a:r>
              <a:rPr lang="fi-FI" dirty="0"/>
              <a:t> </a:t>
            </a:r>
            <a:r>
              <a:rPr lang="fi-FI" dirty="0" err="1"/>
              <a:t>independence</a:t>
            </a:r>
            <a:r>
              <a:rPr lang="fi-FI" dirty="0"/>
              <a:t> &amp; </a:t>
            </a:r>
            <a:r>
              <a:rPr lang="fi-FI" dirty="0" err="1"/>
              <a:t>herd</a:t>
            </a:r>
            <a:r>
              <a:rPr lang="fi-FI" dirty="0"/>
              <a:t> (6-12) </a:t>
            </a:r>
          </a:p>
          <a:p>
            <a:pPr marL="342900" indent="-342900">
              <a:buFont typeface="+mj-lt"/>
              <a:buAutoNum type="arabicPeriod"/>
            </a:pPr>
            <a:r>
              <a:rPr lang="fi-FI" dirty="0" err="1"/>
              <a:t>Initial</a:t>
            </a:r>
            <a:r>
              <a:rPr lang="fi-FI" dirty="0"/>
              <a:t> </a:t>
            </a:r>
            <a:r>
              <a:rPr lang="fi-FI" dirty="0" err="1"/>
              <a:t>construction</a:t>
            </a:r>
            <a:r>
              <a:rPr lang="fi-FI" dirty="0"/>
              <a:t> of </a:t>
            </a:r>
            <a:r>
              <a:rPr lang="fi-FI" dirty="0" err="1"/>
              <a:t>adult</a:t>
            </a:r>
            <a:r>
              <a:rPr lang="fi-FI" dirty="0"/>
              <a:t> </a:t>
            </a:r>
            <a:r>
              <a:rPr lang="fi-FI" dirty="0" err="1"/>
              <a:t>self</a:t>
            </a:r>
            <a:r>
              <a:rPr lang="fi-FI" dirty="0"/>
              <a:t> (12-18)</a:t>
            </a:r>
          </a:p>
          <a:p>
            <a:pPr marL="342900" indent="-342900">
              <a:buFont typeface="+mj-lt"/>
              <a:buAutoNum type="arabicPeriod"/>
            </a:pPr>
            <a:r>
              <a:rPr lang="fi-FI" dirty="0" err="1"/>
              <a:t>Adult</a:t>
            </a:r>
            <a:r>
              <a:rPr lang="fi-FI" dirty="0"/>
              <a:t> </a:t>
            </a:r>
            <a:r>
              <a:rPr lang="fi-FI" dirty="0" err="1"/>
              <a:t>independence</a:t>
            </a:r>
            <a:r>
              <a:rPr lang="fi-FI" dirty="0"/>
              <a:t> (18-24)</a:t>
            </a:r>
          </a:p>
        </p:txBody>
      </p:sp>
      <p:sp>
        <p:nvSpPr>
          <p:cNvPr id="6" name="TextBox 5">
            <a:extLst>
              <a:ext uri="{FF2B5EF4-FFF2-40B4-BE49-F238E27FC236}">
                <a16:creationId xmlns:a16="http://schemas.microsoft.com/office/drawing/2014/main" id="{416F10E9-A67D-DD4B-6790-6FFDA33A0588}"/>
              </a:ext>
            </a:extLst>
          </p:cNvPr>
          <p:cNvSpPr txBox="1"/>
          <p:nvPr/>
        </p:nvSpPr>
        <p:spPr>
          <a:xfrm>
            <a:off x="3946578" y="2041137"/>
            <a:ext cx="7009291" cy="1754326"/>
          </a:xfrm>
          <a:prstGeom prst="rect">
            <a:avLst/>
          </a:prstGeom>
          <a:solidFill>
            <a:schemeClr val="accent2">
              <a:lumMod val="40000"/>
              <a:lumOff val="60000"/>
            </a:schemeClr>
          </a:solidFill>
        </p:spPr>
        <p:txBody>
          <a:bodyPr wrap="none" rtlCol="0">
            <a:spAutoFit/>
          </a:bodyPr>
          <a:lstStyle/>
          <a:p>
            <a:r>
              <a:rPr lang="fi-FI" dirty="0" err="1"/>
              <a:t>Careful</a:t>
            </a:r>
            <a:r>
              <a:rPr lang="fi-FI" dirty="0"/>
              <a:t> </a:t>
            </a:r>
            <a:r>
              <a:rPr lang="fi-FI" dirty="0" err="1"/>
              <a:t>observation</a:t>
            </a:r>
            <a:r>
              <a:rPr lang="fi-FI" dirty="0"/>
              <a:t> and action </a:t>
            </a:r>
            <a:r>
              <a:rPr lang="fi-FI" dirty="0" err="1"/>
              <a:t>with</a:t>
            </a:r>
            <a:r>
              <a:rPr lang="fi-FI" dirty="0"/>
              <a:t> </a:t>
            </a:r>
            <a:r>
              <a:rPr lang="fi-FI" dirty="0" err="1"/>
              <a:t>children</a:t>
            </a:r>
            <a:r>
              <a:rPr lang="fi-FI" dirty="0"/>
              <a:t> </a:t>
            </a:r>
            <a:r>
              <a:rPr lang="fi-FI" dirty="0" err="1"/>
              <a:t>highlighted</a:t>
            </a:r>
            <a:r>
              <a:rPr lang="fi-FI" dirty="0"/>
              <a:t>:</a:t>
            </a:r>
          </a:p>
          <a:p>
            <a:r>
              <a:rPr lang="fi-FI" dirty="0" err="1"/>
              <a:t>Importance</a:t>
            </a:r>
            <a:r>
              <a:rPr lang="fi-FI" dirty="0"/>
              <a:t> of </a:t>
            </a:r>
            <a:r>
              <a:rPr lang="fi-FI" b="1" dirty="0" err="1"/>
              <a:t>discovering</a:t>
            </a:r>
            <a:r>
              <a:rPr lang="fi-FI" b="1" dirty="0"/>
              <a:t> for </a:t>
            </a:r>
            <a:r>
              <a:rPr lang="fi-FI" b="1" dirty="0" err="1"/>
              <a:t>oneself</a:t>
            </a:r>
            <a:r>
              <a:rPr lang="fi-FI" dirty="0"/>
              <a:t>, </a:t>
            </a:r>
            <a:r>
              <a:rPr lang="fi-FI" b="1" dirty="0" err="1"/>
              <a:t>hands-on</a:t>
            </a:r>
            <a:r>
              <a:rPr lang="fi-FI" dirty="0"/>
              <a:t> </a:t>
            </a:r>
          </a:p>
          <a:p>
            <a:r>
              <a:rPr lang="fi-FI" dirty="0" err="1"/>
              <a:t>Importance</a:t>
            </a:r>
            <a:r>
              <a:rPr lang="fi-FI" dirty="0"/>
              <a:t> of </a:t>
            </a:r>
            <a:r>
              <a:rPr lang="fi-FI" b="1" dirty="0" err="1"/>
              <a:t>independence</a:t>
            </a:r>
            <a:r>
              <a:rPr lang="fi-FI" b="1" dirty="0"/>
              <a:t>, </a:t>
            </a:r>
            <a:r>
              <a:rPr lang="fi-FI" b="1" dirty="0" err="1"/>
              <a:t>choosing</a:t>
            </a:r>
            <a:r>
              <a:rPr lang="fi-FI" dirty="0"/>
              <a:t> </a:t>
            </a:r>
            <a:r>
              <a:rPr lang="fi-FI" dirty="0" err="1"/>
              <a:t>what</a:t>
            </a:r>
            <a:r>
              <a:rPr lang="fi-FI" dirty="0"/>
              <a:t> to </a:t>
            </a:r>
            <a:r>
              <a:rPr lang="fi-FI" dirty="0" err="1"/>
              <a:t>focus</a:t>
            </a:r>
            <a:r>
              <a:rPr lang="fi-FI" dirty="0"/>
              <a:t> on – </a:t>
            </a:r>
            <a:r>
              <a:rPr lang="fi-FI" dirty="0" err="1"/>
              <a:t>although</a:t>
            </a:r>
            <a:endParaRPr lang="fi-FI" dirty="0"/>
          </a:p>
          <a:p>
            <a:r>
              <a:rPr lang="fi-FI" dirty="0"/>
              <a:t>	</a:t>
            </a:r>
            <a:r>
              <a:rPr lang="fi-FI" dirty="0" err="1"/>
              <a:t>required</a:t>
            </a:r>
            <a:r>
              <a:rPr lang="fi-FI" dirty="0"/>
              <a:t> to </a:t>
            </a:r>
            <a:r>
              <a:rPr lang="fi-FI" dirty="0" err="1"/>
              <a:t>get</a:t>
            </a:r>
            <a:r>
              <a:rPr lang="fi-FI" dirty="0"/>
              <a:t> </a:t>
            </a:r>
            <a:r>
              <a:rPr lang="fi-FI" dirty="0" err="1"/>
              <a:t>materials</a:t>
            </a:r>
            <a:r>
              <a:rPr lang="fi-FI" dirty="0"/>
              <a:t> &amp; </a:t>
            </a:r>
            <a:r>
              <a:rPr lang="fi-FI" dirty="0" err="1"/>
              <a:t>tidy</a:t>
            </a:r>
            <a:r>
              <a:rPr lang="fi-FI" dirty="0"/>
              <a:t> </a:t>
            </a:r>
            <a:r>
              <a:rPr lang="fi-FI" dirty="0" err="1"/>
              <a:t>up</a:t>
            </a:r>
            <a:r>
              <a:rPr lang="fi-FI" dirty="0"/>
              <a:t> </a:t>
            </a:r>
            <a:r>
              <a:rPr lang="fi-FI" dirty="0" err="1"/>
              <a:t>afterwards</a:t>
            </a:r>
            <a:endParaRPr lang="fi-FI" dirty="0"/>
          </a:p>
          <a:p>
            <a:r>
              <a:rPr lang="fi-FI" b="1" dirty="0" err="1"/>
              <a:t>Concentration</a:t>
            </a:r>
            <a:r>
              <a:rPr lang="fi-FI" dirty="0"/>
              <a:t> and </a:t>
            </a:r>
            <a:r>
              <a:rPr lang="fi-FI" b="1" dirty="0" err="1"/>
              <a:t>interest</a:t>
            </a:r>
            <a:r>
              <a:rPr lang="fi-FI" dirty="0"/>
              <a:t> to </a:t>
            </a:r>
            <a:r>
              <a:rPr lang="fi-FI" dirty="0" err="1"/>
              <a:t>learn</a:t>
            </a:r>
            <a:r>
              <a:rPr lang="fi-FI" dirty="0"/>
              <a:t> </a:t>
            </a:r>
            <a:r>
              <a:rPr lang="fi-FI" b="1" dirty="0" err="1"/>
              <a:t>innate</a:t>
            </a:r>
            <a:r>
              <a:rPr lang="fi-FI" dirty="0"/>
              <a:t> </a:t>
            </a:r>
            <a:r>
              <a:rPr lang="fi-FI" dirty="0" err="1"/>
              <a:t>quality</a:t>
            </a:r>
            <a:endParaRPr lang="fi-FI" dirty="0"/>
          </a:p>
          <a:p>
            <a:r>
              <a:rPr lang="fi-FI" b="1" dirty="0" err="1"/>
              <a:t>Authentic</a:t>
            </a:r>
            <a:r>
              <a:rPr lang="fi-FI" dirty="0"/>
              <a:t> and </a:t>
            </a:r>
            <a:r>
              <a:rPr lang="fi-FI" b="1" dirty="0" err="1"/>
              <a:t>carefully</a:t>
            </a:r>
            <a:r>
              <a:rPr lang="fi-FI" b="1" dirty="0"/>
              <a:t> </a:t>
            </a:r>
            <a:r>
              <a:rPr lang="fi-FI" b="1" dirty="0" err="1"/>
              <a:t>prepared</a:t>
            </a:r>
            <a:r>
              <a:rPr lang="fi-FI" b="1" dirty="0"/>
              <a:t> </a:t>
            </a:r>
            <a:r>
              <a:rPr lang="fi-FI" dirty="0" err="1"/>
              <a:t>environment</a:t>
            </a:r>
            <a:r>
              <a:rPr lang="fi-FI" dirty="0"/>
              <a:t> – </a:t>
            </a:r>
            <a:r>
              <a:rPr lang="fi-FI" dirty="0" err="1"/>
              <a:t>materials</a:t>
            </a:r>
            <a:r>
              <a:rPr lang="fi-FI" dirty="0"/>
              <a:t>, </a:t>
            </a:r>
            <a:r>
              <a:rPr lang="fi-FI" dirty="0" err="1"/>
              <a:t>furniture</a:t>
            </a:r>
            <a:endParaRPr lang="fi-FI" dirty="0"/>
          </a:p>
        </p:txBody>
      </p:sp>
      <p:sp>
        <p:nvSpPr>
          <p:cNvPr id="7" name="Rectangle: Rounded Corners 6">
            <a:extLst>
              <a:ext uri="{FF2B5EF4-FFF2-40B4-BE49-F238E27FC236}">
                <a16:creationId xmlns:a16="http://schemas.microsoft.com/office/drawing/2014/main" id="{1DBAFCFD-75C9-433B-8601-5F6534E2F898}"/>
              </a:ext>
            </a:extLst>
          </p:cNvPr>
          <p:cNvSpPr/>
          <p:nvPr/>
        </p:nvSpPr>
        <p:spPr>
          <a:xfrm>
            <a:off x="1106424" y="5392960"/>
            <a:ext cx="1563624" cy="738664"/>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800" dirty="0">
                <a:solidFill>
                  <a:schemeClr val="tx1"/>
                </a:solidFill>
                <a:latin typeface="Alasassy Caps" pitchFamily="2" charset="0"/>
              </a:rPr>
              <a:t>personal</a:t>
            </a:r>
            <a:endParaRPr lang="fi-FI" dirty="0">
              <a:solidFill>
                <a:schemeClr val="tx1"/>
              </a:solidFill>
              <a:latin typeface="Alasassy Caps" pitchFamily="2" charset="0"/>
            </a:endParaRPr>
          </a:p>
        </p:txBody>
      </p:sp>
      <p:sp>
        <p:nvSpPr>
          <p:cNvPr id="8" name="Rectangle: Rounded Corners 7">
            <a:extLst>
              <a:ext uri="{FF2B5EF4-FFF2-40B4-BE49-F238E27FC236}">
                <a16:creationId xmlns:a16="http://schemas.microsoft.com/office/drawing/2014/main" id="{7EE4C036-3BC2-E4A0-AD9B-72EE77051C66}"/>
              </a:ext>
            </a:extLst>
          </p:cNvPr>
          <p:cNvSpPr/>
          <p:nvPr/>
        </p:nvSpPr>
        <p:spPr>
          <a:xfrm>
            <a:off x="1216152" y="4157568"/>
            <a:ext cx="1389888" cy="654272"/>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400" dirty="0" err="1">
                <a:solidFill>
                  <a:schemeClr val="tx1"/>
                </a:solidFill>
                <a:latin typeface="Alasassy Caps" pitchFamily="2" charset="0"/>
              </a:rPr>
              <a:t>emotional</a:t>
            </a:r>
            <a:endParaRPr lang="fi-FI" sz="1600" dirty="0">
              <a:solidFill>
                <a:schemeClr val="tx1"/>
              </a:solidFill>
              <a:latin typeface="Alasassy Caps" pitchFamily="2" charset="0"/>
            </a:endParaRPr>
          </a:p>
        </p:txBody>
      </p:sp>
      <p:sp>
        <p:nvSpPr>
          <p:cNvPr id="9" name="Rectangle: Rounded Corners 8">
            <a:extLst>
              <a:ext uri="{FF2B5EF4-FFF2-40B4-BE49-F238E27FC236}">
                <a16:creationId xmlns:a16="http://schemas.microsoft.com/office/drawing/2014/main" id="{7716A31D-A244-4402-405A-3E306B9FC6F9}"/>
              </a:ext>
            </a:extLst>
          </p:cNvPr>
          <p:cNvSpPr/>
          <p:nvPr/>
        </p:nvSpPr>
        <p:spPr>
          <a:xfrm>
            <a:off x="1545530" y="2482564"/>
            <a:ext cx="603310" cy="435736"/>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dirty="0" err="1">
                <a:solidFill>
                  <a:schemeClr val="tx1"/>
                </a:solidFill>
                <a:latin typeface="Alasassy Caps" pitchFamily="2" charset="0"/>
              </a:rPr>
              <a:t>socical</a:t>
            </a:r>
            <a:endParaRPr lang="fi-FI" sz="1400" dirty="0">
              <a:solidFill>
                <a:schemeClr val="tx1"/>
              </a:solidFill>
              <a:latin typeface="Alasassy Caps" pitchFamily="2" charset="0"/>
            </a:endParaRPr>
          </a:p>
        </p:txBody>
      </p:sp>
      <p:sp>
        <p:nvSpPr>
          <p:cNvPr id="10" name="Rectangle: Rounded Corners 9">
            <a:extLst>
              <a:ext uri="{FF2B5EF4-FFF2-40B4-BE49-F238E27FC236}">
                <a16:creationId xmlns:a16="http://schemas.microsoft.com/office/drawing/2014/main" id="{B49B44C9-32BE-D21A-2767-74B029494F08}"/>
              </a:ext>
            </a:extLst>
          </p:cNvPr>
          <p:cNvSpPr/>
          <p:nvPr/>
        </p:nvSpPr>
        <p:spPr>
          <a:xfrm>
            <a:off x="1389888" y="3320066"/>
            <a:ext cx="987551" cy="435736"/>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dirty="0" err="1">
                <a:solidFill>
                  <a:schemeClr val="tx1"/>
                </a:solidFill>
                <a:latin typeface="Alasassy Caps" pitchFamily="2" charset="0"/>
              </a:rPr>
              <a:t>cognitive</a:t>
            </a:r>
            <a:endParaRPr lang="fi-FI" sz="1400" dirty="0">
              <a:solidFill>
                <a:schemeClr val="tx1"/>
              </a:solidFill>
              <a:latin typeface="Alasassy Caps" pitchFamily="2" charset="0"/>
            </a:endParaRPr>
          </a:p>
        </p:txBody>
      </p:sp>
      <p:pic>
        <p:nvPicPr>
          <p:cNvPr id="12" name="Picture 11" descr="A group of toys on a white surface&#10;&#10;AI-generated content may be incorrect.">
            <a:extLst>
              <a:ext uri="{FF2B5EF4-FFF2-40B4-BE49-F238E27FC236}">
                <a16:creationId xmlns:a16="http://schemas.microsoft.com/office/drawing/2014/main" id="{01D9C533-9B8A-D1D2-110B-6E7F84B77C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5143" y="4339892"/>
            <a:ext cx="3264408" cy="2177335"/>
          </a:xfrm>
          <a:prstGeom prst="rect">
            <a:avLst/>
          </a:prstGeom>
        </p:spPr>
      </p:pic>
      <p:sp>
        <p:nvSpPr>
          <p:cNvPr id="13" name="TextBox 12">
            <a:extLst>
              <a:ext uri="{FF2B5EF4-FFF2-40B4-BE49-F238E27FC236}">
                <a16:creationId xmlns:a16="http://schemas.microsoft.com/office/drawing/2014/main" id="{B8A10113-22CE-2007-D87B-C13B32EB273A}"/>
              </a:ext>
            </a:extLst>
          </p:cNvPr>
          <p:cNvSpPr txBox="1"/>
          <p:nvPr/>
        </p:nvSpPr>
        <p:spPr>
          <a:xfrm>
            <a:off x="7786627" y="6612295"/>
            <a:ext cx="4405373" cy="200055"/>
          </a:xfrm>
          <a:prstGeom prst="rect">
            <a:avLst/>
          </a:prstGeom>
          <a:noFill/>
        </p:spPr>
        <p:txBody>
          <a:bodyPr wrap="none" rtlCol="0">
            <a:spAutoFit/>
          </a:bodyPr>
          <a:lstStyle/>
          <a:p>
            <a:r>
              <a:rPr lang="fi-FI" sz="700" dirty="0"/>
              <a:t>https://estaticos.elmundo.es/albumes/2012/07/25/diseno_infantil/1343240389_extras_albumes_0_1024.jpg</a:t>
            </a:r>
          </a:p>
        </p:txBody>
      </p:sp>
      <p:sp>
        <p:nvSpPr>
          <p:cNvPr id="14" name="TextBox 13">
            <a:extLst>
              <a:ext uri="{FF2B5EF4-FFF2-40B4-BE49-F238E27FC236}">
                <a16:creationId xmlns:a16="http://schemas.microsoft.com/office/drawing/2014/main" id="{BA0D53B7-BB30-D658-4B33-A1A5BB20AC6A}"/>
              </a:ext>
            </a:extLst>
          </p:cNvPr>
          <p:cNvSpPr txBox="1"/>
          <p:nvPr/>
        </p:nvSpPr>
        <p:spPr>
          <a:xfrm>
            <a:off x="1479872" y="1510830"/>
            <a:ext cx="3262816" cy="646331"/>
          </a:xfrm>
          <a:prstGeom prst="rect">
            <a:avLst/>
          </a:prstGeom>
          <a:noFill/>
        </p:spPr>
        <p:txBody>
          <a:bodyPr wrap="none" rtlCol="0">
            <a:spAutoFit/>
          </a:bodyPr>
          <a:lstStyle/>
          <a:p>
            <a:r>
              <a:rPr lang="fi-FI" dirty="0" err="1"/>
              <a:t>Teacher</a:t>
            </a:r>
            <a:r>
              <a:rPr lang="fi-FI" dirty="0"/>
              <a:t> a </a:t>
            </a:r>
            <a:r>
              <a:rPr lang="fi-FI" b="1" dirty="0" err="1"/>
              <a:t>guide</a:t>
            </a:r>
            <a:r>
              <a:rPr lang="fi-FI" dirty="0"/>
              <a:t> and </a:t>
            </a:r>
            <a:r>
              <a:rPr lang="fi-FI" b="1" dirty="0" err="1"/>
              <a:t>facilitator</a:t>
            </a:r>
            <a:endParaRPr lang="fi-FI" b="1" dirty="0"/>
          </a:p>
          <a:p>
            <a:endParaRPr lang="fi-FI" dirty="0"/>
          </a:p>
        </p:txBody>
      </p:sp>
    </p:spTree>
    <p:extLst>
      <p:ext uri="{BB962C8B-B14F-4D97-AF65-F5344CB8AC3E}">
        <p14:creationId xmlns:p14="http://schemas.microsoft.com/office/powerpoint/2010/main" val="4429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A217E-7126-6A49-FF53-E6598DCC1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1F4B5-8142-BCC6-13EF-D20023A08CDF}"/>
              </a:ext>
            </a:extLst>
          </p:cNvPr>
          <p:cNvSpPr>
            <a:spLocks noGrp="1"/>
          </p:cNvSpPr>
          <p:nvPr>
            <p:ph type="title"/>
          </p:nvPr>
        </p:nvSpPr>
        <p:spPr/>
        <p:txBody>
          <a:bodyPr/>
          <a:lstStyle/>
          <a:p>
            <a:r>
              <a:rPr lang="fi-FI" dirty="0" err="1"/>
              <a:t>Moving</a:t>
            </a:r>
            <a:r>
              <a:rPr lang="fi-FI" dirty="0"/>
              <a:t> on…</a:t>
            </a:r>
          </a:p>
        </p:txBody>
      </p:sp>
      <p:pic>
        <p:nvPicPr>
          <p:cNvPr id="4" name="Picture 3">
            <a:extLst>
              <a:ext uri="{FF2B5EF4-FFF2-40B4-BE49-F238E27FC236}">
                <a16:creationId xmlns:a16="http://schemas.microsoft.com/office/drawing/2014/main" id="{2972A81C-606E-852F-2C2F-CC8560FDBAB4}"/>
              </a:ext>
            </a:extLst>
          </p:cNvPr>
          <p:cNvPicPr>
            <a:picLocks noChangeAspect="1"/>
          </p:cNvPicPr>
          <p:nvPr/>
        </p:nvPicPr>
        <p:blipFill>
          <a:blip r:embed="rId2"/>
          <a:stretch>
            <a:fillRect/>
          </a:stretch>
        </p:blipFill>
        <p:spPr>
          <a:xfrm rot="16200000">
            <a:off x="3102593" y="250560"/>
            <a:ext cx="5344193" cy="7688580"/>
          </a:xfrm>
          <a:prstGeom prst="rect">
            <a:avLst/>
          </a:prstGeom>
        </p:spPr>
      </p:pic>
      <p:pic>
        <p:nvPicPr>
          <p:cNvPr id="6" name="Picture 5">
            <a:extLst>
              <a:ext uri="{FF2B5EF4-FFF2-40B4-BE49-F238E27FC236}">
                <a16:creationId xmlns:a16="http://schemas.microsoft.com/office/drawing/2014/main" id="{E11FABDD-2DD0-531E-81E4-3490370D7AED}"/>
              </a:ext>
            </a:extLst>
          </p:cNvPr>
          <p:cNvPicPr>
            <a:picLocks noChangeAspect="1"/>
          </p:cNvPicPr>
          <p:nvPr/>
        </p:nvPicPr>
        <p:blipFill>
          <a:blip r:embed="rId3"/>
          <a:stretch>
            <a:fillRect/>
          </a:stretch>
        </p:blipFill>
        <p:spPr>
          <a:xfrm>
            <a:off x="6891588" y="5254767"/>
            <a:ext cx="1246771" cy="1111139"/>
          </a:xfrm>
          <a:prstGeom prst="rect">
            <a:avLst/>
          </a:prstGeom>
        </p:spPr>
      </p:pic>
      <p:pic>
        <p:nvPicPr>
          <p:cNvPr id="8" name="Picture 7">
            <a:extLst>
              <a:ext uri="{FF2B5EF4-FFF2-40B4-BE49-F238E27FC236}">
                <a16:creationId xmlns:a16="http://schemas.microsoft.com/office/drawing/2014/main" id="{6828B275-E8C0-271C-0930-5184ED317BE0}"/>
              </a:ext>
            </a:extLst>
          </p:cNvPr>
          <p:cNvPicPr>
            <a:picLocks noChangeAspect="1"/>
          </p:cNvPicPr>
          <p:nvPr/>
        </p:nvPicPr>
        <p:blipFill>
          <a:blip r:embed="rId4"/>
          <a:stretch>
            <a:fillRect/>
          </a:stretch>
        </p:blipFill>
        <p:spPr>
          <a:xfrm>
            <a:off x="2236380" y="3531075"/>
            <a:ext cx="1621789" cy="1265225"/>
          </a:xfrm>
          <a:prstGeom prst="rect">
            <a:avLst/>
          </a:prstGeom>
        </p:spPr>
      </p:pic>
      <p:pic>
        <p:nvPicPr>
          <p:cNvPr id="10" name="Picture 9">
            <a:extLst>
              <a:ext uri="{FF2B5EF4-FFF2-40B4-BE49-F238E27FC236}">
                <a16:creationId xmlns:a16="http://schemas.microsoft.com/office/drawing/2014/main" id="{F3075D83-5C75-B23C-7B19-86C61536288D}"/>
              </a:ext>
            </a:extLst>
          </p:cNvPr>
          <p:cNvPicPr>
            <a:picLocks noChangeAspect="1"/>
          </p:cNvPicPr>
          <p:nvPr/>
        </p:nvPicPr>
        <p:blipFill>
          <a:blip r:embed="rId5"/>
          <a:stretch>
            <a:fillRect/>
          </a:stretch>
        </p:blipFill>
        <p:spPr>
          <a:xfrm>
            <a:off x="6001833" y="2676417"/>
            <a:ext cx="1050574" cy="1111139"/>
          </a:xfrm>
          <a:prstGeom prst="rect">
            <a:avLst/>
          </a:prstGeom>
        </p:spPr>
      </p:pic>
      <p:pic>
        <p:nvPicPr>
          <p:cNvPr id="12" name="Picture 11">
            <a:extLst>
              <a:ext uri="{FF2B5EF4-FFF2-40B4-BE49-F238E27FC236}">
                <a16:creationId xmlns:a16="http://schemas.microsoft.com/office/drawing/2014/main" id="{65B02FC8-013D-A8E5-5466-0D811A328C52}"/>
              </a:ext>
            </a:extLst>
          </p:cNvPr>
          <p:cNvPicPr>
            <a:picLocks noChangeAspect="1"/>
          </p:cNvPicPr>
          <p:nvPr/>
        </p:nvPicPr>
        <p:blipFill>
          <a:blip r:embed="rId6"/>
          <a:stretch>
            <a:fillRect/>
          </a:stretch>
        </p:blipFill>
        <p:spPr>
          <a:xfrm>
            <a:off x="4726848" y="4318542"/>
            <a:ext cx="947886" cy="1645941"/>
          </a:xfrm>
          <a:prstGeom prst="rect">
            <a:avLst/>
          </a:prstGeom>
        </p:spPr>
      </p:pic>
      <p:pic>
        <p:nvPicPr>
          <p:cNvPr id="14" name="Picture 13">
            <a:extLst>
              <a:ext uri="{FF2B5EF4-FFF2-40B4-BE49-F238E27FC236}">
                <a16:creationId xmlns:a16="http://schemas.microsoft.com/office/drawing/2014/main" id="{C4A12CC4-734E-A266-4D4F-1EDB37512E99}"/>
              </a:ext>
            </a:extLst>
          </p:cNvPr>
          <p:cNvPicPr>
            <a:picLocks noChangeAspect="1"/>
          </p:cNvPicPr>
          <p:nvPr/>
        </p:nvPicPr>
        <p:blipFill>
          <a:blip r:embed="rId7"/>
          <a:stretch>
            <a:fillRect/>
          </a:stretch>
        </p:blipFill>
        <p:spPr>
          <a:xfrm>
            <a:off x="7616185" y="2192746"/>
            <a:ext cx="1439016" cy="1111139"/>
          </a:xfrm>
          <a:prstGeom prst="rect">
            <a:avLst/>
          </a:prstGeom>
        </p:spPr>
      </p:pic>
      <p:pic>
        <p:nvPicPr>
          <p:cNvPr id="16" name="Picture 15">
            <a:extLst>
              <a:ext uri="{FF2B5EF4-FFF2-40B4-BE49-F238E27FC236}">
                <a16:creationId xmlns:a16="http://schemas.microsoft.com/office/drawing/2014/main" id="{1C457EA3-AF1A-DC8C-0543-FFBE30535983}"/>
              </a:ext>
            </a:extLst>
          </p:cNvPr>
          <p:cNvPicPr>
            <a:picLocks noChangeAspect="1"/>
          </p:cNvPicPr>
          <p:nvPr/>
        </p:nvPicPr>
        <p:blipFill>
          <a:blip r:embed="rId8"/>
          <a:stretch>
            <a:fillRect/>
          </a:stretch>
        </p:blipFill>
        <p:spPr>
          <a:xfrm>
            <a:off x="7949313" y="3805943"/>
            <a:ext cx="1033831" cy="1502335"/>
          </a:xfrm>
          <a:prstGeom prst="rect">
            <a:avLst/>
          </a:prstGeom>
        </p:spPr>
      </p:pic>
      <p:pic>
        <p:nvPicPr>
          <p:cNvPr id="18" name="Picture 17">
            <a:extLst>
              <a:ext uri="{FF2B5EF4-FFF2-40B4-BE49-F238E27FC236}">
                <a16:creationId xmlns:a16="http://schemas.microsoft.com/office/drawing/2014/main" id="{95D8A91C-7896-9109-9045-5C62E5BCFADE}"/>
              </a:ext>
            </a:extLst>
          </p:cNvPr>
          <p:cNvPicPr>
            <a:picLocks noChangeAspect="1"/>
          </p:cNvPicPr>
          <p:nvPr/>
        </p:nvPicPr>
        <p:blipFill>
          <a:blip r:embed="rId9"/>
          <a:stretch>
            <a:fillRect/>
          </a:stretch>
        </p:blipFill>
        <p:spPr>
          <a:xfrm>
            <a:off x="4584253" y="1842965"/>
            <a:ext cx="1285983" cy="1067206"/>
          </a:xfrm>
          <a:prstGeom prst="rect">
            <a:avLst/>
          </a:prstGeom>
        </p:spPr>
      </p:pic>
      <p:pic>
        <p:nvPicPr>
          <p:cNvPr id="20" name="Picture 19">
            <a:extLst>
              <a:ext uri="{FF2B5EF4-FFF2-40B4-BE49-F238E27FC236}">
                <a16:creationId xmlns:a16="http://schemas.microsoft.com/office/drawing/2014/main" id="{B5D3B95F-2C55-0B51-A732-E97B1899F0BF}"/>
              </a:ext>
            </a:extLst>
          </p:cNvPr>
          <p:cNvPicPr>
            <a:picLocks noChangeAspect="1"/>
          </p:cNvPicPr>
          <p:nvPr/>
        </p:nvPicPr>
        <p:blipFill>
          <a:blip r:embed="rId10"/>
          <a:stretch>
            <a:fillRect/>
          </a:stretch>
        </p:blipFill>
        <p:spPr>
          <a:xfrm flipH="1">
            <a:off x="3845158" y="2445346"/>
            <a:ext cx="846206" cy="666931"/>
          </a:xfrm>
          <a:prstGeom prst="rect">
            <a:avLst/>
          </a:prstGeom>
        </p:spPr>
      </p:pic>
      <p:pic>
        <p:nvPicPr>
          <p:cNvPr id="22" name="Picture 21">
            <a:extLst>
              <a:ext uri="{FF2B5EF4-FFF2-40B4-BE49-F238E27FC236}">
                <a16:creationId xmlns:a16="http://schemas.microsoft.com/office/drawing/2014/main" id="{65C2C512-6FE9-1DF8-C746-00A601DCC2DE}"/>
              </a:ext>
            </a:extLst>
          </p:cNvPr>
          <p:cNvPicPr>
            <a:picLocks noChangeAspect="1"/>
          </p:cNvPicPr>
          <p:nvPr/>
        </p:nvPicPr>
        <p:blipFill>
          <a:blip r:embed="rId11"/>
          <a:stretch>
            <a:fillRect/>
          </a:stretch>
        </p:blipFill>
        <p:spPr>
          <a:xfrm>
            <a:off x="2474714" y="5250501"/>
            <a:ext cx="1997549" cy="1206853"/>
          </a:xfrm>
          <a:prstGeom prst="rect">
            <a:avLst/>
          </a:prstGeom>
        </p:spPr>
      </p:pic>
      <p:pic>
        <p:nvPicPr>
          <p:cNvPr id="24" name="Picture 23">
            <a:extLst>
              <a:ext uri="{FF2B5EF4-FFF2-40B4-BE49-F238E27FC236}">
                <a16:creationId xmlns:a16="http://schemas.microsoft.com/office/drawing/2014/main" id="{7CEC7EDA-D9F2-465D-204F-726B3F41915B}"/>
              </a:ext>
            </a:extLst>
          </p:cNvPr>
          <p:cNvPicPr>
            <a:picLocks noChangeAspect="1"/>
          </p:cNvPicPr>
          <p:nvPr/>
        </p:nvPicPr>
        <p:blipFill>
          <a:blip r:embed="rId12"/>
          <a:stretch>
            <a:fillRect/>
          </a:stretch>
        </p:blipFill>
        <p:spPr>
          <a:xfrm>
            <a:off x="2673483" y="1835961"/>
            <a:ext cx="1033831" cy="1002970"/>
          </a:xfrm>
          <a:prstGeom prst="rect">
            <a:avLst/>
          </a:prstGeom>
        </p:spPr>
      </p:pic>
      <p:pic>
        <p:nvPicPr>
          <p:cNvPr id="27" name="Picture 26">
            <a:extLst>
              <a:ext uri="{FF2B5EF4-FFF2-40B4-BE49-F238E27FC236}">
                <a16:creationId xmlns:a16="http://schemas.microsoft.com/office/drawing/2014/main" id="{8329CBBB-3902-A7F6-1083-C573C76C6067}"/>
              </a:ext>
            </a:extLst>
          </p:cNvPr>
          <p:cNvPicPr>
            <a:picLocks noChangeAspect="1"/>
          </p:cNvPicPr>
          <p:nvPr/>
        </p:nvPicPr>
        <p:blipFill>
          <a:blip r:embed="rId13"/>
          <a:stretch>
            <a:fillRect/>
          </a:stretch>
        </p:blipFill>
        <p:spPr>
          <a:xfrm rot="6477852">
            <a:off x="5968749" y="4294184"/>
            <a:ext cx="954566" cy="1101999"/>
          </a:xfrm>
          <a:prstGeom prst="rect">
            <a:avLst/>
          </a:prstGeom>
        </p:spPr>
      </p:pic>
      <p:sp>
        <p:nvSpPr>
          <p:cNvPr id="28" name="TextBox 27">
            <a:extLst>
              <a:ext uri="{FF2B5EF4-FFF2-40B4-BE49-F238E27FC236}">
                <a16:creationId xmlns:a16="http://schemas.microsoft.com/office/drawing/2014/main" id="{4B3A5DE4-4470-F31C-8AA2-13B784AB617E}"/>
              </a:ext>
            </a:extLst>
          </p:cNvPr>
          <p:cNvSpPr txBox="1"/>
          <p:nvPr/>
        </p:nvSpPr>
        <p:spPr>
          <a:xfrm>
            <a:off x="2474889" y="2842745"/>
            <a:ext cx="1050288" cy="261610"/>
          </a:xfrm>
          <a:prstGeom prst="rect">
            <a:avLst/>
          </a:prstGeom>
          <a:noFill/>
        </p:spPr>
        <p:txBody>
          <a:bodyPr wrap="none" rtlCol="0">
            <a:spAutoFit/>
          </a:bodyPr>
          <a:lstStyle/>
          <a:p>
            <a:r>
              <a:rPr lang="fi-FI" sz="1100" dirty="0" err="1">
                <a:latin typeface="Alasassy Caps" pitchFamily="2" charset="0"/>
              </a:rPr>
              <a:t>Discovery</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29" name="TextBox 28">
            <a:extLst>
              <a:ext uri="{FF2B5EF4-FFF2-40B4-BE49-F238E27FC236}">
                <a16:creationId xmlns:a16="http://schemas.microsoft.com/office/drawing/2014/main" id="{973F172D-D521-B680-A322-7BB3EE2251B7}"/>
              </a:ext>
            </a:extLst>
          </p:cNvPr>
          <p:cNvSpPr txBox="1"/>
          <p:nvPr/>
        </p:nvSpPr>
        <p:spPr>
          <a:xfrm>
            <a:off x="4542151" y="1712160"/>
            <a:ext cx="1051891" cy="261610"/>
          </a:xfrm>
          <a:prstGeom prst="rect">
            <a:avLst/>
          </a:prstGeom>
          <a:noFill/>
        </p:spPr>
        <p:txBody>
          <a:bodyPr wrap="none" rtlCol="0">
            <a:spAutoFit/>
          </a:bodyPr>
          <a:lstStyle/>
          <a:p>
            <a:r>
              <a:rPr lang="fi-FI" sz="1100" dirty="0" err="1">
                <a:latin typeface="Alasassy Caps" pitchFamily="2" charset="0"/>
              </a:rPr>
              <a:t>Zoo</a:t>
            </a:r>
            <a:r>
              <a:rPr lang="fi-FI" sz="1100" dirty="0">
                <a:latin typeface="Alasassy Caps" pitchFamily="2" charset="0"/>
              </a:rPr>
              <a:t> of </a:t>
            </a:r>
            <a:r>
              <a:rPr lang="fi-FI" sz="1100" dirty="0" err="1">
                <a:latin typeface="Alasassy Caps" pitchFamily="2" charset="0"/>
              </a:rPr>
              <a:t>behaviorism</a:t>
            </a:r>
            <a:endParaRPr lang="fi-FI" sz="1100" dirty="0">
              <a:latin typeface="Alasassy Caps" pitchFamily="2" charset="0"/>
            </a:endParaRPr>
          </a:p>
        </p:txBody>
      </p:sp>
      <p:sp>
        <p:nvSpPr>
          <p:cNvPr id="30" name="TextBox 29">
            <a:extLst>
              <a:ext uri="{FF2B5EF4-FFF2-40B4-BE49-F238E27FC236}">
                <a16:creationId xmlns:a16="http://schemas.microsoft.com/office/drawing/2014/main" id="{2598C480-A362-B73A-2221-235FAF58F483}"/>
              </a:ext>
            </a:extLst>
          </p:cNvPr>
          <p:cNvSpPr txBox="1"/>
          <p:nvPr/>
        </p:nvSpPr>
        <p:spPr>
          <a:xfrm>
            <a:off x="6153147" y="2429515"/>
            <a:ext cx="992579" cy="261610"/>
          </a:xfrm>
          <a:prstGeom prst="rect">
            <a:avLst/>
          </a:prstGeom>
          <a:noFill/>
        </p:spPr>
        <p:txBody>
          <a:bodyPr wrap="none" rtlCol="0">
            <a:spAutoFit/>
          </a:bodyPr>
          <a:lstStyle/>
          <a:p>
            <a:r>
              <a:rPr lang="fi-FI" sz="1100" dirty="0">
                <a:latin typeface="Alasassy Caps" pitchFamily="2" charset="0"/>
              </a:rPr>
              <a:t>Peak of </a:t>
            </a:r>
            <a:r>
              <a:rPr lang="fi-FI" sz="1100" dirty="0" err="1">
                <a:latin typeface="Alasassy Caps" pitchFamily="2" charset="0"/>
              </a:rPr>
              <a:t>cognition</a:t>
            </a:r>
            <a:endParaRPr lang="fi-FI" sz="1100" dirty="0">
              <a:latin typeface="Alasassy Caps" pitchFamily="2" charset="0"/>
            </a:endParaRPr>
          </a:p>
        </p:txBody>
      </p:sp>
      <p:sp>
        <p:nvSpPr>
          <p:cNvPr id="31" name="TextBox 30">
            <a:extLst>
              <a:ext uri="{FF2B5EF4-FFF2-40B4-BE49-F238E27FC236}">
                <a16:creationId xmlns:a16="http://schemas.microsoft.com/office/drawing/2014/main" id="{869614DA-9578-2200-60D8-1E06669E6FB5}"/>
              </a:ext>
            </a:extLst>
          </p:cNvPr>
          <p:cNvSpPr txBox="1"/>
          <p:nvPr/>
        </p:nvSpPr>
        <p:spPr>
          <a:xfrm>
            <a:off x="7707729" y="3291414"/>
            <a:ext cx="1611339" cy="261610"/>
          </a:xfrm>
          <a:prstGeom prst="rect">
            <a:avLst/>
          </a:prstGeom>
          <a:noFill/>
        </p:spPr>
        <p:txBody>
          <a:bodyPr wrap="none" rtlCol="0">
            <a:spAutoFit/>
          </a:bodyPr>
          <a:lstStyle/>
          <a:p>
            <a:r>
              <a:rPr lang="fi-FI" sz="1100" dirty="0">
                <a:latin typeface="Alasassy Caps" pitchFamily="2" charset="0"/>
              </a:rPr>
              <a:t>Garden of </a:t>
            </a:r>
            <a:r>
              <a:rPr lang="fi-FI" sz="1100" dirty="0" err="1">
                <a:latin typeface="Alasassy Caps" pitchFamily="2" charset="0"/>
              </a:rPr>
              <a:t>meaningful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2" name="TextBox 31">
            <a:extLst>
              <a:ext uri="{FF2B5EF4-FFF2-40B4-BE49-F238E27FC236}">
                <a16:creationId xmlns:a16="http://schemas.microsoft.com/office/drawing/2014/main" id="{8AC5DD11-D95E-2CCB-B6F3-08189876F025}"/>
              </a:ext>
            </a:extLst>
          </p:cNvPr>
          <p:cNvSpPr txBox="1"/>
          <p:nvPr/>
        </p:nvSpPr>
        <p:spPr>
          <a:xfrm>
            <a:off x="3125799" y="3656751"/>
            <a:ext cx="1274708" cy="261610"/>
          </a:xfrm>
          <a:prstGeom prst="rect">
            <a:avLst/>
          </a:prstGeom>
          <a:noFill/>
        </p:spPr>
        <p:txBody>
          <a:bodyPr wrap="none" rtlCol="0">
            <a:spAutoFit/>
          </a:bodyPr>
          <a:lstStyle/>
          <a:p>
            <a:r>
              <a:rPr lang="fi-FI" sz="1100" dirty="0" err="1">
                <a:latin typeface="Alasassy Caps" pitchFamily="2" charset="0"/>
              </a:rPr>
              <a:t>Experience</a:t>
            </a:r>
            <a:r>
              <a:rPr lang="fi-FI" sz="1100" dirty="0">
                <a:latin typeface="Alasassy Caps" pitchFamily="2" charset="0"/>
              </a:rPr>
              <a:t> &amp; </a:t>
            </a:r>
            <a:r>
              <a:rPr lang="fi-FI" sz="1100" dirty="0" err="1">
                <a:latin typeface="Alasassy Caps" pitchFamily="2" charset="0"/>
              </a:rPr>
              <a:t>reflectoin</a:t>
            </a:r>
            <a:endParaRPr lang="fi-FI" sz="1100" dirty="0">
              <a:latin typeface="Alasassy Caps" pitchFamily="2" charset="0"/>
            </a:endParaRPr>
          </a:p>
        </p:txBody>
      </p:sp>
      <p:sp>
        <p:nvSpPr>
          <p:cNvPr id="33" name="TextBox 32">
            <a:extLst>
              <a:ext uri="{FF2B5EF4-FFF2-40B4-BE49-F238E27FC236}">
                <a16:creationId xmlns:a16="http://schemas.microsoft.com/office/drawing/2014/main" id="{85454CB8-83CF-FF82-A1DD-9EAB46DCC1F6}"/>
              </a:ext>
            </a:extLst>
          </p:cNvPr>
          <p:cNvSpPr txBox="1"/>
          <p:nvPr/>
        </p:nvSpPr>
        <p:spPr>
          <a:xfrm>
            <a:off x="2803480" y="5111774"/>
            <a:ext cx="885179" cy="261610"/>
          </a:xfrm>
          <a:prstGeom prst="rect">
            <a:avLst/>
          </a:prstGeom>
          <a:noFill/>
        </p:spPr>
        <p:txBody>
          <a:bodyPr wrap="none" rtlCol="0">
            <a:spAutoFit/>
          </a:bodyPr>
          <a:lstStyle/>
          <a:p>
            <a:r>
              <a:rPr lang="fi-FI" sz="1100" dirty="0" err="1">
                <a:latin typeface="Alasassy Caps" pitchFamily="2" charset="0"/>
              </a:rPr>
              <a:t>social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4" name="TextBox 33">
            <a:extLst>
              <a:ext uri="{FF2B5EF4-FFF2-40B4-BE49-F238E27FC236}">
                <a16:creationId xmlns:a16="http://schemas.microsoft.com/office/drawing/2014/main" id="{19A85E47-C23E-470A-08E2-132F3208BC86}"/>
              </a:ext>
            </a:extLst>
          </p:cNvPr>
          <p:cNvSpPr txBox="1"/>
          <p:nvPr/>
        </p:nvSpPr>
        <p:spPr>
          <a:xfrm>
            <a:off x="5763297" y="5373384"/>
            <a:ext cx="829073" cy="600164"/>
          </a:xfrm>
          <a:prstGeom prst="rect">
            <a:avLst/>
          </a:prstGeom>
          <a:noFill/>
        </p:spPr>
        <p:txBody>
          <a:bodyPr wrap="none" rtlCol="0">
            <a:spAutoFit/>
          </a:bodyPr>
          <a:lstStyle/>
          <a:p>
            <a:r>
              <a:rPr lang="fi-FI" sz="1100" dirty="0">
                <a:latin typeface="Alasassy Caps" pitchFamily="2" charset="0"/>
              </a:rPr>
              <a:t>The </a:t>
            </a:r>
            <a:r>
              <a:rPr lang="fi-FI" sz="1100" dirty="0" err="1">
                <a:latin typeface="Alasassy Caps" pitchFamily="2" charset="0"/>
              </a:rPr>
              <a:t>planes</a:t>
            </a:r>
            <a:r>
              <a:rPr lang="fi-FI" sz="1100" dirty="0">
                <a:latin typeface="Alasassy Caps" pitchFamily="2" charset="0"/>
              </a:rPr>
              <a:t> of</a:t>
            </a:r>
          </a:p>
          <a:p>
            <a:r>
              <a:rPr lang="fi-FI" sz="1100" dirty="0" err="1">
                <a:latin typeface="Alasassy Caps" pitchFamily="2" charset="0"/>
              </a:rPr>
              <a:t>Sociocultural</a:t>
            </a:r>
            <a:endParaRPr lang="fi-FI" sz="1100" dirty="0">
              <a:latin typeface="Alasassy Caps" pitchFamily="2" charset="0"/>
            </a:endParaRPr>
          </a:p>
          <a:p>
            <a:r>
              <a:rPr lang="fi-FI" sz="1100" dirty="0" err="1">
                <a:latin typeface="Alasassy Caps" pitchFamily="2" charset="0"/>
              </a:rPr>
              <a:t>learning</a:t>
            </a:r>
            <a:endParaRPr lang="fi-FI" sz="1100" dirty="0">
              <a:latin typeface="Alasassy Caps" pitchFamily="2" charset="0"/>
            </a:endParaRPr>
          </a:p>
        </p:txBody>
      </p:sp>
      <p:sp>
        <p:nvSpPr>
          <p:cNvPr id="35" name="TextBox 34">
            <a:extLst>
              <a:ext uri="{FF2B5EF4-FFF2-40B4-BE49-F238E27FC236}">
                <a16:creationId xmlns:a16="http://schemas.microsoft.com/office/drawing/2014/main" id="{ECB720D2-4115-4AFC-D8D3-E0696DEA5F21}"/>
              </a:ext>
            </a:extLst>
          </p:cNvPr>
          <p:cNvSpPr txBox="1"/>
          <p:nvPr/>
        </p:nvSpPr>
        <p:spPr>
          <a:xfrm>
            <a:off x="7697226" y="6235101"/>
            <a:ext cx="1220206" cy="261610"/>
          </a:xfrm>
          <a:prstGeom prst="rect">
            <a:avLst/>
          </a:prstGeom>
          <a:noFill/>
        </p:spPr>
        <p:txBody>
          <a:bodyPr wrap="none" rtlCol="0">
            <a:spAutoFit/>
          </a:bodyPr>
          <a:lstStyle/>
          <a:p>
            <a:r>
              <a:rPr lang="fi-FI" sz="1100" dirty="0" err="1">
                <a:latin typeface="Alasassy Caps" pitchFamily="2" charset="0"/>
              </a:rPr>
              <a:t>Community</a:t>
            </a:r>
            <a:r>
              <a:rPr lang="fi-FI" sz="1100" dirty="0">
                <a:latin typeface="Alasassy Caps" pitchFamily="2" charset="0"/>
              </a:rPr>
              <a:t> of </a:t>
            </a:r>
            <a:r>
              <a:rPr lang="fi-FI" sz="1100" dirty="0" err="1">
                <a:latin typeface="Alasassy Caps" pitchFamily="2" charset="0"/>
              </a:rPr>
              <a:t>practice</a:t>
            </a:r>
            <a:endParaRPr lang="fi-FI" sz="1100" dirty="0">
              <a:latin typeface="Alasassy Caps" pitchFamily="2" charset="0"/>
            </a:endParaRPr>
          </a:p>
        </p:txBody>
      </p:sp>
      <p:sp>
        <p:nvSpPr>
          <p:cNvPr id="36" name="TextBox 35">
            <a:extLst>
              <a:ext uri="{FF2B5EF4-FFF2-40B4-BE49-F238E27FC236}">
                <a16:creationId xmlns:a16="http://schemas.microsoft.com/office/drawing/2014/main" id="{09365CBE-73F0-874E-A4CF-11ADCAC7CB1D}"/>
              </a:ext>
            </a:extLst>
          </p:cNvPr>
          <p:cNvSpPr txBox="1"/>
          <p:nvPr/>
        </p:nvSpPr>
        <p:spPr>
          <a:xfrm>
            <a:off x="8250774" y="5242579"/>
            <a:ext cx="1037463" cy="261610"/>
          </a:xfrm>
          <a:prstGeom prst="rect">
            <a:avLst/>
          </a:prstGeom>
          <a:noFill/>
        </p:spPr>
        <p:txBody>
          <a:bodyPr wrap="none" rtlCol="0">
            <a:spAutoFit/>
          </a:bodyPr>
          <a:lstStyle/>
          <a:p>
            <a:r>
              <a:rPr lang="fi-FI" sz="1100" dirty="0" err="1">
                <a:latin typeface="Alasassy Caps" pitchFamily="2" charset="0"/>
              </a:rPr>
              <a:t>embodied</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 name="Oval 2">
            <a:extLst>
              <a:ext uri="{FF2B5EF4-FFF2-40B4-BE49-F238E27FC236}">
                <a16:creationId xmlns:a16="http://schemas.microsoft.com/office/drawing/2014/main" id="{D1017C8F-EC80-FEEF-AC01-43AE21E089DC}"/>
              </a:ext>
            </a:extLst>
          </p:cNvPr>
          <p:cNvSpPr/>
          <p:nvPr/>
        </p:nvSpPr>
        <p:spPr>
          <a:xfrm>
            <a:off x="2025760" y="3349568"/>
            <a:ext cx="2395995" cy="1762205"/>
          </a:xfrm>
          <a:custGeom>
            <a:avLst/>
            <a:gdLst>
              <a:gd name="connsiteX0" fmla="*/ 0 w 2395995"/>
              <a:gd name="connsiteY0" fmla="*/ 881103 h 1762205"/>
              <a:gd name="connsiteX1" fmla="*/ 1197998 w 2395995"/>
              <a:gd name="connsiteY1" fmla="*/ 0 h 1762205"/>
              <a:gd name="connsiteX2" fmla="*/ 2395996 w 2395995"/>
              <a:gd name="connsiteY2" fmla="*/ 881103 h 1762205"/>
              <a:gd name="connsiteX3" fmla="*/ 1197998 w 2395995"/>
              <a:gd name="connsiteY3" fmla="*/ 1762206 h 1762205"/>
              <a:gd name="connsiteX4" fmla="*/ 0 w 2395995"/>
              <a:gd name="connsiteY4" fmla="*/ 881103 h 1762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995" h="1762205" extrusionOk="0">
                <a:moveTo>
                  <a:pt x="0" y="881103"/>
                </a:moveTo>
                <a:cubicBezTo>
                  <a:pt x="-156771" y="401189"/>
                  <a:pt x="619539" y="81777"/>
                  <a:pt x="1197998" y="0"/>
                </a:cubicBezTo>
                <a:cubicBezTo>
                  <a:pt x="1894373" y="71297"/>
                  <a:pt x="2399958" y="515399"/>
                  <a:pt x="2395996" y="881103"/>
                </a:cubicBezTo>
                <a:cubicBezTo>
                  <a:pt x="2359919" y="1313293"/>
                  <a:pt x="1945466" y="1865984"/>
                  <a:pt x="1197998" y="1762206"/>
                </a:cubicBezTo>
                <a:cubicBezTo>
                  <a:pt x="542923" y="1737801"/>
                  <a:pt x="40738" y="1443675"/>
                  <a:pt x="0" y="881103"/>
                </a:cubicBezTo>
                <a:close/>
              </a:path>
            </a:pathLst>
          </a:custGeom>
          <a:noFill/>
          <a:ln>
            <a:solidFill>
              <a:schemeClr val="accent1"/>
            </a:solidFill>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1790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A66E28-1384-FB0C-129D-19EBB4B37C36}"/>
              </a:ext>
            </a:extLst>
          </p:cNvPr>
          <p:cNvPicPr>
            <a:picLocks noChangeAspect="1"/>
          </p:cNvPicPr>
          <p:nvPr/>
        </p:nvPicPr>
        <p:blipFill>
          <a:blip r:embed="rId2"/>
          <a:stretch>
            <a:fillRect/>
          </a:stretch>
        </p:blipFill>
        <p:spPr>
          <a:xfrm>
            <a:off x="2940384" y="3249450"/>
            <a:ext cx="1823640" cy="2501853"/>
          </a:xfrm>
          <a:prstGeom prst="rect">
            <a:avLst/>
          </a:prstGeom>
        </p:spPr>
      </p:pic>
      <p:sp>
        <p:nvSpPr>
          <p:cNvPr id="2" name="Title 1">
            <a:extLst>
              <a:ext uri="{FF2B5EF4-FFF2-40B4-BE49-F238E27FC236}">
                <a16:creationId xmlns:a16="http://schemas.microsoft.com/office/drawing/2014/main" id="{36E664FC-22F5-C1EF-FBA2-9A4065E28651}"/>
              </a:ext>
            </a:extLst>
          </p:cNvPr>
          <p:cNvSpPr>
            <a:spLocks noGrp="1"/>
          </p:cNvSpPr>
          <p:nvPr>
            <p:ph type="title"/>
          </p:nvPr>
        </p:nvSpPr>
        <p:spPr>
          <a:xfrm>
            <a:off x="164592" y="365125"/>
            <a:ext cx="11686032" cy="1325563"/>
          </a:xfrm>
        </p:spPr>
        <p:txBody>
          <a:bodyPr/>
          <a:lstStyle/>
          <a:p>
            <a:r>
              <a:rPr lang="fi-FI" dirty="0" err="1"/>
              <a:t>Experiential</a:t>
            </a:r>
            <a:r>
              <a:rPr lang="fi-FI" dirty="0"/>
              <a:t> </a:t>
            </a:r>
            <a:r>
              <a:rPr lang="fi-FI" dirty="0" err="1"/>
              <a:t>learning</a:t>
            </a:r>
            <a:r>
              <a:rPr lang="fi-FI" dirty="0"/>
              <a:t>, Kokemuksellinen oppiminen </a:t>
            </a:r>
            <a:r>
              <a:rPr lang="fi-FI" dirty="0">
                <a:solidFill>
                  <a:schemeClr val="bg1">
                    <a:lumMod val="75000"/>
                  </a:schemeClr>
                </a:solidFill>
              </a:rPr>
              <a:t>John </a:t>
            </a:r>
            <a:r>
              <a:rPr lang="fi-FI" dirty="0" err="1">
                <a:solidFill>
                  <a:schemeClr val="bg1">
                    <a:lumMod val="75000"/>
                  </a:schemeClr>
                </a:solidFill>
              </a:rPr>
              <a:t>Dewey</a:t>
            </a:r>
            <a:r>
              <a:rPr lang="fi-FI" dirty="0">
                <a:solidFill>
                  <a:schemeClr val="bg1">
                    <a:lumMod val="75000"/>
                  </a:schemeClr>
                </a:solidFill>
              </a:rPr>
              <a:t>, 1859-1952</a:t>
            </a:r>
          </a:p>
        </p:txBody>
      </p:sp>
      <p:pic>
        <p:nvPicPr>
          <p:cNvPr id="4" name="Picture 3">
            <a:extLst>
              <a:ext uri="{FF2B5EF4-FFF2-40B4-BE49-F238E27FC236}">
                <a16:creationId xmlns:a16="http://schemas.microsoft.com/office/drawing/2014/main" id="{C6EA9312-714A-587A-9563-A62CEC550187}"/>
              </a:ext>
            </a:extLst>
          </p:cNvPr>
          <p:cNvPicPr>
            <a:picLocks noChangeAspect="1"/>
          </p:cNvPicPr>
          <p:nvPr/>
        </p:nvPicPr>
        <p:blipFill>
          <a:blip r:embed="rId3"/>
          <a:srcRect l="3887"/>
          <a:stretch>
            <a:fillRect/>
          </a:stretch>
        </p:blipFill>
        <p:spPr>
          <a:xfrm>
            <a:off x="246888" y="2079335"/>
            <a:ext cx="2968645" cy="3038876"/>
          </a:xfrm>
          <a:prstGeom prst="rect">
            <a:avLst/>
          </a:prstGeom>
        </p:spPr>
      </p:pic>
      <p:sp>
        <p:nvSpPr>
          <p:cNvPr id="7" name="TextBox 6">
            <a:extLst>
              <a:ext uri="{FF2B5EF4-FFF2-40B4-BE49-F238E27FC236}">
                <a16:creationId xmlns:a16="http://schemas.microsoft.com/office/drawing/2014/main" id="{3B4A5DB5-9E13-F666-1529-5CD9205A6CC3}"/>
              </a:ext>
            </a:extLst>
          </p:cNvPr>
          <p:cNvSpPr txBox="1"/>
          <p:nvPr/>
        </p:nvSpPr>
        <p:spPr>
          <a:xfrm>
            <a:off x="5010912" y="1735298"/>
            <a:ext cx="7053072" cy="4801314"/>
          </a:xfrm>
          <a:prstGeom prst="rect">
            <a:avLst/>
          </a:prstGeom>
          <a:solidFill>
            <a:schemeClr val="accent2">
              <a:lumMod val="40000"/>
              <a:lumOff val="60000"/>
            </a:schemeClr>
          </a:solidFill>
        </p:spPr>
        <p:txBody>
          <a:bodyPr wrap="square" rtlCol="0">
            <a:spAutoFit/>
          </a:bodyPr>
          <a:lstStyle/>
          <a:p>
            <a:r>
              <a:rPr lang="fi-FI" b="1" dirty="0"/>
              <a:t>School is </a:t>
            </a:r>
            <a:r>
              <a:rPr lang="fi-FI" b="1" dirty="0" err="1"/>
              <a:t>important</a:t>
            </a:r>
            <a:r>
              <a:rPr lang="fi-FI" b="1" dirty="0"/>
              <a:t> </a:t>
            </a:r>
            <a:r>
              <a:rPr lang="fi-FI" dirty="0"/>
              <a:t>as no </a:t>
            </a:r>
            <a:r>
              <a:rPr lang="fi-FI" dirty="0" err="1"/>
              <a:t>young</a:t>
            </a:r>
            <a:r>
              <a:rPr lang="fi-FI" dirty="0"/>
              <a:t> person </a:t>
            </a:r>
            <a:r>
              <a:rPr lang="fi-FI" dirty="0" err="1"/>
              <a:t>alone</a:t>
            </a:r>
            <a:r>
              <a:rPr lang="fi-FI" dirty="0"/>
              <a:t> </a:t>
            </a:r>
            <a:r>
              <a:rPr lang="fi-FI" dirty="0" err="1"/>
              <a:t>could</a:t>
            </a:r>
            <a:r>
              <a:rPr lang="fi-FI" dirty="0"/>
              <a:t> </a:t>
            </a:r>
            <a:r>
              <a:rPr lang="fi-FI" dirty="0" err="1"/>
              <a:t>discover</a:t>
            </a:r>
            <a:r>
              <a:rPr lang="fi-FI" dirty="0"/>
              <a:t> </a:t>
            </a:r>
            <a:r>
              <a:rPr lang="fi-FI" dirty="0" err="1"/>
              <a:t>all</a:t>
            </a:r>
            <a:r>
              <a:rPr lang="fi-FI" dirty="0"/>
              <a:t> </a:t>
            </a:r>
          </a:p>
          <a:p>
            <a:r>
              <a:rPr lang="fi-FI" dirty="0" err="1"/>
              <a:t>knowledge</a:t>
            </a:r>
            <a:r>
              <a:rPr lang="fi-FI" dirty="0"/>
              <a:t> </a:t>
            </a:r>
            <a:r>
              <a:rPr lang="fi-FI" dirty="0" err="1"/>
              <a:t>that</a:t>
            </a:r>
            <a:r>
              <a:rPr lang="fi-FI" dirty="0"/>
              <a:t> </a:t>
            </a:r>
            <a:r>
              <a:rPr lang="fi-FI" dirty="0" err="1"/>
              <a:t>has</a:t>
            </a:r>
            <a:r>
              <a:rPr lang="fi-FI" dirty="0"/>
              <a:t> </a:t>
            </a:r>
            <a:r>
              <a:rPr lang="fi-FI" dirty="0" err="1"/>
              <a:t>come</a:t>
            </a:r>
            <a:r>
              <a:rPr lang="fi-FI" dirty="0"/>
              <a:t> </a:t>
            </a:r>
            <a:r>
              <a:rPr lang="fi-FI" dirty="0" err="1"/>
              <a:t>before</a:t>
            </a:r>
            <a:endParaRPr lang="fi-FI" dirty="0"/>
          </a:p>
          <a:p>
            <a:endParaRPr lang="fi-FI" dirty="0"/>
          </a:p>
          <a:p>
            <a:r>
              <a:rPr lang="fi-FI" dirty="0"/>
              <a:t>Education is not </a:t>
            </a:r>
            <a:r>
              <a:rPr lang="fi-FI" dirty="0" err="1"/>
              <a:t>only</a:t>
            </a:r>
            <a:r>
              <a:rPr lang="fi-FI" dirty="0"/>
              <a:t> for </a:t>
            </a:r>
            <a:r>
              <a:rPr lang="fi-FI" dirty="0" err="1"/>
              <a:t>gaining</a:t>
            </a:r>
            <a:r>
              <a:rPr lang="fi-FI" dirty="0"/>
              <a:t> </a:t>
            </a:r>
            <a:r>
              <a:rPr lang="fi-FI" b="1" dirty="0" err="1"/>
              <a:t>knowledge</a:t>
            </a:r>
            <a:r>
              <a:rPr lang="fi-FI" dirty="0"/>
              <a:t>, </a:t>
            </a:r>
            <a:r>
              <a:rPr lang="fi-FI" dirty="0" err="1"/>
              <a:t>but</a:t>
            </a:r>
            <a:r>
              <a:rPr lang="fi-FI" dirty="0"/>
              <a:t> to </a:t>
            </a:r>
            <a:r>
              <a:rPr lang="fi-FI" dirty="0" err="1"/>
              <a:t>foster</a:t>
            </a:r>
            <a:r>
              <a:rPr lang="fi-FI" dirty="0"/>
              <a:t> </a:t>
            </a:r>
            <a:r>
              <a:rPr lang="fi-FI" b="1" dirty="0" err="1"/>
              <a:t>democratic</a:t>
            </a:r>
            <a:r>
              <a:rPr lang="fi-FI" b="1" dirty="0"/>
              <a:t> </a:t>
            </a:r>
            <a:r>
              <a:rPr lang="fi-FI" b="1" dirty="0" err="1"/>
              <a:t>participation</a:t>
            </a:r>
            <a:r>
              <a:rPr lang="fi-FI" dirty="0"/>
              <a:t> – </a:t>
            </a:r>
            <a:r>
              <a:rPr lang="fi-FI" dirty="0" err="1"/>
              <a:t>how</a:t>
            </a:r>
            <a:r>
              <a:rPr lang="fi-FI" dirty="0"/>
              <a:t> to live in the </a:t>
            </a:r>
            <a:r>
              <a:rPr lang="fi-FI" dirty="0" err="1"/>
              <a:t>world</a:t>
            </a:r>
            <a:r>
              <a:rPr lang="fi-FI" dirty="0"/>
              <a:t> </a:t>
            </a:r>
            <a:r>
              <a:rPr lang="fi-FI" dirty="0" err="1"/>
              <a:t>with</a:t>
            </a:r>
            <a:r>
              <a:rPr lang="fi-FI" dirty="0"/>
              <a:t> </a:t>
            </a:r>
            <a:r>
              <a:rPr lang="fi-FI" dirty="0" err="1"/>
              <a:t>other</a:t>
            </a:r>
            <a:r>
              <a:rPr lang="fi-FI" dirty="0"/>
              <a:t> </a:t>
            </a:r>
            <a:r>
              <a:rPr lang="fi-FI" dirty="0" err="1"/>
              <a:t>people</a:t>
            </a:r>
            <a:endParaRPr lang="fi-FI" dirty="0"/>
          </a:p>
          <a:p>
            <a:endParaRPr lang="fi-FI" b="1" dirty="0"/>
          </a:p>
          <a:p>
            <a:r>
              <a:rPr lang="fi-FI" b="1" dirty="0"/>
              <a:t>Through </a:t>
            </a:r>
            <a:r>
              <a:rPr lang="fi-FI" b="1" dirty="0" err="1"/>
              <a:t>experience</a:t>
            </a:r>
            <a:r>
              <a:rPr lang="fi-FI" b="1" dirty="0"/>
              <a:t> </a:t>
            </a:r>
            <a:r>
              <a:rPr lang="fi-FI" dirty="0"/>
              <a:t>an </a:t>
            </a:r>
            <a:r>
              <a:rPr lang="fi-FI" dirty="0" err="1"/>
              <a:t>individual</a:t>
            </a:r>
            <a:r>
              <a:rPr lang="fi-FI" dirty="0"/>
              <a:t> </a:t>
            </a:r>
            <a:r>
              <a:rPr lang="fi-FI" dirty="0" err="1"/>
              <a:t>knows</a:t>
            </a:r>
            <a:r>
              <a:rPr lang="fi-FI" dirty="0"/>
              <a:t> </a:t>
            </a:r>
            <a:r>
              <a:rPr lang="fi-FI" dirty="0" err="1"/>
              <a:t>what</a:t>
            </a:r>
            <a:r>
              <a:rPr lang="fi-FI" dirty="0"/>
              <a:t> is, </a:t>
            </a:r>
            <a:r>
              <a:rPr lang="fi-FI" dirty="0" err="1"/>
              <a:t>what</a:t>
            </a:r>
            <a:r>
              <a:rPr lang="fi-FI" dirty="0"/>
              <a:t> is (not) </a:t>
            </a:r>
            <a:r>
              <a:rPr lang="fi-FI" dirty="0" err="1"/>
              <a:t>possible</a:t>
            </a:r>
            <a:r>
              <a:rPr lang="fi-FI" dirty="0"/>
              <a:t>, and </a:t>
            </a:r>
            <a:r>
              <a:rPr lang="fi-FI" dirty="0" err="1"/>
              <a:t>has</a:t>
            </a:r>
            <a:r>
              <a:rPr lang="fi-FI" dirty="0"/>
              <a:t> </a:t>
            </a:r>
            <a:r>
              <a:rPr lang="fi-FI" dirty="0" err="1"/>
              <a:t>more</a:t>
            </a:r>
            <a:r>
              <a:rPr lang="fi-FI" dirty="0"/>
              <a:t> </a:t>
            </a:r>
            <a:r>
              <a:rPr lang="fi-FI" b="1" dirty="0" err="1"/>
              <a:t>resources</a:t>
            </a:r>
            <a:r>
              <a:rPr lang="fi-FI" dirty="0"/>
              <a:t> for </a:t>
            </a:r>
            <a:r>
              <a:rPr lang="fi-FI" dirty="0" err="1"/>
              <a:t>individual</a:t>
            </a:r>
            <a:r>
              <a:rPr lang="fi-FI" dirty="0"/>
              <a:t> &amp; </a:t>
            </a:r>
            <a:r>
              <a:rPr lang="fi-FI" dirty="0" err="1"/>
              <a:t>shared</a:t>
            </a:r>
            <a:r>
              <a:rPr lang="fi-FI" dirty="0"/>
              <a:t> life. </a:t>
            </a:r>
          </a:p>
          <a:p>
            <a:endParaRPr lang="fi-FI" dirty="0"/>
          </a:p>
          <a:p>
            <a:r>
              <a:rPr lang="fi-FI" dirty="0"/>
              <a:t>Through </a:t>
            </a:r>
            <a:r>
              <a:rPr lang="fi-FI" dirty="0" err="1"/>
              <a:t>experience</a:t>
            </a:r>
            <a:r>
              <a:rPr lang="fi-FI" dirty="0"/>
              <a:t> an </a:t>
            </a:r>
            <a:r>
              <a:rPr lang="fi-FI" dirty="0" err="1"/>
              <a:t>individual</a:t>
            </a:r>
            <a:r>
              <a:rPr lang="fi-FI" dirty="0"/>
              <a:t> is </a:t>
            </a:r>
            <a:r>
              <a:rPr lang="fi-FI" dirty="0" err="1"/>
              <a:t>always</a:t>
            </a:r>
            <a:r>
              <a:rPr lang="fi-FI" dirty="0"/>
              <a:t> </a:t>
            </a:r>
            <a:r>
              <a:rPr lang="fi-FI" dirty="0" err="1"/>
              <a:t>connected</a:t>
            </a:r>
            <a:r>
              <a:rPr lang="fi-FI" dirty="0"/>
              <a:t> to the </a:t>
            </a:r>
            <a:r>
              <a:rPr lang="fi-FI" dirty="0" err="1"/>
              <a:t>environment</a:t>
            </a:r>
            <a:r>
              <a:rPr lang="fi-FI" dirty="0"/>
              <a:t> and </a:t>
            </a:r>
            <a:r>
              <a:rPr lang="fi-FI" dirty="0" err="1"/>
              <a:t>mutual</a:t>
            </a:r>
            <a:r>
              <a:rPr lang="fi-FI" dirty="0"/>
              <a:t> </a:t>
            </a:r>
            <a:r>
              <a:rPr lang="fi-FI" dirty="0" err="1"/>
              <a:t>change</a:t>
            </a:r>
            <a:r>
              <a:rPr lang="fi-FI" dirty="0"/>
              <a:t> is happening.</a:t>
            </a:r>
          </a:p>
          <a:p>
            <a:endParaRPr lang="fi-FI" dirty="0"/>
          </a:p>
          <a:p>
            <a:r>
              <a:rPr lang="fi-FI" dirty="0" err="1"/>
              <a:t>Thinking</a:t>
            </a:r>
            <a:r>
              <a:rPr lang="fi-FI" dirty="0"/>
              <a:t> is as </a:t>
            </a:r>
            <a:r>
              <a:rPr lang="fi-FI" dirty="0" err="1"/>
              <a:t>natural</a:t>
            </a:r>
            <a:r>
              <a:rPr lang="fi-FI" dirty="0"/>
              <a:t> as </a:t>
            </a:r>
            <a:r>
              <a:rPr lang="fi-FI" dirty="0" err="1"/>
              <a:t>breathing</a:t>
            </a:r>
            <a:r>
              <a:rPr lang="fi-FI" dirty="0"/>
              <a:t>, </a:t>
            </a:r>
            <a:r>
              <a:rPr lang="fi-FI" b="1" dirty="0" err="1"/>
              <a:t>but</a:t>
            </a:r>
            <a:r>
              <a:rPr lang="fi-FI" b="1" dirty="0"/>
              <a:t> </a:t>
            </a:r>
            <a:r>
              <a:rPr lang="fi-FI" b="1" dirty="0" err="1"/>
              <a:t>we</a:t>
            </a:r>
            <a:r>
              <a:rPr lang="fi-FI" b="1" dirty="0"/>
              <a:t> </a:t>
            </a:r>
            <a:r>
              <a:rPr lang="fi-FI" b="1" dirty="0" err="1"/>
              <a:t>don’t</a:t>
            </a:r>
            <a:r>
              <a:rPr lang="fi-FI" b="1" dirty="0"/>
              <a:t> </a:t>
            </a:r>
            <a:r>
              <a:rPr lang="fi-FI" b="1" dirty="0" err="1"/>
              <a:t>always</a:t>
            </a:r>
            <a:r>
              <a:rPr lang="fi-FI" b="1" dirty="0"/>
              <a:t> </a:t>
            </a:r>
            <a:r>
              <a:rPr lang="fi-FI" b="1" dirty="0" err="1"/>
              <a:t>think</a:t>
            </a:r>
            <a:r>
              <a:rPr lang="fi-FI" b="1" dirty="0"/>
              <a:t> </a:t>
            </a:r>
            <a:r>
              <a:rPr lang="fi-FI" b="1" dirty="0" err="1"/>
              <a:t>well</a:t>
            </a:r>
            <a:r>
              <a:rPr lang="fi-FI" b="1" dirty="0"/>
              <a:t> </a:t>
            </a:r>
            <a:r>
              <a:rPr lang="fi-FI" dirty="0"/>
              <a:t>– </a:t>
            </a:r>
            <a:r>
              <a:rPr lang="fi-FI" dirty="0" err="1"/>
              <a:t>with</a:t>
            </a:r>
            <a:r>
              <a:rPr lang="fi-FI" dirty="0"/>
              <a:t> </a:t>
            </a:r>
            <a:r>
              <a:rPr lang="fi-FI" dirty="0" err="1"/>
              <a:t>careful</a:t>
            </a:r>
            <a:r>
              <a:rPr lang="fi-FI" dirty="0"/>
              <a:t> </a:t>
            </a:r>
            <a:r>
              <a:rPr lang="fi-FI" b="1" dirty="0" err="1"/>
              <a:t>reflection</a:t>
            </a:r>
            <a:r>
              <a:rPr lang="fi-FI" dirty="0"/>
              <a:t> </a:t>
            </a:r>
            <a:r>
              <a:rPr lang="fi-FI" dirty="0" err="1"/>
              <a:t>we</a:t>
            </a:r>
            <a:r>
              <a:rPr lang="fi-FI" dirty="0"/>
              <a:t> </a:t>
            </a:r>
            <a:r>
              <a:rPr lang="fi-FI" dirty="0" err="1"/>
              <a:t>can</a:t>
            </a:r>
            <a:r>
              <a:rPr lang="fi-FI" dirty="0"/>
              <a:t> </a:t>
            </a:r>
            <a:r>
              <a:rPr lang="fi-FI" dirty="0" err="1"/>
              <a:t>recognise</a:t>
            </a:r>
            <a:r>
              <a:rPr lang="fi-FI" dirty="0"/>
              <a:t> &amp; </a:t>
            </a:r>
            <a:r>
              <a:rPr lang="fi-FI" dirty="0" err="1"/>
              <a:t>re-form</a:t>
            </a:r>
            <a:r>
              <a:rPr lang="fi-FI" dirty="0"/>
              <a:t> </a:t>
            </a:r>
            <a:r>
              <a:rPr lang="fi-FI" dirty="0" err="1"/>
              <a:t>our</a:t>
            </a:r>
            <a:r>
              <a:rPr lang="fi-FI" dirty="0"/>
              <a:t> </a:t>
            </a:r>
            <a:r>
              <a:rPr lang="fi-FI" dirty="0" err="1"/>
              <a:t>habits</a:t>
            </a:r>
            <a:endParaRPr lang="fi-FI" dirty="0"/>
          </a:p>
          <a:p>
            <a:endParaRPr lang="fi-FI" dirty="0"/>
          </a:p>
          <a:p>
            <a:r>
              <a:rPr lang="fi-FI" dirty="0"/>
              <a:t>Teachers </a:t>
            </a:r>
            <a:r>
              <a:rPr lang="fi-FI" dirty="0" err="1"/>
              <a:t>have</a:t>
            </a:r>
            <a:r>
              <a:rPr lang="fi-FI" dirty="0"/>
              <a:t> </a:t>
            </a:r>
            <a:r>
              <a:rPr lang="fi-FI" dirty="0" err="1"/>
              <a:t>something</a:t>
            </a:r>
            <a:r>
              <a:rPr lang="fi-FI" dirty="0"/>
              <a:t> to </a:t>
            </a:r>
            <a:r>
              <a:rPr lang="fi-FI" dirty="0" err="1"/>
              <a:t>bring</a:t>
            </a:r>
            <a:r>
              <a:rPr lang="fi-FI" dirty="0"/>
              <a:t> to </a:t>
            </a:r>
            <a:r>
              <a:rPr lang="fi-FI" dirty="0" err="1"/>
              <a:t>students</a:t>
            </a:r>
            <a:r>
              <a:rPr lang="fi-FI" dirty="0"/>
              <a:t>, and </a:t>
            </a:r>
            <a:r>
              <a:rPr lang="fi-FI" dirty="0" err="1"/>
              <a:t>students</a:t>
            </a:r>
            <a:r>
              <a:rPr lang="fi-FI" dirty="0"/>
              <a:t> </a:t>
            </a:r>
            <a:r>
              <a:rPr lang="fi-FI" dirty="0" err="1"/>
              <a:t>are</a:t>
            </a:r>
            <a:r>
              <a:rPr lang="fi-FI" dirty="0"/>
              <a:t> </a:t>
            </a:r>
            <a:r>
              <a:rPr lang="fi-FI" dirty="0" err="1"/>
              <a:t>active</a:t>
            </a:r>
            <a:r>
              <a:rPr lang="fi-FI" dirty="0"/>
              <a:t> </a:t>
            </a:r>
            <a:r>
              <a:rPr lang="fi-FI" dirty="0" err="1"/>
              <a:t>participants</a:t>
            </a:r>
            <a:r>
              <a:rPr lang="fi-FI" dirty="0"/>
              <a:t> in </a:t>
            </a:r>
            <a:r>
              <a:rPr lang="fi-FI" dirty="0" err="1"/>
              <a:t>their</a:t>
            </a:r>
            <a:r>
              <a:rPr lang="fi-FI" dirty="0"/>
              <a:t> </a:t>
            </a:r>
            <a:r>
              <a:rPr lang="fi-FI" dirty="0" err="1"/>
              <a:t>own</a:t>
            </a:r>
            <a:r>
              <a:rPr lang="fi-FI" dirty="0"/>
              <a:t> (and </a:t>
            </a:r>
            <a:r>
              <a:rPr lang="fi-FI" dirty="0" err="1"/>
              <a:t>other’s</a:t>
            </a:r>
            <a:r>
              <a:rPr lang="fi-FI" dirty="0"/>
              <a:t>) </a:t>
            </a:r>
            <a:r>
              <a:rPr lang="fi-FI" dirty="0" err="1"/>
              <a:t>education</a:t>
            </a:r>
            <a:endParaRPr lang="fi-FI" dirty="0"/>
          </a:p>
        </p:txBody>
      </p:sp>
    </p:spTree>
    <p:extLst>
      <p:ext uri="{BB962C8B-B14F-4D97-AF65-F5344CB8AC3E}">
        <p14:creationId xmlns:p14="http://schemas.microsoft.com/office/powerpoint/2010/main" val="31917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500"/>
                                        <p:tgtEl>
                                          <p:spTgt spid="7">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fade">
                                      <p:cBhvr>
                                        <p:cTn id="30" dur="500"/>
                                        <p:tgtEl>
                                          <p:spTgt spid="7">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fade">
                                      <p:cBhvr>
                                        <p:cTn id="40"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2FC-78E7-0D86-6614-10DD4BA2ABA3}"/>
              </a:ext>
            </a:extLst>
          </p:cNvPr>
          <p:cNvSpPr>
            <a:spLocks noGrp="1"/>
          </p:cNvSpPr>
          <p:nvPr>
            <p:ph type="title"/>
          </p:nvPr>
        </p:nvSpPr>
        <p:spPr/>
        <p:txBody>
          <a:bodyPr/>
          <a:lstStyle/>
          <a:p>
            <a:r>
              <a:rPr lang="fi-FI" dirty="0" err="1"/>
              <a:t>What</a:t>
            </a:r>
            <a:r>
              <a:rPr lang="fi-FI" dirty="0"/>
              <a:t> </a:t>
            </a:r>
            <a:r>
              <a:rPr lang="fi-FI" dirty="0" err="1"/>
              <a:t>do</a:t>
            </a:r>
            <a:r>
              <a:rPr lang="fi-FI" dirty="0"/>
              <a:t> </a:t>
            </a:r>
            <a:r>
              <a:rPr lang="fi-FI" dirty="0" err="1"/>
              <a:t>you</a:t>
            </a:r>
            <a:r>
              <a:rPr lang="fi-FI" dirty="0"/>
              <a:t> </a:t>
            </a:r>
            <a:r>
              <a:rPr lang="fi-FI" dirty="0" err="1"/>
              <a:t>think</a:t>
            </a:r>
            <a:r>
              <a:rPr lang="fi-FI" dirty="0"/>
              <a:t>?</a:t>
            </a:r>
          </a:p>
        </p:txBody>
      </p:sp>
      <p:sp>
        <p:nvSpPr>
          <p:cNvPr id="5" name="Content Placeholder 4">
            <a:extLst>
              <a:ext uri="{FF2B5EF4-FFF2-40B4-BE49-F238E27FC236}">
                <a16:creationId xmlns:a16="http://schemas.microsoft.com/office/drawing/2014/main" id="{DEDF550F-74FF-D8C6-1F6B-FBA8B187A17F}"/>
              </a:ext>
            </a:extLst>
          </p:cNvPr>
          <p:cNvSpPr>
            <a:spLocks noGrp="1"/>
          </p:cNvSpPr>
          <p:nvPr>
            <p:ph idx="1"/>
          </p:nvPr>
        </p:nvSpPr>
        <p:spPr/>
        <p:txBody>
          <a:bodyPr/>
          <a:lstStyle/>
          <a:p>
            <a:r>
              <a:rPr lang="fi-FI" dirty="0" err="1"/>
              <a:t>Consider</a:t>
            </a:r>
            <a:r>
              <a:rPr lang="fi-FI" dirty="0"/>
              <a:t> </a:t>
            </a:r>
            <a:r>
              <a:rPr lang="fi-FI" dirty="0" err="1"/>
              <a:t>these</a:t>
            </a:r>
            <a:r>
              <a:rPr lang="fi-FI" dirty="0"/>
              <a:t> </a:t>
            </a:r>
            <a:r>
              <a:rPr lang="fi-FI" dirty="0" err="1"/>
              <a:t>two</a:t>
            </a:r>
            <a:r>
              <a:rPr lang="fi-FI" dirty="0"/>
              <a:t> </a:t>
            </a:r>
            <a:r>
              <a:rPr lang="fi-FI" dirty="0" err="1"/>
              <a:t>first</a:t>
            </a:r>
            <a:r>
              <a:rPr lang="fi-FI" dirty="0"/>
              <a:t> </a:t>
            </a:r>
            <a:r>
              <a:rPr lang="fi-FI" dirty="0" err="1"/>
              <a:t>theories</a:t>
            </a:r>
            <a:r>
              <a:rPr lang="fi-FI" dirty="0"/>
              <a:t> – </a:t>
            </a:r>
            <a:r>
              <a:rPr lang="fi-FI" dirty="0" err="1"/>
              <a:t>that</a:t>
            </a:r>
            <a:r>
              <a:rPr lang="fi-FI" dirty="0"/>
              <a:t> </a:t>
            </a:r>
            <a:r>
              <a:rPr lang="fi-FI" dirty="0" err="1"/>
              <a:t>are</a:t>
            </a:r>
            <a:r>
              <a:rPr lang="fi-FI" dirty="0"/>
              <a:t> </a:t>
            </a:r>
            <a:r>
              <a:rPr lang="fi-FI" dirty="0" err="1"/>
              <a:t>associated</a:t>
            </a:r>
            <a:r>
              <a:rPr lang="fi-FI" dirty="0"/>
              <a:t> </a:t>
            </a:r>
            <a:r>
              <a:rPr lang="fi-FI" dirty="0" err="1"/>
              <a:t>with</a:t>
            </a:r>
            <a:r>
              <a:rPr lang="fi-FI" dirty="0"/>
              <a:t> </a:t>
            </a:r>
            <a:r>
              <a:rPr lang="fi-FI" dirty="0" err="1"/>
              <a:t>different</a:t>
            </a:r>
            <a:r>
              <a:rPr lang="fi-FI" dirty="0"/>
              <a:t> </a:t>
            </a:r>
            <a:r>
              <a:rPr lang="fi-FI" dirty="0" err="1"/>
              <a:t>kinds</a:t>
            </a:r>
            <a:r>
              <a:rPr lang="fi-FI" dirty="0"/>
              <a:t> of </a:t>
            </a:r>
            <a:r>
              <a:rPr lang="fi-FI" dirty="0" err="1"/>
              <a:t>practices</a:t>
            </a:r>
            <a:r>
              <a:rPr lang="fi-FI" dirty="0"/>
              <a:t> – </a:t>
            </a:r>
            <a:r>
              <a:rPr lang="fi-FI" dirty="0" err="1"/>
              <a:t>what</a:t>
            </a:r>
            <a:r>
              <a:rPr lang="fi-FI" dirty="0"/>
              <a:t> is the </a:t>
            </a:r>
            <a:r>
              <a:rPr lang="fi-FI" dirty="0" err="1"/>
              <a:t>role</a:t>
            </a:r>
            <a:r>
              <a:rPr lang="fi-FI" dirty="0"/>
              <a:t> of the </a:t>
            </a:r>
            <a:r>
              <a:rPr lang="fi-FI" dirty="0" err="1"/>
              <a:t>learner</a:t>
            </a:r>
            <a:r>
              <a:rPr lang="fi-FI" dirty="0"/>
              <a:t> </a:t>
            </a:r>
            <a:r>
              <a:rPr lang="fi-FI" dirty="0" err="1"/>
              <a:t>from</a:t>
            </a:r>
            <a:r>
              <a:rPr lang="fi-FI" dirty="0"/>
              <a:t> </a:t>
            </a:r>
            <a:r>
              <a:rPr lang="fi-FI" dirty="0" err="1"/>
              <a:t>these</a:t>
            </a:r>
            <a:r>
              <a:rPr lang="fi-FI" dirty="0"/>
              <a:t> </a:t>
            </a:r>
            <a:r>
              <a:rPr lang="fi-FI" dirty="0" err="1"/>
              <a:t>perspectives</a:t>
            </a:r>
            <a:r>
              <a:rPr lang="fi-FI" dirty="0"/>
              <a:t>?</a:t>
            </a:r>
          </a:p>
        </p:txBody>
      </p:sp>
      <p:pic>
        <p:nvPicPr>
          <p:cNvPr id="6" name="Picture 5">
            <a:extLst>
              <a:ext uri="{FF2B5EF4-FFF2-40B4-BE49-F238E27FC236}">
                <a16:creationId xmlns:a16="http://schemas.microsoft.com/office/drawing/2014/main" id="{4E8FDE77-2071-72FE-63E8-41B0F9AF052D}"/>
              </a:ext>
            </a:extLst>
          </p:cNvPr>
          <p:cNvPicPr>
            <a:picLocks noChangeAspect="1"/>
          </p:cNvPicPr>
          <p:nvPr/>
        </p:nvPicPr>
        <p:blipFill>
          <a:blip r:embed="rId2"/>
          <a:stretch>
            <a:fillRect/>
          </a:stretch>
        </p:blipFill>
        <p:spPr>
          <a:xfrm>
            <a:off x="6497484" y="3499808"/>
            <a:ext cx="3056660" cy="2384627"/>
          </a:xfrm>
          <a:prstGeom prst="rect">
            <a:avLst/>
          </a:prstGeom>
        </p:spPr>
      </p:pic>
      <p:pic>
        <p:nvPicPr>
          <p:cNvPr id="7" name="Picture 6">
            <a:extLst>
              <a:ext uri="{FF2B5EF4-FFF2-40B4-BE49-F238E27FC236}">
                <a16:creationId xmlns:a16="http://schemas.microsoft.com/office/drawing/2014/main" id="{8AF053CB-0399-AAA5-1E65-7BF5A9401A03}"/>
              </a:ext>
            </a:extLst>
          </p:cNvPr>
          <p:cNvPicPr>
            <a:picLocks noChangeAspect="1"/>
          </p:cNvPicPr>
          <p:nvPr/>
        </p:nvPicPr>
        <p:blipFill>
          <a:blip r:embed="rId3"/>
          <a:stretch>
            <a:fillRect/>
          </a:stretch>
        </p:blipFill>
        <p:spPr>
          <a:xfrm>
            <a:off x="2243715" y="3499808"/>
            <a:ext cx="2458001" cy="2384627"/>
          </a:xfrm>
          <a:prstGeom prst="rect">
            <a:avLst/>
          </a:prstGeom>
        </p:spPr>
      </p:pic>
    </p:spTree>
    <p:extLst>
      <p:ext uri="{BB962C8B-B14F-4D97-AF65-F5344CB8AC3E}">
        <p14:creationId xmlns:p14="http://schemas.microsoft.com/office/powerpoint/2010/main" val="27396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19EC5-D63C-1209-ECFC-759C01C27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501D7-75B4-4AD4-2617-2C5844FBEB39}"/>
              </a:ext>
            </a:extLst>
          </p:cNvPr>
          <p:cNvSpPr>
            <a:spLocks noGrp="1"/>
          </p:cNvSpPr>
          <p:nvPr>
            <p:ph type="title"/>
          </p:nvPr>
        </p:nvSpPr>
        <p:spPr/>
        <p:txBody>
          <a:bodyPr/>
          <a:lstStyle/>
          <a:p>
            <a:r>
              <a:rPr lang="fi-FI" dirty="0" err="1"/>
              <a:t>Moving</a:t>
            </a:r>
            <a:r>
              <a:rPr lang="fi-FI" dirty="0"/>
              <a:t> on…</a:t>
            </a:r>
          </a:p>
        </p:txBody>
      </p:sp>
      <p:pic>
        <p:nvPicPr>
          <p:cNvPr id="4" name="Picture 3">
            <a:extLst>
              <a:ext uri="{FF2B5EF4-FFF2-40B4-BE49-F238E27FC236}">
                <a16:creationId xmlns:a16="http://schemas.microsoft.com/office/drawing/2014/main" id="{C4136AFA-6C41-9A48-1D67-19A6CAC3CA1D}"/>
              </a:ext>
            </a:extLst>
          </p:cNvPr>
          <p:cNvPicPr>
            <a:picLocks noChangeAspect="1"/>
          </p:cNvPicPr>
          <p:nvPr/>
        </p:nvPicPr>
        <p:blipFill>
          <a:blip r:embed="rId2"/>
          <a:stretch>
            <a:fillRect/>
          </a:stretch>
        </p:blipFill>
        <p:spPr>
          <a:xfrm rot="16200000">
            <a:off x="3102593" y="250560"/>
            <a:ext cx="5344193" cy="7688580"/>
          </a:xfrm>
          <a:prstGeom prst="rect">
            <a:avLst/>
          </a:prstGeom>
        </p:spPr>
      </p:pic>
      <p:pic>
        <p:nvPicPr>
          <p:cNvPr id="6" name="Picture 5">
            <a:extLst>
              <a:ext uri="{FF2B5EF4-FFF2-40B4-BE49-F238E27FC236}">
                <a16:creationId xmlns:a16="http://schemas.microsoft.com/office/drawing/2014/main" id="{B161FB3D-AA9C-12A0-AABC-8DDFFE9D210F}"/>
              </a:ext>
            </a:extLst>
          </p:cNvPr>
          <p:cNvPicPr>
            <a:picLocks noChangeAspect="1"/>
          </p:cNvPicPr>
          <p:nvPr/>
        </p:nvPicPr>
        <p:blipFill>
          <a:blip r:embed="rId3"/>
          <a:stretch>
            <a:fillRect/>
          </a:stretch>
        </p:blipFill>
        <p:spPr>
          <a:xfrm>
            <a:off x="6891588" y="5254767"/>
            <a:ext cx="1246771" cy="1111139"/>
          </a:xfrm>
          <a:prstGeom prst="rect">
            <a:avLst/>
          </a:prstGeom>
        </p:spPr>
      </p:pic>
      <p:pic>
        <p:nvPicPr>
          <p:cNvPr id="8" name="Picture 7">
            <a:extLst>
              <a:ext uri="{FF2B5EF4-FFF2-40B4-BE49-F238E27FC236}">
                <a16:creationId xmlns:a16="http://schemas.microsoft.com/office/drawing/2014/main" id="{C18D055F-57C7-7910-F467-0180300FE63A}"/>
              </a:ext>
            </a:extLst>
          </p:cNvPr>
          <p:cNvPicPr>
            <a:picLocks noChangeAspect="1"/>
          </p:cNvPicPr>
          <p:nvPr/>
        </p:nvPicPr>
        <p:blipFill>
          <a:blip r:embed="rId4"/>
          <a:stretch>
            <a:fillRect/>
          </a:stretch>
        </p:blipFill>
        <p:spPr>
          <a:xfrm>
            <a:off x="2236380" y="3531075"/>
            <a:ext cx="1621789" cy="1265225"/>
          </a:xfrm>
          <a:prstGeom prst="rect">
            <a:avLst/>
          </a:prstGeom>
        </p:spPr>
      </p:pic>
      <p:pic>
        <p:nvPicPr>
          <p:cNvPr id="10" name="Picture 9">
            <a:extLst>
              <a:ext uri="{FF2B5EF4-FFF2-40B4-BE49-F238E27FC236}">
                <a16:creationId xmlns:a16="http://schemas.microsoft.com/office/drawing/2014/main" id="{7CB254C4-8191-AC06-CE0B-B624F3A71593}"/>
              </a:ext>
            </a:extLst>
          </p:cNvPr>
          <p:cNvPicPr>
            <a:picLocks noChangeAspect="1"/>
          </p:cNvPicPr>
          <p:nvPr/>
        </p:nvPicPr>
        <p:blipFill>
          <a:blip r:embed="rId5"/>
          <a:stretch>
            <a:fillRect/>
          </a:stretch>
        </p:blipFill>
        <p:spPr>
          <a:xfrm>
            <a:off x="6001833" y="2676417"/>
            <a:ext cx="1050574" cy="1111139"/>
          </a:xfrm>
          <a:prstGeom prst="rect">
            <a:avLst/>
          </a:prstGeom>
        </p:spPr>
      </p:pic>
      <p:pic>
        <p:nvPicPr>
          <p:cNvPr id="12" name="Picture 11">
            <a:extLst>
              <a:ext uri="{FF2B5EF4-FFF2-40B4-BE49-F238E27FC236}">
                <a16:creationId xmlns:a16="http://schemas.microsoft.com/office/drawing/2014/main" id="{2186783E-F705-5A01-87AD-88F074673A39}"/>
              </a:ext>
            </a:extLst>
          </p:cNvPr>
          <p:cNvPicPr>
            <a:picLocks noChangeAspect="1"/>
          </p:cNvPicPr>
          <p:nvPr/>
        </p:nvPicPr>
        <p:blipFill>
          <a:blip r:embed="rId6"/>
          <a:stretch>
            <a:fillRect/>
          </a:stretch>
        </p:blipFill>
        <p:spPr>
          <a:xfrm>
            <a:off x="4726848" y="4318542"/>
            <a:ext cx="947886" cy="1645941"/>
          </a:xfrm>
          <a:prstGeom prst="rect">
            <a:avLst/>
          </a:prstGeom>
        </p:spPr>
      </p:pic>
      <p:pic>
        <p:nvPicPr>
          <p:cNvPr id="14" name="Picture 13">
            <a:extLst>
              <a:ext uri="{FF2B5EF4-FFF2-40B4-BE49-F238E27FC236}">
                <a16:creationId xmlns:a16="http://schemas.microsoft.com/office/drawing/2014/main" id="{8A84D617-3F89-7F91-7D8E-6A0D57B40DB1}"/>
              </a:ext>
            </a:extLst>
          </p:cNvPr>
          <p:cNvPicPr>
            <a:picLocks noChangeAspect="1"/>
          </p:cNvPicPr>
          <p:nvPr/>
        </p:nvPicPr>
        <p:blipFill>
          <a:blip r:embed="rId7"/>
          <a:stretch>
            <a:fillRect/>
          </a:stretch>
        </p:blipFill>
        <p:spPr>
          <a:xfrm>
            <a:off x="7616185" y="2192746"/>
            <a:ext cx="1439016" cy="1111139"/>
          </a:xfrm>
          <a:prstGeom prst="rect">
            <a:avLst/>
          </a:prstGeom>
        </p:spPr>
      </p:pic>
      <p:pic>
        <p:nvPicPr>
          <p:cNvPr id="16" name="Picture 15">
            <a:extLst>
              <a:ext uri="{FF2B5EF4-FFF2-40B4-BE49-F238E27FC236}">
                <a16:creationId xmlns:a16="http://schemas.microsoft.com/office/drawing/2014/main" id="{83A23EA2-A0C9-FDEB-7A12-E4189ACD706E}"/>
              </a:ext>
            </a:extLst>
          </p:cNvPr>
          <p:cNvPicPr>
            <a:picLocks noChangeAspect="1"/>
          </p:cNvPicPr>
          <p:nvPr/>
        </p:nvPicPr>
        <p:blipFill>
          <a:blip r:embed="rId8"/>
          <a:stretch>
            <a:fillRect/>
          </a:stretch>
        </p:blipFill>
        <p:spPr>
          <a:xfrm>
            <a:off x="7949313" y="3805943"/>
            <a:ext cx="1033831" cy="1502335"/>
          </a:xfrm>
          <a:prstGeom prst="rect">
            <a:avLst/>
          </a:prstGeom>
        </p:spPr>
      </p:pic>
      <p:pic>
        <p:nvPicPr>
          <p:cNvPr id="18" name="Picture 17">
            <a:extLst>
              <a:ext uri="{FF2B5EF4-FFF2-40B4-BE49-F238E27FC236}">
                <a16:creationId xmlns:a16="http://schemas.microsoft.com/office/drawing/2014/main" id="{980EA602-DDA7-6409-842E-07962F663BB8}"/>
              </a:ext>
            </a:extLst>
          </p:cNvPr>
          <p:cNvPicPr>
            <a:picLocks noChangeAspect="1"/>
          </p:cNvPicPr>
          <p:nvPr/>
        </p:nvPicPr>
        <p:blipFill>
          <a:blip r:embed="rId9"/>
          <a:stretch>
            <a:fillRect/>
          </a:stretch>
        </p:blipFill>
        <p:spPr>
          <a:xfrm>
            <a:off x="4584253" y="1842965"/>
            <a:ext cx="1285983" cy="1067206"/>
          </a:xfrm>
          <a:prstGeom prst="rect">
            <a:avLst/>
          </a:prstGeom>
        </p:spPr>
      </p:pic>
      <p:pic>
        <p:nvPicPr>
          <p:cNvPr id="20" name="Picture 19">
            <a:extLst>
              <a:ext uri="{FF2B5EF4-FFF2-40B4-BE49-F238E27FC236}">
                <a16:creationId xmlns:a16="http://schemas.microsoft.com/office/drawing/2014/main" id="{F73BAC92-6913-FF35-BF7B-3F7AF6EFDF2B}"/>
              </a:ext>
            </a:extLst>
          </p:cNvPr>
          <p:cNvPicPr>
            <a:picLocks noChangeAspect="1"/>
          </p:cNvPicPr>
          <p:nvPr/>
        </p:nvPicPr>
        <p:blipFill>
          <a:blip r:embed="rId10"/>
          <a:stretch>
            <a:fillRect/>
          </a:stretch>
        </p:blipFill>
        <p:spPr>
          <a:xfrm flipH="1">
            <a:off x="3845158" y="2445346"/>
            <a:ext cx="846206" cy="666931"/>
          </a:xfrm>
          <a:prstGeom prst="rect">
            <a:avLst/>
          </a:prstGeom>
        </p:spPr>
      </p:pic>
      <p:pic>
        <p:nvPicPr>
          <p:cNvPr id="22" name="Picture 21">
            <a:extLst>
              <a:ext uri="{FF2B5EF4-FFF2-40B4-BE49-F238E27FC236}">
                <a16:creationId xmlns:a16="http://schemas.microsoft.com/office/drawing/2014/main" id="{97B1EA8B-31CC-5B03-74B6-26ABFC417776}"/>
              </a:ext>
            </a:extLst>
          </p:cNvPr>
          <p:cNvPicPr>
            <a:picLocks noChangeAspect="1"/>
          </p:cNvPicPr>
          <p:nvPr/>
        </p:nvPicPr>
        <p:blipFill>
          <a:blip r:embed="rId11"/>
          <a:stretch>
            <a:fillRect/>
          </a:stretch>
        </p:blipFill>
        <p:spPr>
          <a:xfrm>
            <a:off x="2474714" y="5250501"/>
            <a:ext cx="1997549" cy="1206853"/>
          </a:xfrm>
          <a:prstGeom prst="rect">
            <a:avLst/>
          </a:prstGeom>
        </p:spPr>
      </p:pic>
      <p:pic>
        <p:nvPicPr>
          <p:cNvPr id="24" name="Picture 23">
            <a:extLst>
              <a:ext uri="{FF2B5EF4-FFF2-40B4-BE49-F238E27FC236}">
                <a16:creationId xmlns:a16="http://schemas.microsoft.com/office/drawing/2014/main" id="{95552C93-CAF6-E1F8-B916-B8883BF326FD}"/>
              </a:ext>
            </a:extLst>
          </p:cNvPr>
          <p:cNvPicPr>
            <a:picLocks noChangeAspect="1"/>
          </p:cNvPicPr>
          <p:nvPr/>
        </p:nvPicPr>
        <p:blipFill>
          <a:blip r:embed="rId12"/>
          <a:stretch>
            <a:fillRect/>
          </a:stretch>
        </p:blipFill>
        <p:spPr>
          <a:xfrm>
            <a:off x="2673483" y="1835961"/>
            <a:ext cx="1033831" cy="1002970"/>
          </a:xfrm>
          <a:prstGeom prst="rect">
            <a:avLst/>
          </a:prstGeom>
        </p:spPr>
      </p:pic>
      <p:pic>
        <p:nvPicPr>
          <p:cNvPr id="27" name="Picture 26">
            <a:extLst>
              <a:ext uri="{FF2B5EF4-FFF2-40B4-BE49-F238E27FC236}">
                <a16:creationId xmlns:a16="http://schemas.microsoft.com/office/drawing/2014/main" id="{51A7841B-A7C6-9602-54FE-2D67F3DD207C}"/>
              </a:ext>
            </a:extLst>
          </p:cNvPr>
          <p:cNvPicPr>
            <a:picLocks noChangeAspect="1"/>
          </p:cNvPicPr>
          <p:nvPr/>
        </p:nvPicPr>
        <p:blipFill>
          <a:blip r:embed="rId13"/>
          <a:stretch>
            <a:fillRect/>
          </a:stretch>
        </p:blipFill>
        <p:spPr>
          <a:xfrm rot="6477852">
            <a:off x="5968749" y="4294184"/>
            <a:ext cx="954566" cy="1101999"/>
          </a:xfrm>
          <a:prstGeom prst="rect">
            <a:avLst/>
          </a:prstGeom>
        </p:spPr>
      </p:pic>
      <p:sp>
        <p:nvSpPr>
          <p:cNvPr id="28" name="TextBox 27">
            <a:extLst>
              <a:ext uri="{FF2B5EF4-FFF2-40B4-BE49-F238E27FC236}">
                <a16:creationId xmlns:a16="http://schemas.microsoft.com/office/drawing/2014/main" id="{329A25C9-DF63-D189-C2C3-CF4CA49F4D8C}"/>
              </a:ext>
            </a:extLst>
          </p:cNvPr>
          <p:cNvSpPr txBox="1"/>
          <p:nvPr/>
        </p:nvSpPr>
        <p:spPr>
          <a:xfrm>
            <a:off x="2474889" y="2842745"/>
            <a:ext cx="1050288" cy="261610"/>
          </a:xfrm>
          <a:prstGeom prst="rect">
            <a:avLst/>
          </a:prstGeom>
          <a:noFill/>
        </p:spPr>
        <p:txBody>
          <a:bodyPr wrap="none" rtlCol="0">
            <a:spAutoFit/>
          </a:bodyPr>
          <a:lstStyle/>
          <a:p>
            <a:r>
              <a:rPr lang="fi-FI" sz="1100" dirty="0" err="1">
                <a:latin typeface="Alasassy Caps" pitchFamily="2" charset="0"/>
              </a:rPr>
              <a:t>Discovery</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29" name="TextBox 28">
            <a:extLst>
              <a:ext uri="{FF2B5EF4-FFF2-40B4-BE49-F238E27FC236}">
                <a16:creationId xmlns:a16="http://schemas.microsoft.com/office/drawing/2014/main" id="{5475F2EB-FAE1-4F44-27A7-5E4E9BD47C48}"/>
              </a:ext>
            </a:extLst>
          </p:cNvPr>
          <p:cNvSpPr txBox="1"/>
          <p:nvPr/>
        </p:nvSpPr>
        <p:spPr>
          <a:xfrm>
            <a:off x="4542151" y="1712160"/>
            <a:ext cx="1051891" cy="261610"/>
          </a:xfrm>
          <a:prstGeom prst="rect">
            <a:avLst/>
          </a:prstGeom>
          <a:noFill/>
        </p:spPr>
        <p:txBody>
          <a:bodyPr wrap="none" rtlCol="0">
            <a:spAutoFit/>
          </a:bodyPr>
          <a:lstStyle/>
          <a:p>
            <a:r>
              <a:rPr lang="fi-FI" sz="1100" dirty="0" err="1">
                <a:latin typeface="Alasassy Caps" pitchFamily="2" charset="0"/>
              </a:rPr>
              <a:t>Zoo</a:t>
            </a:r>
            <a:r>
              <a:rPr lang="fi-FI" sz="1100" dirty="0">
                <a:latin typeface="Alasassy Caps" pitchFamily="2" charset="0"/>
              </a:rPr>
              <a:t> of </a:t>
            </a:r>
            <a:r>
              <a:rPr lang="fi-FI" sz="1100" dirty="0" err="1">
                <a:latin typeface="Alasassy Caps" pitchFamily="2" charset="0"/>
              </a:rPr>
              <a:t>behaviorism</a:t>
            </a:r>
            <a:endParaRPr lang="fi-FI" sz="1100" dirty="0">
              <a:latin typeface="Alasassy Caps" pitchFamily="2" charset="0"/>
            </a:endParaRPr>
          </a:p>
        </p:txBody>
      </p:sp>
      <p:sp>
        <p:nvSpPr>
          <p:cNvPr id="30" name="TextBox 29">
            <a:extLst>
              <a:ext uri="{FF2B5EF4-FFF2-40B4-BE49-F238E27FC236}">
                <a16:creationId xmlns:a16="http://schemas.microsoft.com/office/drawing/2014/main" id="{EFE0D240-35F3-F173-672F-7D8F8F7546C7}"/>
              </a:ext>
            </a:extLst>
          </p:cNvPr>
          <p:cNvSpPr txBox="1"/>
          <p:nvPr/>
        </p:nvSpPr>
        <p:spPr>
          <a:xfrm>
            <a:off x="6153147" y="2429515"/>
            <a:ext cx="992579" cy="261610"/>
          </a:xfrm>
          <a:prstGeom prst="rect">
            <a:avLst/>
          </a:prstGeom>
          <a:noFill/>
        </p:spPr>
        <p:txBody>
          <a:bodyPr wrap="none" rtlCol="0">
            <a:spAutoFit/>
          </a:bodyPr>
          <a:lstStyle/>
          <a:p>
            <a:r>
              <a:rPr lang="fi-FI" sz="1100" dirty="0">
                <a:latin typeface="Alasassy Caps" pitchFamily="2" charset="0"/>
              </a:rPr>
              <a:t>Peak of </a:t>
            </a:r>
            <a:r>
              <a:rPr lang="fi-FI" sz="1100" dirty="0" err="1">
                <a:latin typeface="Alasassy Caps" pitchFamily="2" charset="0"/>
              </a:rPr>
              <a:t>cognition</a:t>
            </a:r>
            <a:endParaRPr lang="fi-FI" sz="1100" dirty="0">
              <a:latin typeface="Alasassy Caps" pitchFamily="2" charset="0"/>
            </a:endParaRPr>
          </a:p>
        </p:txBody>
      </p:sp>
      <p:sp>
        <p:nvSpPr>
          <p:cNvPr id="31" name="TextBox 30">
            <a:extLst>
              <a:ext uri="{FF2B5EF4-FFF2-40B4-BE49-F238E27FC236}">
                <a16:creationId xmlns:a16="http://schemas.microsoft.com/office/drawing/2014/main" id="{1666F18C-58FF-49E2-3B25-3AEBFE20A3E6}"/>
              </a:ext>
            </a:extLst>
          </p:cNvPr>
          <p:cNvSpPr txBox="1"/>
          <p:nvPr/>
        </p:nvSpPr>
        <p:spPr>
          <a:xfrm>
            <a:off x="7707729" y="3291414"/>
            <a:ext cx="1611339" cy="261610"/>
          </a:xfrm>
          <a:prstGeom prst="rect">
            <a:avLst/>
          </a:prstGeom>
          <a:noFill/>
        </p:spPr>
        <p:txBody>
          <a:bodyPr wrap="none" rtlCol="0">
            <a:spAutoFit/>
          </a:bodyPr>
          <a:lstStyle/>
          <a:p>
            <a:r>
              <a:rPr lang="fi-FI" sz="1100" dirty="0">
                <a:latin typeface="Alasassy Caps" pitchFamily="2" charset="0"/>
              </a:rPr>
              <a:t>Garden of </a:t>
            </a:r>
            <a:r>
              <a:rPr lang="fi-FI" sz="1100" dirty="0" err="1">
                <a:latin typeface="Alasassy Caps" pitchFamily="2" charset="0"/>
              </a:rPr>
              <a:t>meaningful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2" name="TextBox 31">
            <a:extLst>
              <a:ext uri="{FF2B5EF4-FFF2-40B4-BE49-F238E27FC236}">
                <a16:creationId xmlns:a16="http://schemas.microsoft.com/office/drawing/2014/main" id="{0029C6B5-75F8-B831-CF63-9A01431EBF67}"/>
              </a:ext>
            </a:extLst>
          </p:cNvPr>
          <p:cNvSpPr txBox="1"/>
          <p:nvPr/>
        </p:nvSpPr>
        <p:spPr>
          <a:xfrm>
            <a:off x="3125799" y="3656751"/>
            <a:ext cx="1274708" cy="261610"/>
          </a:xfrm>
          <a:prstGeom prst="rect">
            <a:avLst/>
          </a:prstGeom>
          <a:noFill/>
        </p:spPr>
        <p:txBody>
          <a:bodyPr wrap="none" rtlCol="0">
            <a:spAutoFit/>
          </a:bodyPr>
          <a:lstStyle/>
          <a:p>
            <a:r>
              <a:rPr lang="fi-FI" sz="1100" dirty="0" err="1">
                <a:latin typeface="Alasassy Caps" pitchFamily="2" charset="0"/>
              </a:rPr>
              <a:t>Experience</a:t>
            </a:r>
            <a:r>
              <a:rPr lang="fi-FI" sz="1100" dirty="0">
                <a:latin typeface="Alasassy Caps" pitchFamily="2" charset="0"/>
              </a:rPr>
              <a:t> &amp; </a:t>
            </a:r>
            <a:r>
              <a:rPr lang="fi-FI" sz="1100" dirty="0" err="1">
                <a:latin typeface="Alasassy Caps" pitchFamily="2" charset="0"/>
              </a:rPr>
              <a:t>reflection</a:t>
            </a:r>
            <a:endParaRPr lang="fi-FI" sz="1100" dirty="0">
              <a:latin typeface="Alasassy Caps" pitchFamily="2" charset="0"/>
            </a:endParaRPr>
          </a:p>
        </p:txBody>
      </p:sp>
      <p:sp>
        <p:nvSpPr>
          <p:cNvPr id="33" name="TextBox 32">
            <a:extLst>
              <a:ext uri="{FF2B5EF4-FFF2-40B4-BE49-F238E27FC236}">
                <a16:creationId xmlns:a16="http://schemas.microsoft.com/office/drawing/2014/main" id="{1BDB4BDB-4B4D-01A7-3BBC-E1355D583270}"/>
              </a:ext>
            </a:extLst>
          </p:cNvPr>
          <p:cNvSpPr txBox="1"/>
          <p:nvPr/>
        </p:nvSpPr>
        <p:spPr>
          <a:xfrm>
            <a:off x="2803480" y="5111774"/>
            <a:ext cx="885179" cy="261610"/>
          </a:xfrm>
          <a:prstGeom prst="rect">
            <a:avLst/>
          </a:prstGeom>
          <a:noFill/>
        </p:spPr>
        <p:txBody>
          <a:bodyPr wrap="none" rtlCol="0">
            <a:spAutoFit/>
          </a:bodyPr>
          <a:lstStyle/>
          <a:p>
            <a:r>
              <a:rPr lang="fi-FI" sz="1100" dirty="0" err="1">
                <a:latin typeface="Alasassy Caps" pitchFamily="2" charset="0"/>
              </a:rPr>
              <a:t>social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4" name="TextBox 33">
            <a:extLst>
              <a:ext uri="{FF2B5EF4-FFF2-40B4-BE49-F238E27FC236}">
                <a16:creationId xmlns:a16="http://schemas.microsoft.com/office/drawing/2014/main" id="{92A76167-70D8-C1FD-0F18-1263431CB6B9}"/>
              </a:ext>
            </a:extLst>
          </p:cNvPr>
          <p:cNvSpPr txBox="1"/>
          <p:nvPr/>
        </p:nvSpPr>
        <p:spPr>
          <a:xfrm>
            <a:off x="5763297" y="5373384"/>
            <a:ext cx="829073" cy="600164"/>
          </a:xfrm>
          <a:prstGeom prst="rect">
            <a:avLst/>
          </a:prstGeom>
          <a:noFill/>
        </p:spPr>
        <p:txBody>
          <a:bodyPr wrap="none" rtlCol="0">
            <a:spAutoFit/>
          </a:bodyPr>
          <a:lstStyle/>
          <a:p>
            <a:r>
              <a:rPr lang="fi-FI" sz="1100" dirty="0">
                <a:latin typeface="Alasassy Caps" pitchFamily="2" charset="0"/>
              </a:rPr>
              <a:t>The </a:t>
            </a:r>
            <a:r>
              <a:rPr lang="fi-FI" sz="1100" dirty="0" err="1">
                <a:latin typeface="Alasassy Caps" pitchFamily="2" charset="0"/>
              </a:rPr>
              <a:t>planes</a:t>
            </a:r>
            <a:r>
              <a:rPr lang="fi-FI" sz="1100" dirty="0">
                <a:latin typeface="Alasassy Caps" pitchFamily="2" charset="0"/>
              </a:rPr>
              <a:t> of</a:t>
            </a:r>
          </a:p>
          <a:p>
            <a:r>
              <a:rPr lang="fi-FI" sz="1100" dirty="0" err="1">
                <a:latin typeface="Alasassy Caps" pitchFamily="2" charset="0"/>
              </a:rPr>
              <a:t>Sociocultural</a:t>
            </a:r>
            <a:endParaRPr lang="fi-FI" sz="1100" dirty="0">
              <a:latin typeface="Alasassy Caps" pitchFamily="2" charset="0"/>
            </a:endParaRPr>
          </a:p>
          <a:p>
            <a:r>
              <a:rPr lang="fi-FI" sz="1100" dirty="0" err="1">
                <a:latin typeface="Alasassy Caps" pitchFamily="2" charset="0"/>
              </a:rPr>
              <a:t>learning</a:t>
            </a:r>
            <a:endParaRPr lang="fi-FI" sz="1100" dirty="0">
              <a:latin typeface="Alasassy Caps" pitchFamily="2" charset="0"/>
            </a:endParaRPr>
          </a:p>
        </p:txBody>
      </p:sp>
      <p:sp>
        <p:nvSpPr>
          <p:cNvPr id="35" name="TextBox 34">
            <a:extLst>
              <a:ext uri="{FF2B5EF4-FFF2-40B4-BE49-F238E27FC236}">
                <a16:creationId xmlns:a16="http://schemas.microsoft.com/office/drawing/2014/main" id="{91F6D72F-A127-CF1A-F4BC-520DA763E41F}"/>
              </a:ext>
            </a:extLst>
          </p:cNvPr>
          <p:cNvSpPr txBox="1"/>
          <p:nvPr/>
        </p:nvSpPr>
        <p:spPr>
          <a:xfrm>
            <a:off x="7697226" y="6235101"/>
            <a:ext cx="1220206" cy="261610"/>
          </a:xfrm>
          <a:prstGeom prst="rect">
            <a:avLst/>
          </a:prstGeom>
          <a:noFill/>
        </p:spPr>
        <p:txBody>
          <a:bodyPr wrap="none" rtlCol="0">
            <a:spAutoFit/>
          </a:bodyPr>
          <a:lstStyle/>
          <a:p>
            <a:r>
              <a:rPr lang="fi-FI" sz="1100" dirty="0" err="1">
                <a:latin typeface="Alasassy Caps" pitchFamily="2" charset="0"/>
              </a:rPr>
              <a:t>Community</a:t>
            </a:r>
            <a:r>
              <a:rPr lang="fi-FI" sz="1100" dirty="0">
                <a:latin typeface="Alasassy Caps" pitchFamily="2" charset="0"/>
              </a:rPr>
              <a:t> of </a:t>
            </a:r>
            <a:r>
              <a:rPr lang="fi-FI" sz="1100" dirty="0" err="1">
                <a:latin typeface="Alasassy Caps" pitchFamily="2" charset="0"/>
              </a:rPr>
              <a:t>practice</a:t>
            </a:r>
            <a:endParaRPr lang="fi-FI" sz="1100" dirty="0">
              <a:latin typeface="Alasassy Caps" pitchFamily="2" charset="0"/>
            </a:endParaRPr>
          </a:p>
        </p:txBody>
      </p:sp>
      <p:sp>
        <p:nvSpPr>
          <p:cNvPr id="36" name="TextBox 35">
            <a:extLst>
              <a:ext uri="{FF2B5EF4-FFF2-40B4-BE49-F238E27FC236}">
                <a16:creationId xmlns:a16="http://schemas.microsoft.com/office/drawing/2014/main" id="{84AD517D-5A80-C8AD-0F4A-D3978006C438}"/>
              </a:ext>
            </a:extLst>
          </p:cNvPr>
          <p:cNvSpPr txBox="1"/>
          <p:nvPr/>
        </p:nvSpPr>
        <p:spPr>
          <a:xfrm>
            <a:off x="8250774" y="5242579"/>
            <a:ext cx="1037463" cy="261610"/>
          </a:xfrm>
          <a:prstGeom prst="rect">
            <a:avLst/>
          </a:prstGeom>
          <a:noFill/>
        </p:spPr>
        <p:txBody>
          <a:bodyPr wrap="none" rtlCol="0">
            <a:spAutoFit/>
          </a:bodyPr>
          <a:lstStyle/>
          <a:p>
            <a:r>
              <a:rPr lang="fi-FI" sz="1100" dirty="0" err="1">
                <a:latin typeface="Alasassy Caps" pitchFamily="2" charset="0"/>
              </a:rPr>
              <a:t>embodied</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 name="Oval 2">
            <a:extLst>
              <a:ext uri="{FF2B5EF4-FFF2-40B4-BE49-F238E27FC236}">
                <a16:creationId xmlns:a16="http://schemas.microsoft.com/office/drawing/2014/main" id="{4E14B1B4-672F-E90D-5235-23EBEBA8D2CA}"/>
              </a:ext>
            </a:extLst>
          </p:cNvPr>
          <p:cNvSpPr/>
          <p:nvPr/>
        </p:nvSpPr>
        <p:spPr>
          <a:xfrm>
            <a:off x="3616721" y="1584953"/>
            <a:ext cx="2395995" cy="1762205"/>
          </a:xfrm>
          <a:custGeom>
            <a:avLst/>
            <a:gdLst>
              <a:gd name="connsiteX0" fmla="*/ 0 w 2395995"/>
              <a:gd name="connsiteY0" fmla="*/ 881103 h 1762205"/>
              <a:gd name="connsiteX1" fmla="*/ 1197998 w 2395995"/>
              <a:gd name="connsiteY1" fmla="*/ 0 h 1762205"/>
              <a:gd name="connsiteX2" fmla="*/ 2395996 w 2395995"/>
              <a:gd name="connsiteY2" fmla="*/ 881103 h 1762205"/>
              <a:gd name="connsiteX3" fmla="*/ 1197998 w 2395995"/>
              <a:gd name="connsiteY3" fmla="*/ 1762206 h 1762205"/>
              <a:gd name="connsiteX4" fmla="*/ 0 w 2395995"/>
              <a:gd name="connsiteY4" fmla="*/ 881103 h 1762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995" h="1762205" extrusionOk="0">
                <a:moveTo>
                  <a:pt x="0" y="881103"/>
                </a:moveTo>
                <a:cubicBezTo>
                  <a:pt x="-156771" y="401189"/>
                  <a:pt x="619539" y="81777"/>
                  <a:pt x="1197998" y="0"/>
                </a:cubicBezTo>
                <a:cubicBezTo>
                  <a:pt x="1894373" y="71297"/>
                  <a:pt x="2399958" y="515399"/>
                  <a:pt x="2395996" y="881103"/>
                </a:cubicBezTo>
                <a:cubicBezTo>
                  <a:pt x="2359919" y="1313293"/>
                  <a:pt x="1945466" y="1865984"/>
                  <a:pt x="1197998" y="1762206"/>
                </a:cubicBezTo>
                <a:cubicBezTo>
                  <a:pt x="542923" y="1737801"/>
                  <a:pt x="40738" y="1443675"/>
                  <a:pt x="0" y="881103"/>
                </a:cubicBezTo>
                <a:close/>
              </a:path>
            </a:pathLst>
          </a:custGeom>
          <a:noFill/>
          <a:ln>
            <a:solidFill>
              <a:schemeClr val="accent1"/>
            </a:solidFill>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0028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F605-41CC-DF31-FE1C-E8B7B60FA684}"/>
              </a:ext>
            </a:extLst>
          </p:cNvPr>
          <p:cNvSpPr>
            <a:spLocks noGrp="1"/>
          </p:cNvSpPr>
          <p:nvPr>
            <p:ph type="title"/>
          </p:nvPr>
        </p:nvSpPr>
        <p:spPr/>
        <p:txBody>
          <a:bodyPr/>
          <a:lstStyle/>
          <a:p>
            <a:r>
              <a:rPr lang="fi-FI" dirty="0" err="1"/>
              <a:t>Behaviorist</a:t>
            </a:r>
            <a:r>
              <a:rPr lang="fi-FI" dirty="0"/>
              <a:t> </a:t>
            </a:r>
            <a:r>
              <a:rPr lang="fi-FI" dirty="0" err="1"/>
              <a:t>theory</a:t>
            </a:r>
            <a:r>
              <a:rPr lang="fi-FI" dirty="0"/>
              <a:t> of </a:t>
            </a:r>
            <a:r>
              <a:rPr lang="fi-FI" dirty="0" err="1"/>
              <a:t>learning</a:t>
            </a:r>
            <a:r>
              <a:rPr lang="fi-FI" dirty="0"/>
              <a:t>, behavioristinen (käytös) </a:t>
            </a:r>
            <a:r>
              <a:rPr lang="fi-FI" dirty="0" err="1">
                <a:solidFill>
                  <a:schemeClr val="bg1">
                    <a:lumMod val="75000"/>
                  </a:schemeClr>
                </a:solidFill>
              </a:rPr>
              <a:t>B.F.Skinner</a:t>
            </a:r>
            <a:r>
              <a:rPr lang="fi-FI" dirty="0">
                <a:solidFill>
                  <a:schemeClr val="bg1">
                    <a:lumMod val="75000"/>
                  </a:schemeClr>
                </a:solidFill>
              </a:rPr>
              <a:t> (1904-1990)</a:t>
            </a:r>
          </a:p>
        </p:txBody>
      </p:sp>
      <p:sp>
        <p:nvSpPr>
          <p:cNvPr id="10" name="Content Placeholder 9">
            <a:extLst>
              <a:ext uri="{FF2B5EF4-FFF2-40B4-BE49-F238E27FC236}">
                <a16:creationId xmlns:a16="http://schemas.microsoft.com/office/drawing/2014/main" id="{82B735EE-8E3E-9883-D266-5498BC214351}"/>
              </a:ext>
            </a:extLst>
          </p:cNvPr>
          <p:cNvSpPr>
            <a:spLocks noGrp="1"/>
          </p:cNvSpPr>
          <p:nvPr>
            <p:ph idx="1"/>
          </p:nvPr>
        </p:nvSpPr>
        <p:spPr>
          <a:xfrm>
            <a:off x="3772381" y="2141537"/>
            <a:ext cx="7730674" cy="4351338"/>
          </a:xfrm>
          <a:solidFill>
            <a:schemeClr val="accent2">
              <a:lumMod val="40000"/>
              <a:lumOff val="60000"/>
            </a:schemeClr>
          </a:solidFill>
        </p:spPr>
        <p:txBody>
          <a:bodyPr>
            <a:normAutofit fontScale="77500" lnSpcReduction="20000"/>
          </a:bodyPr>
          <a:lstStyle/>
          <a:p>
            <a:r>
              <a:rPr lang="en-US" dirty="0"/>
              <a:t>Skinner focused on </a:t>
            </a:r>
            <a:r>
              <a:rPr lang="en-US" b="1" dirty="0" err="1"/>
              <a:t>behaviour</a:t>
            </a:r>
            <a:r>
              <a:rPr lang="en-US" b="1" dirty="0"/>
              <a:t> shaping </a:t>
            </a:r>
            <a:r>
              <a:rPr lang="en-US" dirty="0"/>
              <a:t>through (positive) reinforcement</a:t>
            </a:r>
          </a:p>
          <a:p>
            <a:r>
              <a:rPr lang="fi-FI" dirty="0"/>
              <a:t>Focus on </a:t>
            </a:r>
            <a:r>
              <a:rPr lang="fi-FI" dirty="0" err="1"/>
              <a:t>development</a:t>
            </a:r>
            <a:r>
              <a:rPr lang="fi-FI" dirty="0"/>
              <a:t> – </a:t>
            </a:r>
            <a:r>
              <a:rPr lang="fi-FI" dirty="0" err="1"/>
              <a:t>what</a:t>
            </a:r>
            <a:r>
              <a:rPr lang="fi-FI" dirty="0"/>
              <a:t> is </a:t>
            </a:r>
            <a:r>
              <a:rPr lang="fi-FI" dirty="0" err="1"/>
              <a:t>possible</a:t>
            </a:r>
            <a:r>
              <a:rPr lang="fi-FI" dirty="0"/>
              <a:t> at a </a:t>
            </a:r>
            <a:r>
              <a:rPr lang="fi-FI" dirty="0" err="1"/>
              <a:t>particular</a:t>
            </a:r>
            <a:r>
              <a:rPr lang="fi-FI" dirty="0"/>
              <a:t> </a:t>
            </a:r>
            <a:r>
              <a:rPr lang="fi-FI" dirty="0" err="1"/>
              <a:t>stage</a:t>
            </a:r>
            <a:r>
              <a:rPr lang="fi-FI" dirty="0"/>
              <a:t>, </a:t>
            </a:r>
            <a:r>
              <a:rPr lang="fi-FI" dirty="0" err="1"/>
              <a:t>always</a:t>
            </a:r>
            <a:r>
              <a:rPr lang="fi-FI" dirty="0"/>
              <a:t> </a:t>
            </a:r>
            <a:r>
              <a:rPr lang="fi-FI" dirty="0" err="1"/>
              <a:t>changing</a:t>
            </a:r>
            <a:endParaRPr lang="fi-FI" dirty="0"/>
          </a:p>
          <a:p>
            <a:r>
              <a:rPr lang="fi-FI" dirty="0"/>
              <a:t>Environment – </a:t>
            </a:r>
            <a:r>
              <a:rPr lang="fi-FI" dirty="0" err="1"/>
              <a:t>multiple</a:t>
            </a:r>
            <a:r>
              <a:rPr lang="fi-FI" dirty="0"/>
              <a:t> </a:t>
            </a:r>
            <a:r>
              <a:rPr lang="fi-FI" dirty="0" err="1"/>
              <a:t>stimuli</a:t>
            </a:r>
            <a:r>
              <a:rPr lang="fi-FI" dirty="0"/>
              <a:t> in the </a:t>
            </a:r>
            <a:r>
              <a:rPr lang="fi-FI" dirty="0" err="1"/>
              <a:t>present</a:t>
            </a:r>
            <a:r>
              <a:rPr lang="fi-FI" dirty="0"/>
              <a:t>, </a:t>
            </a:r>
            <a:r>
              <a:rPr lang="fi-FI" b="1" dirty="0" err="1"/>
              <a:t>possible</a:t>
            </a:r>
            <a:r>
              <a:rPr lang="fi-FI" b="1" dirty="0"/>
              <a:t> to </a:t>
            </a:r>
            <a:r>
              <a:rPr lang="fi-FI" b="1" dirty="0" err="1"/>
              <a:t>control</a:t>
            </a:r>
            <a:r>
              <a:rPr lang="fi-FI" dirty="0"/>
              <a:t> (</a:t>
            </a:r>
            <a:r>
              <a:rPr lang="fi-FI" dirty="0" err="1"/>
              <a:t>n.b.</a:t>
            </a:r>
            <a:r>
              <a:rPr lang="fi-FI" dirty="0"/>
              <a:t> outside and inside </a:t>
            </a:r>
            <a:r>
              <a:rPr lang="fi-FI" dirty="0" err="1"/>
              <a:t>stimuli</a:t>
            </a:r>
            <a:r>
              <a:rPr lang="fi-FI" dirty="0"/>
              <a:t>) </a:t>
            </a:r>
          </a:p>
          <a:p>
            <a:r>
              <a:rPr lang="fi-FI" b="1" dirty="0" err="1"/>
              <a:t>Conditioning</a:t>
            </a:r>
            <a:r>
              <a:rPr lang="fi-FI" dirty="0"/>
              <a:t> – </a:t>
            </a:r>
            <a:r>
              <a:rPr lang="fi-FI" dirty="0" err="1"/>
              <a:t>changing</a:t>
            </a:r>
            <a:r>
              <a:rPr lang="fi-FI" dirty="0"/>
              <a:t> the </a:t>
            </a:r>
            <a:r>
              <a:rPr lang="fi-FI" dirty="0" err="1"/>
              <a:t>environment</a:t>
            </a:r>
            <a:r>
              <a:rPr lang="fi-FI" dirty="0"/>
              <a:t> to </a:t>
            </a:r>
            <a:r>
              <a:rPr lang="fi-FI" dirty="0" err="1"/>
              <a:t>foster</a:t>
            </a:r>
            <a:r>
              <a:rPr lang="fi-FI" dirty="0"/>
              <a:t> and </a:t>
            </a:r>
            <a:r>
              <a:rPr lang="fi-FI" dirty="0" err="1"/>
              <a:t>regulate</a:t>
            </a:r>
            <a:r>
              <a:rPr lang="fi-FI" dirty="0"/>
              <a:t> </a:t>
            </a:r>
            <a:r>
              <a:rPr lang="fi-FI" dirty="0" err="1"/>
              <a:t>desired</a:t>
            </a:r>
            <a:r>
              <a:rPr lang="fi-FI" dirty="0"/>
              <a:t> </a:t>
            </a:r>
            <a:r>
              <a:rPr lang="fi-FI" dirty="0" err="1"/>
              <a:t>development</a:t>
            </a:r>
            <a:endParaRPr lang="fi-FI" dirty="0"/>
          </a:p>
          <a:p>
            <a:r>
              <a:rPr lang="fi-FI" dirty="0" err="1"/>
              <a:t>Reinforcement</a:t>
            </a:r>
            <a:r>
              <a:rPr lang="fi-FI" dirty="0"/>
              <a:t> – </a:t>
            </a:r>
            <a:r>
              <a:rPr lang="fi-FI" b="1" dirty="0"/>
              <a:t>vahvike</a:t>
            </a:r>
          </a:p>
          <a:p>
            <a:r>
              <a:rPr lang="fi-FI" dirty="0"/>
              <a:t>Stimulus-</a:t>
            </a:r>
            <a:r>
              <a:rPr lang="fi-FI" dirty="0" err="1"/>
              <a:t>response</a:t>
            </a:r>
            <a:r>
              <a:rPr lang="fi-FI" dirty="0"/>
              <a:t>: </a:t>
            </a:r>
            <a:r>
              <a:rPr lang="fi-FI" b="1" dirty="0"/>
              <a:t>Ärsyke</a:t>
            </a:r>
            <a:r>
              <a:rPr lang="fi-FI" dirty="0"/>
              <a:t> ja </a:t>
            </a:r>
            <a:r>
              <a:rPr lang="fi-FI" b="1" dirty="0"/>
              <a:t>reaktio</a:t>
            </a:r>
            <a:r>
              <a:rPr lang="fi-FI" dirty="0"/>
              <a:t> </a:t>
            </a:r>
          </a:p>
          <a:p>
            <a:r>
              <a:rPr lang="fi-FI" dirty="0" err="1"/>
              <a:t>Habit</a:t>
            </a:r>
            <a:r>
              <a:rPr lang="fi-FI" dirty="0"/>
              <a:t>: </a:t>
            </a:r>
            <a:r>
              <a:rPr lang="fi-FI" b="1" dirty="0"/>
              <a:t>tapa</a:t>
            </a:r>
            <a:r>
              <a:rPr lang="fi-FI" dirty="0"/>
              <a:t> – </a:t>
            </a:r>
            <a:r>
              <a:rPr lang="fi-FI" dirty="0" err="1"/>
              <a:t>automatic</a:t>
            </a:r>
            <a:r>
              <a:rPr lang="fi-FI" dirty="0"/>
              <a:t> </a:t>
            </a:r>
            <a:r>
              <a:rPr lang="fi-FI" dirty="0" err="1"/>
              <a:t>responses</a:t>
            </a:r>
            <a:endParaRPr lang="fi-FI" dirty="0"/>
          </a:p>
          <a:p>
            <a:pPr marL="0" indent="0">
              <a:buNone/>
            </a:pPr>
            <a:r>
              <a:rPr lang="fi-FI" dirty="0" err="1"/>
              <a:t>Careful</a:t>
            </a:r>
            <a:r>
              <a:rPr lang="fi-FI" dirty="0"/>
              <a:t> </a:t>
            </a:r>
            <a:r>
              <a:rPr lang="fi-FI" dirty="0" err="1"/>
              <a:t>control</a:t>
            </a:r>
            <a:r>
              <a:rPr lang="fi-FI" dirty="0"/>
              <a:t> of the </a:t>
            </a:r>
            <a:r>
              <a:rPr lang="fi-FI" dirty="0" err="1"/>
              <a:t>environment</a:t>
            </a:r>
            <a:r>
              <a:rPr lang="fi-FI" dirty="0"/>
              <a:t> </a:t>
            </a:r>
            <a:r>
              <a:rPr lang="fi-FI" dirty="0" err="1"/>
              <a:t>can</a:t>
            </a:r>
            <a:r>
              <a:rPr lang="fi-FI" dirty="0"/>
              <a:t> </a:t>
            </a:r>
            <a:r>
              <a:rPr lang="fi-FI" dirty="0" err="1"/>
              <a:t>provide</a:t>
            </a:r>
            <a:r>
              <a:rPr lang="fi-FI" dirty="0"/>
              <a:t> </a:t>
            </a:r>
            <a:r>
              <a:rPr lang="fi-FI" dirty="0" err="1"/>
              <a:t>structure</a:t>
            </a:r>
            <a:r>
              <a:rPr lang="fi-FI" dirty="0"/>
              <a:t> and </a:t>
            </a:r>
            <a:r>
              <a:rPr lang="fi-FI" dirty="0" err="1"/>
              <a:t>reassurance</a:t>
            </a:r>
            <a:r>
              <a:rPr lang="fi-FI" dirty="0"/>
              <a:t> for </a:t>
            </a:r>
            <a:r>
              <a:rPr lang="fi-FI" dirty="0" err="1"/>
              <a:t>someone</a:t>
            </a:r>
            <a:r>
              <a:rPr lang="fi-FI" dirty="0"/>
              <a:t> </a:t>
            </a:r>
            <a:r>
              <a:rPr lang="fi-FI" dirty="0" err="1"/>
              <a:t>living</a:t>
            </a:r>
            <a:r>
              <a:rPr lang="fi-FI" dirty="0"/>
              <a:t> </a:t>
            </a:r>
            <a:r>
              <a:rPr lang="fi-FI" dirty="0" err="1"/>
              <a:t>with</a:t>
            </a:r>
            <a:r>
              <a:rPr lang="fi-FI" dirty="0"/>
              <a:t> </a:t>
            </a:r>
            <a:r>
              <a:rPr lang="fi-FI" dirty="0" err="1"/>
              <a:t>internal</a:t>
            </a:r>
            <a:r>
              <a:rPr lang="fi-FI" dirty="0"/>
              <a:t> </a:t>
            </a:r>
            <a:r>
              <a:rPr lang="fi-FI" dirty="0" err="1"/>
              <a:t>chaos</a:t>
            </a:r>
            <a:r>
              <a:rPr lang="fi-FI" dirty="0"/>
              <a:t> </a:t>
            </a:r>
            <a:r>
              <a:rPr lang="fi-FI" dirty="0" err="1"/>
              <a:t>or</a:t>
            </a:r>
            <a:r>
              <a:rPr lang="fi-FI" dirty="0"/>
              <a:t> </a:t>
            </a:r>
            <a:r>
              <a:rPr lang="fi-FI" dirty="0" err="1"/>
              <a:t>struggling</a:t>
            </a:r>
            <a:r>
              <a:rPr lang="fi-FI" dirty="0"/>
              <a:t> </a:t>
            </a:r>
            <a:r>
              <a:rPr lang="fi-FI" dirty="0" err="1"/>
              <a:t>with</a:t>
            </a:r>
            <a:r>
              <a:rPr lang="fi-FI" dirty="0"/>
              <a:t> </a:t>
            </a:r>
            <a:r>
              <a:rPr lang="fi-FI" dirty="0" err="1"/>
              <a:t>difficulties</a:t>
            </a:r>
            <a:r>
              <a:rPr lang="fi-FI" dirty="0"/>
              <a:t>.  </a:t>
            </a:r>
          </a:p>
          <a:p>
            <a:endParaRPr lang="fi-FI" dirty="0"/>
          </a:p>
        </p:txBody>
      </p:sp>
      <p:pic>
        <p:nvPicPr>
          <p:cNvPr id="4" name="Picture 3">
            <a:extLst>
              <a:ext uri="{FF2B5EF4-FFF2-40B4-BE49-F238E27FC236}">
                <a16:creationId xmlns:a16="http://schemas.microsoft.com/office/drawing/2014/main" id="{EEEBEE6A-213B-E626-E963-EBCB58611863}"/>
              </a:ext>
            </a:extLst>
          </p:cNvPr>
          <p:cNvPicPr>
            <a:picLocks noChangeAspect="1"/>
          </p:cNvPicPr>
          <p:nvPr/>
        </p:nvPicPr>
        <p:blipFill>
          <a:blip r:embed="rId2"/>
          <a:stretch>
            <a:fillRect/>
          </a:stretch>
        </p:blipFill>
        <p:spPr>
          <a:xfrm>
            <a:off x="290339" y="1777487"/>
            <a:ext cx="2304762" cy="1961905"/>
          </a:xfrm>
          <a:prstGeom prst="rect">
            <a:avLst/>
          </a:prstGeom>
        </p:spPr>
      </p:pic>
      <p:pic>
        <p:nvPicPr>
          <p:cNvPr id="6" name="Picture 5">
            <a:extLst>
              <a:ext uri="{FF2B5EF4-FFF2-40B4-BE49-F238E27FC236}">
                <a16:creationId xmlns:a16="http://schemas.microsoft.com/office/drawing/2014/main" id="{077E2F8C-BFE4-C353-26CD-ED65300A5DE9}"/>
              </a:ext>
            </a:extLst>
          </p:cNvPr>
          <p:cNvPicPr>
            <a:picLocks noChangeAspect="1"/>
          </p:cNvPicPr>
          <p:nvPr/>
        </p:nvPicPr>
        <p:blipFill>
          <a:blip r:embed="rId3"/>
          <a:stretch>
            <a:fillRect/>
          </a:stretch>
        </p:blipFill>
        <p:spPr>
          <a:xfrm>
            <a:off x="400769" y="4059871"/>
            <a:ext cx="2083901" cy="1526237"/>
          </a:xfrm>
          <a:prstGeom prst="rect">
            <a:avLst/>
          </a:prstGeom>
        </p:spPr>
      </p:pic>
      <p:sp>
        <p:nvSpPr>
          <p:cNvPr id="11" name="TextBox 10">
            <a:extLst>
              <a:ext uri="{FF2B5EF4-FFF2-40B4-BE49-F238E27FC236}">
                <a16:creationId xmlns:a16="http://schemas.microsoft.com/office/drawing/2014/main" id="{93EAC2C5-EF44-ABC1-EE14-0FAFE29F00AB}"/>
              </a:ext>
            </a:extLst>
          </p:cNvPr>
          <p:cNvSpPr txBox="1"/>
          <p:nvPr/>
        </p:nvSpPr>
        <p:spPr>
          <a:xfrm>
            <a:off x="101600" y="3691883"/>
            <a:ext cx="3222357" cy="415498"/>
          </a:xfrm>
          <a:prstGeom prst="rect">
            <a:avLst/>
          </a:prstGeom>
          <a:noFill/>
        </p:spPr>
        <p:txBody>
          <a:bodyPr wrap="none" rtlCol="0">
            <a:spAutoFit/>
          </a:bodyPr>
          <a:lstStyle/>
          <a:p>
            <a:r>
              <a:rPr lang="fi-FI" sz="1050" dirty="0" err="1"/>
              <a:t>Classical</a:t>
            </a:r>
            <a:r>
              <a:rPr lang="fi-FI" sz="1050" dirty="0"/>
              <a:t> </a:t>
            </a:r>
            <a:r>
              <a:rPr lang="fi-FI" sz="1050" dirty="0" err="1"/>
              <a:t>conditioning</a:t>
            </a:r>
            <a:r>
              <a:rPr lang="fi-FI" sz="1050" dirty="0"/>
              <a:t> – </a:t>
            </a:r>
            <a:r>
              <a:rPr lang="fi-FI" sz="1050" b="1" dirty="0"/>
              <a:t>klassinen ehdollistuminen</a:t>
            </a:r>
          </a:p>
          <a:p>
            <a:endParaRPr lang="fi-FI" sz="1050" dirty="0"/>
          </a:p>
        </p:txBody>
      </p:sp>
      <p:sp>
        <p:nvSpPr>
          <p:cNvPr id="12" name="TextBox 11">
            <a:extLst>
              <a:ext uri="{FF2B5EF4-FFF2-40B4-BE49-F238E27FC236}">
                <a16:creationId xmlns:a16="http://schemas.microsoft.com/office/drawing/2014/main" id="{46C4310D-5901-74B5-276F-05DBFA13AFC7}"/>
              </a:ext>
            </a:extLst>
          </p:cNvPr>
          <p:cNvSpPr txBox="1"/>
          <p:nvPr/>
        </p:nvSpPr>
        <p:spPr>
          <a:xfrm>
            <a:off x="191367" y="5653788"/>
            <a:ext cx="3392275" cy="415498"/>
          </a:xfrm>
          <a:prstGeom prst="rect">
            <a:avLst/>
          </a:prstGeom>
          <a:noFill/>
        </p:spPr>
        <p:txBody>
          <a:bodyPr wrap="none" rtlCol="0">
            <a:spAutoFit/>
          </a:bodyPr>
          <a:lstStyle/>
          <a:p>
            <a:r>
              <a:rPr lang="fi-FI" sz="1050" dirty="0" err="1"/>
              <a:t>Operant</a:t>
            </a:r>
            <a:r>
              <a:rPr lang="fi-FI" sz="1050" dirty="0"/>
              <a:t> </a:t>
            </a:r>
            <a:r>
              <a:rPr lang="fi-FI" sz="1050" dirty="0" err="1"/>
              <a:t>conditioning</a:t>
            </a:r>
            <a:r>
              <a:rPr lang="fi-FI" sz="1050" dirty="0"/>
              <a:t> </a:t>
            </a:r>
            <a:r>
              <a:rPr lang="fi-FI" sz="1050" dirty="0">
                <a:hlinkClick r:id="rId4"/>
              </a:rPr>
              <a:t>–</a:t>
            </a:r>
            <a:r>
              <a:rPr lang="fi-FI" sz="1050" dirty="0"/>
              <a:t> </a:t>
            </a:r>
            <a:r>
              <a:rPr lang="fi-FI" sz="1050" b="1" dirty="0"/>
              <a:t>välineellinen ehdollistuminen </a:t>
            </a:r>
          </a:p>
          <a:p>
            <a:endParaRPr lang="fi-FI" sz="1050" dirty="0"/>
          </a:p>
        </p:txBody>
      </p:sp>
    </p:spTree>
    <p:extLst>
      <p:ext uri="{BB962C8B-B14F-4D97-AF65-F5344CB8AC3E}">
        <p14:creationId xmlns:p14="http://schemas.microsoft.com/office/powerpoint/2010/main" val="296911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4B75-5F7E-63C4-DDD8-1DF9E7F40FD8}"/>
              </a:ext>
            </a:extLst>
          </p:cNvPr>
          <p:cNvSpPr>
            <a:spLocks noGrp="1"/>
          </p:cNvSpPr>
          <p:nvPr>
            <p:ph type="title"/>
          </p:nvPr>
        </p:nvSpPr>
        <p:spPr/>
        <p:txBody>
          <a:bodyPr/>
          <a:lstStyle/>
          <a:p>
            <a:r>
              <a:rPr lang="fi-FI" dirty="0" err="1"/>
              <a:t>Skinner’s</a:t>
            </a:r>
            <a:r>
              <a:rPr lang="fi-FI" dirty="0"/>
              <a:t> </a:t>
            </a:r>
            <a:r>
              <a:rPr lang="fi-FI" dirty="0" err="1"/>
              <a:t>visit</a:t>
            </a:r>
            <a:r>
              <a:rPr lang="fi-FI" dirty="0"/>
              <a:t> to </a:t>
            </a:r>
            <a:r>
              <a:rPr lang="fi-FI" dirty="0" err="1"/>
              <a:t>his</a:t>
            </a:r>
            <a:r>
              <a:rPr lang="fi-FI" dirty="0"/>
              <a:t> </a:t>
            </a:r>
            <a:r>
              <a:rPr lang="fi-FI" dirty="0" err="1"/>
              <a:t>daughter’s</a:t>
            </a:r>
            <a:r>
              <a:rPr lang="fi-FI" dirty="0"/>
              <a:t> 4th </a:t>
            </a:r>
            <a:r>
              <a:rPr lang="fi-FI" dirty="0" err="1"/>
              <a:t>grade</a:t>
            </a:r>
            <a:r>
              <a:rPr lang="fi-FI" dirty="0"/>
              <a:t> </a:t>
            </a:r>
            <a:r>
              <a:rPr lang="fi-FI" dirty="0" err="1"/>
              <a:t>math</a:t>
            </a:r>
            <a:r>
              <a:rPr lang="fi-FI" dirty="0"/>
              <a:t> </a:t>
            </a:r>
            <a:r>
              <a:rPr lang="fi-FI" dirty="0" err="1"/>
              <a:t>class</a:t>
            </a:r>
            <a:r>
              <a:rPr lang="fi-FI" dirty="0"/>
              <a:t>:</a:t>
            </a:r>
          </a:p>
        </p:txBody>
      </p:sp>
      <p:sp>
        <p:nvSpPr>
          <p:cNvPr id="3" name="Content Placeholder 2">
            <a:extLst>
              <a:ext uri="{FF2B5EF4-FFF2-40B4-BE49-F238E27FC236}">
                <a16:creationId xmlns:a16="http://schemas.microsoft.com/office/drawing/2014/main" id="{BBE5E4A7-E27F-5786-B43E-A1CD85BA3326}"/>
              </a:ext>
            </a:extLst>
          </p:cNvPr>
          <p:cNvSpPr>
            <a:spLocks noGrp="1"/>
          </p:cNvSpPr>
          <p:nvPr>
            <p:ph idx="1"/>
          </p:nvPr>
        </p:nvSpPr>
        <p:spPr>
          <a:solidFill>
            <a:schemeClr val="accent2">
              <a:lumMod val="40000"/>
              <a:lumOff val="60000"/>
            </a:schemeClr>
          </a:solidFill>
        </p:spPr>
        <p:txBody>
          <a:bodyPr>
            <a:normAutofit fontScale="92500" lnSpcReduction="20000"/>
          </a:bodyPr>
          <a:lstStyle/>
          <a:p>
            <a:r>
              <a:rPr lang="en-US" i="1" dirty="0"/>
              <a:t>It was Father’s Day at Shady Hill, and with a few other fathers I sat in the rear of Debbie’s fourth-grade arithmetic class. The students were at their desks solving a problem written on the blackboard. The teacher walked up and down the aisles, looking at their work, pointing to a mistake here and there. A few students soon finished and were impatiently idle. Others, with growing frustration, strained. Eventually the papers were collected to be taken home, graded, and returned the next day.</a:t>
            </a:r>
          </a:p>
          <a:p>
            <a:r>
              <a:rPr lang="en-US" i="1" dirty="0"/>
              <a:t>I suddenly realized that something had to be done. Possibly through no fault of her own, the teacher was violating two fundamental principles: the students were not being told at once whether their work was right or wrong (a corrected paper seen twenty-four hours later could not act as a reinforcer) and they were all moving at the same pace regardless of preparation or ability. (p. 64)</a:t>
            </a:r>
          </a:p>
        </p:txBody>
      </p:sp>
      <p:sp>
        <p:nvSpPr>
          <p:cNvPr id="4" name="TextBox 3">
            <a:extLst>
              <a:ext uri="{FF2B5EF4-FFF2-40B4-BE49-F238E27FC236}">
                <a16:creationId xmlns:a16="http://schemas.microsoft.com/office/drawing/2014/main" id="{23FD0990-3C9A-0B26-2C2D-09236536BEFF}"/>
              </a:ext>
            </a:extLst>
          </p:cNvPr>
          <p:cNvSpPr txBox="1"/>
          <p:nvPr/>
        </p:nvSpPr>
        <p:spPr>
          <a:xfrm>
            <a:off x="5409759" y="6488668"/>
            <a:ext cx="6782241" cy="369332"/>
          </a:xfrm>
          <a:prstGeom prst="rect">
            <a:avLst/>
          </a:prstGeom>
          <a:noFill/>
        </p:spPr>
        <p:txBody>
          <a:bodyPr wrap="none" rtlCol="0">
            <a:spAutoFit/>
          </a:bodyPr>
          <a:lstStyle/>
          <a:p>
            <a:r>
              <a:rPr lang="en-US" dirty="0"/>
              <a:t>Skinner, B. F. (1983b). </a:t>
            </a:r>
            <a:r>
              <a:rPr lang="en-US" i="1" dirty="0"/>
              <a:t>A matter of consequences</a:t>
            </a:r>
            <a:r>
              <a:rPr lang="en-US" dirty="0"/>
              <a:t>. New York: Knopf. </a:t>
            </a:r>
            <a:endParaRPr lang="fi-FI" dirty="0"/>
          </a:p>
        </p:txBody>
      </p:sp>
    </p:spTree>
    <p:extLst>
      <p:ext uri="{BB962C8B-B14F-4D97-AF65-F5344CB8AC3E}">
        <p14:creationId xmlns:p14="http://schemas.microsoft.com/office/powerpoint/2010/main" val="25295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15771-D064-53C7-5BB6-09AFEA7AAEFB}"/>
              </a:ext>
            </a:extLst>
          </p:cNvPr>
          <p:cNvSpPr>
            <a:spLocks noGrp="1"/>
          </p:cNvSpPr>
          <p:nvPr>
            <p:ph type="title"/>
          </p:nvPr>
        </p:nvSpPr>
        <p:spPr/>
        <p:txBody>
          <a:bodyPr/>
          <a:lstStyle/>
          <a:p>
            <a:r>
              <a:rPr lang="fi-FI" dirty="0" err="1"/>
              <a:t>Dewey’s</a:t>
            </a:r>
            <a:r>
              <a:rPr lang="fi-FI" dirty="0"/>
              <a:t> </a:t>
            </a:r>
            <a:r>
              <a:rPr lang="fi-FI" dirty="0" err="1"/>
              <a:t>critical</a:t>
            </a:r>
            <a:r>
              <a:rPr lang="fi-FI" dirty="0"/>
              <a:t> </a:t>
            </a:r>
            <a:r>
              <a:rPr lang="fi-FI" dirty="0" err="1"/>
              <a:t>response</a:t>
            </a:r>
            <a:endParaRPr lang="fi-FI" dirty="0"/>
          </a:p>
        </p:txBody>
      </p:sp>
      <p:sp>
        <p:nvSpPr>
          <p:cNvPr id="5" name="Content Placeholder 4">
            <a:extLst>
              <a:ext uri="{FF2B5EF4-FFF2-40B4-BE49-F238E27FC236}">
                <a16:creationId xmlns:a16="http://schemas.microsoft.com/office/drawing/2014/main" id="{57A09002-09DB-5FB4-95CE-6D54B40FFDC9}"/>
              </a:ext>
            </a:extLst>
          </p:cNvPr>
          <p:cNvSpPr>
            <a:spLocks noGrp="1"/>
          </p:cNvSpPr>
          <p:nvPr>
            <p:ph idx="1"/>
          </p:nvPr>
        </p:nvSpPr>
        <p:spPr/>
        <p:txBody>
          <a:bodyPr>
            <a:normAutofit/>
          </a:bodyPr>
          <a:lstStyle/>
          <a:p>
            <a:r>
              <a:rPr lang="fi-FI" dirty="0"/>
              <a:t>The ’stimulus-</a:t>
            </a:r>
            <a:r>
              <a:rPr lang="fi-FI" dirty="0" err="1"/>
              <a:t>response</a:t>
            </a:r>
            <a:r>
              <a:rPr lang="fi-FI" dirty="0"/>
              <a:t>’ formula of </a:t>
            </a:r>
            <a:r>
              <a:rPr lang="fi-FI" dirty="0" err="1"/>
              <a:t>behaviorism</a:t>
            </a:r>
            <a:r>
              <a:rPr lang="fi-FI" dirty="0"/>
              <a:t> for </a:t>
            </a:r>
            <a:r>
              <a:rPr lang="fi-FI" dirty="0" err="1"/>
              <a:t>Dewey</a:t>
            </a:r>
            <a:r>
              <a:rPr lang="fi-FI" dirty="0"/>
              <a:t> </a:t>
            </a:r>
            <a:r>
              <a:rPr lang="fi-FI" dirty="0" err="1"/>
              <a:t>was</a:t>
            </a:r>
            <a:r>
              <a:rPr lang="fi-FI" dirty="0"/>
              <a:t> </a:t>
            </a:r>
            <a:r>
              <a:rPr lang="fi-FI" dirty="0" err="1"/>
              <a:t>too</a:t>
            </a:r>
            <a:r>
              <a:rPr lang="fi-FI" dirty="0"/>
              <a:t> </a:t>
            </a:r>
            <a:r>
              <a:rPr lang="fi-FI" dirty="0" err="1"/>
              <a:t>reductive</a:t>
            </a:r>
            <a:r>
              <a:rPr lang="fi-FI" dirty="0"/>
              <a:t>, </a:t>
            </a:r>
            <a:r>
              <a:rPr lang="fi-FI" dirty="0" err="1"/>
              <a:t>too</a:t>
            </a:r>
            <a:r>
              <a:rPr lang="fi-FI" dirty="0"/>
              <a:t> </a:t>
            </a:r>
            <a:r>
              <a:rPr lang="fi-FI" dirty="0" err="1"/>
              <a:t>simplistic</a:t>
            </a:r>
            <a:r>
              <a:rPr lang="fi-FI" dirty="0"/>
              <a:t>. </a:t>
            </a:r>
            <a:r>
              <a:rPr lang="fi-FI" dirty="0" err="1"/>
              <a:t>Dewey</a:t>
            </a:r>
            <a:r>
              <a:rPr lang="fi-FI" dirty="0"/>
              <a:t> (1930) </a:t>
            </a:r>
            <a:r>
              <a:rPr lang="fi-FI" dirty="0" err="1"/>
              <a:t>pointed</a:t>
            </a:r>
            <a:r>
              <a:rPr lang="fi-FI" dirty="0"/>
              <a:t> out </a:t>
            </a:r>
            <a:r>
              <a:rPr lang="fi-FI" dirty="0" err="1"/>
              <a:t>that</a:t>
            </a:r>
            <a:r>
              <a:rPr lang="fi-FI" dirty="0"/>
              <a:t> </a:t>
            </a:r>
            <a:r>
              <a:rPr lang="fi-FI" dirty="0" err="1"/>
              <a:t>any</a:t>
            </a:r>
            <a:r>
              <a:rPr lang="fi-FI" dirty="0"/>
              <a:t> stimulus </a:t>
            </a:r>
            <a:r>
              <a:rPr lang="fi-FI" dirty="0" err="1"/>
              <a:t>could</a:t>
            </a:r>
            <a:r>
              <a:rPr lang="fi-FI" dirty="0"/>
              <a:t> </a:t>
            </a:r>
            <a:r>
              <a:rPr lang="fi-FI" dirty="0" err="1"/>
              <a:t>only</a:t>
            </a:r>
            <a:r>
              <a:rPr lang="fi-FI" dirty="0"/>
              <a:t> </a:t>
            </a:r>
            <a:r>
              <a:rPr lang="fi-FI" dirty="0" err="1"/>
              <a:t>be</a:t>
            </a:r>
            <a:r>
              <a:rPr lang="fi-FI" dirty="0"/>
              <a:t> </a:t>
            </a:r>
            <a:r>
              <a:rPr lang="fi-FI" dirty="0" err="1"/>
              <a:t>considered</a:t>
            </a:r>
            <a:r>
              <a:rPr lang="fi-FI" dirty="0"/>
              <a:t> a stimulus </a:t>
            </a:r>
            <a:r>
              <a:rPr lang="fi-FI" dirty="0" err="1"/>
              <a:t>if</a:t>
            </a:r>
            <a:r>
              <a:rPr lang="fi-FI" dirty="0"/>
              <a:t> </a:t>
            </a:r>
            <a:r>
              <a:rPr lang="fi-FI" dirty="0" err="1"/>
              <a:t>there</a:t>
            </a:r>
            <a:r>
              <a:rPr lang="fi-FI" dirty="0"/>
              <a:t> </a:t>
            </a:r>
            <a:r>
              <a:rPr lang="fi-FI" dirty="0" err="1"/>
              <a:t>was</a:t>
            </a:r>
            <a:r>
              <a:rPr lang="fi-FI" dirty="0"/>
              <a:t> a </a:t>
            </a:r>
            <a:r>
              <a:rPr lang="fi-FI" dirty="0" err="1"/>
              <a:t>response</a:t>
            </a:r>
            <a:r>
              <a:rPr lang="fi-FI" dirty="0"/>
              <a:t> and it </a:t>
            </a:r>
            <a:r>
              <a:rPr lang="fi-FI" dirty="0" err="1"/>
              <a:t>was</a:t>
            </a:r>
            <a:r>
              <a:rPr lang="fi-FI" dirty="0"/>
              <a:t> the </a:t>
            </a:r>
            <a:r>
              <a:rPr lang="fi-FI" dirty="0" err="1"/>
              <a:t>response</a:t>
            </a:r>
            <a:r>
              <a:rPr lang="fi-FI" dirty="0"/>
              <a:t> </a:t>
            </a:r>
            <a:r>
              <a:rPr lang="fi-FI" dirty="0" err="1"/>
              <a:t>that</a:t>
            </a:r>
            <a:r>
              <a:rPr lang="fi-FI" dirty="0"/>
              <a:t> </a:t>
            </a:r>
            <a:r>
              <a:rPr lang="fi-FI" dirty="0" err="1"/>
              <a:t>determined</a:t>
            </a:r>
            <a:r>
              <a:rPr lang="fi-FI" dirty="0"/>
              <a:t> </a:t>
            </a:r>
            <a:r>
              <a:rPr lang="fi-FI" dirty="0" err="1"/>
              <a:t>what</a:t>
            </a:r>
            <a:r>
              <a:rPr lang="fi-FI" dirty="0"/>
              <a:t> </a:t>
            </a:r>
            <a:r>
              <a:rPr lang="fi-FI" dirty="0" err="1"/>
              <a:t>kind</a:t>
            </a:r>
            <a:r>
              <a:rPr lang="fi-FI" dirty="0"/>
              <a:t> of stimulus </a:t>
            </a:r>
            <a:r>
              <a:rPr lang="fi-FI" dirty="0" err="1"/>
              <a:t>was</a:t>
            </a:r>
            <a:r>
              <a:rPr lang="fi-FI" dirty="0"/>
              <a:t> </a:t>
            </a:r>
            <a:r>
              <a:rPr lang="fi-FI" dirty="0" err="1"/>
              <a:t>present</a:t>
            </a:r>
            <a:r>
              <a:rPr lang="fi-FI" dirty="0"/>
              <a:t>. </a:t>
            </a:r>
            <a:r>
              <a:rPr lang="fi-FI" dirty="0" err="1"/>
              <a:t>Dewey</a:t>
            </a:r>
            <a:r>
              <a:rPr lang="fi-FI" dirty="0"/>
              <a:t> </a:t>
            </a:r>
            <a:r>
              <a:rPr lang="fi-FI" dirty="0" err="1"/>
              <a:t>also</a:t>
            </a:r>
            <a:r>
              <a:rPr lang="fi-FI" dirty="0"/>
              <a:t> </a:t>
            </a:r>
            <a:r>
              <a:rPr lang="fi-FI" dirty="0" err="1"/>
              <a:t>insisted</a:t>
            </a:r>
            <a:r>
              <a:rPr lang="fi-FI" dirty="0"/>
              <a:t> </a:t>
            </a:r>
            <a:r>
              <a:rPr lang="fi-FI" dirty="0" err="1"/>
              <a:t>that</a:t>
            </a:r>
            <a:r>
              <a:rPr lang="fi-FI" dirty="0"/>
              <a:t> </a:t>
            </a:r>
            <a:r>
              <a:rPr lang="fi-FI" dirty="0" err="1"/>
              <a:t>all</a:t>
            </a:r>
            <a:r>
              <a:rPr lang="fi-FI" dirty="0"/>
              <a:t> </a:t>
            </a:r>
            <a:r>
              <a:rPr lang="fi-FI" dirty="0" err="1"/>
              <a:t>experiences</a:t>
            </a:r>
            <a:r>
              <a:rPr lang="fi-FI" dirty="0"/>
              <a:t> </a:t>
            </a:r>
            <a:r>
              <a:rPr lang="fi-FI" dirty="0" err="1"/>
              <a:t>were</a:t>
            </a:r>
            <a:r>
              <a:rPr lang="fi-FI" dirty="0"/>
              <a:t> </a:t>
            </a:r>
            <a:r>
              <a:rPr lang="fi-FI" dirty="0" err="1"/>
              <a:t>part</a:t>
            </a:r>
            <a:r>
              <a:rPr lang="fi-FI" dirty="0"/>
              <a:t> of </a:t>
            </a:r>
            <a:r>
              <a:rPr lang="fi-FI" dirty="0" err="1"/>
              <a:t>ongoing</a:t>
            </a:r>
            <a:r>
              <a:rPr lang="fi-FI" dirty="0"/>
              <a:t> </a:t>
            </a:r>
            <a:r>
              <a:rPr lang="fi-FI" dirty="0" err="1"/>
              <a:t>events</a:t>
            </a:r>
            <a:r>
              <a:rPr lang="fi-FI" dirty="0"/>
              <a:t>.</a:t>
            </a:r>
          </a:p>
          <a:p>
            <a:r>
              <a:rPr lang="fi-FI" dirty="0" err="1"/>
              <a:t>What</a:t>
            </a:r>
            <a:r>
              <a:rPr lang="fi-FI" dirty="0"/>
              <a:t> is </a:t>
            </a:r>
            <a:r>
              <a:rPr lang="fi-FI" dirty="0" err="1"/>
              <a:t>absent</a:t>
            </a:r>
            <a:r>
              <a:rPr lang="fi-FI" dirty="0"/>
              <a:t> </a:t>
            </a:r>
            <a:r>
              <a:rPr lang="fi-FI" dirty="0" err="1"/>
              <a:t>from</a:t>
            </a:r>
            <a:r>
              <a:rPr lang="fi-FI" dirty="0"/>
              <a:t> </a:t>
            </a:r>
            <a:r>
              <a:rPr lang="fi-FI" dirty="0" err="1"/>
              <a:t>behaviorism</a:t>
            </a:r>
            <a:r>
              <a:rPr lang="fi-FI" dirty="0"/>
              <a:t> is the </a:t>
            </a:r>
            <a:r>
              <a:rPr lang="fi-FI" dirty="0" err="1"/>
              <a:t>active</a:t>
            </a:r>
            <a:r>
              <a:rPr lang="fi-FI" dirty="0"/>
              <a:t> </a:t>
            </a:r>
            <a:r>
              <a:rPr lang="fi-FI" dirty="0" err="1"/>
              <a:t>nature</a:t>
            </a:r>
            <a:r>
              <a:rPr lang="fi-FI" dirty="0"/>
              <a:t> of the </a:t>
            </a:r>
            <a:r>
              <a:rPr lang="fi-FI" dirty="0" err="1"/>
              <a:t>learner</a:t>
            </a:r>
            <a:r>
              <a:rPr lang="fi-FI" dirty="0"/>
              <a:t> – the </a:t>
            </a:r>
            <a:r>
              <a:rPr lang="fi-FI" dirty="0" err="1"/>
              <a:t>willingness</a:t>
            </a:r>
            <a:r>
              <a:rPr lang="fi-FI" dirty="0"/>
              <a:t> to </a:t>
            </a:r>
            <a:r>
              <a:rPr lang="fi-FI" dirty="0" err="1"/>
              <a:t>learn</a:t>
            </a:r>
            <a:r>
              <a:rPr lang="fi-FI" dirty="0"/>
              <a:t> (</a:t>
            </a:r>
            <a:r>
              <a:rPr lang="fi-FI" dirty="0" err="1"/>
              <a:t>or</a:t>
            </a:r>
            <a:r>
              <a:rPr lang="fi-FI" dirty="0"/>
              <a:t> not) and the </a:t>
            </a:r>
            <a:r>
              <a:rPr lang="fi-FI" dirty="0" err="1"/>
              <a:t>significance</a:t>
            </a:r>
            <a:r>
              <a:rPr lang="fi-FI" dirty="0"/>
              <a:t> of the </a:t>
            </a:r>
            <a:r>
              <a:rPr lang="fi-FI" dirty="0" err="1"/>
              <a:t>wider</a:t>
            </a:r>
            <a:r>
              <a:rPr lang="fi-FI" dirty="0"/>
              <a:t> </a:t>
            </a:r>
            <a:r>
              <a:rPr lang="fi-FI" dirty="0" err="1"/>
              <a:t>environment</a:t>
            </a:r>
            <a:endParaRPr lang="fi-FI" dirty="0"/>
          </a:p>
          <a:p>
            <a:endParaRPr lang="fi-FI" dirty="0"/>
          </a:p>
        </p:txBody>
      </p:sp>
      <p:sp>
        <p:nvSpPr>
          <p:cNvPr id="2" name="TextBox 1">
            <a:extLst>
              <a:ext uri="{FF2B5EF4-FFF2-40B4-BE49-F238E27FC236}">
                <a16:creationId xmlns:a16="http://schemas.microsoft.com/office/drawing/2014/main" id="{1BA2050B-35C3-29C2-7D4D-1D988208BE8D}"/>
              </a:ext>
            </a:extLst>
          </p:cNvPr>
          <p:cNvSpPr txBox="1"/>
          <p:nvPr/>
        </p:nvSpPr>
        <p:spPr>
          <a:xfrm>
            <a:off x="7914640" y="6410960"/>
            <a:ext cx="4370684" cy="646331"/>
          </a:xfrm>
          <a:prstGeom prst="rect">
            <a:avLst/>
          </a:prstGeom>
          <a:noFill/>
        </p:spPr>
        <p:txBody>
          <a:bodyPr wrap="none" rtlCol="0">
            <a:spAutoFit/>
          </a:bodyPr>
          <a:lstStyle/>
          <a:p>
            <a:r>
              <a:rPr lang="en-US" dirty="0"/>
              <a:t>Dewey, J. (1930). Conduct and experience.</a:t>
            </a:r>
          </a:p>
          <a:p>
            <a:endParaRPr lang="fi-FI" dirty="0"/>
          </a:p>
        </p:txBody>
      </p:sp>
    </p:spTree>
    <p:extLst>
      <p:ext uri="{BB962C8B-B14F-4D97-AF65-F5344CB8AC3E}">
        <p14:creationId xmlns:p14="http://schemas.microsoft.com/office/powerpoint/2010/main" val="2645067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95228-006B-EF71-E6FD-B5A4B3D481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391F7-E5E6-36D2-080B-BCAAEBCD4216}"/>
              </a:ext>
            </a:extLst>
          </p:cNvPr>
          <p:cNvSpPr>
            <a:spLocks noGrp="1"/>
          </p:cNvSpPr>
          <p:nvPr>
            <p:ph type="title"/>
          </p:nvPr>
        </p:nvSpPr>
        <p:spPr/>
        <p:txBody>
          <a:bodyPr/>
          <a:lstStyle/>
          <a:p>
            <a:r>
              <a:rPr lang="fi-FI" dirty="0" err="1"/>
              <a:t>Moving</a:t>
            </a:r>
            <a:r>
              <a:rPr lang="fi-FI" dirty="0"/>
              <a:t> on…</a:t>
            </a:r>
          </a:p>
        </p:txBody>
      </p:sp>
      <p:pic>
        <p:nvPicPr>
          <p:cNvPr id="4" name="Picture 3">
            <a:extLst>
              <a:ext uri="{FF2B5EF4-FFF2-40B4-BE49-F238E27FC236}">
                <a16:creationId xmlns:a16="http://schemas.microsoft.com/office/drawing/2014/main" id="{1B8A2EA1-9754-FFFA-D30A-844B9F806964}"/>
              </a:ext>
            </a:extLst>
          </p:cNvPr>
          <p:cNvPicPr>
            <a:picLocks noChangeAspect="1"/>
          </p:cNvPicPr>
          <p:nvPr/>
        </p:nvPicPr>
        <p:blipFill>
          <a:blip r:embed="rId2"/>
          <a:stretch>
            <a:fillRect/>
          </a:stretch>
        </p:blipFill>
        <p:spPr>
          <a:xfrm rot="16200000">
            <a:off x="3102593" y="250560"/>
            <a:ext cx="5344193" cy="7688580"/>
          </a:xfrm>
          <a:prstGeom prst="rect">
            <a:avLst/>
          </a:prstGeom>
        </p:spPr>
      </p:pic>
      <p:pic>
        <p:nvPicPr>
          <p:cNvPr id="6" name="Picture 5">
            <a:extLst>
              <a:ext uri="{FF2B5EF4-FFF2-40B4-BE49-F238E27FC236}">
                <a16:creationId xmlns:a16="http://schemas.microsoft.com/office/drawing/2014/main" id="{8D3D84C4-F467-DA8D-D8B7-D26F6853A352}"/>
              </a:ext>
            </a:extLst>
          </p:cNvPr>
          <p:cNvPicPr>
            <a:picLocks noChangeAspect="1"/>
          </p:cNvPicPr>
          <p:nvPr/>
        </p:nvPicPr>
        <p:blipFill>
          <a:blip r:embed="rId3"/>
          <a:stretch>
            <a:fillRect/>
          </a:stretch>
        </p:blipFill>
        <p:spPr>
          <a:xfrm>
            <a:off x="6891588" y="5254767"/>
            <a:ext cx="1246771" cy="1111139"/>
          </a:xfrm>
          <a:prstGeom prst="rect">
            <a:avLst/>
          </a:prstGeom>
        </p:spPr>
      </p:pic>
      <p:pic>
        <p:nvPicPr>
          <p:cNvPr id="8" name="Picture 7">
            <a:extLst>
              <a:ext uri="{FF2B5EF4-FFF2-40B4-BE49-F238E27FC236}">
                <a16:creationId xmlns:a16="http://schemas.microsoft.com/office/drawing/2014/main" id="{AAB912D7-13AA-5256-6204-FAC8120C7983}"/>
              </a:ext>
            </a:extLst>
          </p:cNvPr>
          <p:cNvPicPr>
            <a:picLocks noChangeAspect="1"/>
          </p:cNvPicPr>
          <p:nvPr/>
        </p:nvPicPr>
        <p:blipFill>
          <a:blip r:embed="rId4"/>
          <a:stretch>
            <a:fillRect/>
          </a:stretch>
        </p:blipFill>
        <p:spPr>
          <a:xfrm>
            <a:off x="2236380" y="3531075"/>
            <a:ext cx="1621789" cy="1265225"/>
          </a:xfrm>
          <a:prstGeom prst="rect">
            <a:avLst/>
          </a:prstGeom>
        </p:spPr>
      </p:pic>
      <p:pic>
        <p:nvPicPr>
          <p:cNvPr id="10" name="Picture 9">
            <a:extLst>
              <a:ext uri="{FF2B5EF4-FFF2-40B4-BE49-F238E27FC236}">
                <a16:creationId xmlns:a16="http://schemas.microsoft.com/office/drawing/2014/main" id="{9CE87C7B-C4D3-ABC0-5554-7564ADF1C66C}"/>
              </a:ext>
            </a:extLst>
          </p:cNvPr>
          <p:cNvPicPr>
            <a:picLocks noChangeAspect="1"/>
          </p:cNvPicPr>
          <p:nvPr/>
        </p:nvPicPr>
        <p:blipFill>
          <a:blip r:embed="rId5"/>
          <a:stretch>
            <a:fillRect/>
          </a:stretch>
        </p:blipFill>
        <p:spPr>
          <a:xfrm>
            <a:off x="6001833" y="2676417"/>
            <a:ext cx="1050574" cy="1111139"/>
          </a:xfrm>
          <a:prstGeom prst="rect">
            <a:avLst/>
          </a:prstGeom>
        </p:spPr>
      </p:pic>
      <p:pic>
        <p:nvPicPr>
          <p:cNvPr id="12" name="Picture 11">
            <a:extLst>
              <a:ext uri="{FF2B5EF4-FFF2-40B4-BE49-F238E27FC236}">
                <a16:creationId xmlns:a16="http://schemas.microsoft.com/office/drawing/2014/main" id="{9119582A-217D-75AF-D165-C621D4063C97}"/>
              </a:ext>
            </a:extLst>
          </p:cNvPr>
          <p:cNvPicPr>
            <a:picLocks noChangeAspect="1"/>
          </p:cNvPicPr>
          <p:nvPr/>
        </p:nvPicPr>
        <p:blipFill>
          <a:blip r:embed="rId6"/>
          <a:stretch>
            <a:fillRect/>
          </a:stretch>
        </p:blipFill>
        <p:spPr>
          <a:xfrm>
            <a:off x="4726848" y="4318542"/>
            <a:ext cx="947886" cy="1645941"/>
          </a:xfrm>
          <a:prstGeom prst="rect">
            <a:avLst/>
          </a:prstGeom>
        </p:spPr>
      </p:pic>
      <p:pic>
        <p:nvPicPr>
          <p:cNvPr id="14" name="Picture 13">
            <a:extLst>
              <a:ext uri="{FF2B5EF4-FFF2-40B4-BE49-F238E27FC236}">
                <a16:creationId xmlns:a16="http://schemas.microsoft.com/office/drawing/2014/main" id="{DC3008DF-E332-DCD5-3273-100E6AECCAC8}"/>
              </a:ext>
            </a:extLst>
          </p:cNvPr>
          <p:cNvPicPr>
            <a:picLocks noChangeAspect="1"/>
          </p:cNvPicPr>
          <p:nvPr/>
        </p:nvPicPr>
        <p:blipFill>
          <a:blip r:embed="rId7"/>
          <a:stretch>
            <a:fillRect/>
          </a:stretch>
        </p:blipFill>
        <p:spPr>
          <a:xfrm>
            <a:off x="7616185" y="2192746"/>
            <a:ext cx="1439016" cy="1111139"/>
          </a:xfrm>
          <a:prstGeom prst="rect">
            <a:avLst/>
          </a:prstGeom>
        </p:spPr>
      </p:pic>
      <p:pic>
        <p:nvPicPr>
          <p:cNvPr id="16" name="Picture 15">
            <a:extLst>
              <a:ext uri="{FF2B5EF4-FFF2-40B4-BE49-F238E27FC236}">
                <a16:creationId xmlns:a16="http://schemas.microsoft.com/office/drawing/2014/main" id="{0F57A628-0381-FFE9-DD12-B00673A1EA91}"/>
              </a:ext>
            </a:extLst>
          </p:cNvPr>
          <p:cNvPicPr>
            <a:picLocks noChangeAspect="1"/>
          </p:cNvPicPr>
          <p:nvPr/>
        </p:nvPicPr>
        <p:blipFill>
          <a:blip r:embed="rId8"/>
          <a:stretch>
            <a:fillRect/>
          </a:stretch>
        </p:blipFill>
        <p:spPr>
          <a:xfrm>
            <a:off x="7949313" y="3805943"/>
            <a:ext cx="1033831" cy="1502335"/>
          </a:xfrm>
          <a:prstGeom prst="rect">
            <a:avLst/>
          </a:prstGeom>
        </p:spPr>
      </p:pic>
      <p:pic>
        <p:nvPicPr>
          <p:cNvPr id="18" name="Picture 17">
            <a:extLst>
              <a:ext uri="{FF2B5EF4-FFF2-40B4-BE49-F238E27FC236}">
                <a16:creationId xmlns:a16="http://schemas.microsoft.com/office/drawing/2014/main" id="{5CB67C91-75E9-C256-549E-797DB7706BE1}"/>
              </a:ext>
            </a:extLst>
          </p:cNvPr>
          <p:cNvPicPr>
            <a:picLocks noChangeAspect="1"/>
          </p:cNvPicPr>
          <p:nvPr/>
        </p:nvPicPr>
        <p:blipFill>
          <a:blip r:embed="rId9"/>
          <a:stretch>
            <a:fillRect/>
          </a:stretch>
        </p:blipFill>
        <p:spPr>
          <a:xfrm>
            <a:off x="4584253" y="1842965"/>
            <a:ext cx="1285983" cy="1067206"/>
          </a:xfrm>
          <a:prstGeom prst="rect">
            <a:avLst/>
          </a:prstGeom>
        </p:spPr>
      </p:pic>
      <p:pic>
        <p:nvPicPr>
          <p:cNvPr id="20" name="Picture 19">
            <a:extLst>
              <a:ext uri="{FF2B5EF4-FFF2-40B4-BE49-F238E27FC236}">
                <a16:creationId xmlns:a16="http://schemas.microsoft.com/office/drawing/2014/main" id="{7D298DDA-3C4D-4CB5-0FD8-8B581518D6D9}"/>
              </a:ext>
            </a:extLst>
          </p:cNvPr>
          <p:cNvPicPr>
            <a:picLocks noChangeAspect="1"/>
          </p:cNvPicPr>
          <p:nvPr/>
        </p:nvPicPr>
        <p:blipFill>
          <a:blip r:embed="rId10"/>
          <a:stretch>
            <a:fillRect/>
          </a:stretch>
        </p:blipFill>
        <p:spPr>
          <a:xfrm flipH="1">
            <a:off x="3845158" y="2445346"/>
            <a:ext cx="846206" cy="666931"/>
          </a:xfrm>
          <a:prstGeom prst="rect">
            <a:avLst/>
          </a:prstGeom>
        </p:spPr>
      </p:pic>
      <p:pic>
        <p:nvPicPr>
          <p:cNvPr id="22" name="Picture 21">
            <a:extLst>
              <a:ext uri="{FF2B5EF4-FFF2-40B4-BE49-F238E27FC236}">
                <a16:creationId xmlns:a16="http://schemas.microsoft.com/office/drawing/2014/main" id="{DA270C59-84BE-0674-E3E1-71527FCABA23}"/>
              </a:ext>
            </a:extLst>
          </p:cNvPr>
          <p:cNvPicPr>
            <a:picLocks noChangeAspect="1"/>
          </p:cNvPicPr>
          <p:nvPr/>
        </p:nvPicPr>
        <p:blipFill>
          <a:blip r:embed="rId11"/>
          <a:stretch>
            <a:fillRect/>
          </a:stretch>
        </p:blipFill>
        <p:spPr>
          <a:xfrm>
            <a:off x="2474714" y="5250501"/>
            <a:ext cx="1997549" cy="1206853"/>
          </a:xfrm>
          <a:prstGeom prst="rect">
            <a:avLst/>
          </a:prstGeom>
        </p:spPr>
      </p:pic>
      <p:pic>
        <p:nvPicPr>
          <p:cNvPr id="24" name="Picture 23">
            <a:extLst>
              <a:ext uri="{FF2B5EF4-FFF2-40B4-BE49-F238E27FC236}">
                <a16:creationId xmlns:a16="http://schemas.microsoft.com/office/drawing/2014/main" id="{99CC21FA-EA6E-33BE-1F7B-B4EF72FD9D90}"/>
              </a:ext>
            </a:extLst>
          </p:cNvPr>
          <p:cNvPicPr>
            <a:picLocks noChangeAspect="1"/>
          </p:cNvPicPr>
          <p:nvPr/>
        </p:nvPicPr>
        <p:blipFill>
          <a:blip r:embed="rId12"/>
          <a:stretch>
            <a:fillRect/>
          </a:stretch>
        </p:blipFill>
        <p:spPr>
          <a:xfrm>
            <a:off x="2673483" y="1835961"/>
            <a:ext cx="1033831" cy="1002970"/>
          </a:xfrm>
          <a:prstGeom prst="rect">
            <a:avLst/>
          </a:prstGeom>
        </p:spPr>
      </p:pic>
      <p:pic>
        <p:nvPicPr>
          <p:cNvPr id="27" name="Picture 26">
            <a:extLst>
              <a:ext uri="{FF2B5EF4-FFF2-40B4-BE49-F238E27FC236}">
                <a16:creationId xmlns:a16="http://schemas.microsoft.com/office/drawing/2014/main" id="{DEC0DDEB-D4C8-C7D9-E638-0E8B1F642214}"/>
              </a:ext>
            </a:extLst>
          </p:cNvPr>
          <p:cNvPicPr>
            <a:picLocks noChangeAspect="1"/>
          </p:cNvPicPr>
          <p:nvPr/>
        </p:nvPicPr>
        <p:blipFill>
          <a:blip r:embed="rId13"/>
          <a:stretch>
            <a:fillRect/>
          </a:stretch>
        </p:blipFill>
        <p:spPr>
          <a:xfrm rot="6477852">
            <a:off x="5968749" y="4294184"/>
            <a:ext cx="954566" cy="1101999"/>
          </a:xfrm>
          <a:prstGeom prst="rect">
            <a:avLst/>
          </a:prstGeom>
        </p:spPr>
      </p:pic>
      <p:sp>
        <p:nvSpPr>
          <p:cNvPr id="28" name="TextBox 27">
            <a:extLst>
              <a:ext uri="{FF2B5EF4-FFF2-40B4-BE49-F238E27FC236}">
                <a16:creationId xmlns:a16="http://schemas.microsoft.com/office/drawing/2014/main" id="{3EB702FD-4A9E-3F1F-71B9-69D60F5117E0}"/>
              </a:ext>
            </a:extLst>
          </p:cNvPr>
          <p:cNvSpPr txBox="1"/>
          <p:nvPr/>
        </p:nvSpPr>
        <p:spPr>
          <a:xfrm>
            <a:off x="2474889" y="2842745"/>
            <a:ext cx="1050288" cy="261610"/>
          </a:xfrm>
          <a:prstGeom prst="rect">
            <a:avLst/>
          </a:prstGeom>
          <a:noFill/>
        </p:spPr>
        <p:txBody>
          <a:bodyPr wrap="none" rtlCol="0">
            <a:spAutoFit/>
          </a:bodyPr>
          <a:lstStyle/>
          <a:p>
            <a:r>
              <a:rPr lang="fi-FI" sz="1100" dirty="0" err="1">
                <a:latin typeface="Alasassy Caps" pitchFamily="2" charset="0"/>
              </a:rPr>
              <a:t>Discovery</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29" name="TextBox 28">
            <a:extLst>
              <a:ext uri="{FF2B5EF4-FFF2-40B4-BE49-F238E27FC236}">
                <a16:creationId xmlns:a16="http://schemas.microsoft.com/office/drawing/2014/main" id="{076514A7-0915-6009-0EA1-514FD1349CDB}"/>
              </a:ext>
            </a:extLst>
          </p:cNvPr>
          <p:cNvSpPr txBox="1"/>
          <p:nvPr/>
        </p:nvSpPr>
        <p:spPr>
          <a:xfrm>
            <a:off x="4542151" y="1712160"/>
            <a:ext cx="1051891" cy="261610"/>
          </a:xfrm>
          <a:prstGeom prst="rect">
            <a:avLst/>
          </a:prstGeom>
          <a:noFill/>
        </p:spPr>
        <p:txBody>
          <a:bodyPr wrap="none" rtlCol="0">
            <a:spAutoFit/>
          </a:bodyPr>
          <a:lstStyle/>
          <a:p>
            <a:r>
              <a:rPr lang="fi-FI" sz="1100" dirty="0" err="1">
                <a:latin typeface="Alasassy Caps" pitchFamily="2" charset="0"/>
              </a:rPr>
              <a:t>Zoo</a:t>
            </a:r>
            <a:r>
              <a:rPr lang="fi-FI" sz="1100" dirty="0">
                <a:latin typeface="Alasassy Caps" pitchFamily="2" charset="0"/>
              </a:rPr>
              <a:t> of </a:t>
            </a:r>
            <a:r>
              <a:rPr lang="fi-FI" sz="1100" dirty="0" err="1">
                <a:latin typeface="Alasassy Caps" pitchFamily="2" charset="0"/>
              </a:rPr>
              <a:t>behaviorism</a:t>
            </a:r>
            <a:endParaRPr lang="fi-FI" sz="1100" dirty="0">
              <a:latin typeface="Alasassy Caps" pitchFamily="2" charset="0"/>
            </a:endParaRPr>
          </a:p>
        </p:txBody>
      </p:sp>
      <p:sp>
        <p:nvSpPr>
          <p:cNvPr id="30" name="TextBox 29">
            <a:extLst>
              <a:ext uri="{FF2B5EF4-FFF2-40B4-BE49-F238E27FC236}">
                <a16:creationId xmlns:a16="http://schemas.microsoft.com/office/drawing/2014/main" id="{3CD24D9B-B7F4-4554-D113-5757CCBF1B7C}"/>
              </a:ext>
            </a:extLst>
          </p:cNvPr>
          <p:cNvSpPr txBox="1"/>
          <p:nvPr/>
        </p:nvSpPr>
        <p:spPr>
          <a:xfrm>
            <a:off x="6153147" y="2429515"/>
            <a:ext cx="992579" cy="261610"/>
          </a:xfrm>
          <a:prstGeom prst="rect">
            <a:avLst/>
          </a:prstGeom>
          <a:noFill/>
        </p:spPr>
        <p:txBody>
          <a:bodyPr wrap="none" rtlCol="0">
            <a:spAutoFit/>
          </a:bodyPr>
          <a:lstStyle/>
          <a:p>
            <a:r>
              <a:rPr lang="fi-FI" sz="1100" dirty="0">
                <a:latin typeface="Alasassy Caps" pitchFamily="2" charset="0"/>
              </a:rPr>
              <a:t>Peak of </a:t>
            </a:r>
            <a:r>
              <a:rPr lang="fi-FI" sz="1100" dirty="0" err="1">
                <a:latin typeface="Alasassy Caps" pitchFamily="2" charset="0"/>
              </a:rPr>
              <a:t>cognition</a:t>
            </a:r>
            <a:endParaRPr lang="fi-FI" sz="1100" dirty="0">
              <a:latin typeface="Alasassy Caps" pitchFamily="2" charset="0"/>
            </a:endParaRPr>
          </a:p>
        </p:txBody>
      </p:sp>
      <p:sp>
        <p:nvSpPr>
          <p:cNvPr id="31" name="TextBox 30">
            <a:extLst>
              <a:ext uri="{FF2B5EF4-FFF2-40B4-BE49-F238E27FC236}">
                <a16:creationId xmlns:a16="http://schemas.microsoft.com/office/drawing/2014/main" id="{2EB92C3E-8AA7-EF8E-15CC-F3EAB592905F}"/>
              </a:ext>
            </a:extLst>
          </p:cNvPr>
          <p:cNvSpPr txBox="1"/>
          <p:nvPr/>
        </p:nvSpPr>
        <p:spPr>
          <a:xfrm>
            <a:off x="7707729" y="3291414"/>
            <a:ext cx="1611339" cy="261610"/>
          </a:xfrm>
          <a:prstGeom prst="rect">
            <a:avLst/>
          </a:prstGeom>
          <a:noFill/>
        </p:spPr>
        <p:txBody>
          <a:bodyPr wrap="none" rtlCol="0">
            <a:spAutoFit/>
          </a:bodyPr>
          <a:lstStyle/>
          <a:p>
            <a:r>
              <a:rPr lang="fi-FI" sz="1100" dirty="0">
                <a:latin typeface="Alasassy Caps" pitchFamily="2" charset="0"/>
              </a:rPr>
              <a:t>Garden of </a:t>
            </a:r>
            <a:r>
              <a:rPr lang="fi-FI" sz="1100" dirty="0" err="1">
                <a:latin typeface="Alasassy Caps" pitchFamily="2" charset="0"/>
              </a:rPr>
              <a:t>meaningful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2" name="TextBox 31">
            <a:extLst>
              <a:ext uri="{FF2B5EF4-FFF2-40B4-BE49-F238E27FC236}">
                <a16:creationId xmlns:a16="http://schemas.microsoft.com/office/drawing/2014/main" id="{E6ECE688-7F74-3651-95AC-2EBF25149764}"/>
              </a:ext>
            </a:extLst>
          </p:cNvPr>
          <p:cNvSpPr txBox="1"/>
          <p:nvPr/>
        </p:nvSpPr>
        <p:spPr>
          <a:xfrm>
            <a:off x="3125799" y="3656751"/>
            <a:ext cx="1274708" cy="261610"/>
          </a:xfrm>
          <a:prstGeom prst="rect">
            <a:avLst/>
          </a:prstGeom>
          <a:noFill/>
        </p:spPr>
        <p:txBody>
          <a:bodyPr wrap="none" rtlCol="0">
            <a:spAutoFit/>
          </a:bodyPr>
          <a:lstStyle/>
          <a:p>
            <a:r>
              <a:rPr lang="fi-FI" sz="1100" dirty="0" err="1">
                <a:latin typeface="Alasassy Caps" pitchFamily="2" charset="0"/>
              </a:rPr>
              <a:t>Experience</a:t>
            </a:r>
            <a:r>
              <a:rPr lang="fi-FI" sz="1100" dirty="0">
                <a:latin typeface="Alasassy Caps" pitchFamily="2" charset="0"/>
              </a:rPr>
              <a:t> &amp; </a:t>
            </a:r>
            <a:r>
              <a:rPr lang="fi-FI" sz="1100" dirty="0" err="1">
                <a:latin typeface="Alasassy Caps" pitchFamily="2" charset="0"/>
              </a:rPr>
              <a:t>reflection</a:t>
            </a:r>
            <a:endParaRPr lang="fi-FI" sz="1100" dirty="0">
              <a:latin typeface="Alasassy Caps" pitchFamily="2" charset="0"/>
            </a:endParaRPr>
          </a:p>
        </p:txBody>
      </p:sp>
      <p:sp>
        <p:nvSpPr>
          <p:cNvPr id="33" name="TextBox 32">
            <a:extLst>
              <a:ext uri="{FF2B5EF4-FFF2-40B4-BE49-F238E27FC236}">
                <a16:creationId xmlns:a16="http://schemas.microsoft.com/office/drawing/2014/main" id="{7C3F6EEF-7680-CC91-87E6-C94708DDE07B}"/>
              </a:ext>
            </a:extLst>
          </p:cNvPr>
          <p:cNvSpPr txBox="1"/>
          <p:nvPr/>
        </p:nvSpPr>
        <p:spPr>
          <a:xfrm>
            <a:off x="2803480" y="5111774"/>
            <a:ext cx="885179" cy="261610"/>
          </a:xfrm>
          <a:prstGeom prst="rect">
            <a:avLst/>
          </a:prstGeom>
          <a:noFill/>
        </p:spPr>
        <p:txBody>
          <a:bodyPr wrap="none" rtlCol="0">
            <a:spAutoFit/>
          </a:bodyPr>
          <a:lstStyle/>
          <a:p>
            <a:r>
              <a:rPr lang="fi-FI" sz="1100" dirty="0" err="1">
                <a:latin typeface="Alasassy Caps" pitchFamily="2" charset="0"/>
              </a:rPr>
              <a:t>social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4" name="TextBox 33">
            <a:extLst>
              <a:ext uri="{FF2B5EF4-FFF2-40B4-BE49-F238E27FC236}">
                <a16:creationId xmlns:a16="http://schemas.microsoft.com/office/drawing/2014/main" id="{E4109463-A21D-7D7A-AB46-458D3247BB69}"/>
              </a:ext>
            </a:extLst>
          </p:cNvPr>
          <p:cNvSpPr txBox="1"/>
          <p:nvPr/>
        </p:nvSpPr>
        <p:spPr>
          <a:xfrm>
            <a:off x="5763297" y="5373384"/>
            <a:ext cx="829073" cy="600164"/>
          </a:xfrm>
          <a:prstGeom prst="rect">
            <a:avLst/>
          </a:prstGeom>
          <a:noFill/>
        </p:spPr>
        <p:txBody>
          <a:bodyPr wrap="none" rtlCol="0">
            <a:spAutoFit/>
          </a:bodyPr>
          <a:lstStyle/>
          <a:p>
            <a:r>
              <a:rPr lang="fi-FI" sz="1100" dirty="0">
                <a:latin typeface="Alasassy Caps" pitchFamily="2" charset="0"/>
              </a:rPr>
              <a:t>The </a:t>
            </a:r>
            <a:r>
              <a:rPr lang="fi-FI" sz="1100" dirty="0" err="1">
                <a:latin typeface="Alasassy Caps" pitchFamily="2" charset="0"/>
              </a:rPr>
              <a:t>planes</a:t>
            </a:r>
            <a:r>
              <a:rPr lang="fi-FI" sz="1100" dirty="0">
                <a:latin typeface="Alasassy Caps" pitchFamily="2" charset="0"/>
              </a:rPr>
              <a:t> of</a:t>
            </a:r>
          </a:p>
          <a:p>
            <a:r>
              <a:rPr lang="fi-FI" sz="1100" dirty="0" err="1">
                <a:latin typeface="Alasassy Caps" pitchFamily="2" charset="0"/>
              </a:rPr>
              <a:t>Sociocultural</a:t>
            </a:r>
            <a:endParaRPr lang="fi-FI" sz="1100" dirty="0">
              <a:latin typeface="Alasassy Caps" pitchFamily="2" charset="0"/>
            </a:endParaRPr>
          </a:p>
          <a:p>
            <a:r>
              <a:rPr lang="fi-FI" sz="1100" dirty="0" err="1">
                <a:latin typeface="Alasassy Caps" pitchFamily="2" charset="0"/>
              </a:rPr>
              <a:t>learning</a:t>
            </a:r>
            <a:endParaRPr lang="fi-FI" sz="1100" dirty="0">
              <a:latin typeface="Alasassy Caps" pitchFamily="2" charset="0"/>
            </a:endParaRPr>
          </a:p>
        </p:txBody>
      </p:sp>
      <p:sp>
        <p:nvSpPr>
          <p:cNvPr id="35" name="TextBox 34">
            <a:extLst>
              <a:ext uri="{FF2B5EF4-FFF2-40B4-BE49-F238E27FC236}">
                <a16:creationId xmlns:a16="http://schemas.microsoft.com/office/drawing/2014/main" id="{00217E45-A914-2064-7FC4-267480EC776D}"/>
              </a:ext>
            </a:extLst>
          </p:cNvPr>
          <p:cNvSpPr txBox="1"/>
          <p:nvPr/>
        </p:nvSpPr>
        <p:spPr>
          <a:xfrm>
            <a:off x="7697226" y="6235101"/>
            <a:ext cx="1220206" cy="261610"/>
          </a:xfrm>
          <a:prstGeom prst="rect">
            <a:avLst/>
          </a:prstGeom>
          <a:noFill/>
        </p:spPr>
        <p:txBody>
          <a:bodyPr wrap="none" rtlCol="0">
            <a:spAutoFit/>
          </a:bodyPr>
          <a:lstStyle/>
          <a:p>
            <a:r>
              <a:rPr lang="fi-FI" sz="1100" dirty="0" err="1">
                <a:latin typeface="Alasassy Caps" pitchFamily="2" charset="0"/>
              </a:rPr>
              <a:t>Community</a:t>
            </a:r>
            <a:r>
              <a:rPr lang="fi-FI" sz="1100" dirty="0">
                <a:latin typeface="Alasassy Caps" pitchFamily="2" charset="0"/>
              </a:rPr>
              <a:t> of </a:t>
            </a:r>
            <a:r>
              <a:rPr lang="fi-FI" sz="1100" dirty="0" err="1">
                <a:latin typeface="Alasassy Caps" pitchFamily="2" charset="0"/>
              </a:rPr>
              <a:t>practice</a:t>
            </a:r>
            <a:endParaRPr lang="fi-FI" sz="1100" dirty="0">
              <a:latin typeface="Alasassy Caps" pitchFamily="2" charset="0"/>
            </a:endParaRPr>
          </a:p>
        </p:txBody>
      </p:sp>
      <p:sp>
        <p:nvSpPr>
          <p:cNvPr id="36" name="TextBox 35">
            <a:extLst>
              <a:ext uri="{FF2B5EF4-FFF2-40B4-BE49-F238E27FC236}">
                <a16:creationId xmlns:a16="http://schemas.microsoft.com/office/drawing/2014/main" id="{7C442F58-7155-8F01-D7E4-6DE223BCB00D}"/>
              </a:ext>
            </a:extLst>
          </p:cNvPr>
          <p:cNvSpPr txBox="1"/>
          <p:nvPr/>
        </p:nvSpPr>
        <p:spPr>
          <a:xfrm>
            <a:off x="8250774" y="5242579"/>
            <a:ext cx="1037463" cy="261610"/>
          </a:xfrm>
          <a:prstGeom prst="rect">
            <a:avLst/>
          </a:prstGeom>
          <a:noFill/>
        </p:spPr>
        <p:txBody>
          <a:bodyPr wrap="none" rtlCol="0">
            <a:spAutoFit/>
          </a:bodyPr>
          <a:lstStyle/>
          <a:p>
            <a:r>
              <a:rPr lang="fi-FI" sz="1100" dirty="0" err="1">
                <a:latin typeface="Alasassy Caps" pitchFamily="2" charset="0"/>
              </a:rPr>
              <a:t>embodied</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 name="Oval 2">
            <a:extLst>
              <a:ext uri="{FF2B5EF4-FFF2-40B4-BE49-F238E27FC236}">
                <a16:creationId xmlns:a16="http://schemas.microsoft.com/office/drawing/2014/main" id="{197B16A8-FE56-3C39-6237-26ED08874697}"/>
              </a:ext>
            </a:extLst>
          </p:cNvPr>
          <p:cNvSpPr/>
          <p:nvPr/>
        </p:nvSpPr>
        <p:spPr>
          <a:xfrm>
            <a:off x="2202319" y="4910119"/>
            <a:ext cx="2395995" cy="1762205"/>
          </a:xfrm>
          <a:custGeom>
            <a:avLst/>
            <a:gdLst>
              <a:gd name="connsiteX0" fmla="*/ 0 w 2395995"/>
              <a:gd name="connsiteY0" fmla="*/ 881103 h 1762205"/>
              <a:gd name="connsiteX1" fmla="*/ 1197998 w 2395995"/>
              <a:gd name="connsiteY1" fmla="*/ 0 h 1762205"/>
              <a:gd name="connsiteX2" fmla="*/ 2395996 w 2395995"/>
              <a:gd name="connsiteY2" fmla="*/ 881103 h 1762205"/>
              <a:gd name="connsiteX3" fmla="*/ 1197998 w 2395995"/>
              <a:gd name="connsiteY3" fmla="*/ 1762206 h 1762205"/>
              <a:gd name="connsiteX4" fmla="*/ 0 w 2395995"/>
              <a:gd name="connsiteY4" fmla="*/ 881103 h 1762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995" h="1762205" extrusionOk="0">
                <a:moveTo>
                  <a:pt x="0" y="881103"/>
                </a:moveTo>
                <a:cubicBezTo>
                  <a:pt x="-156771" y="401189"/>
                  <a:pt x="619539" y="81777"/>
                  <a:pt x="1197998" y="0"/>
                </a:cubicBezTo>
                <a:cubicBezTo>
                  <a:pt x="1894373" y="71297"/>
                  <a:pt x="2399958" y="515399"/>
                  <a:pt x="2395996" y="881103"/>
                </a:cubicBezTo>
                <a:cubicBezTo>
                  <a:pt x="2359919" y="1313293"/>
                  <a:pt x="1945466" y="1865984"/>
                  <a:pt x="1197998" y="1762206"/>
                </a:cubicBezTo>
                <a:cubicBezTo>
                  <a:pt x="542923" y="1737801"/>
                  <a:pt x="40738" y="1443675"/>
                  <a:pt x="0" y="881103"/>
                </a:cubicBezTo>
                <a:close/>
              </a:path>
            </a:pathLst>
          </a:custGeom>
          <a:noFill/>
          <a:ln>
            <a:solidFill>
              <a:schemeClr val="accent1"/>
            </a:solidFill>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67233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A5C184-FFA7-CE87-0B12-EF758A7B6AA4}"/>
              </a:ext>
            </a:extLst>
          </p:cNvPr>
          <p:cNvPicPr>
            <a:picLocks noChangeAspect="1"/>
          </p:cNvPicPr>
          <p:nvPr/>
        </p:nvPicPr>
        <p:blipFill>
          <a:blip r:embed="rId2"/>
          <a:stretch>
            <a:fillRect/>
          </a:stretch>
        </p:blipFill>
        <p:spPr>
          <a:xfrm>
            <a:off x="0" y="326571"/>
            <a:ext cx="12192000" cy="6204857"/>
          </a:xfrm>
          <a:prstGeom prst="rect">
            <a:avLst/>
          </a:prstGeom>
        </p:spPr>
      </p:pic>
    </p:spTree>
    <p:extLst>
      <p:ext uri="{BB962C8B-B14F-4D97-AF65-F5344CB8AC3E}">
        <p14:creationId xmlns:p14="http://schemas.microsoft.com/office/powerpoint/2010/main" val="90202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9D35-48E1-4EE6-1BB5-4D2CD9631896}"/>
              </a:ext>
            </a:extLst>
          </p:cNvPr>
          <p:cNvSpPr>
            <a:spLocks noGrp="1"/>
          </p:cNvSpPr>
          <p:nvPr>
            <p:ph type="title"/>
          </p:nvPr>
        </p:nvSpPr>
        <p:spPr/>
        <p:txBody>
          <a:bodyPr/>
          <a:lstStyle/>
          <a:p>
            <a:r>
              <a:rPr lang="fi-FI" dirty="0" err="1"/>
              <a:t>Social</a:t>
            </a:r>
            <a:r>
              <a:rPr lang="fi-FI" dirty="0"/>
              <a:t> </a:t>
            </a:r>
            <a:r>
              <a:rPr lang="fi-FI" dirty="0" err="1"/>
              <a:t>learning</a:t>
            </a:r>
            <a:r>
              <a:rPr lang="fi-FI" dirty="0"/>
              <a:t> </a:t>
            </a:r>
            <a:r>
              <a:rPr lang="fi-FI" dirty="0" err="1"/>
              <a:t>theory</a:t>
            </a:r>
            <a:r>
              <a:rPr lang="fi-FI" dirty="0"/>
              <a:t> / </a:t>
            </a:r>
            <a:r>
              <a:rPr lang="fi-FI" dirty="0" err="1"/>
              <a:t>Sosiaallisen</a:t>
            </a:r>
            <a:r>
              <a:rPr lang="fi-FI" dirty="0"/>
              <a:t> oppimisen teoria </a:t>
            </a:r>
            <a:r>
              <a:rPr lang="fi-FI" dirty="0">
                <a:solidFill>
                  <a:schemeClr val="bg2">
                    <a:lumMod val="75000"/>
                  </a:schemeClr>
                </a:solidFill>
              </a:rPr>
              <a:t>Albert </a:t>
            </a:r>
            <a:r>
              <a:rPr lang="fi-FI" dirty="0" err="1">
                <a:solidFill>
                  <a:schemeClr val="bg2">
                    <a:lumMod val="75000"/>
                  </a:schemeClr>
                </a:solidFill>
              </a:rPr>
              <a:t>Bandura</a:t>
            </a:r>
            <a:r>
              <a:rPr lang="fi-FI" dirty="0">
                <a:solidFill>
                  <a:schemeClr val="bg2">
                    <a:lumMod val="75000"/>
                  </a:schemeClr>
                </a:solidFill>
              </a:rPr>
              <a:t> (1925-2021)</a:t>
            </a:r>
          </a:p>
        </p:txBody>
      </p:sp>
      <p:sp>
        <p:nvSpPr>
          <p:cNvPr id="3" name="Content Placeholder 2">
            <a:extLst>
              <a:ext uri="{FF2B5EF4-FFF2-40B4-BE49-F238E27FC236}">
                <a16:creationId xmlns:a16="http://schemas.microsoft.com/office/drawing/2014/main" id="{1E4C90C6-28D3-9016-AD9C-0396C4938B63}"/>
              </a:ext>
            </a:extLst>
          </p:cNvPr>
          <p:cNvSpPr>
            <a:spLocks noGrp="1"/>
          </p:cNvSpPr>
          <p:nvPr>
            <p:ph idx="1"/>
          </p:nvPr>
        </p:nvSpPr>
        <p:spPr>
          <a:xfrm>
            <a:off x="1767840" y="2076966"/>
            <a:ext cx="9232392" cy="2977007"/>
          </a:xfrm>
          <a:solidFill>
            <a:schemeClr val="accent2">
              <a:lumMod val="40000"/>
              <a:lumOff val="60000"/>
            </a:schemeClr>
          </a:solidFill>
        </p:spPr>
        <p:txBody>
          <a:bodyPr/>
          <a:lstStyle/>
          <a:p>
            <a:r>
              <a:rPr lang="fi-FI" dirty="0" err="1"/>
              <a:t>Stimuli</a:t>
            </a:r>
            <a:r>
              <a:rPr lang="fi-FI" dirty="0"/>
              <a:t> – </a:t>
            </a:r>
            <a:r>
              <a:rPr lang="fi-FI" dirty="0" err="1"/>
              <a:t>need</a:t>
            </a:r>
            <a:r>
              <a:rPr lang="fi-FI" dirty="0"/>
              <a:t> to </a:t>
            </a:r>
            <a:r>
              <a:rPr lang="fi-FI" dirty="0" err="1"/>
              <a:t>be</a:t>
            </a:r>
            <a:r>
              <a:rPr lang="fi-FI" dirty="0"/>
              <a:t> </a:t>
            </a:r>
            <a:r>
              <a:rPr lang="fi-FI" dirty="0" err="1"/>
              <a:t>contextually</a:t>
            </a:r>
            <a:r>
              <a:rPr lang="fi-FI" dirty="0"/>
              <a:t> </a:t>
            </a:r>
            <a:r>
              <a:rPr lang="fi-FI" dirty="0" err="1"/>
              <a:t>appropriate</a:t>
            </a:r>
            <a:r>
              <a:rPr lang="fi-FI" dirty="0"/>
              <a:t> (</a:t>
            </a:r>
            <a:r>
              <a:rPr lang="fi-FI" dirty="0" err="1"/>
              <a:t>situated</a:t>
            </a:r>
            <a:r>
              <a:rPr lang="fi-FI" dirty="0"/>
              <a:t>)</a:t>
            </a:r>
          </a:p>
          <a:p>
            <a:r>
              <a:rPr lang="fi-FI" dirty="0" err="1"/>
              <a:t>Response</a:t>
            </a:r>
            <a:r>
              <a:rPr lang="fi-FI" dirty="0"/>
              <a:t> – </a:t>
            </a:r>
            <a:r>
              <a:rPr lang="fi-FI" dirty="0" err="1"/>
              <a:t>needs</a:t>
            </a:r>
            <a:r>
              <a:rPr lang="fi-FI" dirty="0"/>
              <a:t> to </a:t>
            </a:r>
            <a:r>
              <a:rPr lang="fi-FI" dirty="0" err="1"/>
              <a:t>be</a:t>
            </a:r>
            <a:r>
              <a:rPr lang="fi-FI" dirty="0"/>
              <a:t> </a:t>
            </a:r>
            <a:r>
              <a:rPr lang="fi-FI" dirty="0" err="1"/>
              <a:t>reinforced</a:t>
            </a:r>
            <a:r>
              <a:rPr lang="fi-FI" dirty="0"/>
              <a:t> </a:t>
            </a:r>
          </a:p>
          <a:p>
            <a:r>
              <a:rPr lang="fi-FI" dirty="0" err="1"/>
              <a:t>Cognitive</a:t>
            </a:r>
            <a:r>
              <a:rPr lang="fi-FI" dirty="0"/>
              <a:t> </a:t>
            </a:r>
            <a:r>
              <a:rPr lang="fi-FI" dirty="0" err="1"/>
              <a:t>functions</a:t>
            </a:r>
            <a:r>
              <a:rPr lang="fi-FI" dirty="0"/>
              <a:t> – </a:t>
            </a:r>
            <a:r>
              <a:rPr lang="fi-FI" dirty="0" err="1"/>
              <a:t>individuals</a:t>
            </a:r>
            <a:r>
              <a:rPr lang="fi-FI" dirty="0"/>
              <a:t> </a:t>
            </a:r>
            <a:r>
              <a:rPr lang="fi-FI" dirty="0" err="1"/>
              <a:t>observe</a:t>
            </a:r>
            <a:r>
              <a:rPr lang="fi-FI" dirty="0"/>
              <a:t> and </a:t>
            </a:r>
            <a:r>
              <a:rPr lang="fi-FI" dirty="0" err="1"/>
              <a:t>interpret</a:t>
            </a:r>
            <a:r>
              <a:rPr lang="fi-FI" dirty="0"/>
              <a:t> the </a:t>
            </a:r>
            <a:r>
              <a:rPr lang="fi-FI" dirty="0" err="1"/>
              <a:t>world</a:t>
            </a:r>
            <a:r>
              <a:rPr lang="fi-FI" dirty="0"/>
              <a:t> </a:t>
            </a:r>
            <a:r>
              <a:rPr lang="fi-FI" dirty="0" err="1"/>
              <a:t>around</a:t>
            </a:r>
            <a:r>
              <a:rPr lang="fi-FI" dirty="0"/>
              <a:t> </a:t>
            </a:r>
            <a:r>
              <a:rPr lang="fi-FI" dirty="0" err="1"/>
              <a:t>them</a:t>
            </a:r>
            <a:r>
              <a:rPr lang="fi-FI" dirty="0"/>
              <a:t> – </a:t>
            </a:r>
            <a:r>
              <a:rPr lang="fi-FI" b="1" dirty="0"/>
              <a:t>havainto, </a:t>
            </a:r>
            <a:r>
              <a:rPr lang="fi-FI" b="1" dirty="0" err="1"/>
              <a:t>tulkaus</a:t>
            </a:r>
            <a:endParaRPr lang="fi-FI" dirty="0"/>
          </a:p>
          <a:p>
            <a:r>
              <a:rPr lang="fi-FI" dirty="0" err="1"/>
              <a:t>Agency</a:t>
            </a:r>
            <a:r>
              <a:rPr lang="fi-FI" dirty="0"/>
              <a:t> (toimijuus) – </a:t>
            </a:r>
            <a:r>
              <a:rPr lang="fi-FI" dirty="0" err="1"/>
              <a:t>self-regulation</a:t>
            </a:r>
            <a:r>
              <a:rPr lang="fi-FI" dirty="0"/>
              <a:t>, </a:t>
            </a:r>
            <a:r>
              <a:rPr lang="fi-FI" dirty="0" err="1"/>
              <a:t>self-efficacy</a:t>
            </a:r>
            <a:endParaRPr lang="fi-FI" dirty="0"/>
          </a:p>
          <a:p>
            <a:r>
              <a:rPr lang="fi-FI" dirty="0" err="1"/>
              <a:t>Adults</a:t>
            </a:r>
            <a:r>
              <a:rPr lang="fi-FI" dirty="0"/>
              <a:t> as </a:t>
            </a:r>
            <a:r>
              <a:rPr lang="fi-FI" dirty="0" err="1"/>
              <a:t>models</a:t>
            </a:r>
            <a:r>
              <a:rPr lang="fi-FI" dirty="0"/>
              <a:t> </a:t>
            </a:r>
          </a:p>
        </p:txBody>
      </p:sp>
      <p:pic>
        <p:nvPicPr>
          <p:cNvPr id="6" name="Picture 5">
            <a:extLst>
              <a:ext uri="{FF2B5EF4-FFF2-40B4-BE49-F238E27FC236}">
                <a16:creationId xmlns:a16="http://schemas.microsoft.com/office/drawing/2014/main" id="{AA7A32BE-5025-0D79-E322-E4B02613C2B3}"/>
              </a:ext>
            </a:extLst>
          </p:cNvPr>
          <p:cNvPicPr>
            <a:picLocks noChangeAspect="1"/>
          </p:cNvPicPr>
          <p:nvPr/>
        </p:nvPicPr>
        <p:blipFill>
          <a:blip r:embed="rId2"/>
          <a:srcRect r="76374"/>
          <a:stretch>
            <a:fillRect/>
          </a:stretch>
        </p:blipFill>
        <p:spPr>
          <a:xfrm>
            <a:off x="433177" y="2082173"/>
            <a:ext cx="1196125" cy="3262613"/>
          </a:xfrm>
          <a:prstGeom prst="rect">
            <a:avLst/>
          </a:prstGeom>
        </p:spPr>
      </p:pic>
      <p:pic>
        <p:nvPicPr>
          <p:cNvPr id="7" name="Picture 6">
            <a:extLst>
              <a:ext uri="{FF2B5EF4-FFF2-40B4-BE49-F238E27FC236}">
                <a16:creationId xmlns:a16="http://schemas.microsoft.com/office/drawing/2014/main" id="{E4EFBEE7-6D84-65A6-83A4-5A3EBF458530}"/>
              </a:ext>
            </a:extLst>
          </p:cNvPr>
          <p:cNvPicPr>
            <a:picLocks noChangeAspect="1"/>
          </p:cNvPicPr>
          <p:nvPr/>
        </p:nvPicPr>
        <p:blipFill>
          <a:blip r:embed="rId2"/>
          <a:srcRect l="22441"/>
          <a:stretch>
            <a:fillRect/>
          </a:stretch>
        </p:blipFill>
        <p:spPr>
          <a:xfrm>
            <a:off x="9105392" y="4379181"/>
            <a:ext cx="2903005" cy="2412133"/>
          </a:xfrm>
          <a:prstGeom prst="rect">
            <a:avLst/>
          </a:prstGeom>
        </p:spPr>
      </p:pic>
    </p:spTree>
    <p:extLst>
      <p:ext uri="{BB962C8B-B14F-4D97-AF65-F5344CB8AC3E}">
        <p14:creationId xmlns:p14="http://schemas.microsoft.com/office/powerpoint/2010/main" val="291380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FC8E-4EC4-26F9-FBB1-73D59F48EF0F}"/>
              </a:ext>
            </a:extLst>
          </p:cNvPr>
          <p:cNvSpPr>
            <a:spLocks noGrp="1"/>
          </p:cNvSpPr>
          <p:nvPr>
            <p:ph type="title"/>
          </p:nvPr>
        </p:nvSpPr>
        <p:spPr/>
        <p:txBody>
          <a:bodyPr/>
          <a:lstStyle/>
          <a:p>
            <a:r>
              <a:rPr lang="fi-FI" dirty="0" err="1"/>
              <a:t>Consider</a:t>
            </a:r>
            <a:r>
              <a:rPr lang="fi-FI" dirty="0"/>
              <a:t> </a:t>
            </a:r>
            <a:r>
              <a:rPr lang="fi-FI" dirty="0" err="1"/>
              <a:t>so</a:t>
            </a:r>
            <a:r>
              <a:rPr lang="fi-FI" dirty="0"/>
              <a:t> </a:t>
            </a:r>
            <a:r>
              <a:rPr lang="fi-FI" dirty="0" err="1"/>
              <a:t>far</a:t>
            </a:r>
            <a:r>
              <a:rPr lang="fi-FI" dirty="0"/>
              <a:t> </a:t>
            </a:r>
            <a:r>
              <a:rPr lang="fi-FI" dirty="0" err="1"/>
              <a:t>your</a:t>
            </a:r>
            <a:r>
              <a:rPr lang="fi-FI" dirty="0"/>
              <a:t> </a:t>
            </a:r>
            <a:r>
              <a:rPr lang="fi-FI" dirty="0" err="1"/>
              <a:t>university</a:t>
            </a:r>
            <a:r>
              <a:rPr lang="fi-FI" dirty="0"/>
              <a:t> </a:t>
            </a:r>
            <a:r>
              <a:rPr lang="fi-FI" dirty="0" err="1"/>
              <a:t>experience</a:t>
            </a:r>
            <a:endParaRPr lang="fi-FI" dirty="0"/>
          </a:p>
        </p:txBody>
      </p:sp>
      <p:sp>
        <p:nvSpPr>
          <p:cNvPr id="3" name="Content Placeholder 2">
            <a:extLst>
              <a:ext uri="{FF2B5EF4-FFF2-40B4-BE49-F238E27FC236}">
                <a16:creationId xmlns:a16="http://schemas.microsoft.com/office/drawing/2014/main" id="{D274E2D7-BBF7-9A8F-2F17-23499F29E5F8}"/>
              </a:ext>
            </a:extLst>
          </p:cNvPr>
          <p:cNvSpPr>
            <a:spLocks noGrp="1"/>
          </p:cNvSpPr>
          <p:nvPr>
            <p:ph idx="1"/>
          </p:nvPr>
        </p:nvSpPr>
        <p:spPr/>
        <p:txBody>
          <a:bodyPr/>
          <a:lstStyle/>
          <a:p>
            <a:r>
              <a:rPr lang="fi-FI" dirty="0" err="1"/>
              <a:t>What</a:t>
            </a:r>
            <a:r>
              <a:rPr lang="fi-FI" dirty="0"/>
              <a:t> </a:t>
            </a:r>
            <a:r>
              <a:rPr lang="fi-FI" dirty="0" err="1"/>
              <a:t>have</a:t>
            </a:r>
            <a:r>
              <a:rPr lang="fi-FI" dirty="0"/>
              <a:t> </a:t>
            </a:r>
            <a:r>
              <a:rPr lang="fi-FI" dirty="0" err="1"/>
              <a:t>you</a:t>
            </a:r>
            <a:r>
              <a:rPr lang="fi-FI" dirty="0"/>
              <a:t> </a:t>
            </a:r>
            <a:r>
              <a:rPr lang="fi-FI" dirty="0" err="1"/>
              <a:t>discovered</a:t>
            </a:r>
            <a:r>
              <a:rPr lang="fi-FI" dirty="0"/>
              <a:t>? How?</a:t>
            </a:r>
          </a:p>
          <a:p>
            <a:r>
              <a:rPr lang="fi-FI" dirty="0" err="1"/>
              <a:t>What</a:t>
            </a:r>
            <a:r>
              <a:rPr lang="fi-FI" dirty="0"/>
              <a:t> </a:t>
            </a:r>
            <a:r>
              <a:rPr lang="fi-FI" dirty="0" err="1"/>
              <a:t>have</a:t>
            </a:r>
            <a:r>
              <a:rPr lang="fi-FI" dirty="0"/>
              <a:t> </a:t>
            </a:r>
            <a:r>
              <a:rPr lang="fi-FI" dirty="0" err="1"/>
              <a:t>you</a:t>
            </a:r>
            <a:r>
              <a:rPr lang="fi-FI" dirty="0"/>
              <a:t> </a:t>
            </a:r>
            <a:r>
              <a:rPr lang="fi-FI" dirty="0" err="1"/>
              <a:t>experienced</a:t>
            </a:r>
            <a:r>
              <a:rPr lang="fi-FI" dirty="0"/>
              <a:t>? How?</a:t>
            </a:r>
          </a:p>
          <a:p>
            <a:r>
              <a:rPr lang="fi-FI" dirty="0" err="1"/>
              <a:t>What</a:t>
            </a:r>
            <a:r>
              <a:rPr lang="fi-FI" dirty="0"/>
              <a:t> </a:t>
            </a:r>
            <a:r>
              <a:rPr lang="fi-FI" dirty="0" err="1"/>
              <a:t>have</a:t>
            </a:r>
            <a:r>
              <a:rPr lang="fi-FI" dirty="0"/>
              <a:t> </a:t>
            </a:r>
            <a:r>
              <a:rPr lang="fi-FI" dirty="0" err="1"/>
              <a:t>you</a:t>
            </a:r>
            <a:r>
              <a:rPr lang="fi-FI" dirty="0"/>
              <a:t> </a:t>
            </a:r>
            <a:r>
              <a:rPr lang="fi-FI" dirty="0" err="1"/>
              <a:t>been</a:t>
            </a:r>
            <a:r>
              <a:rPr lang="fi-FI" dirty="0"/>
              <a:t> </a:t>
            </a:r>
            <a:r>
              <a:rPr lang="fi-FI" dirty="0" err="1"/>
              <a:t>conditioned</a:t>
            </a:r>
            <a:r>
              <a:rPr lang="fi-FI" dirty="0"/>
              <a:t> to </a:t>
            </a:r>
            <a:r>
              <a:rPr lang="fi-FI" dirty="0" err="1"/>
              <a:t>do</a:t>
            </a:r>
            <a:r>
              <a:rPr lang="fi-FI" dirty="0"/>
              <a:t>? </a:t>
            </a:r>
            <a:r>
              <a:rPr lang="fi-FI" dirty="0" err="1"/>
              <a:t>Expect</a:t>
            </a:r>
            <a:r>
              <a:rPr lang="fi-FI" dirty="0"/>
              <a:t>? How?</a:t>
            </a:r>
          </a:p>
          <a:p>
            <a:r>
              <a:rPr lang="fi-FI" dirty="0" err="1"/>
              <a:t>What</a:t>
            </a:r>
            <a:r>
              <a:rPr lang="fi-FI" dirty="0"/>
              <a:t> </a:t>
            </a:r>
            <a:r>
              <a:rPr lang="fi-FI" dirty="0" err="1"/>
              <a:t>have</a:t>
            </a:r>
            <a:r>
              <a:rPr lang="fi-FI" dirty="0"/>
              <a:t> </a:t>
            </a:r>
            <a:r>
              <a:rPr lang="fi-FI" dirty="0" err="1"/>
              <a:t>you</a:t>
            </a:r>
            <a:r>
              <a:rPr lang="fi-FI" dirty="0"/>
              <a:t> </a:t>
            </a:r>
            <a:r>
              <a:rPr lang="fi-FI" dirty="0" err="1"/>
              <a:t>observed</a:t>
            </a:r>
            <a:r>
              <a:rPr lang="fi-FI" dirty="0"/>
              <a:t> and </a:t>
            </a:r>
            <a:r>
              <a:rPr lang="fi-FI" dirty="0" err="1"/>
              <a:t>realised</a:t>
            </a:r>
            <a:r>
              <a:rPr lang="fi-FI" dirty="0"/>
              <a:t>?</a:t>
            </a:r>
          </a:p>
          <a:p>
            <a:r>
              <a:rPr lang="fi-FI" dirty="0" err="1"/>
              <a:t>What</a:t>
            </a:r>
            <a:r>
              <a:rPr lang="fi-FI" dirty="0"/>
              <a:t> </a:t>
            </a:r>
            <a:r>
              <a:rPr lang="fi-FI" dirty="0" err="1"/>
              <a:t>have</a:t>
            </a:r>
            <a:r>
              <a:rPr lang="fi-FI" dirty="0"/>
              <a:t> </a:t>
            </a:r>
            <a:r>
              <a:rPr lang="fi-FI" dirty="0" err="1"/>
              <a:t>you</a:t>
            </a:r>
            <a:r>
              <a:rPr lang="fi-FI" dirty="0"/>
              <a:t> </a:t>
            </a:r>
            <a:r>
              <a:rPr lang="fi-FI" dirty="0" err="1"/>
              <a:t>reflected</a:t>
            </a:r>
            <a:r>
              <a:rPr lang="fi-FI" dirty="0"/>
              <a:t> on? </a:t>
            </a:r>
            <a:r>
              <a:rPr lang="fi-FI" dirty="0" err="1"/>
              <a:t>Why</a:t>
            </a:r>
            <a:r>
              <a:rPr lang="fi-FI" dirty="0"/>
              <a:t>? How?</a:t>
            </a:r>
          </a:p>
          <a:p>
            <a:endParaRPr lang="fi-FI" dirty="0"/>
          </a:p>
        </p:txBody>
      </p:sp>
      <p:sp>
        <p:nvSpPr>
          <p:cNvPr id="4" name="Rectangle: Rounded Corners 3">
            <a:extLst>
              <a:ext uri="{FF2B5EF4-FFF2-40B4-BE49-F238E27FC236}">
                <a16:creationId xmlns:a16="http://schemas.microsoft.com/office/drawing/2014/main" id="{6A4C79C1-7C58-8818-6393-1E974153E508}"/>
              </a:ext>
            </a:extLst>
          </p:cNvPr>
          <p:cNvSpPr/>
          <p:nvPr/>
        </p:nvSpPr>
        <p:spPr>
          <a:xfrm>
            <a:off x="5740400" y="4632960"/>
            <a:ext cx="6035040" cy="19913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i-FI" sz="2400" dirty="0"/>
              <a:t>In </a:t>
            </a:r>
            <a:r>
              <a:rPr lang="fi-FI" sz="2400" dirty="0" err="1"/>
              <a:t>responding</a:t>
            </a:r>
            <a:r>
              <a:rPr lang="fi-FI" sz="2400" dirty="0"/>
              <a:t> to </a:t>
            </a:r>
            <a:r>
              <a:rPr lang="fi-FI" sz="2400" dirty="0" err="1"/>
              <a:t>these</a:t>
            </a:r>
            <a:r>
              <a:rPr lang="fi-FI" sz="2400" dirty="0"/>
              <a:t> </a:t>
            </a:r>
            <a:r>
              <a:rPr lang="fi-FI" sz="2400" dirty="0" err="1"/>
              <a:t>questions</a:t>
            </a:r>
            <a:r>
              <a:rPr lang="fi-FI" sz="2400" dirty="0"/>
              <a:t> </a:t>
            </a:r>
            <a:r>
              <a:rPr lang="fi-FI" sz="2400" dirty="0" err="1"/>
              <a:t>see</a:t>
            </a:r>
            <a:r>
              <a:rPr lang="fi-FI" sz="2400" dirty="0"/>
              <a:t> </a:t>
            </a:r>
            <a:r>
              <a:rPr lang="fi-FI" sz="2400" dirty="0" err="1"/>
              <a:t>how</a:t>
            </a:r>
            <a:r>
              <a:rPr lang="fi-FI" sz="2400" dirty="0"/>
              <a:t> the </a:t>
            </a:r>
            <a:r>
              <a:rPr lang="fi-FI" sz="2400" dirty="0" err="1"/>
              <a:t>different</a:t>
            </a:r>
            <a:r>
              <a:rPr lang="fi-FI" sz="2400" dirty="0"/>
              <a:t> </a:t>
            </a:r>
            <a:r>
              <a:rPr lang="fi-FI" sz="2400" dirty="0" err="1"/>
              <a:t>theories</a:t>
            </a:r>
            <a:r>
              <a:rPr lang="fi-FI" sz="2400" dirty="0"/>
              <a:t> of </a:t>
            </a:r>
            <a:r>
              <a:rPr lang="fi-FI" sz="2400" dirty="0" err="1"/>
              <a:t>learning</a:t>
            </a:r>
            <a:r>
              <a:rPr lang="fi-FI" sz="2400" dirty="0"/>
              <a:t> help </a:t>
            </a:r>
            <a:r>
              <a:rPr lang="fi-FI" sz="2400" dirty="0" err="1"/>
              <a:t>you</a:t>
            </a:r>
            <a:r>
              <a:rPr lang="fi-FI" sz="2400" dirty="0"/>
              <a:t> to </a:t>
            </a:r>
            <a:r>
              <a:rPr lang="fi-FI" sz="2400" dirty="0" err="1"/>
              <a:t>name</a:t>
            </a:r>
            <a:r>
              <a:rPr lang="fi-FI" sz="2400" dirty="0"/>
              <a:t> </a:t>
            </a:r>
            <a:r>
              <a:rPr lang="fi-FI" sz="2400" dirty="0" err="1"/>
              <a:t>what</a:t>
            </a:r>
            <a:r>
              <a:rPr lang="fi-FI" sz="2400" dirty="0"/>
              <a:t> </a:t>
            </a:r>
            <a:r>
              <a:rPr lang="fi-FI" sz="2400" dirty="0" err="1"/>
              <a:t>has</a:t>
            </a:r>
            <a:r>
              <a:rPr lang="fi-FI" sz="2400" dirty="0"/>
              <a:t> </a:t>
            </a:r>
            <a:r>
              <a:rPr lang="fi-FI" sz="2400" dirty="0" err="1"/>
              <a:t>been</a:t>
            </a:r>
            <a:r>
              <a:rPr lang="fi-FI" sz="2400" dirty="0"/>
              <a:t> </a:t>
            </a:r>
            <a:r>
              <a:rPr lang="fi-FI" sz="2400" dirty="0" err="1"/>
              <a:t>part</a:t>
            </a:r>
            <a:r>
              <a:rPr lang="fi-FI" sz="2400" dirty="0"/>
              <a:t> of – </a:t>
            </a:r>
            <a:r>
              <a:rPr lang="fi-FI" sz="2400" dirty="0" err="1"/>
              <a:t>or</a:t>
            </a:r>
            <a:r>
              <a:rPr lang="fi-FI" sz="2400" dirty="0"/>
              <a:t> </a:t>
            </a:r>
            <a:r>
              <a:rPr lang="fi-FI" sz="2400" dirty="0" err="1"/>
              <a:t>missing</a:t>
            </a:r>
            <a:r>
              <a:rPr lang="fi-FI" sz="2400" dirty="0"/>
              <a:t> </a:t>
            </a:r>
            <a:r>
              <a:rPr lang="fi-FI" sz="2400" dirty="0" err="1"/>
              <a:t>from</a:t>
            </a:r>
            <a:r>
              <a:rPr lang="fi-FI" sz="2400" dirty="0"/>
              <a:t> – </a:t>
            </a:r>
            <a:r>
              <a:rPr lang="fi-FI" sz="2400" dirty="0" err="1"/>
              <a:t>your</a:t>
            </a:r>
            <a:r>
              <a:rPr lang="fi-FI" sz="2400" dirty="0"/>
              <a:t> </a:t>
            </a:r>
            <a:r>
              <a:rPr lang="fi-FI" sz="2400" dirty="0" err="1"/>
              <a:t>journey</a:t>
            </a:r>
            <a:r>
              <a:rPr lang="fi-FI" sz="2400" dirty="0"/>
              <a:t> </a:t>
            </a:r>
            <a:r>
              <a:rPr lang="fi-FI" sz="2400" dirty="0" err="1"/>
              <a:t>so</a:t>
            </a:r>
            <a:r>
              <a:rPr lang="fi-FI" sz="2400" dirty="0"/>
              <a:t> </a:t>
            </a:r>
            <a:r>
              <a:rPr lang="fi-FI" sz="2400" dirty="0" err="1"/>
              <a:t>far</a:t>
            </a:r>
            <a:endParaRPr lang="fi-FI" sz="2400" dirty="0"/>
          </a:p>
        </p:txBody>
      </p:sp>
    </p:spTree>
    <p:extLst>
      <p:ext uri="{BB962C8B-B14F-4D97-AF65-F5344CB8AC3E}">
        <p14:creationId xmlns:p14="http://schemas.microsoft.com/office/powerpoint/2010/main" val="349234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340A7-45D4-2872-6474-C2D998FEF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AFF86-39A8-50D3-13A5-C8B11012AC9C}"/>
              </a:ext>
            </a:extLst>
          </p:cNvPr>
          <p:cNvSpPr>
            <a:spLocks noGrp="1"/>
          </p:cNvSpPr>
          <p:nvPr>
            <p:ph type="title"/>
          </p:nvPr>
        </p:nvSpPr>
        <p:spPr/>
        <p:txBody>
          <a:bodyPr/>
          <a:lstStyle/>
          <a:p>
            <a:r>
              <a:rPr lang="fi-FI" dirty="0" err="1"/>
              <a:t>Where</a:t>
            </a:r>
            <a:r>
              <a:rPr lang="fi-FI" dirty="0"/>
              <a:t> </a:t>
            </a:r>
            <a:r>
              <a:rPr lang="fi-FI" dirty="0" err="1"/>
              <a:t>next</a:t>
            </a:r>
            <a:r>
              <a:rPr lang="fi-FI" dirty="0"/>
              <a:t>?</a:t>
            </a:r>
          </a:p>
        </p:txBody>
      </p:sp>
      <p:pic>
        <p:nvPicPr>
          <p:cNvPr id="4" name="Picture 3">
            <a:extLst>
              <a:ext uri="{FF2B5EF4-FFF2-40B4-BE49-F238E27FC236}">
                <a16:creationId xmlns:a16="http://schemas.microsoft.com/office/drawing/2014/main" id="{330022FF-85D6-F7B1-D6EC-4221FABF3F67}"/>
              </a:ext>
            </a:extLst>
          </p:cNvPr>
          <p:cNvPicPr>
            <a:picLocks noChangeAspect="1"/>
          </p:cNvPicPr>
          <p:nvPr/>
        </p:nvPicPr>
        <p:blipFill>
          <a:blip r:embed="rId2"/>
          <a:stretch>
            <a:fillRect/>
          </a:stretch>
        </p:blipFill>
        <p:spPr>
          <a:xfrm rot="16200000">
            <a:off x="3091200" y="181618"/>
            <a:ext cx="5344193" cy="7688580"/>
          </a:xfrm>
          <a:prstGeom prst="rect">
            <a:avLst/>
          </a:prstGeom>
        </p:spPr>
      </p:pic>
      <p:pic>
        <p:nvPicPr>
          <p:cNvPr id="6" name="Picture 5">
            <a:extLst>
              <a:ext uri="{FF2B5EF4-FFF2-40B4-BE49-F238E27FC236}">
                <a16:creationId xmlns:a16="http://schemas.microsoft.com/office/drawing/2014/main" id="{0CA0C7E4-9D0E-4563-1648-ABB3FE3DA7C0}"/>
              </a:ext>
            </a:extLst>
          </p:cNvPr>
          <p:cNvPicPr>
            <a:picLocks noChangeAspect="1"/>
          </p:cNvPicPr>
          <p:nvPr/>
        </p:nvPicPr>
        <p:blipFill>
          <a:blip r:embed="rId3"/>
          <a:stretch>
            <a:fillRect/>
          </a:stretch>
        </p:blipFill>
        <p:spPr>
          <a:xfrm>
            <a:off x="6891588" y="5254767"/>
            <a:ext cx="1246771" cy="1111139"/>
          </a:xfrm>
          <a:prstGeom prst="rect">
            <a:avLst/>
          </a:prstGeom>
        </p:spPr>
      </p:pic>
      <p:pic>
        <p:nvPicPr>
          <p:cNvPr id="8" name="Picture 7">
            <a:extLst>
              <a:ext uri="{FF2B5EF4-FFF2-40B4-BE49-F238E27FC236}">
                <a16:creationId xmlns:a16="http://schemas.microsoft.com/office/drawing/2014/main" id="{E9DA9510-AF5C-C241-1433-5236F0A11808}"/>
              </a:ext>
            </a:extLst>
          </p:cNvPr>
          <p:cNvPicPr>
            <a:picLocks noChangeAspect="1"/>
          </p:cNvPicPr>
          <p:nvPr/>
        </p:nvPicPr>
        <p:blipFill>
          <a:blip r:embed="rId4"/>
          <a:stretch>
            <a:fillRect/>
          </a:stretch>
        </p:blipFill>
        <p:spPr>
          <a:xfrm>
            <a:off x="2236380" y="3531075"/>
            <a:ext cx="1621789" cy="1265225"/>
          </a:xfrm>
          <a:prstGeom prst="rect">
            <a:avLst/>
          </a:prstGeom>
        </p:spPr>
      </p:pic>
      <p:pic>
        <p:nvPicPr>
          <p:cNvPr id="10" name="Picture 9">
            <a:extLst>
              <a:ext uri="{FF2B5EF4-FFF2-40B4-BE49-F238E27FC236}">
                <a16:creationId xmlns:a16="http://schemas.microsoft.com/office/drawing/2014/main" id="{9FCC8E06-36CF-4988-EF55-715F671A9D5D}"/>
              </a:ext>
            </a:extLst>
          </p:cNvPr>
          <p:cNvPicPr>
            <a:picLocks noChangeAspect="1"/>
          </p:cNvPicPr>
          <p:nvPr/>
        </p:nvPicPr>
        <p:blipFill>
          <a:blip r:embed="rId5"/>
          <a:stretch>
            <a:fillRect/>
          </a:stretch>
        </p:blipFill>
        <p:spPr>
          <a:xfrm>
            <a:off x="6001833" y="2676417"/>
            <a:ext cx="1050574" cy="1111139"/>
          </a:xfrm>
          <a:prstGeom prst="rect">
            <a:avLst/>
          </a:prstGeom>
        </p:spPr>
      </p:pic>
      <p:pic>
        <p:nvPicPr>
          <p:cNvPr id="12" name="Picture 11">
            <a:extLst>
              <a:ext uri="{FF2B5EF4-FFF2-40B4-BE49-F238E27FC236}">
                <a16:creationId xmlns:a16="http://schemas.microsoft.com/office/drawing/2014/main" id="{2E9EDC99-7CA3-B2A9-E828-549758182B57}"/>
              </a:ext>
            </a:extLst>
          </p:cNvPr>
          <p:cNvPicPr>
            <a:picLocks noChangeAspect="1"/>
          </p:cNvPicPr>
          <p:nvPr/>
        </p:nvPicPr>
        <p:blipFill>
          <a:blip r:embed="rId6"/>
          <a:stretch>
            <a:fillRect/>
          </a:stretch>
        </p:blipFill>
        <p:spPr>
          <a:xfrm>
            <a:off x="4726848" y="4318542"/>
            <a:ext cx="947886" cy="1645941"/>
          </a:xfrm>
          <a:prstGeom prst="rect">
            <a:avLst/>
          </a:prstGeom>
        </p:spPr>
      </p:pic>
      <p:pic>
        <p:nvPicPr>
          <p:cNvPr id="14" name="Picture 13">
            <a:extLst>
              <a:ext uri="{FF2B5EF4-FFF2-40B4-BE49-F238E27FC236}">
                <a16:creationId xmlns:a16="http://schemas.microsoft.com/office/drawing/2014/main" id="{2339BFBD-26AA-7C5F-1DC7-3B3BCFFDD085}"/>
              </a:ext>
            </a:extLst>
          </p:cNvPr>
          <p:cNvPicPr>
            <a:picLocks noChangeAspect="1"/>
          </p:cNvPicPr>
          <p:nvPr/>
        </p:nvPicPr>
        <p:blipFill>
          <a:blip r:embed="rId7"/>
          <a:stretch>
            <a:fillRect/>
          </a:stretch>
        </p:blipFill>
        <p:spPr>
          <a:xfrm>
            <a:off x="7616185" y="2192746"/>
            <a:ext cx="1439016" cy="1111139"/>
          </a:xfrm>
          <a:prstGeom prst="rect">
            <a:avLst/>
          </a:prstGeom>
        </p:spPr>
      </p:pic>
      <p:pic>
        <p:nvPicPr>
          <p:cNvPr id="16" name="Picture 15">
            <a:extLst>
              <a:ext uri="{FF2B5EF4-FFF2-40B4-BE49-F238E27FC236}">
                <a16:creationId xmlns:a16="http://schemas.microsoft.com/office/drawing/2014/main" id="{FCD5AF5E-5D6D-76BA-CF68-A3BD7F442579}"/>
              </a:ext>
            </a:extLst>
          </p:cNvPr>
          <p:cNvPicPr>
            <a:picLocks noChangeAspect="1"/>
          </p:cNvPicPr>
          <p:nvPr/>
        </p:nvPicPr>
        <p:blipFill>
          <a:blip r:embed="rId8"/>
          <a:stretch>
            <a:fillRect/>
          </a:stretch>
        </p:blipFill>
        <p:spPr>
          <a:xfrm>
            <a:off x="7949313" y="3805943"/>
            <a:ext cx="1033831" cy="1502335"/>
          </a:xfrm>
          <a:prstGeom prst="rect">
            <a:avLst/>
          </a:prstGeom>
        </p:spPr>
      </p:pic>
      <p:pic>
        <p:nvPicPr>
          <p:cNvPr id="18" name="Picture 17">
            <a:extLst>
              <a:ext uri="{FF2B5EF4-FFF2-40B4-BE49-F238E27FC236}">
                <a16:creationId xmlns:a16="http://schemas.microsoft.com/office/drawing/2014/main" id="{8F9BE0A9-84D5-3A23-F3BE-BE1DB54ECFAC}"/>
              </a:ext>
            </a:extLst>
          </p:cNvPr>
          <p:cNvPicPr>
            <a:picLocks noChangeAspect="1"/>
          </p:cNvPicPr>
          <p:nvPr/>
        </p:nvPicPr>
        <p:blipFill>
          <a:blip r:embed="rId9"/>
          <a:stretch>
            <a:fillRect/>
          </a:stretch>
        </p:blipFill>
        <p:spPr>
          <a:xfrm>
            <a:off x="4584253" y="1842965"/>
            <a:ext cx="1285983" cy="1067206"/>
          </a:xfrm>
          <a:prstGeom prst="rect">
            <a:avLst/>
          </a:prstGeom>
        </p:spPr>
      </p:pic>
      <p:pic>
        <p:nvPicPr>
          <p:cNvPr id="20" name="Picture 19">
            <a:extLst>
              <a:ext uri="{FF2B5EF4-FFF2-40B4-BE49-F238E27FC236}">
                <a16:creationId xmlns:a16="http://schemas.microsoft.com/office/drawing/2014/main" id="{18827F25-912B-626D-CFBA-2F6CFE445699}"/>
              </a:ext>
            </a:extLst>
          </p:cNvPr>
          <p:cNvPicPr>
            <a:picLocks noChangeAspect="1"/>
          </p:cNvPicPr>
          <p:nvPr/>
        </p:nvPicPr>
        <p:blipFill>
          <a:blip r:embed="rId10"/>
          <a:stretch>
            <a:fillRect/>
          </a:stretch>
        </p:blipFill>
        <p:spPr>
          <a:xfrm flipH="1">
            <a:off x="3845158" y="2445346"/>
            <a:ext cx="846206" cy="666931"/>
          </a:xfrm>
          <a:prstGeom prst="rect">
            <a:avLst/>
          </a:prstGeom>
        </p:spPr>
      </p:pic>
      <p:pic>
        <p:nvPicPr>
          <p:cNvPr id="22" name="Picture 21">
            <a:extLst>
              <a:ext uri="{FF2B5EF4-FFF2-40B4-BE49-F238E27FC236}">
                <a16:creationId xmlns:a16="http://schemas.microsoft.com/office/drawing/2014/main" id="{2FDFCA97-E37A-0360-9922-01007D27D450}"/>
              </a:ext>
            </a:extLst>
          </p:cNvPr>
          <p:cNvPicPr>
            <a:picLocks noChangeAspect="1"/>
          </p:cNvPicPr>
          <p:nvPr/>
        </p:nvPicPr>
        <p:blipFill>
          <a:blip r:embed="rId11"/>
          <a:stretch>
            <a:fillRect/>
          </a:stretch>
        </p:blipFill>
        <p:spPr>
          <a:xfrm>
            <a:off x="2474714" y="5250501"/>
            <a:ext cx="1997549" cy="1206853"/>
          </a:xfrm>
          <a:prstGeom prst="rect">
            <a:avLst/>
          </a:prstGeom>
        </p:spPr>
      </p:pic>
      <p:pic>
        <p:nvPicPr>
          <p:cNvPr id="24" name="Picture 23">
            <a:extLst>
              <a:ext uri="{FF2B5EF4-FFF2-40B4-BE49-F238E27FC236}">
                <a16:creationId xmlns:a16="http://schemas.microsoft.com/office/drawing/2014/main" id="{61213545-C42C-6998-3831-C843C4D909AF}"/>
              </a:ext>
            </a:extLst>
          </p:cNvPr>
          <p:cNvPicPr>
            <a:picLocks noChangeAspect="1"/>
          </p:cNvPicPr>
          <p:nvPr/>
        </p:nvPicPr>
        <p:blipFill>
          <a:blip r:embed="rId12"/>
          <a:stretch>
            <a:fillRect/>
          </a:stretch>
        </p:blipFill>
        <p:spPr>
          <a:xfrm>
            <a:off x="2673483" y="1835961"/>
            <a:ext cx="1033831" cy="1002970"/>
          </a:xfrm>
          <a:prstGeom prst="rect">
            <a:avLst/>
          </a:prstGeom>
        </p:spPr>
      </p:pic>
      <p:pic>
        <p:nvPicPr>
          <p:cNvPr id="27" name="Picture 26">
            <a:extLst>
              <a:ext uri="{FF2B5EF4-FFF2-40B4-BE49-F238E27FC236}">
                <a16:creationId xmlns:a16="http://schemas.microsoft.com/office/drawing/2014/main" id="{E5A20EEA-FD3D-DC41-D8C3-A432F1902506}"/>
              </a:ext>
            </a:extLst>
          </p:cNvPr>
          <p:cNvPicPr>
            <a:picLocks noChangeAspect="1"/>
          </p:cNvPicPr>
          <p:nvPr/>
        </p:nvPicPr>
        <p:blipFill>
          <a:blip r:embed="rId13"/>
          <a:stretch>
            <a:fillRect/>
          </a:stretch>
        </p:blipFill>
        <p:spPr>
          <a:xfrm rot="6477852">
            <a:off x="5968749" y="4294184"/>
            <a:ext cx="954566" cy="1101999"/>
          </a:xfrm>
          <a:prstGeom prst="rect">
            <a:avLst/>
          </a:prstGeom>
        </p:spPr>
      </p:pic>
      <p:sp>
        <p:nvSpPr>
          <p:cNvPr id="28" name="TextBox 27">
            <a:extLst>
              <a:ext uri="{FF2B5EF4-FFF2-40B4-BE49-F238E27FC236}">
                <a16:creationId xmlns:a16="http://schemas.microsoft.com/office/drawing/2014/main" id="{622F527F-99C0-A7DF-DB7E-B9E89D8B9120}"/>
              </a:ext>
            </a:extLst>
          </p:cNvPr>
          <p:cNvSpPr txBox="1"/>
          <p:nvPr/>
        </p:nvSpPr>
        <p:spPr>
          <a:xfrm>
            <a:off x="2474889" y="2842745"/>
            <a:ext cx="1050288" cy="261610"/>
          </a:xfrm>
          <a:prstGeom prst="rect">
            <a:avLst/>
          </a:prstGeom>
          <a:noFill/>
        </p:spPr>
        <p:txBody>
          <a:bodyPr wrap="none" rtlCol="0">
            <a:spAutoFit/>
          </a:bodyPr>
          <a:lstStyle/>
          <a:p>
            <a:r>
              <a:rPr lang="fi-FI" sz="1100" dirty="0" err="1">
                <a:latin typeface="Alasassy Caps" pitchFamily="2" charset="0"/>
              </a:rPr>
              <a:t>Discovery</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29" name="TextBox 28">
            <a:extLst>
              <a:ext uri="{FF2B5EF4-FFF2-40B4-BE49-F238E27FC236}">
                <a16:creationId xmlns:a16="http://schemas.microsoft.com/office/drawing/2014/main" id="{4FB4F968-1076-CD51-7156-DAA1E591C63D}"/>
              </a:ext>
            </a:extLst>
          </p:cNvPr>
          <p:cNvSpPr txBox="1"/>
          <p:nvPr/>
        </p:nvSpPr>
        <p:spPr>
          <a:xfrm>
            <a:off x="4542151" y="1712160"/>
            <a:ext cx="1051891" cy="261610"/>
          </a:xfrm>
          <a:prstGeom prst="rect">
            <a:avLst/>
          </a:prstGeom>
          <a:noFill/>
        </p:spPr>
        <p:txBody>
          <a:bodyPr wrap="none" rtlCol="0">
            <a:spAutoFit/>
          </a:bodyPr>
          <a:lstStyle/>
          <a:p>
            <a:r>
              <a:rPr lang="fi-FI" sz="1100" dirty="0" err="1">
                <a:latin typeface="Alasassy Caps" pitchFamily="2" charset="0"/>
              </a:rPr>
              <a:t>Zoo</a:t>
            </a:r>
            <a:r>
              <a:rPr lang="fi-FI" sz="1100" dirty="0">
                <a:latin typeface="Alasassy Caps" pitchFamily="2" charset="0"/>
              </a:rPr>
              <a:t> of </a:t>
            </a:r>
            <a:r>
              <a:rPr lang="fi-FI" sz="1100" dirty="0" err="1">
                <a:latin typeface="Alasassy Caps" pitchFamily="2" charset="0"/>
              </a:rPr>
              <a:t>behaviorism</a:t>
            </a:r>
            <a:endParaRPr lang="fi-FI" sz="1100" dirty="0">
              <a:latin typeface="Alasassy Caps" pitchFamily="2" charset="0"/>
            </a:endParaRPr>
          </a:p>
        </p:txBody>
      </p:sp>
      <p:sp>
        <p:nvSpPr>
          <p:cNvPr id="30" name="TextBox 29">
            <a:extLst>
              <a:ext uri="{FF2B5EF4-FFF2-40B4-BE49-F238E27FC236}">
                <a16:creationId xmlns:a16="http://schemas.microsoft.com/office/drawing/2014/main" id="{8F26C03D-29C1-6294-1A2B-9A3D122C7E49}"/>
              </a:ext>
            </a:extLst>
          </p:cNvPr>
          <p:cNvSpPr txBox="1"/>
          <p:nvPr/>
        </p:nvSpPr>
        <p:spPr>
          <a:xfrm>
            <a:off x="6153147" y="2429515"/>
            <a:ext cx="992579" cy="261610"/>
          </a:xfrm>
          <a:prstGeom prst="rect">
            <a:avLst/>
          </a:prstGeom>
          <a:noFill/>
        </p:spPr>
        <p:txBody>
          <a:bodyPr wrap="none" rtlCol="0">
            <a:spAutoFit/>
          </a:bodyPr>
          <a:lstStyle/>
          <a:p>
            <a:r>
              <a:rPr lang="fi-FI" sz="1100" dirty="0">
                <a:latin typeface="Alasassy Caps" pitchFamily="2" charset="0"/>
              </a:rPr>
              <a:t>Peak of </a:t>
            </a:r>
            <a:r>
              <a:rPr lang="fi-FI" sz="1100" dirty="0" err="1">
                <a:latin typeface="Alasassy Caps" pitchFamily="2" charset="0"/>
              </a:rPr>
              <a:t>cognition</a:t>
            </a:r>
            <a:endParaRPr lang="fi-FI" sz="1100" dirty="0">
              <a:latin typeface="Alasassy Caps" pitchFamily="2" charset="0"/>
            </a:endParaRPr>
          </a:p>
        </p:txBody>
      </p:sp>
      <p:sp>
        <p:nvSpPr>
          <p:cNvPr id="31" name="TextBox 30">
            <a:extLst>
              <a:ext uri="{FF2B5EF4-FFF2-40B4-BE49-F238E27FC236}">
                <a16:creationId xmlns:a16="http://schemas.microsoft.com/office/drawing/2014/main" id="{5AABE197-27C6-3DA5-3A1A-90907FC9C721}"/>
              </a:ext>
            </a:extLst>
          </p:cNvPr>
          <p:cNvSpPr txBox="1"/>
          <p:nvPr/>
        </p:nvSpPr>
        <p:spPr>
          <a:xfrm>
            <a:off x="7707729" y="3291414"/>
            <a:ext cx="1611339" cy="261610"/>
          </a:xfrm>
          <a:prstGeom prst="rect">
            <a:avLst/>
          </a:prstGeom>
          <a:noFill/>
        </p:spPr>
        <p:txBody>
          <a:bodyPr wrap="none" rtlCol="0">
            <a:spAutoFit/>
          </a:bodyPr>
          <a:lstStyle/>
          <a:p>
            <a:r>
              <a:rPr lang="fi-FI" sz="1100" dirty="0">
                <a:latin typeface="Alasassy Caps" pitchFamily="2" charset="0"/>
              </a:rPr>
              <a:t>Garden of </a:t>
            </a:r>
            <a:r>
              <a:rPr lang="fi-FI" sz="1100" dirty="0" err="1">
                <a:latin typeface="Alasassy Caps" pitchFamily="2" charset="0"/>
              </a:rPr>
              <a:t>meaningful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2" name="TextBox 31">
            <a:extLst>
              <a:ext uri="{FF2B5EF4-FFF2-40B4-BE49-F238E27FC236}">
                <a16:creationId xmlns:a16="http://schemas.microsoft.com/office/drawing/2014/main" id="{393E824F-25E5-5D4D-FCBE-786DD2598610}"/>
              </a:ext>
            </a:extLst>
          </p:cNvPr>
          <p:cNvSpPr txBox="1"/>
          <p:nvPr/>
        </p:nvSpPr>
        <p:spPr>
          <a:xfrm>
            <a:off x="3125799" y="3656751"/>
            <a:ext cx="1274708" cy="261610"/>
          </a:xfrm>
          <a:prstGeom prst="rect">
            <a:avLst/>
          </a:prstGeom>
          <a:noFill/>
        </p:spPr>
        <p:txBody>
          <a:bodyPr wrap="none" rtlCol="0">
            <a:spAutoFit/>
          </a:bodyPr>
          <a:lstStyle/>
          <a:p>
            <a:r>
              <a:rPr lang="fi-FI" sz="1100" dirty="0" err="1">
                <a:latin typeface="Alasassy Caps" pitchFamily="2" charset="0"/>
              </a:rPr>
              <a:t>Experience</a:t>
            </a:r>
            <a:r>
              <a:rPr lang="fi-FI" sz="1100" dirty="0">
                <a:latin typeface="Alasassy Caps" pitchFamily="2" charset="0"/>
              </a:rPr>
              <a:t> &amp; </a:t>
            </a:r>
            <a:r>
              <a:rPr lang="fi-FI" sz="1100" dirty="0" err="1">
                <a:latin typeface="Alasassy Caps" pitchFamily="2" charset="0"/>
              </a:rPr>
              <a:t>reflection</a:t>
            </a:r>
            <a:endParaRPr lang="fi-FI" sz="1100" dirty="0">
              <a:latin typeface="Alasassy Caps" pitchFamily="2" charset="0"/>
            </a:endParaRPr>
          </a:p>
        </p:txBody>
      </p:sp>
      <p:sp>
        <p:nvSpPr>
          <p:cNvPr id="33" name="TextBox 32">
            <a:extLst>
              <a:ext uri="{FF2B5EF4-FFF2-40B4-BE49-F238E27FC236}">
                <a16:creationId xmlns:a16="http://schemas.microsoft.com/office/drawing/2014/main" id="{48A132A6-B106-5978-BF17-0E291F5096C1}"/>
              </a:ext>
            </a:extLst>
          </p:cNvPr>
          <p:cNvSpPr txBox="1"/>
          <p:nvPr/>
        </p:nvSpPr>
        <p:spPr>
          <a:xfrm>
            <a:off x="2803480" y="5111774"/>
            <a:ext cx="885179" cy="261610"/>
          </a:xfrm>
          <a:prstGeom prst="rect">
            <a:avLst/>
          </a:prstGeom>
          <a:noFill/>
        </p:spPr>
        <p:txBody>
          <a:bodyPr wrap="none" rtlCol="0">
            <a:spAutoFit/>
          </a:bodyPr>
          <a:lstStyle/>
          <a:p>
            <a:r>
              <a:rPr lang="fi-FI" sz="1100" dirty="0" err="1">
                <a:latin typeface="Alasassy Caps" pitchFamily="2" charset="0"/>
              </a:rPr>
              <a:t>social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4" name="TextBox 33">
            <a:extLst>
              <a:ext uri="{FF2B5EF4-FFF2-40B4-BE49-F238E27FC236}">
                <a16:creationId xmlns:a16="http://schemas.microsoft.com/office/drawing/2014/main" id="{A08959B9-AEBB-BA96-7E57-98CB375E3A05}"/>
              </a:ext>
            </a:extLst>
          </p:cNvPr>
          <p:cNvSpPr txBox="1"/>
          <p:nvPr/>
        </p:nvSpPr>
        <p:spPr>
          <a:xfrm>
            <a:off x="5763297" y="5373384"/>
            <a:ext cx="829073" cy="600164"/>
          </a:xfrm>
          <a:prstGeom prst="rect">
            <a:avLst/>
          </a:prstGeom>
          <a:noFill/>
        </p:spPr>
        <p:txBody>
          <a:bodyPr wrap="none" rtlCol="0">
            <a:spAutoFit/>
          </a:bodyPr>
          <a:lstStyle/>
          <a:p>
            <a:r>
              <a:rPr lang="fi-FI" sz="1100" dirty="0">
                <a:latin typeface="Alasassy Caps" pitchFamily="2" charset="0"/>
              </a:rPr>
              <a:t>The </a:t>
            </a:r>
            <a:r>
              <a:rPr lang="fi-FI" sz="1100" dirty="0" err="1">
                <a:latin typeface="Alasassy Caps" pitchFamily="2" charset="0"/>
              </a:rPr>
              <a:t>planes</a:t>
            </a:r>
            <a:r>
              <a:rPr lang="fi-FI" sz="1100" dirty="0">
                <a:latin typeface="Alasassy Caps" pitchFamily="2" charset="0"/>
              </a:rPr>
              <a:t> of</a:t>
            </a:r>
          </a:p>
          <a:p>
            <a:r>
              <a:rPr lang="fi-FI" sz="1100" dirty="0" err="1">
                <a:latin typeface="Alasassy Caps" pitchFamily="2" charset="0"/>
              </a:rPr>
              <a:t>Sociocultural</a:t>
            </a:r>
            <a:endParaRPr lang="fi-FI" sz="1100" dirty="0">
              <a:latin typeface="Alasassy Caps" pitchFamily="2" charset="0"/>
            </a:endParaRPr>
          </a:p>
          <a:p>
            <a:r>
              <a:rPr lang="fi-FI" sz="1100" dirty="0" err="1">
                <a:latin typeface="Alasassy Caps" pitchFamily="2" charset="0"/>
              </a:rPr>
              <a:t>learning</a:t>
            </a:r>
            <a:endParaRPr lang="fi-FI" sz="1100" dirty="0">
              <a:latin typeface="Alasassy Caps" pitchFamily="2" charset="0"/>
            </a:endParaRPr>
          </a:p>
        </p:txBody>
      </p:sp>
      <p:sp>
        <p:nvSpPr>
          <p:cNvPr id="35" name="TextBox 34">
            <a:extLst>
              <a:ext uri="{FF2B5EF4-FFF2-40B4-BE49-F238E27FC236}">
                <a16:creationId xmlns:a16="http://schemas.microsoft.com/office/drawing/2014/main" id="{ED50945C-ECC9-BC41-F672-64CB1032B9AC}"/>
              </a:ext>
            </a:extLst>
          </p:cNvPr>
          <p:cNvSpPr txBox="1"/>
          <p:nvPr/>
        </p:nvSpPr>
        <p:spPr>
          <a:xfrm>
            <a:off x="7697226" y="6235101"/>
            <a:ext cx="1220206" cy="261610"/>
          </a:xfrm>
          <a:prstGeom prst="rect">
            <a:avLst/>
          </a:prstGeom>
          <a:noFill/>
        </p:spPr>
        <p:txBody>
          <a:bodyPr wrap="none" rtlCol="0">
            <a:spAutoFit/>
          </a:bodyPr>
          <a:lstStyle/>
          <a:p>
            <a:r>
              <a:rPr lang="fi-FI" sz="1100" dirty="0" err="1">
                <a:latin typeface="Alasassy Caps" pitchFamily="2" charset="0"/>
              </a:rPr>
              <a:t>Community</a:t>
            </a:r>
            <a:r>
              <a:rPr lang="fi-FI" sz="1100" dirty="0">
                <a:latin typeface="Alasassy Caps" pitchFamily="2" charset="0"/>
              </a:rPr>
              <a:t> of </a:t>
            </a:r>
            <a:r>
              <a:rPr lang="fi-FI" sz="1100" dirty="0" err="1">
                <a:latin typeface="Alasassy Caps" pitchFamily="2" charset="0"/>
              </a:rPr>
              <a:t>practice</a:t>
            </a:r>
            <a:endParaRPr lang="fi-FI" sz="1100" dirty="0">
              <a:latin typeface="Alasassy Caps" pitchFamily="2" charset="0"/>
            </a:endParaRPr>
          </a:p>
        </p:txBody>
      </p:sp>
      <p:sp>
        <p:nvSpPr>
          <p:cNvPr id="36" name="TextBox 35">
            <a:extLst>
              <a:ext uri="{FF2B5EF4-FFF2-40B4-BE49-F238E27FC236}">
                <a16:creationId xmlns:a16="http://schemas.microsoft.com/office/drawing/2014/main" id="{F6E3BD57-50EF-F521-AEDB-9C0E7F29B305}"/>
              </a:ext>
            </a:extLst>
          </p:cNvPr>
          <p:cNvSpPr txBox="1"/>
          <p:nvPr/>
        </p:nvSpPr>
        <p:spPr>
          <a:xfrm>
            <a:off x="8250774" y="5242579"/>
            <a:ext cx="1037463" cy="261610"/>
          </a:xfrm>
          <a:prstGeom prst="rect">
            <a:avLst/>
          </a:prstGeom>
          <a:noFill/>
        </p:spPr>
        <p:txBody>
          <a:bodyPr wrap="none" rtlCol="0">
            <a:spAutoFit/>
          </a:bodyPr>
          <a:lstStyle/>
          <a:p>
            <a:r>
              <a:rPr lang="fi-FI" sz="1100" dirty="0" err="1">
                <a:latin typeface="Alasassy Caps" pitchFamily="2" charset="0"/>
              </a:rPr>
              <a:t>embodied</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 name="Oval 2">
            <a:extLst>
              <a:ext uri="{FF2B5EF4-FFF2-40B4-BE49-F238E27FC236}">
                <a16:creationId xmlns:a16="http://schemas.microsoft.com/office/drawing/2014/main" id="{6E47BD91-25B4-B18E-AB2D-BC0C64F11F5A}"/>
              </a:ext>
            </a:extLst>
          </p:cNvPr>
          <p:cNvSpPr/>
          <p:nvPr/>
        </p:nvSpPr>
        <p:spPr>
          <a:xfrm>
            <a:off x="5425208" y="2379572"/>
            <a:ext cx="2395995" cy="1762205"/>
          </a:xfrm>
          <a:custGeom>
            <a:avLst/>
            <a:gdLst>
              <a:gd name="connsiteX0" fmla="*/ 0 w 2395995"/>
              <a:gd name="connsiteY0" fmla="*/ 881103 h 1762205"/>
              <a:gd name="connsiteX1" fmla="*/ 1197998 w 2395995"/>
              <a:gd name="connsiteY1" fmla="*/ 0 h 1762205"/>
              <a:gd name="connsiteX2" fmla="*/ 2395996 w 2395995"/>
              <a:gd name="connsiteY2" fmla="*/ 881103 h 1762205"/>
              <a:gd name="connsiteX3" fmla="*/ 1197998 w 2395995"/>
              <a:gd name="connsiteY3" fmla="*/ 1762206 h 1762205"/>
              <a:gd name="connsiteX4" fmla="*/ 0 w 2395995"/>
              <a:gd name="connsiteY4" fmla="*/ 881103 h 1762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995" h="1762205" extrusionOk="0">
                <a:moveTo>
                  <a:pt x="0" y="881103"/>
                </a:moveTo>
                <a:cubicBezTo>
                  <a:pt x="-156771" y="401189"/>
                  <a:pt x="619539" y="81777"/>
                  <a:pt x="1197998" y="0"/>
                </a:cubicBezTo>
                <a:cubicBezTo>
                  <a:pt x="1894373" y="71297"/>
                  <a:pt x="2399958" y="515399"/>
                  <a:pt x="2395996" y="881103"/>
                </a:cubicBezTo>
                <a:cubicBezTo>
                  <a:pt x="2359919" y="1313293"/>
                  <a:pt x="1945466" y="1865984"/>
                  <a:pt x="1197998" y="1762206"/>
                </a:cubicBezTo>
                <a:cubicBezTo>
                  <a:pt x="542923" y="1737801"/>
                  <a:pt x="40738" y="1443675"/>
                  <a:pt x="0" y="881103"/>
                </a:cubicBezTo>
                <a:close/>
              </a:path>
            </a:pathLst>
          </a:custGeom>
          <a:noFill/>
          <a:ln>
            <a:solidFill>
              <a:schemeClr val="accent1"/>
            </a:solidFill>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403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528B-2125-66DB-9366-427E6704898E}"/>
              </a:ext>
            </a:extLst>
          </p:cNvPr>
          <p:cNvSpPr>
            <a:spLocks noGrp="1"/>
          </p:cNvSpPr>
          <p:nvPr>
            <p:ph type="title"/>
          </p:nvPr>
        </p:nvSpPr>
        <p:spPr/>
        <p:txBody>
          <a:bodyPr>
            <a:normAutofit fontScale="90000"/>
          </a:bodyPr>
          <a:lstStyle/>
          <a:p>
            <a:r>
              <a:rPr lang="fi-FI" dirty="0" err="1"/>
              <a:t>Cognitive</a:t>
            </a:r>
            <a:r>
              <a:rPr lang="fi-FI" dirty="0"/>
              <a:t> </a:t>
            </a:r>
            <a:r>
              <a:rPr lang="fi-FI" dirty="0" err="1"/>
              <a:t>learning</a:t>
            </a:r>
            <a:r>
              <a:rPr lang="fi-FI" dirty="0"/>
              <a:t> / Kognitiivinen oppimiskäsitys </a:t>
            </a:r>
            <a:r>
              <a:rPr lang="fi-FI" dirty="0">
                <a:solidFill>
                  <a:schemeClr val="bg2">
                    <a:lumMod val="75000"/>
                  </a:schemeClr>
                </a:solidFill>
              </a:rPr>
              <a:t>Piaget (1886-1980), </a:t>
            </a:r>
            <a:r>
              <a:rPr lang="fi-FI" dirty="0" err="1">
                <a:solidFill>
                  <a:schemeClr val="bg2">
                    <a:lumMod val="75000"/>
                  </a:schemeClr>
                </a:solidFill>
              </a:rPr>
              <a:t>Bloom</a:t>
            </a:r>
            <a:r>
              <a:rPr lang="fi-FI" dirty="0">
                <a:solidFill>
                  <a:schemeClr val="bg2">
                    <a:lumMod val="75000"/>
                  </a:schemeClr>
                </a:solidFill>
              </a:rPr>
              <a:t> (1913-1999)</a:t>
            </a:r>
          </a:p>
        </p:txBody>
      </p:sp>
      <p:sp>
        <p:nvSpPr>
          <p:cNvPr id="3" name="Content Placeholder 2">
            <a:extLst>
              <a:ext uri="{FF2B5EF4-FFF2-40B4-BE49-F238E27FC236}">
                <a16:creationId xmlns:a16="http://schemas.microsoft.com/office/drawing/2014/main" id="{72C841F6-3930-D6BB-D8F8-166DF328CC4F}"/>
              </a:ext>
            </a:extLst>
          </p:cNvPr>
          <p:cNvSpPr>
            <a:spLocks noGrp="1"/>
          </p:cNvSpPr>
          <p:nvPr>
            <p:ph idx="1"/>
          </p:nvPr>
        </p:nvSpPr>
        <p:spPr>
          <a:xfrm>
            <a:off x="4490720" y="2039072"/>
            <a:ext cx="6863080" cy="4351338"/>
          </a:xfrm>
          <a:solidFill>
            <a:schemeClr val="accent2">
              <a:lumMod val="40000"/>
              <a:lumOff val="60000"/>
            </a:schemeClr>
          </a:solidFill>
        </p:spPr>
        <p:txBody>
          <a:bodyPr/>
          <a:lstStyle/>
          <a:p>
            <a:r>
              <a:rPr lang="fi-FI" dirty="0" err="1"/>
              <a:t>Whereas</a:t>
            </a:r>
            <a:r>
              <a:rPr lang="fi-FI" dirty="0"/>
              <a:t> </a:t>
            </a:r>
            <a:r>
              <a:rPr lang="fi-FI" dirty="0" err="1"/>
              <a:t>behaviorism</a:t>
            </a:r>
            <a:r>
              <a:rPr lang="fi-FI" dirty="0"/>
              <a:t> </a:t>
            </a:r>
            <a:r>
              <a:rPr lang="fi-FI" dirty="0" err="1"/>
              <a:t>focused</a:t>
            </a:r>
            <a:r>
              <a:rPr lang="fi-FI" dirty="0"/>
              <a:t> on </a:t>
            </a:r>
            <a:r>
              <a:rPr lang="fi-FI" dirty="0" err="1"/>
              <a:t>behavior</a:t>
            </a:r>
            <a:r>
              <a:rPr lang="fi-FI" dirty="0"/>
              <a:t>, </a:t>
            </a:r>
            <a:r>
              <a:rPr lang="fi-FI" dirty="0" err="1"/>
              <a:t>interest</a:t>
            </a:r>
            <a:r>
              <a:rPr lang="fi-FI" dirty="0"/>
              <a:t> in </a:t>
            </a:r>
            <a:r>
              <a:rPr lang="fi-FI" dirty="0" err="1"/>
              <a:t>intelligence</a:t>
            </a:r>
            <a:r>
              <a:rPr lang="fi-FI" dirty="0"/>
              <a:t> </a:t>
            </a:r>
            <a:r>
              <a:rPr lang="fi-FI" dirty="0" err="1"/>
              <a:t>focused</a:t>
            </a:r>
            <a:r>
              <a:rPr lang="fi-FI" dirty="0"/>
              <a:t> </a:t>
            </a:r>
            <a:r>
              <a:rPr lang="fi-FI" dirty="0" err="1"/>
              <a:t>attention</a:t>
            </a:r>
            <a:r>
              <a:rPr lang="fi-FI" dirty="0"/>
              <a:t> on the inside</a:t>
            </a:r>
          </a:p>
          <a:p>
            <a:r>
              <a:rPr lang="fi-FI" dirty="0"/>
              <a:t>Piaget </a:t>
            </a:r>
            <a:r>
              <a:rPr lang="fi-FI" dirty="0" err="1"/>
              <a:t>was</a:t>
            </a:r>
            <a:r>
              <a:rPr lang="fi-FI" dirty="0"/>
              <a:t> </a:t>
            </a:r>
            <a:r>
              <a:rPr lang="fi-FI" dirty="0" err="1"/>
              <a:t>initially</a:t>
            </a:r>
            <a:r>
              <a:rPr lang="fi-FI" dirty="0"/>
              <a:t> </a:t>
            </a:r>
            <a:r>
              <a:rPr lang="fi-FI" dirty="0" err="1"/>
              <a:t>involved</a:t>
            </a:r>
            <a:r>
              <a:rPr lang="fi-FI" dirty="0"/>
              <a:t> in IQ </a:t>
            </a:r>
            <a:r>
              <a:rPr lang="fi-FI" dirty="0" err="1"/>
              <a:t>tests</a:t>
            </a:r>
            <a:r>
              <a:rPr lang="fi-FI" dirty="0"/>
              <a:t>, </a:t>
            </a:r>
            <a:r>
              <a:rPr lang="fi-FI" dirty="0" err="1"/>
              <a:t>but</a:t>
            </a:r>
            <a:r>
              <a:rPr lang="fi-FI" dirty="0"/>
              <a:t> </a:t>
            </a:r>
            <a:r>
              <a:rPr lang="fi-FI" dirty="0" err="1"/>
              <a:t>became</a:t>
            </a:r>
            <a:r>
              <a:rPr lang="fi-FI" dirty="0"/>
              <a:t> </a:t>
            </a:r>
            <a:r>
              <a:rPr lang="fi-FI" dirty="0" err="1"/>
              <a:t>interested</a:t>
            </a:r>
            <a:r>
              <a:rPr lang="fi-FI" dirty="0"/>
              <a:t> in </a:t>
            </a:r>
            <a:r>
              <a:rPr lang="fi-FI" dirty="0" err="1"/>
              <a:t>how</a:t>
            </a:r>
            <a:r>
              <a:rPr lang="fi-FI" dirty="0"/>
              <a:t> the </a:t>
            </a:r>
            <a:r>
              <a:rPr lang="fi-FI" b="1" dirty="0" err="1"/>
              <a:t>quality</a:t>
            </a:r>
            <a:r>
              <a:rPr lang="fi-FI" b="1" dirty="0"/>
              <a:t> </a:t>
            </a:r>
            <a:r>
              <a:rPr lang="fi-FI" dirty="0"/>
              <a:t>of </a:t>
            </a:r>
            <a:r>
              <a:rPr lang="fi-FI" dirty="0" err="1"/>
              <a:t>children’s</a:t>
            </a:r>
            <a:r>
              <a:rPr lang="fi-FI" dirty="0"/>
              <a:t> </a:t>
            </a:r>
            <a:r>
              <a:rPr lang="fi-FI" dirty="0" err="1"/>
              <a:t>intelligence</a:t>
            </a:r>
            <a:r>
              <a:rPr lang="fi-FI" dirty="0"/>
              <a:t> </a:t>
            </a:r>
            <a:r>
              <a:rPr lang="fi-FI" dirty="0" err="1"/>
              <a:t>was</a:t>
            </a:r>
            <a:r>
              <a:rPr lang="fi-FI" dirty="0"/>
              <a:t> </a:t>
            </a:r>
            <a:r>
              <a:rPr lang="fi-FI" dirty="0" err="1"/>
              <a:t>different</a:t>
            </a:r>
            <a:r>
              <a:rPr lang="fi-FI" dirty="0"/>
              <a:t> </a:t>
            </a:r>
            <a:r>
              <a:rPr lang="fi-FI" dirty="0" err="1"/>
              <a:t>from</a:t>
            </a:r>
            <a:r>
              <a:rPr lang="fi-FI" dirty="0"/>
              <a:t> the </a:t>
            </a:r>
            <a:r>
              <a:rPr lang="fi-FI" b="1" dirty="0" err="1"/>
              <a:t>quality</a:t>
            </a:r>
            <a:r>
              <a:rPr lang="fi-FI" b="1" dirty="0"/>
              <a:t> of </a:t>
            </a:r>
            <a:r>
              <a:rPr lang="fi-FI" b="1" dirty="0" err="1"/>
              <a:t>adult</a:t>
            </a:r>
            <a:r>
              <a:rPr lang="fi-FI" b="1" dirty="0"/>
              <a:t> </a:t>
            </a:r>
            <a:r>
              <a:rPr lang="fi-FI" b="1" dirty="0" err="1"/>
              <a:t>intelligence</a:t>
            </a:r>
            <a:endParaRPr lang="fi-FI" b="1" dirty="0"/>
          </a:p>
          <a:p>
            <a:r>
              <a:rPr lang="fi-FI" dirty="0"/>
              <a:t>Piaget </a:t>
            </a:r>
            <a:r>
              <a:rPr lang="fi-FI" dirty="0" err="1"/>
              <a:t>considered</a:t>
            </a:r>
            <a:r>
              <a:rPr lang="fi-FI" dirty="0"/>
              <a:t> </a:t>
            </a:r>
            <a:r>
              <a:rPr lang="fi-FI" dirty="0" err="1"/>
              <a:t>cognitive</a:t>
            </a:r>
            <a:r>
              <a:rPr lang="fi-FI" dirty="0"/>
              <a:t> </a:t>
            </a:r>
            <a:r>
              <a:rPr lang="fi-FI" dirty="0" err="1"/>
              <a:t>development</a:t>
            </a:r>
            <a:r>
              <a:rPr lang="fi-FI" dirty="0"/>
              <a:t> to </a:t>
            </a:r>
            <a:r>
              <a:rPr lang="fi-FI" dirty="0" err="1"/>
              <a:t>be</a:t>
            </a:r>
            <a:r>
              <a:rPr lang="fi-FI" dirty="0"/>
              <a:t> </a:t>
            </a:r>
            <a:r>
              <a:rPr lang="fi-FI" dirty="0" err="1"/>
              <a:t>dependent</a:t>
            </a:r>
            <a:r>
              <a:rPr lang="fi-FI" dirty="0"/>
              <a:t> on </a:t>
            </a:r>
            <a:r>
              <a:rPr lang="fi-FI" dirty="0" err="1"/>
              <a:t>biological</a:t>
            </a:r>
            <a:r>
              <a:rPr lang="fi-FI" dirty="0"/>
              <a:t> </a:t>
            </a:r>
            <a:r>
              <a:rPr lang="fi-FI" dirty="0" err="1"/>
              <a:t>maturation</a:t>
            </a:r>
            <a:endParaRPr lang="fi-FI" dirty="0"/>
          </a:p>
        </p:txBody>
      </p:sp>
      <p:pic>
        <p:nvPicPr>
          <p:cNvPr id="5" name="Picture 4">
            <a:extLst>
              <a:ext uri="{FF2B5EF4-FFF2-40B4-BE49-F238E27FC236}">
                <a16:creationId xmlns:a16="http://schemas.microsoft.com/office/drawing/2014/main" id="{6004249F-A121-FAF1-0BD6-01BE25C4EF38}"/>
              </a:ext>
            </a:extLst>
          </p:cNvPr>
          <p:cNvPicPr>
            <a:picLocks noChangeAspect="1"/>
          </p:cNvPicPr>
          <p:nvPr/>
        </p:nvPicPr>
        <p:blipFill>
          <a:blip r:embed="rId2"/>
          <a:stretch>
            <a:fillRect/>
          </a:stretch>
        </p:blipFill>
        <p:spPr>
          <a:xfrm>
            <a:off x="197741" y="1929344"/>
            <a:ext cx="4095238" cy="4247619"/>
          </a:xfrm>
          <a:prstGeom prst="rect">
            <a:avLst/>
          </a:prstGeom>
        </p:spPr>
      </p:pic>
    </p:spTree>
    <p:extLst>
      <p:ext uri="{BB962C8B-B14F-4D97-AF65-F5344CB8AC3E}">
        <p14:creationId xmlns:p14="http://schemas.microsoft.com/office/powerpoint/2010/main" val="30109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20C0-6EE1-78AB-80BD-CF72D3540BBB}"/>
              </a:ext>
            </a:extLst>
          </p:cNvPr>
          <p:cNvSpPr>
            <a:spLocks noGrp="1"/>
          </p:cNvSpPr>
          <p:nvPr>
            <p:ph type="title"/>
          </p:nvPr>
        </p:nvSpPr>
        <p:spPr/>
        <p:txBody>
          <a:bodyPr/>
          <a:lstStyle/>
          <a:p>
            <a:r>
              <a:rPr lang="fi-FI" dirty="0" err="1"/>
              <a:t>Stages</a:t>
            </a:r>
            <a:r>
              <a:rPr lang="fi-FI" dirty="0"/>
              <a:t> of </a:t>
            </a:r>
            <a:r>
              <a:rPr lang="fi-FI" dirty="0" err="1"/>
              <a:t>cognitive</a:t>
            </a:r>
            <a:r>
              <a:rPr lang="fi-FI" dirty="0"/>
              <a:t> </a:t>
            </a:r>
            <a:r>
              <a:rPr lang="fi-FI" dirty="0" err="1"/>
              <a:t>development</a:t>
            </a:r>
            <a:endParaRPr lang="fi-FI" dirty="0"/>
          </a:p>
        </p:txBody>
      </p:sp>
      <p:sp>
        <p:nvSpPr>
          <p:cNvPr id="3" name="Content Placeholder 2">
            <a:extLst>
              <a:ext uri="{FF2B5EF4-FFF2-40B4-BE49-F238E27FC236}">
                <a16:creationId xmlns:a16="http://schemas.microsoft.com/office/drawing/2014/main" id="{0FAF4CC9-9E49-43EF-E739-5BD1FDD4589F}"/>
              </a:ext>
            </a:extLst>
          </p:cNvPr>
          <p:cNvSpPr>
            <a:spLocks noGrp="1"/>
          </p:cNvSpPr>
          <p:nvPr>
            <p:ph idx="1"/>
          </p:nvPr>
        </p:nvSpPr>
        <p:spPr>
          <a:xfrm>
            <a:off x="4267200" y="1825625"/>
            <a:ext cx="7086600" cy="4351338"/>
          </a:xfrm>
        </p:spPr>
        <p:txBody>
          <a:bodyPr>
            <a:normAutofit fontScale="85000" lnSpcReduction="10000"/>
          </a:bodyPr>
          <a:lstStyle/>
          <a:p>
            <a:r>
              <a:rPr lang="en-US" dirty="0"/>
              <a:t>Piaget worked as the Director of the </a:t>
            </a:r>
            <a:r>
              <a:rPr lang="en-US" dirty="0">
                <a:hlinkClick r:id="rId2" tooltip="International Bureau of Education"/>
              </a:rPr>
              <a:t>International Bureau of Education</a:t>
            </a:r>
            <a:r>
              <a:rPr lang="en-US" dirty="0"/>
              <a:t>. In 1934 Piaget said, "only education is capable of saving our societies from possible collapse, whether violent, or gradual".</a:t>
            </a:r>
            <a:r>
              <a:rPr lang="en-US" baseline="30000" dirty="0">
                <a:hlinkClick r:id="rId3"/>
              </a:rPr>
              <a:t>[7]</a:t>
            </a:r>
            <a:endParaRPr lang="en-US" dirty="0"/>
          </a:p>
          <a:p>
            <a:endParaRPr lang="fi-FI" dirty="0"/>
          </a:p>
          <a:p>
            <a:r>
              <a:rPr lang="fi-FI" dirty="0"/>
              <a:t>Key </a:t>
            </a:r>
            <a:r>
              <a:rPr lang="fi-FI" dirty="0" err="1"/>
              <a:t>terms</a:t>
            </a:r>
            <a:r>
              <a:rPr lang="fi-FI" dirty="0"/>
              <a:t> </a:t>
            </a:r>
            <a:r>
              <a:rPr lang="fi-FI" dirty="0" err="1"/>
              <a:t>include</a:t>
            </a:r>
            <a:r>
              <a:rPr lang="fi-FI" dirty="0"/>
              <a:t>:</a:t>
            </a:r>
          </a:p>
          <a:p>
            <a:pPr lvl="1"/>
            <a:r>
              <a:rPr lang="fi-FI" dirty="0"/>
              <a:t>’</a:t>
            </a:r>
            <a:r>
              <a:rPr lang="fi-FI" dirty="0" err="1"/>
              <a:t>readiness</a:t>
            </a:r>
            <a:r>
              <a:rPr lang="fi-FI" dirty="0"/>
              <a:t>’</a:t>
            </a:r>
          </a:p>
          <a:p>
            <a:pPr lvl="1"/>
            <a:r>
              <a:rPr lang="fi-FI" dirty="0" err="1"/>
              <a:t>schemas</a:t>
            </a:r>
            <a:r>
              <a:rPr lang="fi-FI" dirty="0"/>
              <a:t>: skeema mielen sisäinen malli todellisuudesta</a:t>
            </a:r>
          </a:p>
          <a:p>
            <a:pPr lvl="1"/>
            <a:r>
              <a:rPr lang="fi-FI" dirty="0" err="1"/>
              <a:t>assimilation</a:t>
            </a:r>
            <a:r>
              <a:rPr lang="fi-FI" dirty="0"/>
              <a:t> – </a:t>
            </a:r>
            <a:r>
              <a:rPr lang="fi-FI" b="1" dirty="0" err="1"/>
              <a:t>similar</a:t>
            </a:r>
            <a:endParaRPr lang="fi-FI" b="1" dirty="0"/>
          </a:p>
          <a:p>
            <a:pPr lvl="1"/>
            <a:r>
              <a:rPr lang="fi-FI" dirty="0" err="1"/>
              <a:t>accommodation</a:t>
            </a:r>
            <a:r>
              <a:rPr lang="fi-FI" dirty="0"/>
              <a:t> </a:t>
            </a:r>
          </a:p>
          <a:p>
            <a:pPr lvl="1"/>
            <a:r>
              <a:rPr lang="fi-FI" dirty="0"/>
              <a:t>tension </a:t>
            </a:r>
            <a:r>
              <a:rPr lang="fi-FI" dirty="0" err="1"/>
              <a:t>nurtures</a:t>
            </a:r>
            <a:r>
              <a:rPr lang="fi-FI" dirty="0"/>
              <a:t> </a:t>
            </a:r>
            <a:r>
              <a:rPr lang="fi-FI" dirty="0" err="1"/>
              <a:t>intelligence</a:t>
            </a:r>
            <a:r>
              <a:rPr lang="fi-FI" dirty="0"/>
              <a:t>, </a:t>
            </a:r>
            <a:r>
              <a:rPr lang="fi-FI" dirty="0" err="1"/>
              <a:t>peer</a:t>
            </a:r>
            <a:r>
              <a:rPr lang="fi-FI" dirty="0"/>
              <a:t> </a:t>
            </a:r>
            <a:r>
              <a:rPr lang="fi-FI" dirty="0" err="1"/>
              <a:t>relationships</a:t>
            </a:r>
            <a:r>
              <a:rPr lang="fi-FI" dirty="0"/>
              <a:t> help </a:t>
            </a:r>
            <a:r>
              <a:rPr lang="fi-FI" dirty="0" err="1"/>
              <a:t>but</a:t>
            </a:r>
            <a:endParaRPr lang="fi-FI" dirty="0"/>
          </a:p>
          <a:p>
            <a:pPr marL="457200" lvl="1" indent="0">
              <a:buNone/>
            </a:pPr>
            <a:r>
              <a:rPr lang="fi-FI" dirty="0" err="1"/>
              <a:t>adults</a:t>
            </a:r>
            <a:r>
              <a:rPr lang="fi-FI" dirty="0"/>
              <a:t> - </a:t>
            </a:r>
            <a:r>
              <a:rPr lang="en-US" i="1" dirty="0"/>
              <a:t>Every time we teach a child something, we keep him from inventing it for himself’ (Piaget, 1972: 27)</a:t>
            </a:r>
            <a:r>
              <a:rPr lang="en-US" dirty="0"/>
              <a:t>. </a:t>
            </a:r>
          </a:p>
          <a:p>
            <a:pPr lvl="1"/>
            <a:endParaRPr lang="fi-FI" dirty="0"/>
          </a:p>
          <a:p>
            <a:pPr marL="0" indent="0">
              <a:buNone/>
            </a:pPr>
            <a:endParaRPr lang="fi-FI" dirty="0"/>
          </a:p>
        </p:txBody>
      </p:sp>
      <p:sp>
        <p:nvSpPr>
          <p:cNvPr id="5" name="TextBox 4">
            <a:extLst>
              <a:ext uri="{FF2B5EF4-FFF2-40B4-BE49-F238E27FC236}">
                <a16:creationId xmlns:a16="http://schemas.microsoft.com/office/drawing/2014/main" id="{FC6A2B4F-1BCE-4350-7641-7B623D61B1B6}"/>
              </a:ext>
            </a:extLst>
          </p:cNvPr>
          <p:cNvSpPr txBox="1"/>
          <p:nvPr/>
        </p:nvSpPr>
        <p:spPr>
          <a:xfrm>
            <a:off x="4622800" y="6492875"/>
            <a:ext cx="7441461" cy="261610"/>
          </a:xfrm>
          <a:prstGeom prst="rect">
            <a:avLst/>
          </a:prstGeom>
          <a:noFill/>
        </p:spPr>
        <p:txBody>
          <a:bodyPr wrap="none" rtlCol="0">
            <a:spAutoFit/>
          </a:bodyPr>
          <a:lstStyle/>
          <a:p>
            <a:r>
              <a:rPr lang="en-US" sz="1100" dirty="0"/>
              <a:t>Piaget, J. (1972). Some aspects of operations. In M. W. Peris (Ed.), </a:t>
            </a:r>
            <a:r>
              <a:rPr lang="en-US" sz="1100" i="1" dirty="0"/>
              <a:t>Play and development</a:t>
            </a:r>
            <a:r>
              <a:rPr lang="en-US" sz="1100" dirty="0"/>
              <a:t> (pp. 15–27). New York: Norton. </a:t>
            </a:r>
            <a:endParaRPr lang="fi-FI" sz="1100" dirty="0"/>
          </a:p>
        </p:txBody>
      </p:sp>
      <p:pic>
        <p:nvPicPr>
          <p:cNvPr id="8" name="Picture 7">
            <a:extLst>
              <a:ext uri="{FF2B5EF4-FFF2-40B4-BE49-F238E27FC236}">
                <a16:creationId xmlns:a16="http://schemas.microsoft.com/office/drawing/2014/main" id="{42079007-F8B8-ACBE-0A8A-44E0573D64EA}"/>
              </a:ext>
            </a:extLst>
          </p:cNvPr>
          <p:cNvPicPr>
            <a:picLocks noChangeAspect="1"/>
          </p:cNvPicPr>
          <p:nvPr/>
        </p:nvPicPr>
        <p:blipFill>
          <a:blip r:embed="rId4"/>
          <a:stretch>
            <a:fillRect/>
          </a:stretch>
        </p:blipFill>
        <p:spPr>
          <a:xfrm rot="5400000">
            <a:off x="108458" y="2150302"/>
            <a:ext cx="4206493" cy="3846830"/>
          </a:xfrm>
          <a:prstGeom prst="rect">
            <a:avLst/>
          </a:prstGeom>
        </p:spPr>
      </p:pic>
    </p:spTree>
    <p:extLst>
      <p:ext uri="{BB962C8B-B14F-4D97-AF65-F5344CB8AC3E}">
        <p14:creationId xmlns:p14="http://schemas.microsoft.com/office/powerpoint/2010/main" val="298756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712F-4C14-2828-E599-1D681D1369D4}"/>
              </a:ext>
            </a:extLst>
          </p:cNvPr>
          <p:cNvSpPr>
            <a:spLocks noGrp="1"/>
          </p:cNvSpPr>
          <p:nvPr>
            <p:ph type="title"/>
          </p:nvPr>
        </p:nvSpPr>
        <p:spPr/>
        <p:txBody>
          <a:bodyPr/>
          <a:lstStyle/>
          <a:p>
            <a:r>
              <a:rPr lang="fi-FI" dirty="0" err="1"/>
              <a:t>Bloom’s</a:t>
            </a:r>
            <a:r>
              <a:rPr lang="fi-FI" dirty="0"/>
              <a:t> </a:t>
            </a:r>
            <a:r>
              <a:rPr lang="fi-FI" dirty="0" err="1"/>
              <a:t>taxonomy</a:t>
            </a:r>
            <a:r>
              <a:rPr lang="fi-FI" dirty="0"/>
              <a:t> – HOTS &amp; LOTS</a:t>
            </a:r>
          </a:p>
        </p:txBody>
      </p:sp>
      <p:pic>
        <p:nvPicPr>
          <p:cNvPr id="5" name="Picture 4">
            <a:extLst>
              <a:ext uri="{FF2B5EF4-FFF2-40B4-BE49-F238E27FC236}">
                <a16:creationId xmlns:a16="http://schemas.microsoft.com/office/drawing/2014/main" id="{D883EEF4-6E8E-DB7F-D941-B094B6CF9B1A}"/>
              </a:ext>
            </a:extLst>
          </p:cNvPr>
          <p:cNvPicPr>
            <a:picLocks noChangeAspect="1"/>
          </p:cNvPicPr>
          <p:nvPr/>
        </p:nvPicPr>
        <p:blipFill>
          <a:blip r:embed="rId2"/>
          <a:stretch>
            <a:fillRect/>
          </a:stretch>
        </p:blipFill>
        <p:spPr>
          <a:xfrm>
            <a:off x="5300333" y="2885669"/>
            <a:ext cx="6364363" cy="1541265"/>
          </a:xfrm>
          <a:prstGeom prst="rect">
            <a:avLst/>
          </a:prstGeom>
        </p:spPr>
      </p:pic>
      <p:sp>
        <p:nvSpPr>
          <p:cNvPr id="6" name="TextBox 5">
            <a:extLst>
              <a:ext uri="{FF2B5EF4-FFF2-40B4-BE49-F238E27FC236}">
                <a16:creationId xmlns:a16="http://schemas.microsoft.com/office/drawing/2014/main" id="{0730DFAE-B322-47B5-0215-BA0DD3CFB976}"/>
              </a:ext>
            </a:extLst>
          </p:cNvPr>
          <p:cNvSpPr txBox="1"/>
          <p:nvPr/>
        </p:nvSpPr>
        <p:spPr>
          <a:xfrm>
            <a:off x="6887681" y="6400800"/>
            <a:ext cx="5356274" cy="369332"/>
          </a:xfrm>
          <a:prstGeom prst="rect">
            <a:avLst/>
          </a:prstGeom>
          <a:noFill/>
        </p:spPr>
        <p:txBody>
          <a:bodyPr wrap="none" rtlCol="0">
            <a:spAutoFit/>
          </a:bodyPr>
          <a:lstStyle/>
          <a:p>
            <a:r>
              <a:rPr lang="fi-FI" dirty="0"/>
              <a:t>https://en.wikipedia.org/wiki/Bloom%27s_taxonomy</a:t>
            </a:r>
          </a:p>
        </p:txBody>
      </p:sp>
      <p:pic>
        <p:nvPicPr>
          <p:cNvPr id="4" name="Picture 3">
            <a:extLst>
              <a:ext uri="{FF2B5EF4-FFF2-40B4-BE49-F238E27FC236}">
                <a16:creationId xmlns:a16="http://schemas.microsoft.com/office/drawing/2014/main" id="{88E4413B-2BCC-99C0-6CEF-816A10A195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168" b="97638" l="7840" r="96000">
                        <a14:foregroundMark x1="12000" y1="53675" x2="12000" y2="53675"/>
                        <a14:foregroundMark x1="28160" y1="54593" x2="28160" y2="54593"/>
                        <a14:foregroundMark x1="7840" y1="54724" x2="7840" y2="54724"/>
                        <a14:foregroundMark x1="85440" y1="84777" x2="85440" y2="84777"/>
                        <a14:foregroundMark x1="78080" y1="91076" x2="78080" y2="91076"/>
                        <a14:foregroundMark x1="84800" y1="88058" x2="84800" y2="88058"/>
                        <a14:foregroundMark x1="86240" y1="67323" x2="86240" y2="67323"/>
                        <a14:foregroundMark x1="84960" y1="57612" x2="84960" y2="57612"/>
                        <a14:foregroundMark x1="86240" y1="46457" x2="86240" y2="46457"/>
                        <a14:foregroundMark x1="85760" y1="31234" x2="85760" y2="31234"/>
                        <a14:foregroundMark x1="89920" y1="20341" x2="89920" y2="20341"/>
                        <a14:foregroundMark x1="96000" y1="11942" x2="96000" y2="11942"/>
                        <a14:foregroundMark x1="95200" y1="6299" x2="95200" y2="6299"/>
                        <a14:foregroundMark x1="91840" y1="94619" x2="91840" y2="94619"/>
                        <a14:foregroundMark x1="92960" y1="97638" x2="92960" y2="97638"/>
                      </a14:backgroundRemoval>
                    </a14:imgEffect>
                  </a14:imgLayer>
                </a14:imgProps>
              </a:ext>
            </a:extLst>
          </a:blip>
          <a:stretch>
            <a:fillRect/>
          </a:stretch>
        </p:blipFill>
        <p:spPr>
          <a:xfrm rot="5400000">
            <a:off x="935772" y="1484340"/>
            <a:ext cx="3726900" cy="4543836"/>
          </a:xfrm>
          <a:prstGeom prst="rect">
            <a:avLst/>
          </a:prstGeom>
        </p:spPr>
      </p:pic>
      <p:sp>
        <p:nvSpPr>
          <p:cNvPr id="7" name="TextBox 6">
            <a:extLst>
              <a:ext uri="{FF2B5EF4-FFF2-40B4-BE49-F238E27FC236}">
                <a16:creationId xmlns:a16="http://schemas.microsoft.com/office/drawing/2014/main" id="{FCA4D5C6-C1DD-412F-F14F-45BD0F2D4699}"/>
              </a:ext>
            </a:extLst>
          </p:cNvPr>
          <p:cNvSpPr txBox="1"/>
          <p:nvPr/>
        </p:nvSpPr>
        <p:spPr>
          <a:xfrm>
            <a:off x="457200" y="5934456"/>
            <a:ext cx="4330929" cy="646331"/>
          </a:xfrm>
          <a:prstGeom prst="rect">
            <a:avLst/>
          </a:prstGeom>
          <a:noFill/>
        </p:spPr>
        <p:txBody>
          <a:bodyPr wrap="none" rtlCol="0">
            <a:spAutoFit/>
          </a:bodyPr>
          <a:lstStyle/>
          <a:p>
            <a:r>
              <a:rPr lang="en-US" dirty="0"/>
              <a:t>Bloom’s original version 1956</a:t>
            </a:r>
          </a:p>
          <a:p>
            <a:r>
              <a:rPr lang="en-US" dirty="0"/>
              <a:t>revised by Krathwohl and Anderson (2001)</a:t>
            </a:r>
            <a:endParaRPr lang="fi-FI" dirty="0"/>
          </a:p>
        </p:txBody>
      </p:sp>
      <p:sp>
        <p:nvSpPr>
          <p:cNvPr id="8" name="TextBox 7">
            <a:extLst>
              <a:ext uri="{FF2B5EF4-FFF2-40B4-BE49-F238E27FC236}">
                <a16:creationId xmlns:a16="http://schemas.microsoft.com/office/drawing/2014/main" id="{9FAC208D-A2D1-DD26-D1D7-F5D1471175B5}"/>
              </a:ext>
            </a:extLst>
          </p:cNvPr>
          <p:cNvSpPr txBox="1"/>
          <p:nvPr/>
        </p:nvSpPr>
        <p:spPr>
          <a:xfrm>
            <a:off x="3118104" y="2286000"/>
            <a:ext cx="752129" cy="369332"/>
          </a:xfrm>
          <a:prstGeom prst="rect">
            <a:avLst/>
          </a:prstGeom>
          <a:noFill/>
        </p:spPr>
        <p:txBody>
          <a:bodyPr wrap="none" rtlCol="0">
            <a:spAutoFit/>
          </a:bodyPr>
          <a:lstStyle/>
          <a:p>
            <a:r>
              <a:rPr lang="fi-FI" dirty="0"/>
              <a:t>luoda</a:t>
            </a:r>
          </a:p>
        </p:txBody>
      </p:sp>
      <p:sp>
        <p:nvSpPr>
          <p:cNvPr id="9" name="TextBox 8">
            <a:extLst>
              <a:ext uri="{FF2B5EF4-FFF2-40B4-BE49-F238E27FC236}">
                <a16:creationId xmlns:a16="http://schemas.microsoft.com/office/drawing/2014/main" id="{E7FAA1A4-2391-CF61-FDE6-5854B3FA3EE9}"/>
              </a:ext>
            </a:extLst>
          </p:cNvPr>
          <p:cNvSpPr txBox="1"/>
          <p:nvPr/>
        </p:nvSpPr>
        <p:spPr>
          <a:xfrm>
            <a:off x="3380232" y="2731008"/>
            <a:ext cx="981615" cy="369332"/>
          </a:xfrm>
          <a:prstGeom prst="rect">
            <a:avLst/>
          </a:prstGeom>
          <a:noFill/>
        </p:spPr>
        <p:txBody>
          <a:bodyPr wrap="none" rtlCol="0">
            <a:spAutoFit/>
          </a:bodyPr>
          <a:lstStyle/>
          <a:p>
            <a:r>
              <a:rPr lang="fi-FI" dirty="0"/>
              <a:t>arvioida</a:t>
            </a:r>
          </a:p>
        </p:txBody>
      </p:sp>
      <p:sp>
        <p:nvSpPr>
          <p:cNvPr id="10" name="TextBox 9">
            <a:extLst>
              <a:ext uri="{FF2B5EF4-FFF2-40B4-BE49-F238E27FC236}">
                <a16:creationId xmlns:a16="http://schemas.microsoft.com/office/drawing/2014/main" id="{97062149-DFB6-7AEC-4E20-4CE1E3864992}"/>
              </a:ext>
            </a:extLst>
          </p:cNvPr>
          <p:cNvSpPr txBox="1"/>
          <p:nvPr/>
        </p:nvSpPr>
        <p:spPr>
          <a:xfrm>
            <a:off x="3609718" y="3244334"/>
            <a:ext cx="1266950" cy="369332"/>
          </a:xfrm>
          <a:prstGeom prst="rect">
            <a:avLst/>
          </a:prstGeom>
          <a:noFill/>
        </p:spPr>
        <p:txBody>
          <a:bodyPr wrap="none" rtlCol="0">
            <a:spAutoFit/>
          </a:bodyPr>
          <a:lstStyle/>
          <a:p>
            <a:r>
              <a:rPr lang="fi-FI" dirty="0"/>
              <a:t>analysoida</a:t>
            </a:r>
          </a:p>
        </p:txBody>
      </p:sp>
      <p:sp>
        <p:nvSpPr>
          <p:cNvPr id="11" name="TextBox 10">
            <a:extLst>
              <a:ext uri="{FF2B5EF4-FFF2-40B4-BE49-F238E27FC236}">
                <a16:creationId xmlns:a16="http://schemas.microsoft.com/office/drawing/2014/main" id="{AF306D05-D22A-D74A-9D22-13B103BC47FA}"/>
              </a:ext>
            </a:extLst>
          </p:cNvPr>
          <p:cNvSpPr txBox="1"/>
          <p:nvPr/>
        </p:nvSpPr>
        <p:spPr>
          <a:xfrm>
            <a:off x="3985782" y="3704272"/>
            <a:ext cx="887102" cy="369332"/>
          </a:xfrm>
          <a:prstGeom prst="rect">
            <a:avLst/>
          </a:prstGeom>
          <a:noFill/>
        </p:spPr>
        <p:txBody>
          <a:bodyPr wrap="none" rtlCol="0">
            <a:spAutoFit/>
          </a:bodyPr>
          <a:lstStyle/>
          <a:p>
            <a:r>
              <a:rPr lang="fi-FI" dirty="0"/>
              <a:t>sovella</a:t>
            </a:r>
          </a:p>
        </p:txBody>
      </p:sp>
      <p:sp>
        <p:nvSpPr>
          <p:cNvPr id="12" name="TextBox 11">
            <a:extLst>
              <a:ext uri="{FF2B5EF4-FFF2-40B4-BE49-F238E27FC236}">
                <a16:creationId xmlns:a16="http://schemas.microsoft.com/office/drawing/2014/main" id="{39FF8A89-B232-8728-AB4A-336F104E0504}"/>
              </a:ext>
            </a:extLst>
          </p:cNvPr>
          <p:cNvSpPr txBox="1"/>
          <p:nvPr/>
        </p:nvSpPr>
        <p:spPr>
          <a:xfrm>
            <a:off x="4361847" y="4267200"/>
            <a:ext cx="1204882" cy="369332"/>
          </a:xfrm>
          <a:prstGeom prst="rect">
            <a:avLst/>
          </a:prstGeom>
          <a:noFill/>
        </p:spPr>
        <p:txBody>
          <a:bodyPr wrap="none" rtlCol="0">
            <a:spAutoFit/>
          </a:bodyPr>
          <a:lstStyle/>
          <a:p>
            <a:r>
              <a:rPr lang="fi-FI" dirty="0"/>
              <a:t>ymmärtää</a:t>
            </a:r>
          </a:p>
        </p:txBody>
      </p:sp>
      <p:sp>
        <p:nvSpPr>
          <p:cNvPr id="13" name="TextBox 12">
            <a:extLst>
              <a:ext uri="{FF2B5EF4-FFF2-40B4-BE49-F238E27FC236}">
                <a16:creationId xmlns:a16="http://schemas.microsoft.com/office/drawing/2014/main" id="{4BEB7B4D-393E-7D3B-561B-0EC728B51F45}"/>
              </a:ext>
            </a:extLst>
          </p:cNvPr>
          <p:cNvSpPr txBox="1"/>
          <p:nvPr/>
        </p:nvSpPr>
        <p:spPr>
          <a:xfrm>
            <a:off x="4788129" y="4943454"/>
            <a:ext cx="996748" cy="369332"/>
          </a:xfrm>
          <a:prstGeom prst="rect">
            <a:avLst/>
          </a:prstGeom>
          <a:noFill/>
        </p:spPr>
        <p:txBody>
          <a:bodyPr wrap="none" rtlCol="0">
            <a:spAutoFit/>
          </a:bodyPr>
          <a:lstStyle/>
          <a:p>
            <a:r>
              <a:rPr lang="fi-FI" dirty="0"/>
              <a:t>muistaa</a:t>
            </a:r>
          </a:p>
        </p:txBody>
      </p:sp>
    </p:spTree>
    <p:extLst>
      <p:ext uri="{BB962C8B-B14F-4D97-AF65-F5344CB8AC3E}">
        <p14:creationId xmlns:p14="http://schemas.microsoft.com/office/powerpoint/2010/main" val="406292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A7E15-FC0C-BDC1-87A2-9E7C4AA6A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5EC85-F47D-8539-339C-F43B11D55B2B}"/>
              </a:ext>
            </a:extLst>
          </p:cNvPr>
          <p:cNvSpPr>
            <a:spLocks noGrp="1"/>
          </p:cNvSpPr>
          <p:nvPr>
            <p:ph type="title"/>
          </p:nvPr>
        </p:nvSpPr>
        <p:spPr/>
        <p:txBody>
          <a:bodyPr/>
          <a:lstStyle/>
          <a:p>
            <a:r>
              <a:rPr lang="fi-FI" dirty="0" err="1"/>
              <a:t>Where</a:t>
            </a:r>
            <a:r>
              <a:rPr lang="fi-FI" dirty="0"/>
              <a:t> </a:t>
            </a:r>
            <a:r>
              <a:rPr lang="fi-FI" dirty="0" err="1"/>
              <a:t>next</a:t>
            </a:r>
            <a:r>
              <a:rPr lang="fi-FI" dirty="0"/>
              <a:t>?</a:t>
            </a:r>
          </a:p>
        </p:txBody>
      </p:sp>
      <p:pic>
        <p:nvPicPr>
          <p:cNvPr id="4" name="Picture 3">
            <a:extLst>
              <a:ext uri="{FF2B5EF4-FFF2-40B4-BE49-F238E27FC236}">
                <a16:creationId xmlns:a16="http://schemas.microsoft.com/office/drawing/2014/main" id="{439FDABE-8080-01C6-6482-EDB1D5674227}"/>
              </a:ext>
            </a:extLst>
          </p:cNvPr>
          <p:cNvPicPr>
            <a:picLocks noChangeAspect="1"/>
          </p:cNvPicPr>
          <p:nvPr/>
        </p:nvPicPr>
        <p:blipFill>
          <a:blip r:embed="rId2"/>
          <a:stretch>
            <a:fillRect/>
          </a:stretch>
        </p:blipFill>
        <p:spPr>
          <a:xfrm rot="16200000">
            <a:off x="3010765" y="216667"/>
            <a:ext cx="5344193" cy="7688580"/>
          </a:xfrm>
          <a:prstGeom prst="rect">
            <a:avLst/>
          </a:prstGeom>
        </p:spPr>
      </p:pic>
      <p:pic>
        <p:nvPicPr>
          <p:cNvPr id="6" name="Picture 5">
            <a:extLst>
              <a:ext uri="{FF2B5EF4-FFF2-40B4-BE49-F238E27FC236}">
                <a16:creationId xmlns:a16="http://schemas.microsoft.com/office/drawing/2014/main" id="{FC16C0E0-F9AE-A675-8467-295DEBB51CAD}"/>
              </a:ext>
            </a:extLst>
          </p:cNvPr>
          <p:cNvPicPr>
            <a:picLocks noChangeAspect="1"/>
          </p:cNvPicPr>
          <p:nvPr/>
        </p:nvPicPr>
        <p:blipFill>
          <a:blip r:embed="rId3"/>
          <a:stretch>
            <a:fillRect/>
          </a:stretch>
        </p:blipFill>
        <p:spPr>
          <a:xfrm>
            <a:off x="6891588" y="5254767"/>
            <a:ext cx="1246771" cy="1111139"/>
          </a:xfrm>
          <a:prstGeom prst="rect">
            <a:avLst/>
          </a:prstGeom>
        </p:spPr>
      </p:pic>
      <p:pic>
        <p:nvPicPr>
          <p:cNvPr id="8" name="Picture 7">
            <a:extLst>
              <a:ext uri="{FF2B5EF4-FFF2-40B4-BE49-F238E27FC236}">
                <a16:creationId xmlns:a16="http://schemas.microsoft.com/office/drawing/2014/main" id="{BAC3081F-D7FE-B7A2-55B3-A379770A6ACD}"/>
              </a:ext>
            </a:extLst>
          </p:cNvPr>
          <p:cNvPicPr>
            <a:picLocks noChangeAspect="1"/>
          </p:cNvPicPr>
          <p:nvPr/>
        </p:nvPicPr>
        <p:blipFill>
          <a:blip r:embed="rId4"/>
          <a:stretch>
            <a:fillRect/>
          </a:stretch>
        </p:blipFill>
        <p:spPr>
          <a:xfrm>
            <a:off x="2236380" y="3531075"/>
            <a:ext cx="1621789" cy="1265225"/>
          </a:xfrm>
          <a:prstGeom prst="rect">
            <a:avLst/>
          </a:prstGeom>
        </p:spPr>
      </p:pic>
      <p:pic>
        <p:nvPicPr>
          <p:cNvPr id="10" name="Picture 9">
            <a:extLst>
              <a:ext uri="{FF2B5EF4-FFF2-40B4-BE49-F238E27FC236}">
                <a16:creationId xmlns:a16="http://schemas.microsoft.com/office/drawing/2014/main" id="{18C031A8-5A2A-01CA-B7FF-34D437AF747B}"/>
              </a:ext>
            </a:extLst>
          </p:cNvPr>
          <p:cNvPicPr>
            <a:picLocks noChangeAspect="1"/>
          </p:cNvPicPr>
          <p:nvPr/>
        </p:nvPicPr>
        <p:blipFill>
          <a:blip r:embed="rId5"/>
          <a:stretch>
            <a:fillRect/>
          </a:stretch>
        </p:blipFill>
        <p:spPr>
          <a:xfrm>
            <a:off x="6001833" y="2676417"/>
            <a:ext cx="1050574" cy="1111139"/>
          </a:xfrm>
          <a:prstGeom prst="rect">
            <a:avLst/>
          </a:prstGeom>
        </p:spPr>
      </p:pic>
      <p:pic>
        <p:nvPicPr>
          <p:cNvPr id="12" name="Picture 11">
            <a:extLst>
              <a:ext uri="{FF2B5EF4-FFF2-40B4-BE49-F238E27FC236}">
                <a16:creationId xmlns:a16="http://schemas.microsoft.com/office/drawing/2014/main" id="{9BD6AB4F-09F7-6855-B0F1-CE250B142BA4}"/>
              </a:ext>
            </a:extLst>
          </p:cNvPr>
          <p:cNvPicPr>
            <a:picLocks noChangeAspect="1"/>
          </p:cNvPicPr>
          <p:nvPr/>
        </p:nvPicPr>
        <p:blipFill>
          <a:blip r:embed="rId6"/>
          <a:stretch>
            <a:fillRect/>
          </a:stretch>
        </p:blipFill>
        <p:spPr>
          <a:xfrm>
            <a:off x="4726848" y="4318542"/>
            <a:ext cx="947886" cy="1645941"/>
          </a:xfrm>
          <a:prstGeom prst="rect">
            <a:avLst/>
          </a:prstGeom>
        </p:spPr>
      </p:pic>
      <p:pic>
        <p:nvPicPr>
          <p:cNvPr id="14" name="Picture 13">
            <a:extLst>
              <a:ext uri="{FF2B5EF4-FFF2-40B4-BE49-F238E27FC236}">
                <a16:creationId xmlns:a16="http://schemas.microsoft.com/office/drawing/2014/main" id="{7A862F1F-222A-5790-BDD4-F51B9C3CB862}"/>
              </a:ext>
            </a:extLst>
          </p:cNvPr>
          <p:cNvPicPr>
            <a:picLocks noChangeAspect="1"/>
          </p:cNvPicPr>
          <p:nvPr/>
        </p:nvPicPr>
        <p:blipFill>
          <a:blip r:embed="rId7"/>
          <a:stretch>
            <a:fillRect/>
          </a:stretch>
        </p:blipFill>
        <p:spPr>
          <a:xfrm>
            <a:off x="7616185" y="2192746"/>
            <a:ext cx="1439016" cy="1111139"/>
          </a:xfrm>
          <a:prstGeom prst="rect">
            <a:avLst/>
          </a:prstGeom>
        </p:spPr>
      </p:pic>
      <p:pic>
        <p:nvPicPr>
          <p:cNvPr id="16" name="Picture 15">
            <a:extLst>
              <a:ext uri="{FF2B5EF4-FFF2-40B4-BE49-F238E27FC236}">
                <a16:creationId xmlns:a16="http://schemas.microsoft.com/office/drawing/2014/main" id="{4B552FCE-4323-997D-7037-813F922B554E}"/>
              </a:ext>
            </a:extLst>
          </p:cNvPr>
          <p:cNvPicPr>
            <a:picLocks noChangeAspect="1"/>
          </p:cNvPicPr>
          <p:nvPr/>
        </p:nvPicPr>
        <p:blipFill>
          <a:blip r:embed="rId8"/>
          <a:stretch>
            <a:fillRect/>
          </a:stretch>
        </p:blipFill>
        <p:spPr>
          <a:xfrm>
            <a:off x="7949313" y="3805943"/>
            <a:ext cx="1033831" cy="1502335"/>
          </a:xfrm>
          <a:prstGeom prst="rect">
            <a:avLst/>
          </a:prstGeom>
        </p:spPr>
      </p:pic>
      <p:pic>
        <p:nvPicPr>
          <p:cNvPr id="18" name="Picture 17">
            <a:extLst>
              <a:ext uri="{FF2B5EF4-FFF2-40B4-BE49-F238E27FC236}">
                <a16:creationId xmlns:a16="http://schemas.microsoft.com/office/drawing/2014/main" id="{9F5ED63E-91DD-6257-F758-FE4D78B8E268}"/>
              </a:ext>
            </a:extLst>
          </p:cNvPr>
          <p:cNvPicPr>
            <a:picLocks noChangeAspect="1"/>
          </p:cNvPicPr>
          <p:nvPr/>
        </p:nvPicPr>
        <p:blipFill>
          <a:blip r:embed="rId9"/>
          <a:stretch>
            <a:fillRect/>
          </a:stretch>
        </p:blipFill>
        <p:spPr>
          <a:xfrm>
            <a:off x="4584253" y="1842965"/>
            <a:ext cx="1285983" cy="1067206"/>
          </a:xfrm>
          <a:prstGeom prst="rect">
            <a:avLst/>
          </a:prstGeom>
        </p:spPr>
      </p:pic>
      <p:pic>
        <p:nvPicPr>
          <p:cNvPr id="20" name="Picture 19">
            <a:extLst>
              <a:ext uri="{FF2B5EF4-FFF2-40B4-BE49-F238E27FC236}">
                <a16:creationId xmlns:a16="http://schemas.microsoft.com/office/drawing/2014/main" id="{44D70495-4BAD-954A-CD8A-C17440F2CBEC}"/>
              </a:ext>
            </a:extLst>
          </p:cNvPr>
          <p:cNvPicPr>
            <a:picLocks noChangeAspect="1"/>
          </p:cNvPicPr>
          <p:nvPr/>
        </p:nvPicPr>
        <p:blipFill>
          <a:blip r:embed="rId10"/>
          <a:stretch>
            <a:fillRect/>
          </a:stretch>
        </p:blipFill>
        <p:spPr>
          <a:xfrm flipH="1">
            <a:off x="3845158" y="2445346"/>
            <a:ext cx="846206" cy="666931"/>
          </a:xfrm>
          <a:prstGeom prst="rect">
            <a:avLst/>
          </a:prstGeom>
        </p:spPr>
      </p:pic>
      <p:pic>
        <p:nvPicPr>
          <p:cNvPr id="22" name="Picture 21">
            <a:extLst>
              <a:ext uri="{FF2B5EF4-FFF2-40B4-BE49-F238E27FC236}">
                <a16:creationId xmlns:a16="http://schemas.microsoft.com/office/drawing/2014/main" id="{7D875FA7-9C79-6F11-F9F0-553524B9ADCF}"/>
              </a:ext>
            </a:extLst>
          </p:cNvPr>
          <p:cNvPicPr>
            <a:picLocks noChangeAspect="1"/>
          </p:cNvPicPr>
          <p:nvPr/>
        </p:nvPicPr>
        <p:blipFill>
          <a:blip r:embed="rId11"/>
          <a:stretch>
            <a:fillRect/>
          </a:stretch>
        </p:blipFill>
        <p:spPr>
          <a:xfrm>
            <a:off x="2474714" y="5250501"/>
            <a:ext cx="1997549" cy="1206853"/>
          </a:xfrm>
          <a:prstGeom prst="rect">
            <a:avLst/>
          </a:prstGeom>
        </p:spPr>
      </p:pic>
      <p:pic>
        <p:nvPicPr>
          <p:cNvPr id="24" name="Picture 23">
            <a:extLst>
              <a:ext uri="{FF2B5EF4-FFF2-40B4-BE49-F238E27FC236}">
                <a16:creationId xmlns:a16="http://schemas.microsoft.com/office/drawing/2014/main" id="{6B059C03-8160-039E-B497-168B92774237}"/>
              </a:ext>
            </a:extLst>
          </p:cNvPr>
          <p:cNvPicPr>
            <a:picLocks noChangeAspect="1"/>
          </p:cNvPicPr>
          <p:nvPr/>
        </p:nvPicPr>
        <p:blipFill>
          <a:blip r:embed="rId12"/>
          <a:stretch>
            <a:fillRect/>
          </a:stretch>
        </p:blipFill>
        <p:spPr>
          <a:xfrm>
            <a:off x="2673483" y="1835961"/>
            <a:ext cx="1033831" cy="1002970"/>
          </a:xfrm>
          <a:prstGeom prst="rect">
            <a:avLst/>
          </a:prstGeom>
        </p:spPr>
      </p:pic>
      <p:pic>
        <p:nvPicPr>
          <p:cNvPr id="27" name="Picture 26">
            <a:extLst>
              <a:ext uri="{FF2B5EF4-FFF2-40B4-BE49-F238E27FC236}">
                <a16:creationId xmlns:a16="http://schemas.microsoft.com/office/drawing/2014/main" id="{287611EF-2C16-1C92-8AA3-27806ED94DF8}"/>
              </a:ext>
            </a:extLst>
          </p:cNvPr>
          <p:cNvPicPr>
            <a:picLocks noChangeAspect="1"/>
          </p:cNvPicPr>
          <p:nvPr/>
        </p:nvPicPr>
        <p:blipFill>
          <a:blip r:embed="rId13"/>
          <a:stretch>
            <a:fillRect/>
          </a:stretch>
        </p:blipFill>
        <p:spPr>
          <a:xfrm rot="6477852">
            <a:off x="5968749" y="4294184"/>
            <a:ext cx="954566" cy="1101999"/>
          </a:xfrm>
          <a:prstGeom prst="rect">
            <a:avLst/>
          </a:prstGeom>
        </p:spPr>
      </p:pic>
      <p:sp>
        <p:nvSpPr>
          <p:cNvPr id="28" name="TextBox 27">
            <a:extLst>
              <a:ext uri="{FF2B5EF4-FFF2-40B4-BE49-F238E27FC236}">
                <a16:creationId xmlns:a16="http://schemas.microsoft.com/office/drawing/2014/main" id="{6AAC0C43-4DF6-C71B-30BB-E55110F2112C}"/>
              </a:ext>
            </a:extLst>
          </p:cNvPr>
          <p:cNvSpPr txBox="1"/>
          <p:nvPr/>
        </p:nvSpPr>
        <p:spPr>
          <a:xfrm>
            <a:off x="2474889" y="2842745"/>
            <a:ext cx="1050288" cy="261610"/>
          </a:xfrm>
          <a:prstGeom prst="rect">
            <a:avLst/>
          </a:prstGeom>
          <a:noFill/>
        </p:spPr>
        <p:txBody>
          <a:bodyPr wrap="none" rtlCol="0">
            <a:spAutoFit/>
          </a:bodyPr>
          <a:lstStyle/>
          <a:p>
            <a:r>
              <a:rPr lang="fi-FI" sz="1100" dirty="0" err="1">
                <a:latin typeface="Alasassy Caps" pitchFamily="2" charset="0"/>
              </a:rPr>
              <a:t>Discovery</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29" name="TextBox 28">
            <a:extLst>
              <a:ext uri="{FF2B5EF4-FFF2-40B4-BE49-F238E27FC236}">
                <a16:creationId xmlns:a16="http://schemas.microsoft.com/office/drawing/2014/main" id="{95BA54FB-6212-9479-2C9B-7F4BDA359470}"/>
              </a:ext>
            </a:extLst>
          </p:cNvPr>
          <p:cNvSpPr txBox="1"/>
          <p:nvPr/>
        </p:nvSpPr>
        <p:spPr>
          <a:xfrm>
            <a:off x="4542151" y="1712160"/>
            <a:ext cx="1051891" cy="261610"/>
          </a:xfrm>
          <a:prstGeom prst="rect">
            <a:avLst/>
          </a:prstGeom>
          <a:noFill/>
        </p:spPr>
        <p:txBody>
          <a:bodyPr wrap="none" rtlCol="0">
            <a:spAutoFit/>
          </a:bodyPr>
          <a:lstStyle/>
          <a:p>
            <a:r>
              <a:rPr lang="fi-FI" sz="1100" dirty="0" err="1">
                <a:latin typeface="Alasassy Caps" pitchFamily="2" charset="0"/>
              </a:rPr>
              <a:t>Zoo</a:t>
            </a:r>
            <a:r>
              <a:rPr lang="fi-FI" sz="1100" dirty="0">
                <a:latin typeface="Alasassy Caps" pitchFamily="2" charset="0"/>
              </a:rPr>
              <a:t> of </a:t>
            </a:r>
            <a:r>
              <a:rPr lang="fi-FI" sz="1100" dirty="0" err="1">
                <a:latin typeface="Alasassy Caps" pitchFamily="2" charset="0"/>
              </a:rPr>
              <a:t>behaviorism</a:t>
            </a:r>
            <a:endParaRPr lang="fi-FI" sz="1100" dirty="0">
              <a:latin typeface="Alasassy Caps" pitchFamily="2" charset="0"/>
            </a:endParaRPr>
          </a:p>
        </p:txBody>
      </p:sp>
      <p:sp>
        <p:nvSpPr>
          <p:cNvPr id="30" name="TextBox 29">
            <a:extLst>
              <a:ext uri="{FF2B5EF4-FFF2-40B4-BE49-F238E27FC236}">
                <a16:creationId xmlns:a16="http://schemas.microsoft.com/office/drawing/2014/main" id="{E439D240-F530-67DA-FB47-00B38C8B67B1}"/>
              </a:ext>
            </a:extLst>
          </p:cNvPr>
          <p:cNvSpPr txBox="1"/>
          <p:nvPr/>
        </p:nvSpPr>
        <p:spPr>
          <a:xfrm>
            <a:off x="6153147" y="2429515"/>
            <a:ext cx="992579" cy="261610"/>
          </a:xfrm>
          <a:prstGeom prst="rect">
            <a:avLst/>
          </a:prstGeom>
          <a:noFill/>
        </p:spPr>
        <p:txBody>
          <a:bodyPr wrap="none" rtlCol="0">
            <a:spAutoFit/>
          </a:bodyPr>
          <a:lstStyle/>
          <a:p>
            <a:r>
              <a:rPr lang="fi-FI" sz="1100" dirty="0">
                <a:latin typeface="Alasassy Caps" pitchFamily="2" charset="0"/>
              </a:rPr>
              <a:t>Peak of </a:t>
            </a:r>
            <a:r>
              <a:rPr lang="fi-FI" sz="1100" dirty="0" err="1">
                <a:latin typeface="Alasassy Caps" pitchFamily="2" charset="0"/>
              </a:rPr>
              <a:t>cognition</a:t>
            </a:r>
            <a:endParaRPr lang="fi-FI" sz="1100" dirty="0">
              <a:latin typeface="Alasassy Caps" pitchFamily="2" charset="0"/>
            </a:endParaRPr>
          </a:p>
        </p:txBody>
      </p:sp>
      <p:sp>
        <p:nvSpPr>
          <p:cNvPr id="31" name="TextBox 30">
            <a:extLst>
              <a:ext uri="{FF2B5EF4-FFF2-40B4-BE49-F238E27FC236}">
                <a16:creationId xmlns:a16="http://schemas.microsoft.com/office/drawing/2014/main" id="{9A202568-CB52-D180-BB87-5397C9183FC7}"/>
              </a:ext>
            </a:extLst>
          </p:cNvPr>
          <p:cNvSpPr txBox="1"/>
          <p:nvPr/>
        </p:nvSpPr>
        <p:spPr>
          <a:xfrm>
            <a:off x="7707729" y="3291414"/>
            <a:ext cx="1611339" cy="261610"/>
          </a:xfrm>
          <a:prstGeom prst="rect">
            <a:avLst/>
          </a:prstGeom>
          <a:noFill/>
        </p:spPr>
        <p:txBody>
          <a:bodyPr wrap="none" rtlCol="0">
            <a:spAutoFit/>
          </a:bodyPr>
          <a:lstStyle/>
          <a:p>
            <a:r>
              <a:rPr lang="fi-FI" sz="1100" dirty="0">
                <a:latin typeface="Alasassy Caps" pitchFamily="2" charset="0"/>
              </a:rPr>
              <a:t>Garden of </a:t>
            </a:r>
            <a:r>
              <a:rPr lang="fi-FI" sz="1100" dirty="0" err="1">
                <a:latin typeface="Alasassy Caps" pitchFamily="2" charset="0"/>
              </a:rPr>
              <a:t>meaningful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2" name="TextBox 31">
            <a:extLst>
              <a:ext uri="{FF2B5EF4-FFF2-40B4-BE49-F238E27FC236}">
                <a16:creationId xmlns:a16="http://schemas.microsoft.com/office/drawing/2014/main" id="{9635807D-5FC0-837E-E457-52C40FDA0783}"/>
              </a:ext>
            </a:extLst>
          </p:cNvPr>
          <p:cNvSpPr txBox="1"/>
          <p:nvPr/>
        </p:nvSpPr>
        <p:spPr>
          <a:xfrm>
            <a:off x="3125799" y="3656751"/>
            <a:ext cx="1218603" cy="261610"/>
          </a:xfrm>
          <a:prstGeom prst="rect">
            <a:avLst/>
          </a:prstGeom>
          <a:noFill/>
        </p:spPr>
        <p:txBody>
          <a:bodyPr wrap="none" rtlCol="0">
            <a:spAutoFit/>
          </a:bodyPr>
          <a:lstStyle/>
          <a:p>
            <a:r>
              <a:rPr lang="fi-FI" sz="1100" dirty="0" err="1">
                <a:latin typeface="Alasassy Caps" pitchFamily="2" charset="0"/>
              </a:rPr>
              <a:t>Experience</a:t>
            </a:r>
            <a:r>
              <a:rPr lang="fi-FI" sz="1100" dirty="0">
                <a:latin typeface="Alasassy Caps" pitchFamily="2" charset="0"/>
              </a:rPr>
              <a:t> &amp; </a:t>
            </a:r>
            <a:r>
              <a:rPr lang="fi-FI" sz="1100" dirty="0" err="1">
                <a:latin typeface="Alasassy Caps" pitchFamily="2" charset="0"/>
              </a:rPr>
              <a:t>reflectin</a:t>
            </a:r>
            <a:endParaRPr lang="fi-FI" sz="1100" dirty="0">
              <a:latin typeface="Alasassy Caps" pitchFamily="2" charset="0"/>
            </a:endParaRPr>
          </a:p>
        </p:txBody>
      </p:sp>
      <p:sp>
        <p:nvSpPr>
          <p:cNvPr id="33" name="TextBox 32">
            <a:extLst>
              <a:ext uri="{FF2B5EF4-FFF2-40B4-BE49-F238E27FC236}">
                <a16:creationId xmlns:a16="http://schemas.microsoft.com/office/drawing/2014/main" id="{B7DDA53D-0C0C-307C-3B4F-C43B699E8BA8}"/>
              </a:ext>
            </a:extLst>
          </p:cNvPr>
          <p:cNvSpPr txBox="1"/>
          <p:nvPr/>
        </p:nvSpPr>
        <p:spPr>
          <a:xfrm>
            <a:off x="2803480" y="5111774"/>
            <a:ext cx="885179" cy="261610"/>
          </a:xfrm>
          <a:prstGeom prst="rect">
            <a:avLst/>
          </a:prstGeom>
          <a:noFill/>
        </p:spPr>
        <p:txBody>
          <a:bodyPr wrap="none" rtlCol="0">
            <a:spAutoFit/>
          </a:bodyPr>
          <a:lstStyle/>
          <a:p>
            <a:r>
              <a:rPr lang="fi-FI" sz="1100" dirty="0" err="1">
                <a:latin typeface="Alasassy Caps" pitchFamily="2" charset="0"/>
              </a:rPr>
              <a:t>social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4" name="TextBox 33">
            <a:extLst>
              <a:ext uri="{FF2B5EF4-FFF2-40B4-BE49-F238E27FC236}">
                <a16:creationId xmlns:a16="http://schemas.microsoft.com/office/drawing/2014/main" id="{5FF6AD58-FD03-7C64-71CC-1B0E25777302}"/>
              </a:ext>
            </a:extLst>
          </p:cNvPr>
          <p:cNvSpPr txBox="1"/>
          <p:nvPr/>
        </p:nvSpPr>
        <p:spPr>
          <a:xfrm>
            <a:off x="5763297" y="5373384"/>
            <a:ext cx="829073" cy="600164"/>
          </a:xfrm>
          <a:prstGeom prst="rect">
            <a:avLst/>
          </a:prstGeom>
          <a:noFill/>
        </p:spPr>
        <p:txBody>
          <a:bodyPr wrap="none" rtlCol="0">
            <a:spAutoFit/>
          </a:bodyPr>
          <a:lstStyle/>
          <a:p>
            <a:r>
              <a:rPr lang="fi-FI" sz="1100" dirty="0">
                <a:latin typeface="Alasassy Caps" pitchFamily="2" charset="0"/>
              </a:rPr>
              <a:t>The </a:t>
            </a:r>
            <a:r>
              <a:rPr lang="fi-FI" sz="1100" dirty="0" err="1">
                <a:latin typeface="Alasassy Caps" pitchFamily="2" charset="0"/>
              </a:rPr>
              <a:t>planes</a:t>
            </a:r>
            <a:r>
              <a:rPr lang="fi-FI" sz="1100" dirty="0">
                <a:latin typeface="Alasassy Caps" pitchFamily="2" charset="0"/>
              </a:rPr>
              <a:t> of</a:t>
            </a:r>
          </a:p>
          <a:p>
            <a:r>
              <a:rPr lang="fi-FI" sz="1100" dirty="0" err="1">
                <a:latin typeface="Alasassy Caps" pitchFamily="2" charset="0"/>
              </a:rPr>
              <a:t>Sociocultural</a:t>
            </a:r>
            <a:endParaRPr lang="fi-FI" sz="1100" dirty="0">
              <a:latin typeface="Alasassy Caps" pitchFamily="2" charset="0"/>
            </a:endParaRPr>
          </a:p>
          <a:p>
            <a:r>
              <a:rPr lang="fi-FI" sz="1100" dirty="0" err="1">
                <a:latin typeface="Alasassy Caps" pitchFamily="2" charset="0"/>
              </a:rPr>
              <a:t>learning</a:t>
            </a:r>
            <a:endParaRPr lang="fi-FI" sz="1100" dirty="0">
              <a:latin typeface="Alasassy Caps" pitchFamily="2" charset="0"/>
            </a:endParaRPr>
          </a:p>
        </p:txBody>
      </p:sp>
      <p:sp>
        <p:nvSpPr>
          <p:cNvPr id="35" name="TextBox 34">
            <a:extLst>
              <a:ext uri="{FF2B5EF4-FFF2-40B4-BE49-F238E27FC236}">
                <a16:creationId xmlns:a16="http://schemas.microsoft.com/office/drawing/2014/main" id="{2EA39480-F255-CDA6-7D32-AF9052BDC5FD}"/>
              </a:ext>
            </a:extLst>
          </p:cNvPr>
          <p:cNvSpPr txBox="1"/>
          <p:nvPr/>
        </p:nvSpPr>
        <p:spPr>
          <a:xfrm>
            <a:off x="7697226" y="6235101"/>
            <a:ext cx="1220206" cy="261610"/>
          </a:xfrm>
          <a:prstGeom prst="rect">
            <a:avLst/>
          </a:prstGeom>
          <a:noFill/>
        </p:spPr>
        <p:txBody>
          <a:bodyPr wrap="none" rtlCol="0">
            <a:spAutoFit/>
          </a:bodyPr>
          <a:lstStyle/>
          <a:p>
            <a:r>
              <a:rPr lang="fi-FI" sz="1100" dirty="0" err="1">
                <a:latin typeface="Alasassy Caps" pitchFamily="2" charset="0"/>
              </a:rPr>
              <a:t>Community</a:t>
            </a:r>
            <a:r>
              <a:rPr lang="fi-FI" sz="1100" dirty="0">
                <a:latin typeface="Alasassy Caps" pitchFamily="2" charset="0"/>
              </a:rPr>
              <a:t> of </a:t>
            </a:r>
            <a:r>
              <a:rPr lang="fi-FI" sz="1100" dirty="0" err="1">
                <a:latin typeface="Alasassy Caps" pitchFamily="2" charset="0"/>
              </a:rPr>
              <a:t>practice</a:t>
            </a:r>
            <a:endParaRPr lang="fi-FI" sz="1100" dirty="0">
              <a:latin typeface="Alasassy Caps" pitchFamily="2" charset="0"/>
            </a:endParaRPr>
          </a:p>
        </p:txBody>
      </p:sp>
      <p:sp>
        <p:nvSpPr>
          <p:cNvPr id="36" name="TextBox 35">
            <a:extLst>
              <a:ext uri="{FF2B5EF4-FFF2-40B4-BE49-F238E27FC236}">
                <a16:creationId xmlns:a16="http://schemas.microsoft.com/office/drawing/2014/main" id="{1FF5F2AC-1B71-B09A-20A3-EC6D88D682C3}"/>
              </a:ext>
            </a:extLst>
          </p:cNvPr>
          <p:cNvSpPr txBox="1"/>
          <p:nvPr/>
        </p:nvSpPr>
        <p:spPr>
          <a:xfrm>
            <a:off x="8250774" y="5242579"/>
            <a:ext cx="1037463" cy="261610"/>
          </a:xfrm>
          <a:prstGeom prst="rect">
            <a:avLst/>
          </a:prstGeom>
          <a:noFill/>
        </p:spPr>
        <p:txBody>
          <a:bodyPr wrap="none" rtlCol="0">
            <a:spAutoFit/>
          </a:bodyPr>
          <a:lstStyle/>
          <a:p>
            <a:r>
              <a:rPr lang="fi-FI" sz="1100" dirty="0" err="1">
                <a:latin typeface="Alasassy Caps" pitchFamily="2" charset="0"/>
              </a:rPr>
              <a:t>embodied</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 name="Oval 2">
            <a:extLst>
              <a:ext uri="{FF2B5EF4-FFF2-40B4-BE49-F238E27FC236}">
                <a16:creationId xmlns:a16="http://schemas.microsoft.com/office/drawing/2014/main" id="{7A7446B5-8301-E0AA-D3DA-A526054091AC}"/>
              </a:ext>
            </a:extLst>
          </p:cNvPr>
          <p:cNvSpPr/>
          <p:nvPr/>
        </p:nvSpPr>
        <p:spPr>
          <a:xfrm>
            <a:off x="7125992" y="2004668"/>
            <a:ext cx="2395995" cy="1762205"/>
          </a:xfrm>
          <a:custGeom>
            <a:avLst/>
            <a:gdLst>
              <a:gd name="connsiteX0" fmla="*/ 0 w 2395995"/>
              <a:gd name="connsiteY0" fmla="*/ 881103 h 1762205"/>
              <a:gd name="connsiteX1" fmla="*/ 1197998 w 2395995"/>
              <a:gd name="connsiteY1" fmla="*/ 0 h 1762205"/>
              <a:gd name="connsiteX2" fmla="*/ 2395996 w 2395995"/>
              <a:gd name="connsiteY2" fmla="*/ 881103 h 1762205"/>
              <a:gd name="connsiteX3" fmla="*/ 1197998 w 2395995"/>
              <a:gd name="connsiteY3" fmla="*/ 1762206 h 1762205"/>
              <a:gd name="connsiteX4" fmla="*/ 0 w 2395995"/>
              <a:gd name="connsiteY4" fmla="*/ 881103 h 1762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5995" h="1762205" extrusionOk="0">
                <a:moveTo>
                  <a:pt x="0" y="881103"/>
                </a:moveTo>
                <a:cubicBezTo>
                  <a:pt x="-156771" y="401189"/>
                  <a:pt x="619539" y="81777"/>
                  <a:pt x="1197998" y="0"/>
                </a:cubicBezTo>
                <a:cubicBezTo>
                  <a:pt x="1894373" y="71297"/>
                  <a:pt x="2399958" y="515399"/>
                  <a:pt x="2395996" y="881103"/>
                </a:cubicBezTo>
                <a:cubicBezTo>
                  <a:pt x="2359919" y="1313293"/>
                  <a:pt x="1945466" y="1865984"/>
                  <a:pt x="1197998" y="1762206"/>
                </a:cubicBezTo>
                <a:cubicBezTo>
                  <a:pt x="542923" y="1737801"/>
                  <a:pt x="40738" y="1443675"/>
                  <a:pt x="0" y="881103"/>
                </a:cubicBezTo>
                <a:close/>
              </a:path>
            </a:pathLst>
          </a:custGeom>
          <a:noFill/>
          <a:ln>
            <a:solidFill>
              <a:schemeClr val="accent1"/>
            </a:solidFill>
            <a:prstDash val="sysDot"/>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87B7775-5079-7ED9-4948-A9805B24B6BD}"/>
              </a:ext>
            </a:extLst>
          </p:cNvPr>
          <p:cNvSpPr/>
          <p:nvPr/>
        </p:nvSpPr>
        <p:spPr>
          <a:xfrm>
            <a:off x="4407176" y="4251044"/>
            <a:ext cx="2645231" cy="1802284"/>
          </a:xfrm>
          <a:custGeom>
            <a:avLst/>
            <a:gdLst>
              <a:gd name="connsiteX0" fmla="*/ 0 w 2645231"/>
              <a:gd name="connsiteY0" fmla="*/ 901142 h 1802284"/>
              <a:gd name="connsiteX1" fmla="*/ 1322616 w 2645231"/>
              <a:gd name="connsiteY1" fmla="*/ 0 h 1802284"/>
              <a:gd name="connsiteX2" fmla="*/ 2645232 w 2645231"/>
              <a:gd name="connsiteY2" fmla="*/ 901142 h 1802284"/>
              <a:gd name="connsiteX3" fmla="*/ 1322616 w 2645231"/>
              <a:gd name="connsiteY3" fmla="*/ 1802284 h 1802284"/>
              <a:gd name="connsiteX4" fmla="*/ 0 w 2645231"/>
              <a:gd name="connsiteY4" fmla="*/ 901142 h 1802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231" h="1802284" extrusionOk="0">
                <a:moveTo>
                  <a:pt x="0" y="901142"/>
                </a:moveTo>
                <a:cubicBezTo>
                  <a:pt x="-81864" y="406957"/>
                  <a:pt x="696868" y="102950"/>
                  <a:pt x="1322616" y="0"/>
                </a:cubicBezTo>
                <a:cubicBezTo>
                  <a:pt x="2074808" y="44601"/>
                  <a:pt x="2646083" y="429424"/>
                  <a:pt x="2645232" y="901142"/>
                </a:cubicBezTo>
                <a:cubicBezTo>
                  <a:pt x="2613228" y="1350545"/>
                  <a:pt x="2115743" y="1878052"/>
                  <a:pt x="1322616" y="1802284"/>
                </a:cubicBezTo>
                <a:cubicBezTo>
                  <a:pt x="602680" y="1763137"/>
                  <a:pt x="42076" y="1477277"/>
                  <a:pt x="0" y="901142"/>
                </a:cubicBezTo>
                <a:close/>
              </a:path>
            </a:pathLst>
          </a:custGeom>
          <a:noFill/>
          <a:ln>
            <a:solidFill>
              <a:schemeClr val="accent1"/>
            </a:solidFill>
            <a:extLst>
              <a:ext uri="{C807C97D-BFC1-408E-A445-0C87EB9F89A2}">
                <ask:lineSketchStyleProps xmlns:ask="http://schemas.microsoft.com/office/drawing/2018/sketchyshapes" sd="265021699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47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E5C2-DBC6-0A45-5485-823713A790E9}"/>
              </a:ext>
            </a:extLst>
          </p:cNvPr>
          <p:cNvSpPr>
            <a:spLocks noGrp="1"/>
          </p:cNvSpPr>
          <p:nvPr>
            <p:ph type="title"/>
          </p:nvPr>
        </p:nvSpPr>
        <p:spPr/>
        <p:txBody>
          <a:bodyPr/>
          <a:lstStyle/>
          <a:p>
            <a:r>
              <a:rPr lang="fi-FI" dirty="0" err="1"/>
              <a:t>Meaningful</a:t>
            </a:r>
            <a:r>
              <a:rPr lang="fi-FI" dirty="0"/>
              <a:t> </a:t>
            </a:r>
            <a:r>
              <a:rPr lang="fi-FI" dirty="0" err="1"/>
              <a:t>learning</a:t>
            </a:r>
            <a:r>
              <a:rPr lang="fi-FI" dirty="0"/>
              <a:t> / Merkityksellinen oppiminen </a:t>
            </a:r>
            <a:r>
              <a:rPr lang="fi-FI" dirty="0">
                <a:solidFill>
                  <a:schemeClr val="bg2">
                    <a:lumMod val="75000"/>
                  </a:schemeClr>
                </a:solidFill>
              </a:rPr>
              <a:t>(D. </a:t>
            </a:r>
            <a:r>
              <a:rPr lang="fi-FI" dirty="0" err="1">
                <a:solidFill>
                  <a:schemeClr val="bg2">
                    <a:lumMod val="75000"/>
                  </a:schemeClr>
                </a:solidFill>
              </a:rPr>
              <a:t>Ausubel</a:t>
            </a:r>
            <a:r>
              <a:rPr lang="fi-FI" dirty="0">
                <a:solidFill>
                  <a:schemeClr val="bg2">
                    <a:lumMod val="75000"/>
                  </a:schemeClr>
                </a:solidFill>
              </a:rPr>
              <a:t>, 1918-2008) </a:t>
            </a:r>
          </a:p>
        </p:txBody>
      </p:sp>
      <p:sp>
        <p:nvSpPr>
          <p:cNvPr id="4" name="Content Placeholder 3">
            <a:extLst>
              <a:ext uri="{FF2B5EF4-FFF2-40B4-BE49-F238E27FC236}">
                <a16:creationId xmlns:a16="http://schemas.microsoft.com/office/drawing/2014/main" id="{C1431F54-9691-CEC2-D9A9-DB3104F29955}"/>
              </a:ext>
            </a:extLst>
          </p:cNvPr>
          <p:cNvSpPr>
            <a:spLocks noGrp="1"/>
          </p:cNvSpPr>
          <p:nvPr>
            <p:ph sz="half" idx="2"/>
          </p:nvPr>
        </p:nvSpPr>
        <p:spPr>
          <a:xfrm>
            <a:off x="1060704" y="1825625"/>
            <a:ext cx="10293096" cy="4351338"/>
          </a:xfrm>
        </p:spPr>
        <p:txBody>
          <a:bodyPr/>
          <a:lstStyle/>
          <a:p>
            <a:r>
              <a:rPr lang="fi-FI" dirty="0" err="1"/>
              <a:t>Based</a:t>
            </a:r>
            <a:r>
              <a:rPr lang="fi-FI" dirty="0"/>
              <a:t> on </a:t>
            </a:r>
            <a:r>
              <a:rPr lang="fi-FI" dirty="0" err="1"/>
              <a:t>Piaget’s</a:t>
            </a:r>
            <a:r>
              <a:rPr lang="fi-FI" dirty="0"/>
              <a:t> </a:t>
            </a:r>
            <a:r>
              <a:rPr lang="fi-FI" dirty="0" err="1"/>
              <a:t>conceptual</a:t>
            </a:r>
            <a:r>
              <a:rPr lang="fi-FI" dirty="0"/>
              <a:t> </a:t>
            </a:r>
            <a:r>
              <a:rPr lang="fi-FI" dirty="0" err="1"/>
              <a:t>schemas</a:t>
            </a:r>
            <a:r>
              <a:rPr lang="fi-FI" dirty="0"/>
              <a:t>, i.e. </a:t>
            </a:r>
            <a:r>
              <a:rPr lang="fi-FI" dirty="0" err="1"/>
              <a:t>building</a:t>
            </a:r>
            <a:r>
              <a:rPr lang="fi-FI" dirty="0"/>
              <a:t> on </a:t>
            </a:r>
            <a:r>
              <a:rPr lang="fi-FI" dirty="0" err="1"/>
              <a:t>or</a:t>
            </a:r>
            <a:r>
              <a:rPr lang="fi-FI" dirty="0"/>
              <a:t> </a:t>
            </a:r>
            <a:r>
              <a:rPr lang="fi-FI" dirty="0" err="1"/>
              <a:t>rearranging</a:t>
            </a:r>
            <a:r>
              <a:rPr lang="fi-FI" dirty="0"/>
              <a:t> </a:t>
            </a:r>
            <a:r>
              <a:rPr lang="fi-FI" dirty="0" err="1"/>
              <a:t>what</a:t>
            </a:r>
            <a:r>
              <a:rPr lang="fi-FI" dirty="0"/>
              <a:t> is </a:t>
            </a:r>
            <a:r>
              <a:rPr lang="fi-FI" dirty="0" err="1"/>
              <a:t>known</a:t>
            </a:r>
            <a:r>
              <a:rPr lang="fi-FI" dirty="0"/>
              <a:t> </a:t>
            </a:r>
          </a:p>
          <a:p>
            <a:endParaRPr lang="fi-FI" dirty="0"/>
          </a:p>
          <a:p>
            <a:r>
              <a:rPr lang="fi-FI" dirty="0"/>
              <a:t>Learning is:</a:t>
            </a:r>
          </a:p>
          <a:p>
            <a:pPr lvl="1"/>
            <a:r>
              <a:rPr lang="fi-FI" dirty="0"/>
              <a:t>Active</a:t>
            </a:r>
          </a:p>
          <a:p>
            <a:pPr lvl="1"/>
            <a:r>
              <a:rPr lang="fi-FI" dirty="0" err="1"/>
              <a:t>Constructive</a:t>
            </a:r>
            <a:endParaRPr lang="fi-FI" dirty="0"/>
          </a:p>
          <a:p>
            <a:pPr lvl="1"/>
            <a:r>
              <a:rPr lang="fi-FI" dirty="0" err="1"/>
              <a:t>Cumulative</a:t>
            </a:r>
            <a:endParaRPr lang="fi-FI" dirty="0"/>
          </a:p>
          <a:p>
            <a:pPr lvl="1"/>
            <a:r>
              <a:rPr lang="fi-FI" dirty="0" err="1"/>
              <a:t>Self-regulated</a:t>
            </a:r>
            <a:endParaRPr lang="fi-FI" dirty="0"/>
          </a:p>
          <a:p>
            <a:pPr lvl="1"/>
            <a:r>
              <a:rPr lang="fi-FI" dirty="0" err="1"/>
              <a:t>Goal-oriented</a:t>
            </a:r>
            <a:endParaRPr lang="fi-FI" dirty="0"/>
          </a:p>
        </p:txBody>
      </p:sp>
      <p:pic>
        <p:nvPicPr>
          <p:cNvPr id="6" name="Picture 5">
            <a:extLst>
              <a:ext uri="{FF2B5EF4-FFF2-40B4-BE49-F238E27FC236}">
                <a16:creationId xmlns:a16="http://schemas.microsoft.com/office/drawing/2014/main" id="{CEEFBA3E-9D73-DBB1-7428-7A1B52099650}"/>
              </a:ext>
            </a:extLst>
          </p:cNvPr>
          <p:cNvPicPr>
            <a:picLocks noChangeAspect="1"/>
          </p:cNvPicPr>
          <p:nvPr/>
        </p:nvPicPr>
        <p:blipFill>
          <a:blip r:embed="rId2"/>
          <a:stretch>
            <a:fillRect/>
          </a:stretch>
        </p:blipFill>
        <p:spPr>
          <a:xfrm>
            <a:off x="6025896" y="3191835"/>
            <a:ext cx="3818752" cy="3198614"/>
          </a:xfrm>
          <a:prstGeom prst="rect">
            <a:avLst/>
          </a:prstGeom>
        </p:spPr>
      </p:pic>
    </p:spTree>
    <p:extLst>
      <p:ext uri="{BB962C8B-B14F-4D97-AF65-F5344CB8AC3E}">
        <p14:creationId xmlns:p14="http://schemas.microsoft.com/office/powerpoint/2010/main" val="2589223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CE67-AF5F-F398-F041-94176F90AB9C}"/>
              </a:ext>
            </a:extLst>
          </p:cNvPr>
          <p:cNvSpPr>
            <a:spLocks noGrp="1"/>
          </p:cNvSpPr>
          <p:nvPr>
            <p:ph type="title"/>
          </p:nvPr>
        </p:nvSpPr>
        <p:spPr/>
        <p:txBody>
          <a:bodyPr/>
          <a:lstStyle/>
          <a:p>
            <a:r>
              <a:rPr lang="fi-FI" dirty="0" err="1"/>
              <a:t>Sociocultural</a:t>
            </a:r>
            <a:r>
              <a:rPr lang="fi-FI" dirty="0"/>
              <a:t> / </a:t>
            </a:r>
            <a:r>
              <a:rPr lang="fi-FI" dirty="0" err="1"/>
              <a:t>Cultural</a:t>
            </a:r>
            <a:r>
              <a:rPr lang="fi-FI" dirty="0"/>
              <a:t> </a:t>
            </a:r>
            <a:r>
              <a:rPr lang="fi-FI" dirty="0" err="1"/>
              <a:t>history</a:t>
            </a:r>
            <a:r>
              <a:rPr lang="fi-FI" dirty="0"/>
              <a:t> </a:t>
            </a:r>
            <a:r>
              <a:rPr lang="fi-FI" dirty="0" err="1"/>
              <a:t>theory</a:t>
            </a:r>
            <a:r>
              <a:rPr lang="fi-FI" dirty="0"/>
              <a:t> of </a:t>
            </a:r>
            <a:r>
              <a:rPr lang="fi-FI" dirty="0" err="1"/>
              <a:t>learning</a:t>
            </a:r>
            <a:r>
              <a:rPr lang="fi-FI" dirty="0"/>
              <a:t> </a:t>
            </a:r>
            <a:r>
              <a:rPr lang="fi-FI" dirty="0" err="1">
                <a:solidFill>
                  <a:schemeClr val="bg2">
                    <a:lumMod val="75000"/>
                  </a:schemeClr>
                </a:solidFill>
              </a:rPr>
              <a:t>Lev</a:t>
            </a:r>
            <a:r>
              <a:rPr lang="fi-FI" dirty="0">
                <a:solidFill>
                  <a:schemeClr val="bg2">
                    <a:lumMod val="75000"/>
                  </a:schemeClr>
                </a:solidFill>
              </a:rPr>
              <a:t> </a:t>
            </a:r>
            <a:r>
              <a:rPr lang="fi-FI" dirty="0" err="1">
                <a:solidFill>
                  <a:schemeClr val="bg2">
                    <a:lumMod val="75000"/>
                  </a:schemeClr>
                </a:solidFill>
              </a:rPr>
              <a:t>Vygotsky</a:t>
            </a:r>
            <a:r>
              <a:rPr lang="fi-FI" dirty="0">
                <a:solidFill>
                  <a:schemeClr val="bg2">
                    <a:lumMod val="75000"/>
                  </a:schemeClr>
                </a:solidFill>
              </a:rPr>
              <a:t> (1896-1934)</a:t>
            </a:r>
          </a:p>
        </p:txBody>
      </p:sp>
      <p:sp>
        <p:nvSpPr>
          <p:cNvPr id="3" name="Content Placeholder 2">
            <a:extLst>
              <a:ext uri="{FF2B5EF4-FFF2-40B4-BE49-F238E27FC236}">
                <a16:creationId xmlns:a16="http://schemas.microsoft.com/office/drawing/2014/main" id="{7872D22E-DAE4-DA38-F7BD-2C6F50BE0C10}"/>
              </a:ext>
            </a:extLst>
          </p:cNvPr>
          <p:cNvSpPr>
            <a:spLocks noGrp="1"/>
          </p:cNvSpPr>
          <p:nvPr>
            <p:ph idx="1"/>
          </p:nvPr>
        </p:nvSpPr>
        <p:spPr>
          <a:xfrm>
            <a:off x="3241040" y="1825625"/>
            <a:ext cx="8112760" cy="4351338"/>
          </a:xfrm>
        </p:spPr>
        <p:txBody>
          <a:bodyPr/>
          <a:lstStyle/>
          <a:p>
            <a:r>
              <a:rPr lang="fi-FI" dirty="0"/>
              <a:t>Learning </a:t>
            </a:r>
            <a:r>
              <a:rPr lang="fi-FI" dirty="0" err="1"/>
              <a:t>takes</a:t>
            </a:r>
            <a:r>
              <a:rPr lang="fi-FI" dirty="0"/>
              <a:t> </a:t>
            </a:r>
            <a:r>
              <a:rPr lang="fi-FI" dirty="0" err="1"/>
              <a:t>place</a:t>
            </a:r>
            <a:r>
              <a:rPr lang="fi-FI" dirty="0"/>
              <a:t> on 2 </a:t>
            </a:r>
            <a:r>
              <a:rPr lang="fi-FI" dirty="0" err="1"/>
              <a:t>planes</a:t>
            </a:r>
            <a:r>
              <a:rPr lang="fi-FI" dirty="0"/>
              <a:t>:</a:t>
            </a:r>
          </a:p>
          <a:p>
            <a:pPr lvl="1"/>
            <a:r>
              <a:rPr lang="fi-FI" dirty="0"/>
              <a:t>On the </a:t>
            </a:r>
            <a:r>
              <a:rPr lang="fi-FI" dirty="0" err="1"/>
              <a:t>social</a:t>
            </a:r>
            <a:r>
              <a:rPr lang="fi-FI" dirty="0"/>
              <a:t> </a:t>
            </a:r>
            <a:r>
              <a:rPr lang="fi-FI" dirty="0" err="1"/>
              <a:t>plane</a:t>
            </a:r>
            <a:r>
              <a:rPr lang="fi-FI" dirty="0"/>
              <a:t> </a:t>
            </a:r>
            <a:r>
              <a:rPr lang="fi-FI" i="1" dirty="0" err="1"/>
              <a:t>between</a:t>
            </a:r>
            <a:r>
              <a:rPr lang="fi-FI" b="1" i="1" dirty="0"/>
              <a:t> </a:t>
            </a:r>
            <a:r>
              <a:rPr lang="fi-FI" dirty="0" err="1"/>
              <a:t>people</a:t>
            </a:r>
            <a:r>
              <a:rPr lang="fi-FI" dirty="0"/>
              <a:t> (inter)</a:t>
            </a:r>
          </a:p>
          <a:p>
            <a:pPr lvl="1"/>
            <a:r>
              <a:rPr lang="fi-FI" dirty="0"/>
              <a:t>On the </a:t>
            </a:r>
            <a:r>
              <a:rPr lang="fi-FI" dirty="0" err="1"/>
              <a:t>individual</a:t>
            </a:r>
            <a:r>
              <a:rPr lang="fi-FI" dirty="0"/>
              <a:t> </a:t>
            </a:r>
            <a:r>
              <a:rPr lang="fi-FI" dirty="0" err="1"/>
              <a:t>place</a:t>
            </a:r>
            <a:r>
              <a:rPr lang="fi-FI" dirty="0"/>
              <a:t> </a:t>
            </a:r>
            <a:r>
              <a:rPr lang="fi-FI" i="1" dirty="0" err="1"/>
              <a:t>within</a:t>
            </a:r>
            <a:r>
              <a:rPr lang="fi-FI" dirty="0"/>
              <a:t> a person (intra)</a:t>
            </a:r>
          </a:p>
          <a:p>
            <a:r>
              <a:rPr lang="fi-FI" dirty="0"/>
              <a:t>Tools </a:t>
            </a:r>
            <a:r>
              <a:rPr lang="fi-FI" dirty="0" err="1"/>
              <a:t>mediate</a:t>
            </a:r>
            <a:r>
              <a:rPr lang="fi-FI" dirty="0"/>
              <a:t> </a:t>
            </a:r>
            <a:r>
              <a:rPr lang="fi-FI" dirty="0" err="1"/>
              <a:t>cultural</a:t>
            </a:r>
            <a:r>
              <a:rPr lang="fi-FI" dirty="0"/>
              <a:t> </a:t>
            </a:r>
            <a:r>
              <a:rPr lang="fi-FI" dirty="0" err="1"/>
              <a:t>knowledge</a:t>
            </a:r>
            <a:r>
              <a:rPr lang="fi-FI" dirty="0"/>
              <a:t> and </a:t>
            </a:r>
            <a:r>
              <a:rPr lang="fi-FI" dirty="0" err="1"/>
              <a:t>practices</a:t>
            </a:r>
            <a:r>
              <a:rPr lang="fi-FI" dirty="0"/>
              <a:t> </a:t>
            </a:r>
            <a:r>
              <a:rPr lang="fi-FI" dirty="0" err="1"/>
              <a:t>across</a:t>
            </a:r>
            <a:r>
              <a:rPr lang="fi-FI" dirty="0"/>
              <a:t> </a:t>
            </a:r>
            <a:r>
              <a:rPr lang="fi-FI" dirty="0" err="1"/>
              <a:t>time</a:t>
            </a:r>
            <a:r>
              <a:rPr lang="fi-FI" dirty="0"/>
              <a:t> and </a:t>
            </a:r>
            <a:r>
              <a:rPr lang="fi-FI" dirty="0" err="1"/>
              <a:t>space</a:t>
            </a:r>
            <a:endParaRPr lang="fi-FI" dirty="0"/>
          </a:p>
          <a:p>
            <a:r>
              <a:rPr lang="fi-FI" dirty="0" err="1"/>
              <a:t>Gradually</a:t>
            </a:r>
            <a:r>
              <a:rPr lang="fi-FI" dirty="0"/>
              <a:t> </a:t>
            </a:r>
            <a:r>
              <a:rPr lang="fi-FI" dirty="0" err="1"/>
              <a:t>everyday</a:t>
            </a:r>
            <a:r>
              <a:rPr lang="fi-FI" dirty="0"/>
              <a:t> </a:t>
            </a:r>
            <a:r>
              <a:rPr lang="fi-FI" dirty="0" err="1"/>
              <a:t>concepts</a:t>
            </a:r>
            <a:r>
              <a:rPr lang="fi-FI" dirty="0"/>
              <a:t> and </a:t>
            </a:r>
            <a:r>
              <a:rPr lang="fi-FI" dirty="0" err="1"/>
              <a:t>understanding</a:t>
            </a:r>
            <a:r>
              <a:rPr lang="fi-FI" dirty="0"/>
              <a:t> </a:t>
            </a:r>
            <a:r>
              <a:rPr lang="fi-FI" dirty="0" err="1"/>
              <a:t>transform</a:t>
            </a:r>
            <a:r>
              <a:rPr lang="fi-FI" dirty="0"/>
              <a:t> into </a:t>
            </a:r>
            <a:r>
              <a:rPr lang="fi-FI" dirty="0" err="1"/>
              <a:t>scientific</a:t>
            </a:r>
            <a:r>
              <a:rPr lang="fi-FI" dirty="0"/>
              <a:t> </a:t>
            </a:r>
            <a:r>
              <a:rPr lang="fi-FI" dirty="0" err="1"/>
              <a:t>concepts</a:t>
            </a:r>
            <a:r>
              <a:rPr lang="fi-FI" dirty="0"/>
              <a:t> and </a:t>
            </a:r>
            <a:r>
              <a:rPr lang="fi-FI" dirty="0" err="1"/>
              <a:t>understanding</a:t>
            </a:r>
            <a:endParaRPr lang="fi-FI" dirty="0"/>
          </a:p>
          <a:p>
            <a:r>
              <a:rPr lang="fi-FI" b="1" dirty="0"/>
              <a:t>Learning </a:t>
            </a:r>
            <a:r>
              <a:rPr lang="fi-FI" b="1" dirty="0" err="1"/>
              <a:t>leads</a:t>
            </a:r>
            <a:r>
              <a:rPr lang="fi-FI" b="1" dirty="0"/>
              <a:t> </a:t>
            </a:r>
            <a:r>
              <a:rPr lang="fi-FI" b="1" dirty="0" err="1"/>
              <a:t>development</a:t>
            </a:r>
            <a:endParaRPr lang="fi-FI" b="1" dirty="0"/>
          </a:p>
        </p:txBody>
      </p:sp>
      <p:pic>
        <p:nvPicPr>
          <p:cNvPr id="5" name="Picture 4">
            <a:extLst>
              <a:ext uri="{FF2B5EF4-FFF2-40B4-BE49-F238E27FC236}">
                <a16:creationId xmlns:a16="http://schemas.microsoft.com/office/drawing/2014/main" id="{6DDA7D47-6AE5-15B5-04C4-02012D7B23F8}"/>
              </a:ext>
            </a:extLst>
          </p:cNvPr>
          <p:cNvPicPr>
            <a:picLocks noChangeAspect="1"/>
          </p:cNvPicPr>
          <p:nvPr/>
        </p:nvPicPr>
        <p:blipFill>
          <a:blip r:embed="rId2"/>
          <a:stretch>
            <a:fillRect/>
          </a:stretch>
        </p:blipFill>
        <p:spPr>
          <a:xfrm>
            <a:off x="470057" y="1915579"/>
            <a:ext cx="2514286" cy="4171429"/>
          </a:xfrm>
          <a:prstGeom prst="rect">
            <a:avLst/>
          </a:prstGeom>
        </p:spPr>
      </p:pic>
    </p:spTree>
    <p:extLst>
      <p:ext uri="{BB962C8B-B14F-4D97-AF65-F5344CB8AC3E}">
        <p14:creationId xmlns:p14="http://schemas.microsoft.com/office/powerpoint/2010/main" val="2203687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7AC9-47D3-4CC9-72CE-552A245645E9}"/>
              </a:ext>
            </a:extLst>
          </p:cNvPr>
          <p:cNvSpPr>
            <a:spLocks noGrp="1"/>
          </p:cNvSpPr>
          <p:nvPr>
            <p:ph type="title"/>
          </p:nvPr>
        </p:nvSpPr>
        <p:spPr/>
        <p:txBody>
          <a:bodyPr/>
          <a:lstStyle/>
          <a:p>
            <a:r>
              <a:rPr lang="fi-FI" dirty="0"/>
              <a:t>The </a:t>
            </a:r>
            <a:r>
              <a:rPr lang="fi-FI" dirty="0" err="1"/>
              <a:t>ZoPed</a:t>
            </a:r>
            <a:r>
              <a:rPr lang="fi-FI" dirty="0"/>
              <a:t> –the </a:t>
            </a:r>
            <a:r>
              <a:rPr lang="fi-FI" dirty="0" err="1"/>
              <a:t>zone</a:t>
            </a:r>
            <a:r>
              <a:rPr lang="fi-FI" dirty="0"/>
              <a:t> of </a:t>
            </a:r>
            <a:r>
              <a:rPr lang="fi-FI" dirty="0" err="1"/>
              <a:t>proximal</a:t>
            </a:r>
            <a:r>
              <a:rPr lang="fi-FI" dirty="0"/>
              <a:t> </a:t>
            </a:r>
            <a:r>
              <a:rPr lang="fi-FI" dirty="0" err="1"/>
              <a:t>development</a:t>
            </a:r>
            <a:r>
              <a:rPr lang="fi-FI" dirty="0"/>
              <a:t>, lähikehityksen </a:t>
            </a:r>
            <a:r>
              <a:rPr lang="fi-FI" dirty="0" err="1"/>
              <a:t>vyöhykke</a:t>
            </a:r>
            <a:endParaRPr lang="fi-FI" dirty="0"/>
          </a:p>
        </p:txBody>
      </p:sp>
      <p:sp>
        <p:nvSpPr>
          <p:cNvPr id="3" name="Content Placeholder 2">
            <a:extLst>
              <a:ext uri="{FF2B5EF4-FFF2-40B4-BE49-F238E27FC236}">
                <a16:creationId xmlns:a16="http://schemas.microsoft.com/office/drawing/2014/main" id="{2FBE00B0-61C0-C1F9-55BF-7891B096FF0B}"/>
              </a:ext>
            </a:extLst>
          </p:cNvPr>
          <p:cNvSpPr>
            <a:spLocks noGrp="1"/>
          </p:cNvSpPr>
          <p:nvPr>
            <p:ph idx="1"/>
          </p:nvPr>
        </p:nvSpPr>
        <p:spPr>
          <a:xfrm>
            <a:off x="4287520" y="1825625"/>
            <a:ext cx="7066280" cy="4351338"/>
          </a:xfrm>
        </p:spPr>
        <p:txBody>
          <a:bodyPr>
            <a:normAutofit fontScale="92500"/>
          </a:bodyPr>
          <a:lstStyle/>
          <a:p>
            <a:r>
              <a:rPr lang="fi-FI" dirty="0"/>
              <a:t>The </a:t>
            </a:r>
            <a:r>
              <a:rPr lang="fi-FI" dirty="0" err="1"/>
              <a:t>zone</a:t>
            </a:r>
            <a:r>
              <a:rPr lang="fi-FI" dirty="0"/>
              <a:t> in </a:t>
            </a:r>
            <a:r>
              <a:rPr lang="fi-FI" dirty="0" err="1"/>
              <a:t>which</a:t>
            </a:r>
            <a:r>
              <a:rPr lang="fi-FI" dirty="0"/>
              <a:t> a </a:t>
            </a:r>
            <a:r>
              <a:rPr lang="fi-FI" dirty="0" err="1"/>
              <a:t>child</a:t>
            </a:r>
            <a:r>
              <a:rPr lang="fi-FI" dirty="0"/>
              <a:t> </a:t>
            </a:r>
            <a:r>
              <a:rPr lang="fi-FI" dirty="0" err="1"/>
              <a:t>goes</a:t>
            </a:r>
            <a:r>
              <a:rPr lang="fi-FI" dirty="0"/>
              <a:t> </a:t>
            </a:r>
            <a:r>
              <a:rPr lang="fi-FI" dirty="0" err="1"/>
              <a:t>beyond</a:t>
            </a:r>
            <a:r>
              <a:rPr lang="fi-FI" dirty="0"/>
              <a:t> </a:t>
            </a:r>
            <a:r>
              <a:rPr lang="fi-FI" dirty="0" err="1"/>
              <a:t>his</a:t>
            </a:r>
            <a:r>
              <a:rPr lang="fi-FI" dirty="0"/>
              <a:t>/</a:t>
            </a:r>
            <a:r>
              <a:rPr lang="fi-FI" dirty="0" err="1"/>
              <a:t>her</a:t>
            </a:r>
            <a:r>
              <a:rPr lang="fi-FI" dirty="0"/>
              <a:t> </a:t>
            </a:r>
            <a:r>
              <a:rPr lang="fi-FI" dirty="0" err="1"/>
              <a:t>current</a:t>
            </a:r>
            <a:r>
              <a:rPr lang="fi-FI" dirty="0"/>
              <a:t> </a:t>
            </a:r>
            <a:r>
              <a:rPr lang="fi-FI" dirty="0" err="1"/>
              <a:t>level</a:t>
            </a:r>
            <a:r>
              <a:rPr lang="fi-FI" dirty="0"/>
              <a:t> of </a:t>
            </a:r>
            <a:r>
              <a:rPr lang="fi-FI" dirty="0" err="1"/>
              <a:t>development</a:t>
            </a:r>
            <a:r>
              <a:rPr lang="fi-FI" dirty="0"/>
              <a:t> </a:t>
            </a:r>
            <a:r>
              <a:rPr lang="fi-FI" dirty="0" err="1"/>
              <a:t>with</a:t>
            </a:r>
            <a:r>
              <a:rPr lang="fi-FI" dirty="0"/>
              <a:t> the help of </a:t>
            </a:r>
            <a:r>
              <a:rPr lang="fi-FI" b="1" dirty="0"/>
              <a:t>an </a:t>
            </a:r>
            <a:r>
              <a:rPr lang="fi-FI" b="1" dirty="0" err="1"/>
              <a:t>expert</a:t>
            </a:r>
            <a:r>
              <a:rPr lang="fi-FI" b="1" dirty="0"/>
              <a:t> </a:t>
            </a:r>
            <a:r>
              <a:rPr lang="fi-FI" b="1" dirty="0" err="1"/>
              <a:t>other</a:t>
            </a:r>
            <a:endParaRPr lang="fi-FI" b="1" dirty="0"/>
          </a:p>
          <a:p>
            <a:r>
              <a:rPr lang="fi-FI" dirty="0"/>
              <a:t>The </a:t>
            </a:r>
            <a:r>
              <a:rPr lang="fi-FI" dirty="0" err="1"/>
              <a:t>ZoPed</a:t>
            </a:r>
            <a:r>
              <a:rPr lang="fi-FI" dirty="0"/>
              <a:t> is </a:t>
            </a:r>
            <a:r>
              <a:rPr lang="fi-FI" dirty="0" err="1"/>
              <a:t>dynamic</a:t>
            </a:r>
            <a:r>
              <a:rPr lang="fi-FI" dirty="0"/>
              <a:t> (it </a:t>
            </a:r>
            <a:r>
              <a:rPr lang="fi-FI" dirty="0" err="1"/>
              <a:t>moves</a:t>
            </a:r>
            <a:r>
              <a:rPr lang="fi-FI" dirty="0"/>
              <a:t>, </a:t>
            </a:r>
            <a:r>
              <a:rPr lang="fi-FI" dirty="0" err="1"/>
              <a:t>changes</a:t>
            </a:r>
            <a:r>
              <a:rPr lang="fi-FI" dirty="0"/>
              <a:t>) and is </a:t>
            </a:r>
            <a:r>
              <a:rPr lang="fi-FI" dirty="0" err="1"/>
              <a:t>sensitive</a:t>
            </a:r>
            <a:endParaRPr lang="fi-FI" dirty="0"/>
          </a:p>
          <a:p>
            <a:r>
              <a:rPr lang="fi-FI" dirty="0"/>
              <a:t>A </a:t>
            </a:r>
            <a:r>
              <a:rPr lang="fi-FI" dirty="0" err="1"/>
              <a:t>ZoPed</a:t>
            </a:r>
            <a:r>
              <a:rPr lang="fi-FI" dirty="0"/>
              <a:t> is </a:t>
            </a:r>
            <a:r>
              <a:rPr lang="fi-FI" dirty="0" err="1"/>
              <a:t>also</a:t>
            </a:r>
            <a:r>
              <a:rPr lang="fi-FI" dirty="0"/>
              <a:t> personal, </a:t>
            </a:r>
            <a:r>
              <a:rPr lang="fi-FI" dirty="0" err="1"/>
              <a:t>individual</a:t>
            </a:r>
            <a:r>
              <a:rPr lang="fi-FI" dirty="0"/>
              <a:t> </a:t>
            </a:r>
          </a:p>
          <a:p>
            <a:r>
              <a:rPr lang="fi-FI" dirty="0"/>
              <a:t>A </a:t>
            </a:r>
            <a:r>
              <a:rPr lang="fi-FI" dirty="0" err="1"/>
              <a:t>child</a:t>
            </a:r>
            <a:r>
              <a:rPr lang="fi-FI" dirty="0"/>
              <a:t> </a:t>
            </a:r>
            <a:r>
              <a:rPr lang="fi-FI" dirty="0" err="1"/>
              <a:t>needing</a:t>
            </a:r>
            <a:r>
              <a:rPr lang="fi-FI" dirty="0"/>
              <a:t> the </a:t>
            </a:r>
            <a:r>
              <a:rPr lang="fi-FI" dirty="0" err="1"/>
              <a:t>most</a:t>
            </a:r>
            <a:r>
              <a:rPr lang="fi-FI" dirty="0"/>
              <a:t> help </a:t>
            </a:r>
            <a:r>
              <a:rPr lang="fi-FI" dirty="0" err="1"/>
              <a:t>has</a:t>
            </a:r>
            <a:r>
              <a:rPr lang="fi-FI" dirty="0"/>
              <a:t> the </a:t>
            </a:r>
            <a:r>
              <a:rPr lang="fi-FI" dirty="0" err="1"/>
              <a:t>most</a:t>
            </a:r>
            <a:r>
              <a:rPr lang="fi-FI" dirty="0"/>
              <a:t> </a:t>
            </a:r>
            <a:r>
              <a:rPr lang="fi-FI" dirty="0" err="1"/>
              <a:t>potential</a:t>
            </a:r>
            <a:endParaRPr lang="fi-FI" dirty="0"/>
          </a:p>
          <a:p>
            <a:r>
              <a:rPr lang="fi-FI" dirty="0" err="1"/>
              <a:t>Assessment</a:t>
            </a:r>
            <a:r>
              <a:rPr lang="fi-FI" dirty="0"/>
              <a:t> </a:t>
            </a:r>
            <a:r>
              <a:rPr lang="fi-FI" dirty="0" err="1"/>
              <a:t>should</a:t>
            </a:r>
            <a:r>
              <a:rPr lang="fi-FI" dirty="0"/>
              <a:t> </a:t>
            </a:r>
            <a:r>
              <a:rPr lang="fi-FI" dirty="0" err="1"/>
              <a:t>be</a:t>
            </a:r>
            <a:r>
              <a:rPr lang="fi-FI" dirty="0"/>
              <a:t> </a:t>
            </a:r>
            <a:r>
              <a:rPr lang="fi-FI" dirty="0" err="1"/>
              <a:t>forward</a:t>
            </a:r>
            <a:r>
              <a:rPr lang="fi-FI" dirty="0"/>
              <a:t> </a:t>
            </a:r>
            <a:r>
              <a:rPr lang="fi-FI" dirty="0" err="1"/>
              <a:t>looking</a:t>
            </a:r>
            <a:r>
              <a:rPr lang="fi-FI" dirty="0"/>
              <a:t>, not just </a:t>
            </a:r>
            <a:r>
              <a:rPr lang="fi-FI" dirty="0" err="1"/>
              <a:t>assessing</a:t>
            </a:r>
            <a:r>
              <a:rPr lang="fi-FI" dirty="0"/>
              <a:t> </a:t>
            </a:r>
            <a:r>
              <a:rPr lang="fi-FI" dirty="0" err="1"/>
              <a:t>what</a:t>
            </a:r>
            <a:r>
              <a:rPr lang="fi-FI" dirty="0"/>
              <a:t> </a:t>
            </a:r>
            <a:r>
              <a:rPr lang="fi-FI" dirty="0" err="1"/>
              <a:t>development</a:t>
            </a:r>
            <a:r>
              <a:rPr lang="fi-FI" dirty="0"/>
              <a:t> is ’</a:t>
            </a:r>
            <a:r>
              <a:rPr lang="fi-FI" dirty="0" err="1"/>
              <a:t>finished</a:t>
            </a:r>
            <a:r>
              <a:rPr lang="fi-FI" dirty="0"/>
              <a:t>’ </a:t>
            </a:r>
          </a:p>
        </p:txBody>
      </p:sp>
      <p:pic>
        <p:nvPicPr>
          <p:cNvPr id="5" name="Picture 4">
            <a:extLst>
              <a:ext uri="{FF2B5EF4-FFF2-40B4-BE49-F238E27FC236}">
                <a16:creationId xmlns:a16="http://schemas.microsoft.com/office/drawing/2014/main" id="{4C8A05F8-5739-767E-5C0F-680630E4003A}"/>
              </a:ext>
            </a:extLst>
          </p:cNvPr>
          <p:cNvPicPr>
            <a:picLocks noChangeAspect="1"/>
          </p:cNvPicPr>
          <p:nvPr/>
        </p:nvPicPr>
        <p:blipFill>
          <a:blip r:embed="rId2"/>
          <a:stretch>
            <a:fillRect/>
          </a:stretch>
        </p:blipFill>
        <p:spPr>
          <a:xfrm rot="5400000">
            <a:off x="343535" y="1606550"/>
            <a:ext cx="3600450" cy="4038600"/>
          </a:xfrm>
          <a:prstGeom prst="rect">
            <a:avLst/>
          </a:prstGeom>
        </p:spPr>
      </p:pic>
    </p:spTree>
    <p:extLst>
      <p:ext uri="{BB962C8B-B14F-4D97-AF65-F5344CB8AC3E}">
        <p14:creationId xmlns:p14="http://schemas.microsoft.com/office/powerpoint/2010/main" val="336933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D065-73DF-0EB9-F862-FA5CFE6E0408}"/>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Situating this lecture</a:t>
            </a:r>
          </a:p>
        </p:txBody>
      </p:sp>
      <p:pic>
        <p:nvPicPr>
          <p:cNvPr id="4" name="Picture 3">
            <a:extLst>
              <a:ext uri="{FF2B5EF4-FFF2-40B4-BE49-F238E27FC236}">
                <a16:creationId xmlns:a16="http://schemas.microsoft.com/office/drawing/2014/main" id="{EE7AA32F-2F2E-C05C-2823-692CDB1DB784}"/>
              </a:ext>
            </a:extLst>
          </p:cNvPr>
          <p:cNvPicPr>
            <a:picLocks noChangeAspect="1"/>
          </p:cNvPicPr>
          <p:nvPr/>
        </p:nvPicPr>
        <p:blipFill>
          <a:blip r:embed="rId2"/>
          <a:stretch>
            <a:fillRect/>
          </a:stretch>
        </p:blipFill>
        <p:spPr>
          <a:xfrm>
            <a:off x="330142" y="1690688"/>
            <a:ext cx="8726085" cy="4450303"/>
          </a:xfrm>
          <a:prstGeom prst="rect">
            <a:avLst/>
          </a:prstGeom>
        </p:spPr>
      </p:pic>
      <p:sp>
        <p:nvSpPr>
          <p:cNvPr id="7" name="TextBox 6">
            <a:extLst>
              <a:ext uri="{FF2B5EF4-FFF2-40B4-BE49-F238E27FC236}">
                <a16:creationId xmlns:a16="http://schemas.microsoft.com/office/drawing/2014/main" id="{0E3A98C9-B764-E857-80B4-0E84F1C4AB7C}"/>
              </a:ext>
            </a:extLst>
          </p:cNvPr>
          <p:cNvSpPr txBox="1"/>
          <p:nvPr/>
        </p:nvSpPr>
        <p:spPr>
          <a:xfrm>
            <a:off x="7752379" y="3472461"/>
            <a:ext cx="2372444" cy="307777"/>
          </a:xfrm>
          <a:prstGeom prst="rect">
            <a:avLst/>
          </a:prstGeom>
          <a:noFill/>
        </p:spPr>
        <p:txBody>
          <a:bodyPr wrap="none" rtlCol="0">
            <a:spAutoFit/>
          </a:bodyPr>
          <a:lstStyle/>
          <a:p>
            <a:r>
              <a:rPr lang="fi-FI" sz="1400" dirty="0"/>
              <a:t>- </a:t>
            </a:r>
            <a:r>
              <a:rPr lang="fi-FI" sz="1400" dirty="0" err="1"/>
              <a:t>how</a:t>
            </a:r>
            <a:r>
              <a:rPr lang="fi-FI" sz="1400" dirty="0"/>
              <a:t> </a:t>
            </a:r>
            <a:r>
              <a:rPr lang="fi-FI" sz="1400" dirty="0" err="1"/>
              <a:t>individuals</a:t>
            </a:r>
            <a:r>
              <a:rPr lang="fi-FI" sz="1400" dirty="0"/>
              <a:t> </a:t>
            </a:r>
            <a:r>
              <a:rPr lang="fi-FI" sz="1400" dirty="0" err="1"/>
              <a:t>take</a:t>
            </a:r>
            <a:r>
              <a:rPr lang="fi-FI" sz="1400" dirty="0"/>
              <a:t> </a:t>
            </a:r>
            <a:r>
              <a:rPr lang="fi-FI" sz="1400" dirty="0" err="1"/>
              <a:t>shape</a:t>
            </a:r>
            <a:endParaRPr lang="fi-FI" sz="1400" dirty="0"/>
          </a:p>
        </p:txBody>
      </p:sp>
      <p:sp>
        <p:nvSpPr>
          <p:cNvPr id="8" name="TextBox 7">
            <a:extLst>
              <a:ext uri="{FF2B5EF4-FFF2-40B4-BE49-F238E27FC236}">
                <a16:creationId xmlns:a16="http://schemas.microsoft.com/office/drawing/2014/main" id="{BB947ED3-32FC-C0F8-42DF-E90C6AF8E190}"/>
              </a:ext>
            </a:extLst>
          </p:cNvPr>
          <p:cNvSpPr txBox="1"/>
          <p:nvPr/>
        </p:nvSpPr>
        <p:spPr>
          <a:xfrm>
            <a:off x="7752379" y="3755013"/>
            <a:ext cx="3711914" cy="307777"/>
          </a:xfrm>
          <a:prstGeom prst="rect">
            <a:avLst/>
          </a:prstGeom>
          <a:noFill/>
        </p:spPr>
        <p:txBody>
          <a:bodyPr wrap="none" rtlCol="0">
            <a:spAutoFit/>
          </a:bodyPr>
          <a:lstStyle/>
          <a:p>
            <a:r>
              <a:rPr lang="fi-FI" sz="1400" dirty="0"/>
              <a:t>- </a:t>
            </a:r>
            <a:r>
              <a:rPr lang="fi-FI" sz="1400" dirty="0" err="1"/>
              <a:t>how</a:t>
            </a:r>
            <a:r>
              <a:rPr lang="fi-FI" sz="1400" dirty="0"/>
              <a:t> </a:t>
            </a:r>
            <a:r>
              <a:rPr lang="fi-FI" sz="1400" dirty="0" err="1"/>
              <a:t>individuals</a:t>
            </a:r>
            <a:r>
              <a:rPr lang="fi-FI" sz="1400" dirty="0"/>
              <a:t> &amp; </a:t>
            </a:r>
            <a:r>
              <a:rPr lang="fi-FI" sz="1400" dirty="0" err="1"/>
              <a:t>schools</a:t>
            </a:r>
            <a:r>
              <a:rPr lang="fi-FI" sz="1400" dirty="0"/>
              <a:t> </a:t>
            </a:r>
            <a:r>
              <a:rPr lang="fi-FI" sz="1400" dirty="0" err="1"/>
              <a:t>are</a:t>
            </a:r>
            <a:r>
              <a:rPr lang="fi-FI" sz="1400" dirty="0"/>
              <a:t> </a:t>
            </a:r>
            <a:r>
              <a:rPr lang="fi-FI" sz="1400" dirty="0" err="1"/>
              <a:t>part</a:t>
            </a:r>
            <a:r>
              <a:rPr lang="fi-FI" sz="1400" dirty="0"/>
              <a:t> of </a:t>
            </a:r>
            <a:r>
              <a:rPr lang="fi-FI" sz="1400" dirty="0" err="1"/>
              <a:t>society</a:t>
            </a:r>
            <a:endParaRPr lang="fi-FI" sz="1400" dirty="0"/>
          </a:p>
        </p:txBody>
      </p:sp>
      <p:sp>
        <p:nvSpPr>
          <p:cNvPr id="10" name="TextBox 9">
            <a:extLst>
              <a:ext uri="{FF2B5EF4-FFF2-40B4-BE49-F238E27FC236}">
                <a16:creationId xmlns:a16="http://schemas.microsoft.com/office/drawing/2014/main" id="{322545EF-4138-BFF6-693A-209363B3D600}"/>
              </a:ext>
            </a:extLst>
          </p:cNvPr>
          <p:cNvSpPr txBox="1"/>
          <p:nvPr/>
        </p:nvSpPr>
        <p:spPr>
          <a:xfrm>
            <a:off x="7823426" y="4003142"/>
            <a:ext cx="3006464" cy="307777"/>
          </a:xfrm>
          <a:prstGeom prst="rect">
            <a:avLst/>
          </a:prstGeom>
          <a:noFill/>
        </p:spPr>
        <p:txBody>
          <a:bodyPr wrap="none" rtlCol="0">
            <a:spAutoFit/>
          </a:bodyPr>
          <a:lstStyle/>
          <a:p>
            <a:r>
              <a:rPr lang="fi-FI" sz="1400" dirty="0"/>
              <a:t>- </a:t>
            </a:r>
            <a:r>
              <a:rPr lang="fi-FI" sz="1400" dirty="0" err="1"/>
              <a:t>how</a:t>
            </a:r>
            <a:r>
              <a:rPr lang="fi-FI" sz="1400" dirty="0"/>
              <a:t> </a:t>
            </a:r>
            <a:r>
              <a:rPr lang="fi-FI" sz="1400" dirty="0" err="1"/>
              <a:t>practices</a:t>
            </a:r>
            <a:r>
              <a:rPr lang="fi-FI" sz="1400" dirty="0"/>
              <a:t> </a:t>
            </a:r>
            <a:r>
              <a:rPr lang="fi-FI" sz="1400" dirty="0" err="1"/>
              <a:t>take</a:t>
            </a:r>
            <a:r>
              <a:rPr lang="fi-FI" sz="1400" dirty="0"/>
              <a:t> </a:t>
            </a:r>
            <a:r>
              <a:rPr lang="fi-FI" sz="1400" dirty="0" err="1"/>
              <a:t>shape</a:t>
            </a:r>
            <a:r>
              <a:rPr lang="fi-FI" sz="1400" dirty="0"/>
              <a:t> </a:t>
            </a:r>
            <a:r>
              <a:rPr lang="fi-FI" sz="1400" dirty="0" err="1"/>
              <a:t>over</a:t>
            </a:r>
            <a:r>
              <a:rPr lang="fi-FI" sz="1400" dirty="0"/>
              <a:t> </a:t>
            </a:r>
            <a:r>
              <a:rPr lang="fi-FI" sz="1400" dirty="0" err="1"/>
              <a:t>time</a:t>
            </a:r>
            <a:endParaRPr lang="fi-FI" sz="1400" dirty="0"/>
          </a:p>
        </p:txBody>
      </p:sp>
      <p:sp>
        <p:nvSpPr>
          <p:cNvPr id="11" name="TextBox 10">
            <a:extLst>
              <a:ext uri="{FF2B5EF4-FFF2-40B4-BE49-F238E27FC236}">
                <a16:creationId xmlns:a16="http://schemas.microsoft.com/office/drawing/2014/main" id="{EA1AF58B-6D12-9E97-30D7-AB53C7229128}"/>
              </a:ext>
            </a:extLst>
          </p:cNvPr>
          <p:cNvSpPr txBox="1"/>
          <p:nvPr/>
        </p:nvSpPr>
        <p:spPr>
          <a:xfrm>
            <a:off x="7511587" y="4245819"/>
            <a:ext cx="3468450" cy="307777"/>
          </a:xfrm>
          <a:prstGeom prst="rect">
            <a:avLst/>
          </a:prstGeom>
          <a:noFill/>
        </p:spPr>
        <p:txBody>
          <a:bodyPr wrap="none" rtlCol="0">
            <a:spAutoFit/>
          </a:bodyPr>
          <a:lstStyle/>
          <a:p>
            <a:r>
              <a:rPr lang="fi-FI" sz="1400" dirty="0"/>
              <a:t>- </a:t>
            </a:r>
            <a:r>
              <a:rPr lang="fi-FI" sz="1400" dirty="0" err="1"/>
              <a:t>how</a:t>
            </a:r>
            <a:r>
              <a:rPr lang="fi-FI" sz="1400" dirty="0"/>
              <a:t> </a:t>
            </a:r>
            <a:r>
              <a:rPr lang="fi-FI" sz="1400" dirty="0" err="1"/>
              <a:t>educators</a:t>
            </a:r>
            <a:r>
              <a:rPr lang="fi-FI" sz="1400" dirty="0"/>
              <a:t> </a:t>
            </a:r>
            <a:r>
              <a:rPr lang="fi-FI" sz="1400" dirty="0" err="1"/>
              <a:t>think</a:t>
            </a:r>
            <a:r>
              <a:rPr lang="fi-FI" sz="1400" dirty="0"/>
              <a:t> </a:t>
            </a:r>
            <a:r>
              <a:rPr lang="fi-FI" sz="1400" dirty="0" err="1"/>
              <a:t>about</a:t>
            </a:r>
            <a:r>
              <a:rPr lang="fi-FI" sz="1400" dirty="0"/>
              <a:t> </a:t>
            </a:r>
            <a:r>
              <a:rPr lang="fi-FI" sz="1400" dirty="0" err="1"/>
              <a:t>what</a:t>
            </a:r>
            <a:r>
              <a:rPr lang="fi-FI" sz="1400" dirty="0"/>
              <a:t> </a:t>
            </a:r>
            <a:r>
              <a:rPr lang="fi-FI" sz="1400" dirty="0" err="1"/>
              <a:t>they</a:t>
            </a:r>
            <a:r>
              <a:rPr lang="fi-FI" sz="1400" dirty="0"/>
              <a:t> </a:t>
            </a:r>
            <a:r>
              <a:rPr lang="fi-FI" sz="1400" dirty="0" err="1"/>
              <a:t>do</a:t>
            </a:r>
            <a:endParaRPr lang="fi-FI" sz="1400" dirty="0"/>
          </a:p>
        </p:txBody>
      </p:sp>
      <p:sp>
        <p:nvSpPr>
          <p:cNvPr id="12" name="TextBox 11">
            <a:extLst>
              <a:ext uri="{FF2B5EF4-FFF2-40B4-BE49-F238E27FC236}">
                <a16:creationId xmlns:a16="http://schemas.microsoft.com/office/drawing/2014/main" id="{F8E30C26-9EE5-D6AA-B7E8-BBCD156DAAF9}"/>
              </a:ext>
            </a:extLst>
          </p:cNvPr>
          <p:cNvSpPr txBox="1"/>
          <p:nvPr/>
        </p:nvSpPr>
        <p:spPr>
          <a:xfrm>
            <a:off x="8054904" y="4493948"/>
            <a:ext cx="3960828" cy="307777"/>
          </a:xfrm>
          <a:prstGeom prst="rect">
            <a:avLst/>
          </a:prstGeom>
          <a:noFill/>
        </p:spPr>
        <p:txBody>
          <a:bodyPr wrap="none" rtlCol="0">
            <a:spAutoFit/>
          </a:bodyPr>
          <a:lstStyle/>
          <a:p>
            <a:r>
              <a:rPr lang="fi-FI" sz="1400" dirty="0"/>
              <a:t>- </a:t>
            </a:r>
            <a:r>
              <a:rPr lang="fi-FI" sz="1400" dirty="0" err="1"/>
              <a:t>particular</a:t>
            </a:r>
            <a:r>
              <a:rPr lang="fi-FI" sz="1400" dirty="0"/>
              <a:t> </a:t>
            </a:r>
            <a:r>
              <a:rPr lang="fi-FI" sz="1400" dirty="0" err="1"/>
              <a:t>practices</a:t>
            </a:r>
            <a:r>
              <a:rPr lang="fi-FI" sz="1400" dirty="0"/>
              <a:t> for the </a:t>
            </a:r>
            <a:r>
              <a:rPr lang="fi-FI" sz="1400" dirty="0" err="1"/>
              <a:t>purposes</a:t>
            </a:r>
            <a:r>
              <a:rPr lang="fi-FI" sz="1400" dirty="0"/>
              <a:t> of </a:t>
            </a:r>
            <a:r>
              <a:rPr lang="fi-FI" sz="1400" dirty="0" err="1"/>
              <a:t>teaching</a:t>
            </a:r>
            <a:endParaRPr lang="fi-FI" sz="1400" dirty="0"/>
          </a:p>
        </p:txBody>
      </p:sp>
    </p:spTree>
    <p:extLst>
      <p:ext uri="{BB962C8B-B14F-4D97-AF65-F5344CB8AC3E}">
        <p14:creationId xmlns:p14="http://schemas.microsoft.com/office/powerpoint/2010/main" val="3175743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F4C0-6907-1B47-9843-59F3478B982D}"/>
              </a:ext>
            </a:extLst>
          </p:cNvPr>
          <p:cNvSpPr>
            <a:spLocks noGrp="1"/>
          </p:cNvSpPr>
          <p:nvPr>
            <p:ph type="title"/>
          </p:nvPr>
        </p:nvSpPr>
        <p:spPr/>
        <p:txBody>
          <a:bodyPr/>
          <a:lstStyle/>
          <a:p>
            <a:r>
              <a:rPr lang="fi-FI" dirty="0" err="1"/>
              <a:t>Consider</a:t>
            </a:r>
            <a:r>
              <a:rPr lang="fi-FI" dirty="0"/>
              <a:t> </a:t>
            </a:r>
            <a:r>
              <a:rPr lang="fi-FI" dirty="0" err="1"/>
              <a:t>your</a:t>
            </a:r>
            <a:r>
              <a:rPr lang="fi-FI" dirty="0"/>
              <a:t> </a:t>
            </a:r>
            <a:r>
              <a:rPr lang="fi-FI" dirty="0" err="1"/>
              <a:t>university</a:t>
            </a:r>
            <a:r>
              <a:rPr lang="fi-FI" dirty="0"/>
              <a:t> </a:t>
            </a:r>
            <a:r>
              <a:rPr lang="fi-FI" dirty="0" err="1"/>
              <a:t>experience</a:t>
            </a:r>
            <a:r>
              <a:rPr lang="fi-FI" dirty="0"/>
              <a:t> </a:t>
            </a:r>
            <a:r>
              <a:rPr lang="fi-FI" dirty="0" err="1"/>
              <a:t>again</a:t>
            </a:r>
            <a:r>
              <a:rPr lang="fi-FI" dirty="0"/>
              <a:t>:</a:t>
            </a:r>
          </a:p>
        </p:txBody>
      </p:sp>
      <p:sp>
        <p:nvSpPr>
          <p:cNvPr id="3" name="Content Placeholder 2">
            <a:extLst>
              <a:ext uri="{FF2B5EF4-FFF2-40B4-BE49-F238E27FC236}">
                <a16:creationId xmlns:a16="http://schemas.microsoft.com/office/drawing/2014/main" id="{84DAF066-B289-E66B-8560-BF519424AA7F}"/>
              </a:ext>
            </a:extLst>
          </p:cNvPr>
          <p:cNvSpPr>
            <a:spLocks noGrp="1"/>
          </p:cNvSpPr>
          <p:nvPr>
            <p:ph idx="1"/>
          </p:nvPr>
        </p:nvSpPr>
        <p:spPr/>
        <p:txBody>
          <a:bodyPr/>
          <a:lstStyle/>
          <a:p>
            <a:r>
              <a:rPr lang="fi-FI" dirty="0" err="1"/>
              <a:t>What</a:t>
            </a:r>
            <a:r>
              <a:rPr lang="fi-FI" dirty="0"/>
              <a:t> </a:t>
            </a:r>
            <a:r>
              <a:rPr lang="fi-FI" dirty="0" err="1"/>
              <a:t>kind</a:t>
            </a:r>
            <a:r>
              <a:rPr lang="fi-FI" dirty="0"/>
              <a:t> of </a:t>
            </a:r>
            <a:r>
              <a:rPr lang="fi-FI" dirty="0" err="1"/>
              <a:t>cognitive</a:t>
            </a:r>
            <a:r>
              <a:rPr lang="fi-FI" dirty="0"/>
              <a:t> </a:t>
            </a:r>
            <a:r>
              <a:rPr lang="fi-FI" dirty="0" err="1"/>
              <a:t>activity</a:t>
            </a:r>
            <a:r>
              <a:rPr lang="fi-FI" dirty="0"/>
              <a:t> </a:t>
            </a:r>
            <a:r>
              <a:rPr lang="fi-FI" dirty="0" err="1"/>
              <a:t>has</a:t>
            </a:r>
            <a:r>
              <a:rPr lang="fi-FI" dirty="0"/>
              <a:t> </a:t>
            </a:r>
            <a:r>
              <a:rPr lang="fi-FI" dirty="0" err="1"/>
              <a:t>been</a:t>
            </a:r>
            <a:r>
              <a:rPr lang="fi-FI" dirty="0"/>
              <a:t> </a:t>
            </a:r>
            <a:r>
              <a:rPr lang="fi-FI" dirty="0" err="1"/>
              <a:t>going</a:t>
            </a:r>
            <a:r>
              <a:rPr lang="fi-FI" dirty="0"/>
              <a:t> on?</a:t>
            </a:r>
          </a:p>
          <a:p>
            <a:r>
              <a:rPr lang="fi-FI" dirty="0" err="1"/>
              <a:t>What</a:t>
            </a:r>
            <a:r>
              <a:rPr lang="fi-FI" dirty="0"/>
              <a:t> </a:t>
            </a:r>
            <a:r>
              <a:rPr lang="fi-FI" dirty="0" err="1"/>
              <a:t>has</a:t>
            </a:r>
            <a:r>
              <a:rPr lang="fi-FI" dirty="0"/>
              <a:t> </a:t>
            </a:r>
            <a:r>
              <a:rPr lang="fi-FI" dirty="0" err="1"/>
              <a:t>been</a:t>
            </a:r>
            <a:r>
              <a:rPr lang="fi-FI" dirty="0"/>
              <a:t> </a:t>
            </a:r>
            <a:r>
              <a:rPr lang="fi-FI" dirty="0" err="1"/>
              <a:t>meaningful</a:t>
            </a:r>
            <a:r>
              <a:rPr lang="fi-FI" dirty="0"/>
              <a:t> to </a:t>
            </a:r>
            <a:r>
              <a:rPr lang="fi-FI" dirty="0" err="1"/>
              <a:t>you</a:t>
            </a:r>
            <a:r>
              <a:rPr lang="fi-FI" dirty="0"/>
              <a:t>? </a:t>
            </a:r>
            <a:r>
              <a:rPr lang="fi-FI" dirty="0" err="1"/>
              <a:t>What</a:t>
            </a:r>
            <a:r>
              <a:rPr lang="fi-FI" dirty="0"/>
              <a:t> </a:t>
            </a:r>
            <a:r>
              <a:rPr lang="fi-FI" dirty="0" err="1"/>
              <a:t>has</a:t>
            </a:r>
            <a:r>
              <a:rPr lang="fi-FI" dirty="0"/>
              <a:t> </a:t>
            </a:r>
            <a:r>
              <a:rPr lang="fi-FI" dirty="0" err="1"/>
              <a:t>that</a:t>
            </a:r>
            <a:r>
              <a:rPr lang="fi-FI" dirty="0"/>
              <a:t> </a:t>
            </a:r>
            <a:r>
              <a:rPr lang="fi-FI" dirty="0" err="1"/>
              <a:t>involved</a:t>
            </a:r>
            <a:r>
              <a:rPr lang="fi-FI" dirty="0"/>
              <a:t>?</a:t>
            </a:r>
          </a:p>
          <a:p>
            <a:r>
              <a:rPr lang="fi-FI" dirty="0" err="1"/>
              <a:t>What</a:t>
            </a:r>
            <a:r>
              <a:rPr lang="fi-FI" dirty="0"/>
              <a:t> </a:t>
            </a:r>
            <a:r>
              <a:rPr lang="fi-FI" dirty="0" err="1"/>
              <a:t>new</a:t>
            </a:r>
            <a:r>
              <a:rPr lang="fi-FI" dirty="0"/>
              <a:t> </a:t>
            </a:r>
            <a:r>
              <a:rPr lang="fi-FI" dirty="0" err="1"/>
              <a:t>cultural</a:t>
            </a:r>
            <a:r>
              <a:rPr lang="fi-FI" dirty="0"/>
              <a:t> </a:t>
            </a:r>
            <a:r>
              <a:rPr lang="fi-FI" dirty="0" err="1"/>
              <a:t>practices</a:t>
            </a:r>
            <a:r>
              <a:rPr lang="fi-FI" dirty="0"/>
              <a:t> </a:t>
            </a:r>
            <a:r>
              <a:rPr lang="fi-FI" dirty="0" err="1"/>
              <a:t>have</a:t>
            </a:r>
            <a:r>
              <a:rPr lang="fi-FI" dirty="0"/>
              <a:t> </a:t>
            </a:r>
            <a:r>
              <a:rPr lang="fi-FI" dirty="0" err="1"/>
              <a:t>you</a:t>
            </a:r>
            <a:r>
              <a:rPr lang="fi-FI" dirty="0"/>
              <a:t> </a:t>
            </a:r>
            <a:r>
              <a:rPr lang="fi-FI" dirty="0" err="1"/>
              <a:t>encountered</a:t>
            </a:r>
            <a:r>
              <a:rPr lang="fi-FI" dirty="0"/>
              <a:t>?</a:t>
            </a:r>
          </a:p>
          <a:p>
            <a:r>
              <a:rPr lang="fi-FI" dirty="0"/>
              <a:t>How </a:t>
            </a:r>
            <a:r>
              <a:rPr lang="fi-FI" dirty="0" err="1"/>
              <a:t>would</a:t>
            </a:r>
            <a:r>
              <a:rPr lang="fi-FI" dirty="0"/>
              <a:t> </a:t>
            </a:r>
            <a:r>
              <a:rPr lang="fi-FI" dirty="0" err="1"/>
              <a:t>you</a:t>
            </a:r>
            <a:r>
              <a:rPr lang="fi-FI" dirty="0"/>
              <a:t> </a:t>
            </a:r>
            <a:r>
              <a:rPr lang="fi-FI" dirty="0" err="1"/>
              <a:t>describe</a:t>
            </a:r>
            <a:r>
              <a:rPr lang="fi-FI" dirty="0"/>
              <a:t> </a:t>
            </a:r>
            <a:r>
              <a:rPr lang="fi-FI" dirty="0" err="1"/>
              <a:t>your</a:t>
            </a:r>
            <a:r>
              <a:rPr lang="fi-FI" dirty="0"/>
              <a:t> </a:t>
            </a:r>
            <a:r>
              <a:rPr lang="fi-FI" dirty="0" err="1"/>
              <a:t>ZoPed</a:t>
            </a:r>
            <a:r>
              <a:rPr lang="fi-FI" dirty="0"/>
              <a:t> for </a:t>
            </a:r>
            <a:r>
              <a:rPr lang="fi-FI" dirty="0" err="1"/>
              <a:t>learning</a:t>
            </a:r>
            <a:r>
              <a:rPr lang="fi-FI" dirty="0"/>
              <a:t>?!</a:t>
            </a:r>
          </a:p>
        </p:txBody>
      </p:sp>
    </p:spTree>
    <p:extLst>
      <p:ext uri="{BB962C8B-B14F-4D97-AF65-F5344CB8AC3E}">
        <p14:creationId xmlns:p14="http://schemas.microsoft.com/office/powerpoint/2010/main" val="1640202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260F-5FCF-BF0D-901E-C6DA9BBA0010}"/>
              </a:ext>
            </a:extLst>
          </p:cNvPr>
          <p:cNvSpPr>
            <a:spLocks noGrp="1"/>
          </p:cNvSpPr>
          <p:nvPr>
            <p:ph type="title"/>
          </p:nvPr>
        </p:nvSpPr>
        <p:spPr/>
        <p:txBody>
          <a:bodyPr/>
          <a:lstStyle/>
          <a:p>
            <a:r>
              <a:rPr lang="fi-FI" dirty="0"/>
              <a:t>A </a:t>
            </a:r>
            <a:r>
              <a:rPr lang="fi-FI" dirty="0" err="1"/>
              <a:t>related</a:t>
            </a:r>
            <a:r>
              <a:rPr lang="fi-FI" dirty="0"/>
              <a:t> </a:t>
            </a:r>
            <a:r>
              <a:rPr lang="fi-FI" dirty="0" err="1"/>
              <a:t>concept</a:t>
            </a:r>
            <a:r>
              <a:rPr lang="fi-FI" dirty="0"/>
              <a:t> – </a:t>
            </a:r>
            <a:r>
              <a:rPr lang="fi-FI" dirty="0" err="1"/>
              <a:t>scaffolding</a:t>
            </a:r>
            <a:r>
              <a:rPr lang="fi-FI" dirty="0"/>
              <a:t> </a:t>
            </a:r>
            <a:r>
              <a:rPr lang="fi-FI" dirty="0">
                <a:solidFill>
                  <a:schemeClr val="bg2">
                    <a:lumMod val="75000"/>
                  </a:schemeClr>
                </a:solidFill>
              </a:rPr>
              <a:t>(</a:t>
            </a:r>
            <a:r>
              <a:rPr lang="fi-FI" dirty="0" err="1">
                <a:solidFill>
                  <a:schemeClr val="bg2">
                    <a:lumMod val="75000"/>
                  </a:schemeClr>
                </a:solidFill>
              </a:rPr>
              <a:t>Bruner</a:t>
            </a:r>
            <a:r>
              <a:rPr lang="fi-FI" dirty="0">
                <a:solidFill>
                  <a:schemeClr val="bg2">
                    <a:lumMod val="75000"/>
                  </a:schemeClr>
                </a:solidFill>
              </a:rPr>
              <a:t>, Wood &amp; Ross, 1976)</a:t>
            </a:r>
          </a:p>
        </p:txBody>
      </p:sp>
      <p:pic>
        <p:nvPicPr>
          <p:cNvPr id="5" name="Content Placeholder 4" descr="Silhouette of a construction site">
            <a:extLst>
              <a:ext uri="{FF2B5EF4-FFF2-40B4-BE49-F238E27FC236}">
                <a16:creationId xmlns:a16="http://schemas.microsoft.com/office/drawing/2014/main" id="{02D56765-3336-A696-FD63-EE45447C18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4516"/>
            <a:ext cx="5181600" cy="3453556"/>
          </a:xfrm>
        </p:spPr>
      </p:pic>
      <p:sp>
        <p:nvSpPr>
          <p:cNvPr id="6" name="Content Placeholder 5">
            <a:extLst>
              <a:ext uri="{FF2B5EF4-FFF2-40B4-BE49-F238E27FC236}">
                <a16:creationId xmlns:a16="http://schemas.microsoft.com/office/drawing/2014/main" id="{12379AD0-9EDD-F830-A1B2-476F3CEF1A41}"/>
              </a:ext>
            </a:extLst>
          </p:cNvPr>
          <p:cNvSpPr>
            <a:spLocks noGrp="1"/>
          </p:cNvSpPr>
          <p:nvPr>
            <p:ph sz="half" idx="2"/>
          </p:nvPr>
        </p:nvSpPr>
        <p:spPr>
          <a:xfrm>
            <a:off x="6172200" y="2274515"/>
            <a:ext cx="5181600" cy="3902447"/>
          </a:xfrm>
        </p:spPr>
        <p:txBody>
          <a:bodyPr/>
          <a:lstStyle/>
          <a:p>
            <a:r>
              <a:rPr lang="fi-FI" dirty="0"/>
              <a:t>Oppimisen oikea-aikainen tuki</a:t>
            </a:r>
          </a:p>
          <a:p>
            <a:r>
              <a:rPr lang="fi-FI" dirty="0" err="1"/>
              <a:t>Temporary</a:t>
            </a:r>
            <a:r>
              <a:rPr lang="fi-FI" dirty="0"/>
              <a:t> </a:t>
            </a:r>
            <a:r>
              <a:rPr lang="fi-FI" dirty="0" err="1"/>
              <a:t>support</a:t>
            </a:r>
            <a:endParaRPr lang="fi-FI" dirty="0"/>
          </a:p>
          <a:p>
            <a:r>
              <a:rPr lang="fi-FI" dirty="0"/>
              <a:t>Can </a:t>
            </a:r>
            <a:r>
              <a:rPr lang="fi-FI" dirty="0" err="1"/>
              <a:t>be</a:t>
            </a:r>
            <a:r>
              <a:rPr lang="fi-FI" dirty="0"/>
              <a:t> </a:t>
            </a:r>
            <a:r>
              <a:rPr lang="fi-FI" dirty="0" err="1"/>
              <a:t>provided</a:t>
            </a:r>
            <a:r>
              <a:rPr lang="fi-FI" dirty="0"/>
              <a:t> </a:t>
            </a:r>
            <a:r>
              <a:rPr lang="fi-FI" dirty="0" err="1"/>
              <a:t>through</a:t>
            </a:r>
            <a:r>
              <a:rPr lang="fi-FI" dirty="0"/>
              <a:t> </a:t>
            </a:r>
            <a:r>
              <a:rPr lang="fi-FI" dirty="0" err="1"/>
              <a:t>activities</a:t>
            </a:r>
            <a:r>
              <a:rPr lang="fi-FI" dirty="0"/>
              <a:t>, </a:t>
            </a:r>
            <a:r>
              <a:rPr lang="fi-FI" dirty="0" err="1"/>
              <a:t>guidance</a:t>
            </a:r>
            <a:r>
              <a:rPr lang="fi-FI" dirty="0"/>
              <a:t>, </a:t>
            </a:r>
            <a:r>
              <a:rPr lang="fi-FI" dirty="0" err="1"/>
              <a:t>instructions</a:t>
            </a:r>
            <a:r>
              <a:rPr lang="fi-FI" dirty="0"/>
              <a:t>, </a:t>
            </a:r>
            <a:r>
              <a:rPr lang="fi-FI" dirty="0" err="1"/>
              <a:t>example</a:t>
            </a:r>
            <a:r>
              <a:rPr lang="fi-FI" dirty="0"/>
              <a:t>, </a:t>
            </a:r>
            <a:r>
              <a:rPr lang="fi-FI" dirty="0" err="1"/>
              <a:t>materials</a:t>
            </a:r>
            <a:r>
              <a:rPr lang="fi-FI" dirty="0"/>
              <a:t>…</a:t>
            </a:r>
          </a:p>
          <a:p>
            <a:r>
              <a:rPr lang="fi-FI" dirty="0" err="1"/>
              <a:t>Interaction</a:t>
            </a:r>
            <a:r>
              <a:rPr lang="fi-FI" dirty="0"/>
              <a:t> is </a:t>
            </a:r>
            <a:r>
              <a:rPr lang="fi-FI" dirty="0" err="1"/>
              <a:t>crucial</a:t>
            </a:r>
            <a:r>
              <a:rPr lang="fi-FI" dirty="0"/>
              <a:t> - vuorovaikutus</a:t>
            </a:r>
          </a:p>
          <a:p>
            <a:endParaRPr lang="fi-FI" dirty="0"/>
          </a:p>
        </p:txBody>
      </p:sp>
    </p:spTree>
    <p:extLst>
      <p:ext uri="{BB962C8B-B14F-4D97-AF65-F5344CB8AC3E}">
        <p14:creationId xmlns:p14="http://schemas.microsoft.com/office/powerpoint/2010/main" val="24548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3F67-488B-F79E-E4BA-E99AEFC35F7D}"/>
              </a:ext>
            </a:extLst>
          </p:cNvPr>
          <p:cNvSpPr>
            <a:spLocks noGrp="1"/>
          </p:cNvSpPr>
          <p:nvPr>
            <p:ph type="title"/>
          </p:nvPr>
        </p:nvSpPr>
        <p:spPr/>
        <p:txBody>
          <a:bodyPr>
            <a:normAutofit fontScale="90000"/>
          </a:bodyPr>
          <a:lstStyle/>
          <a:p>
            <a:r>
              <a:rPr lang="fi-FI" dirty="0" err="1"/>
              <a:t>Community</a:t>
            </a:r>
            <a:r>
              <a:rPr lang="fi-FI" dirty="0"/>
              <a:t> of </a:t>
            </a:r>
            <a:r>
              <a:rPr lang="fi-FI" dirty="0" err="1"/>
              <a:t>Practice</a:t>
            </a:r>
            <a:r>
              <a:rPr lang="fi-FI" dirty="0"/>
              <a:t> – Oppimisen konteksti- ja tilannesidonnaisuus (</a:t>
            </a:r>
            <a:r>
              <a:rPr lang="fi-FI" dirty="0" err="1"/>
              <a:t>Lave</a:t>
            </a:r>
            <a:r>
              <a:rPr lang="fi-FI" dirty="0"/>
              <a:t> &amp; Wenger, 1991)</a:t>
            </a:r>
          </a:p>
        </p:txBody>
      </p:sp>
      <p:pic>
        <p:nvPicPr>
          <p:cNvPr id="4" name="Picture 3">
            <a:extLst>
              <a:ext uri="{FF2B5EF4-FFF2-40B4-BE49-F238E27FC236}">
                <a16:creationId xmlns:a16="http://schemas.microsoft.com/office/drawing/2014/main" id="{0220FBDB-A36A-50EF-3226-B48A375CBE5E}"/>
              </a:ext>
            </a:extLst>
          </p:cNvPr>
          <p:cNvPicPr>
            <a:picLocks noChangeAspect="1"/>
          </p:cNvPicPr>
          <p:nvPr/>
        </p:nvPicPr>
        <p:blipFill>
          <a:blip r:embed="rId2"/>
          <a:stretch>
            <a:fillRect/>
          </a:stretch>
        </p:blipFill>
        <p:spPr>
          <a:xfrm>
            <a:off x="977781" y="1956109"/>
            <a:ext cx="4819048" cy="3980952"/>
          </a:xfrm>
          <a:prstGeom prst="rect">
            <a:avLst/>
          </a:prstGeom>
        </p:spPr>
      </p:pic>
      <p:sp>
        <p:nvSpPr>
          <p:cNvPr id="5" name="TextBox 4">
            <a:extLst>
              <a:ext uri="{FF2B5EF4-FFF2-40B4-BE49-F238E27FC236}">
                <a16:creationId xmlns:a16="http://schemas.microsoft.com/office/drawing/2014/main" id="{20BD0576-0DCF-5751-EC39-4EC7086C088C}"/>
              </a:ext>
            </a:extLst>
          </p:cNvPr>
          <p:cNvSpPr txBox="1"/>
          <p:nvPr/>
        </p:nvSpPr>
        <p:spPr>
          <a:xfrm>
            <a:off x="6109802" y="2336547"/>
            <a:ext cx="4576061" cy="1200329"/>
          </a:xfrm>
          <a:prstGeom prst="rect">
            <a:avLst/>
          </a:prstGeom>
          <a:noFill/>
        </p:spPr>
        <p:txBody>
          <a:bodyPr wrap="none" rtlCol="0">
            <a:spAutoFit/>
          </a:bodyPr>
          <a:lstStyle/>
          <a:p>
            <a:r>
              <a:rPr lang="fi-FI" b="1" dirty="0"/>
              <a:t>Key </a:t>
            </a:r>
            <a:r>
              <a:rPr lang="fi-FI" b="1" dirty="0" err="1"/>
              <a:t>features</a:t>
            </a:r>
            <a:r>
              <a:rPr lang="fi-FI" b="1" dirty="0"/>
              <a:t>:</a:t>
            </a:r>
          </a:p>
          <a:p>
            <a:pPr marL="342900" indent="-342900">
              <a:buAutoNum type="arabicPeriod"/>
            </a:pPr>
            <a:r>
              <a:rPr lang="fi-FI" dirty="0" err="1"/>
              <a:t>Joint</a:t>
            </a:r>
            <a:r>
              <a:rPr lang="fi-FI" dirty="0"/>
              <a:t> </a:t>
            </a:r>
            <a:r>
              <a:rPr lang="fi-FI" dirty="0" err="1"/>
              <a:t>enterprise</a:t>
            </a:r>
            <a:r>
              <a:rPr lang="fi-FI" dirty="0"/>
              <a:t> – </a:t>
            </a:r>
            <a:r>
              <a:rPr lang="fi-FI" dirty="0" err="1"/>
              <a:t>shared</a:t>
            </a:r>
            <a:endParaRPr lang="fi-FI" dirty="0"/>
          </a:p>
          <a:p>
            <a:pPr marL="342900" indent="-342900">
              <a:buAutoNum type="arabicPeriod"/>
            </a:pPr>
            <a:r>
              <a:rPr lang="fi-FI" dirty="0" err="1"/>
              <a:t>Social</a:t>
            </a:r>
            <a:r>
              <a:rPr lang="fi-FI" dirty="0"/>
              <a:t> </a:t>
            </a:r>
            <a:r>
              <a:rPr lang="fi-FI" dirty="0" err="1"/>
              <a:t>entity</a:t>
            </a:r>
            <a:r>
              <a:rPr lang="fi-FI" dirty="0"/>
              <a:t> – </a:t>
            </a:r>
            <a:r>
              <a:rPr lang="fi-FI" dirty="0" err="1"/>
              <a:t>belonging</a:t>
            </a:r>
            <a:r>
              <a:rPr lang="fi-FI" dirty="0"/>
              <a:t>, </a:t>
            </a:r>
            <a:r>
              <a:rPr lang="fi-FI" dirty="0" err="1"/>
              <a:t>membership</a:t>
            </a:r>
            <a:endParaRPr lang="fi-FI" dirty="0"/>
          </a:p>
          <a:p>
            <a:pPr marL="342900" indent="-342900">
              <a:buAutoNum type="arabicPeriod"/>
            </a:pPr>
            <a:r>
              <a:rPr lang="fi-FI" dirty="0" err="1"/>
              <a:t>Shared</a:t>
            </a:r>
            <a:r>
              <a:rPr lang="fi-FI" dirty="0"/>
              <a:t> </a:t>
            </a:r>
            <a:r>
              <a:rPr lang="fi-FI" dirty="0" err="1"/>
              <a:t>repertoire</a:t>
            </a:r>
            <a:r>
              <a:rPr lang="fi-FI" dirty="0"/>
              <a:t> – </a:t>
            </a:r>
            <a:r>
              <a:rPr lang="fi-FI" dirty="0" err="1"/>
              <a:t>communal</a:t>
            </a:r>
            <a:r>
              <a:rPr lang="fi-FI" dirty="0"/>
              <a:t> </a:t>
            </a:r>
            <a:r>
              <a:rPr lang="fi-FI" dirty="0" err="1"/>
              <a:t>resources</a:t>
            </a:r>
            <a:endParaRPr lang="fi-FI" dirty="0"/>
          </a:p>
        </p:txBody>
      </p:sp>
      <p:sp>
        <p:nvSpPr>
          <p:cNvPr id="7" name="TextBox 6">
            <a:extLst>
              <a:ext uri="{FF2B5EF4-FFF2-40B4-BE49-F238E27FC236}">
                <a16:creationId xmlns:a16="http://schemas.microsoft.com/office/drawing/2014/main" id="{ACE318A3-25F1-D899-AF35-D66198A999E8}"/>
              </a:ext>
            </a:extLst>
          </p:cNvPr>
          <p:cNvSpPr txBox="1"/>
          <p:nvPr/>
        </p:nvSpPr>
        <p:spPr>
          <a:xfrm>
            <a:off x="6109802" y="4182735"/>
            <a:ext cx="5561844" cy="1754326"/>
          </a:xfrm>
          <a:prstGeom prst="rect">
            <a:avLst/>
          </a:prstGeom>
          <a:noFill/>
        </p:spPr>
        <p:txBody>
          <a:bodyPr wrap="none" rtlCol="0">
            <a:spAutoFit/>
          </a:bodyPr>
          <a:lstStyle/>
          <a:p>
            <a:r>
              <a:rPr lang="fi-FI" b="1" dirty="0" err="1"/>
              <a:t>Important</a:t>
            </a:r>
            <a:r>
              <a:rPr lang="fi-FI" b="1" dirty="0"/>
              <a:t> </a:t>
            </a:r>
            <a:r>
              <a:rPr lang="fi-FI" b="1" dirty="0" err="1"/>
              <a:t>terms</a:t>
            </a:r>
            <a:r>
              <a:rPr lang="fi-FI" b="1" dirty="0"/>
              <a:t>:</a:t>
            </a:r>
          </a:p>
          <a:p>
            <a:r>
              <a:rPr lang="fi-FI" dirty="0" err="1"/>
              <a:t>Oppomisympäristö</a:t>
            </a:r>
            <a:r>
              <a:rPr lang="fi-FI" dirty="0"/>
              <a:t>/</a:t>
            </a:r>
            <a:r>
              <a:rPr lang="fi-FI" dirty="0" err="1"/>
              <a:t>learning</a:t>
            </a:r>
            <a:r>
              <a:rPr lang="fi-FI" dirty="0"/>
              <a:t> </a:t>
            </a:r>
            <a:r>
              <a:rPr lang="fi-FI" dirty="0" err="1"/>
              <a:t>environment</a:t>
            </a:r>
            <a:endParaRPr lang="fi-FI" dirty="0"/>
          </a:p>
          <a:p>
            <a:r>
              <a:rPr lang="fi-FI" dirty="0"/>
              <a:t>Kulttuuri/culture</a:t>
            </a:r>
          </a:p>
          <a:p>
            <a:r>
              <a:rPr lang="fi-FI" dirty="0" err="1"/>
              <a:t>Authenticity</a:t>
            </a:r>
            <a:endParaRPr lang="fi-FI" dirty="0"/>
          </a:p>
          <a:p>
            <a:r>
              <a:rPr lang="fi-FI" dirty="0" err="1"/>
              <a:t>Formal</a:t>
            </a:r>
            <a:r>
              <a:rPr lang="fi-FI" dirty="0"/>
              <a:t> and </a:t>
            </a:r>
            <a:r>
              <a:rPr lang="fi-FI" dirty="0" err="1"/>
              <a:t>informal</a:t>
            </a:r>
            <a:r>
              <a:rPr lang="fi-FI" dirty="0"/>
              <a:t> </a:t>
            </a:r>
            <a:r>
              <a:rPr lang="fi-FI" dirty="0" err="1"/>
              <a:t>learning</a:t>
            </a:r>
            <a:r>
              <a:rPr lang="fi-FI" dirty="0"/>
              <a:t>/ formaali &amp; informaali</a:t>
            </a:r>
          </a:p>
          <a:p>
            <a:r>
              <a:rPr lang="fi-FI" dirty="0" err="1"/>
              <a:t>intentional</a:t>
            </a:r>
            <a:r>
              <a:rPr lang="fi-FI" dirty="0"/>
              <a:t> &amp; </a:t>
            </a:r>
            <a:r>
              <a:rPr lang="fi-FI" dirty="0" err="1"/>
              <a:t>incidental</a:t>
            </a:r>
            <a:r>
              <a:rPr lang="fi-FI" dirty="0"/>
              <a:t> </a:t>
            </a:r>
            <a:r>
              <a:rPr lang="fi-FI" dirty="0" err="1"/>
              <a:t>learning</a:t>
            </a:r>
            <a:r>
              <a:rPr lang="fi-FI" dirty="0"/>
              <a:t> / tarkoitettu &amp; tahaton</a:t>
            </a:r>
          </a:p>
        </p:txBody>
      </p:sp>
    </p:spTree>
    <p:extLst>
      <p:ext uri="{BB962C8B-B14F-4D97-AF65-F5344CB8AC3E}">
        <p14:creationId xmlns:p14="http://schemas.microsoft.com/office/powerpoint/2010/main" val="3663674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F04A6-E576-90F3-5452-C02CBB72F3C2}"/>
              </a:ext>
            </a:extLst>
          </p:cNvPr>
          <p:cNvSpPr>
            <a:spLocks noGrp="1"/>
          </p:cNvSpPr>
          <p:nvPr>
            <p:ph type="title"/>
          </p:nvPr>
        </p:nvSpPr>
        <p:spPr/>
        <p:txBody>
          <a:bodyPr/>
          <a:lstStyle/>
          <a:p>
            <a:r>
              <a:rPr lang="fi-FI" dirty="0" err="1"/>
              <a:t>Embodied</a:t>
            </a:r>
            <a:r>
              <a:rPr lang="fi-FI" dirty="0"/>
              <a:t> </a:t>
            </a:r>
            <a:r>
              <a:rPr lang="fi-FI" dirty="0" err="1"/>
              <a:t>learning</a:t>
            </a:r>
            <a:r>
              <a:rPr lang="fi-FI" dirty="0"/>
              <a:t> / Kehollinen tieto ajattelu </a:t>
            </a:r>
            <a:r>
              <a:rPr lang="fi-FI" dirty="0">
                <a:solidFill>
                  <a:schemeClr val="bg2">
                    <a:lumMod val="75000"/>
                  </a:schemeClr>
                </a:solidFill>
              </a:rPr>
              <a:t>(Eeva Anttila)</a:t>
            </a:r>
          </a:p>
        </p:txBody>
      </p:sp>
      <p:sp>
        <p:nvSpPr>
          <p:cNvPr id="6" name="Content Placeholder 5">
            <a:extLst>
              <a:ext uri="{FF2B5EF4-FFF2-40B4-BE49-F238E27FC236}">
                <a16:creationId xmlns:a16="http://schemas.microsoft.com/office/drawing/2014/main" id="{3A694D03-5372-A9B5-A0FD-01F5C909BFEB}"/>
              </a:ext>
            </a:extLst>
          </p:cNvPr>
          <p:cNvSpPr>
            <a:spLocks noGrp="1"/>
          </p:cNvSpPr>
          <p:nvPr>
            <p:ph sz="half" idx="2"/>
          </p:nvPr>
        </p:nvSpPr>
        <p:spPr>
          <a:xfrm>
            <a:off x="4765040" y="1825625"/>
            <a:ext cx="6588760" cy="4351338"/>
          </a:xfrm>
        </p:spPr>
        <p:txBody>
          <a:bodyPr>
            <a:normAutofit fontScale="92500" lnSpcReduction="10000"/>
          </a:bodyPr>
          <a:lstStyle/>
          <a:p>
            <a:r>
              <a:rPr lang="fi-FI" dirty="0" err="1"/>
              <a:t>Brains</a:t>
            </a:r>
            <a:r>
              <a:rPr lang="fi-FI" dirty="0"/>
              <a:t> and </a:t>
            </a:r>
            <a:r>
              <a:rPr lang="fi-FI" dirty="0" err="1"/>
              <a:t>minds</a:t>
            </a:r>
            <a:r>
              <a:rPr lang="fi-FI" dirty="0"/>
              <a:t>, </a:t>
            </a:r>
            <a:r>
              <a:rPr lang="fi-FI" dirty="0" err="1"/>
              <a:t>all</a:t>
            </a:r>
            <a:r>
              <a:rPr lang="fi-FI" dirty="0"/>
              <a:t> </a:t>
            </a:r>
            <a:r>
              <a:rPr lang="fi-FI" dirty="0" err="1"/>
              <a:t>cognitive</a:t>
            </a:r>
            <a:r>
              <a:rPr lang="fi-FI" dirty="0"/>
              <a:t> </a:t>
            </a:r>
            <a:r>
              <a:rPr lang="fi-FI" dirty="0" err="1"/>
              <a:t>activity</a:t>
            </a:r>
            <a:r>
              <a:rPr lang="fi-FI" dirty="0"/>
              <a:t> is </a:t>
            </a:r>
            <a:r>
              <a:rPr lang="fi-FI" dirty="0" err="1"/>
              <a:t>connected</a:t>
            </a:r>
            <a:r>
              <a:rPr lang="fi-FI" dirty="0"/>
              <a:t> </a:t>
            </a:r>
            <a:r>
              <a:rPr lang="fi-FI" dirty="0" err="1"/>
              <a:t>with</a:t>
            </a:r>
            <a:r>
              <a:rPr lang="fi-FI" dirty="0"/>
              <a:t> a </a:t>
            </a:r>
            <a:r>
              <a:rPr lang="fi-FI" dirty="0" err="1"/>
              <a:t>body</a:t>
            </a:r>
            <a:r>
              <a:rPr lang="fi-FI" dirty="0"/>
              <a:t>, a </a:t>
            </a:r>
            <a:r>
              <a:rPr lang="fi-FI" dirty="0" err="1"/>
              <a:t>body</a:t>
            </a:r>
            <a:r>
              <a:rPr lang="fi-FI" dirty="0"/>
              <a:t> </a:t>
            </a:r>
            <a:r>
              <a:rPr lang="fi-FI" b="1" dirty="0" err="1"/>
              <a:t>situated</a:t>
            </a:r>
            <a:r>
              <a:rPr lang="fi-FI" dirty="0"/>
              <a:t> in the </a:t>
            </a:r>
            <a:r>
              <a:rPr lang="fi-FI" dirty="0" err="1"/>
              <a:t>world</a:t>
            </a:r>
            <a:endParaRPr lang="fi-FI" dirty="0"/>
          </a:p>
          <a:p>
            <a:r>
              <a:rPr lang="fi-FI" dirty="0"/>
              <a:t>People </a:t>
            </a:r>
            <a:r>
              <a:rPr lang="fi-FI" dirty="0" err="1"/>
              <a:t>first</a:t>
            </a:r>
            <a:r>
              <a:rPr lang="fi-FI" dirty="0"/>
              <a:t> </a:t>
            </a:r>
            <a:r>
              <a:rPr lang="fi-FI" dirty="0" err="1"/>
              <a:t>come</a:t>
            </a:r>
            <a:r>
              <a:rPr lang="fi-FI" dirty="0"/>
              <a:t> to </a:t>
            </a:r>
            <a:r>
              <a:rPr lang="fi-FI" dirty="0" err="1"/>
              <a:t>know</a:t>
            </a:r>
            <a:r>
              <a:rPr lang="fi-FI" dirty="0"/>
              <a:t> </a:t>
            </a:r>
            <a:r>
              <a:rPr lang="fi-FI" dirty="0" err="1"/>
              <a:t>through</a:t>
            </a:r>
            <a:r>
              <a:rPr lang="fi-FI" dirty="0"/>
              <a:t> </a:t>
            </a:r>
            <a:r>
              <a:rPr lang="fi-FI" dirty="0" err="1"/>
              <a:t>their</a:t>
            </a:r>
            <a:r>
              <a:rPr lang="fi-FI" dirty="0"/>
              <a:t> </a:t>
            </a:r>
            <a:r>
              <a:rPr lang="fi-FI" dirty="0" err="1"/>
              <a:t>body</a:t>
            </a:r>
            <a:r>
              <a:rPr lang="fi-FI" dirty="0"/>
              <a:t> – </a:t>
            </a:r>
            <a:r>
              <a:rPr lang="fi-FI" dirty="0" err="1"/>
              <a:t>feeling</a:t>
            </a:r>
            <a:r>
              <a:rPr lang="fi-FI" dirty="0"/>
              <a:t> &amp; </a:t>
            </a:r>
            <a:r>
              <a:rPr lang="fi-FI" dirty="0" err="1"/>
              <a:t>sensing</a:t>
            </a:r>
            <a:r>
              <a:rPr lang="fi-FI" dirty="0"/>
              <a:t>, </a:t>
            </a:r>
            <a:r>
              <a:rPr lang="fi-FI" dirty="0" err="1"/>
              <a:t>perceiving</a:t>
            </a:r>
            <a:r>
              <a:rPr lang="fi-FI" dirty="0"/>
              <a:t> &amp; </a:t>
            </a:r>
            <a:r>
              <a:rPr lang="fi-FI" dirty="0" err="1"/>
              <a:t>attending</a:t>
            </a:r>
            <a:r>
              <a:rPr lang="fi-FI" dirty="0"/>
              <a:t>, </a:t>
            </a:r>
            <a:r>
              <a:rPr lang="fi-FI" dirty="0" err="1"/>
              <a:t>interacting</a:t>
            </a:r>
            <a:r>
              <a:rPr lang="fi-FI" dirty="0"/>
              <a:t> &amp; </a:t>
            </a:r>
            <a:r>
              <a:rPr lang="fi-FI" dirty="0" err="1"/>
              <a:t>reasoning</a:t>
            </a:r>
            <a:endParaRPr lang="fi-FI" dirty="0"/>
          </a:p>
          <a:p>
            <a:r>
              <a:rPr lang="fi-FI" dirty="0" err="1"/>
              <a:t>N.b.</a:t>
            </a:r>
            <a:r>
              <a:rPr lang="fi-FI" dirty="0"/>
              <a:t> </a:t>
            </a:r>
            <a:r>
              <a:rPr lang="fi-FI" b="1" dirty="0"/>
              <a:t>Käsite, käsittää, käsitys</a:t>
            </a:r>
          </a:p>
          <a:p>
            <a:r>
              <a:rPr lang="fi-FI" dirty="0" err="1"/>
              <a:t>Embodied</a:t>
            </a:r>
            <a:r>
              <a:rPr lang="fi-FI" dirty="0"/>
              <a:t> </a:t>
            </a:r>
            <a:r>
              <a:rPr lang="fi-FI" dirty="0" err="1"/>
              <a:t>learning</a:t>
            </a:r>
            <a:r>
              <a:rPr lang="fi-FI" dirty="0"/>
              <a:t> </a:t>
            </a:r>
            <a:r>
              <a:rPr lang="fi-FI" dirty="0" err="1"/>
              <a:t>goes</a:t>
            </a:r>
            <a:r>
              <a:rPr lang="fi-FI" dirty="0"/>
              <a:t> </a:t>
            </a:r>
            <a:r>
              <a:rPr lang="fi-FI" dirty="0" err="1"/>
              <a:t>beyond</a:t>
            </a:r>
            <a:r>
              <a:rPr lang="fi-FI" dirty="0"/>
              <a:t> </a:t>
            </a:r>
            <a:r>
              <a:rPr lang="fi-FI" dirty="0" err="1"/>
              <a:t>language</a:t>
            </a:r>
            <a:r>
              <a:rPr lang="fi-FI" dirty="0"/>
              <a:t> -the </a:t>
            </a:r>
            <a:r>
              <a:rPr lang="fi-FI" dirty="0" err="1"/>
              <a:t>body</a:t>
            </a:r>
            <a:r>
              <a:rPr lang="fi-FI" dirty="0"/>
              <a:t> is </a:t>
            </a:r>
            <a:r>
              <a:rPr lang="fi-FI" dirty="0" err="1"/>
              <a:t>involved</a:t>
            </a:r>
            <a:r>
              <a:rPr lang="fi-FI" dirty="0"/>
              <a:t> in </a:t>
            </a:r>
            <a:r>
              <a:rPr lang="fi-FI" dirty="0" err="1"/>
              <a:t>cognition</a:t>
            </a:r>
            <a:endParaRPr lang="fi-FI" dirty="0"/>
          </a:p>
          <a:p>
            <a:r>
              <a:rPr lang="fi-FI" dirty="0" err="1"/>
              <a:t>Self-regulation</a:t>
            </a:r>
            <a:r>
              <a:rPr lang="fi-FI" dirty="0"/>
              <a:t>, </a:t>
            </a:r>
            <a:r>
              <a:rPr lang="fi-FI" dirty="0" err="1"/>
              <a:t>motivation</a:t>
            </a:r>
            <a:r>
              <a:rPr lang="fi-FI" dirty="0"/>
              <a:t>, </a:t>
            </a:r>
            <a:r>
              <a:rPr lang="fi-FI" dirty="0" err="1"/>
              <a:t>goal-orientation</a:t>
            </a:r>
            <a:r>
              <a:rPr lang="fi-FI" dirty="0"/>
              <a:t> and the </a:t>
            </a:r>
            <a:r>
              <a:rPr lang="fi-FI" dirty="0" err="1"/>
              <a:t>aesthetic</a:t>
            </a:r>
            <a:r>
              <a:rPr lang="fi-FI" dirty="0"/>
              <a:t> </a:t>
            </a:r>
            <a:r>
              <a:rPr lang="fi-FI" dirty="0" err="1"/>
              <a:t>are</a:t>
            </a:r>
            <a:r>
              <a:rPr lang="fi-FI" dirty="0"/>
              <a:t> </a:t>
            </a:r>
            <a:r>
              <a:rPr lang="fi-FI" dirty="0" err="1"/>
              <a:t>important</a:t>
            </a:r>
            <a:endParaRPr lang="fi-FI" dirty="0"/>
          </a:p>
        </p:txBody>
      </p:sp>
      <p:pic>
        <p:nvPicPr>
          <p:cNvPr id="4" name="Picture 3">
            <a:extLst>
              <a:ext uri="{FF2B5EF4-FFF2-40B4-BE49-F238E27FC236}">
                <a16:creationId xmlns:a16="http://schemas.microsoft.com/office/drawing/2014/main" id="{E43F4958-B06B-0FAE-9CDA-66339B0A3DA2}"/>
              </a:ext>
            </a:extLst>
          </p:cNvPr>
          <p:cNvPicPr>
            <a:picLocks noChangeAspect="1"/>
          </p:cNvPicPr>
          <p:nvPr/>
        </p:nvPicPr>
        <p:blipFill>
          <a:blip r:embed="rId2"/>
          <a:stretch>
            <a:fillRect/>
          </a:stretch>
        </p:blipFill>
        <p:spPr>
          <a:xfrm>
            <a:off x="989546" y="1690688"/>
            <a:ext cx="3466667" cy="4552381"/>
          </a:xfrm>
          <a:prstGeom prst="rect">
            <a:avLst/>
          </a:prstGeom>
        </p:spPr>
      </p:pic>
    </p:spTree>
    <p:extLst>
      <p:ext uri="{BB962C8B-B14F-4D97-AF65-F5344CB8AC3E}">
        <p14:creationId xmlns:p14="http://schemas.microsoft.com/office/powerpoint/2010/main" val="247450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9A31-2CF6-96BC-129D-05A026B5ACBC}"/>
              </a:ext>
            </a:extLst>
          </p:cNvPr>
          <p:cNvSpPr>
            <a:spLocks noGrp="1"/>
          </p:cNvSpPr>
          <p:nvPr>
            <p:ph type="title"/>
          </p:nvPr>
        </p:nvSpPr>
        <p:spPr/>
        <p:txBody>
          <a:bodyPr/>
          <a:lstStyle/>
          <a:p>
            <a:r>
              <a:rPr lang="fi-FI" dirty="0"/>
              <a:t>Somatic </a:t>
            </a:r>
            <a:r>
              <a:rPr lang="fi-FI" dirty="0" err="1"/>
              <a:t>learning</a:t>
            </a:r>
            <a:r>
              <a:rPr lang="fi-FI" dirty="0"/>
              <a:t> / </a:t>
            </a:r>
            <a:r>
              <a:rPr lang="fi-FI" dirty="0" err="1"/>
              <a:t>Embodied</a:t>
            </a:r>
            <a:r>
              <a:rPr lang="fi-FI" dirty="0"/>
              <a:t> </a:t>
            </a:r>
            <a:r>
              <a:rPr lang="fi-FI" dirty="0" err="1"/>
              <a:t>learning</a:t>
            </a:r>
            <a:r>
              <a:rPr lang="fi-FI" dirty="0"/>
              <a:t> -</a:t>
            </a:r>
          </a:p>
        </p:txBody>
      </p:sp>
      <p:pic>
        <p:nvPicPr>
          <p:cNvPr id="5" name="Picture 4">
            <a:extLst>
              <a:ext uri="{FF2B5EF4-FFF2-40B4-BE49-F238E27FC236}">
                <a16:creationId xmlns:a16="http://schemas.microsoft.com/office/drawing/2014/main" id="{A8319EA4-5203-8AA7-8F89-3C15D4CA2D8F}"/>
              </a:ext>
            </a:extLst>
          </p:cNvPr>
          <p:cNvPicPr>
            <a:picLocks noChangeAspect="1"/>
          </p:cNvPicPr>
          <p:nvPr/>
        </p:nvPicPr>
        <p:blipFill>
          <a:blip r:embed="rId2"/>
          <a:stretch>
            <a:fillRect/>
          </a:stretch>
        </p:blipFill>
        <p:spPr>
          <a:xfrm>
            <a:off x="697470" y="2120900"/>
            <a:ext cx="10656330" cy="2075180"/>
          </a:xfrm>
          <a:prstGeom prst="rect">
            <a:avLst/>
          </a:prstGeom>
        </p:spPr>
      </p:pic>
      <p:sp>
        <p:nvSpPr>
          <p:cNvPr id="3" name="TextBox 2">
            <a:extLst>
              <a:ext uri="{FF2B5EF4-FFF2-40B4-BE49-F238E27FC236}">
                <a16:creationId xmlns:a16="http://schemas.microsoft.com/office/drawing/2014/main" id="{61546F40-AFC5-73EB-CBBE-7099261E0625}"/>
              </a:ext>
            </a:extLst>
          </p:cNvPr>
          <p:cNvSpPr txBox="1"/>
          <p:nvPr/>
        </p:nvSpPr>
        <p:spPr>
          <a:xfrm>
            <a:off x="9409176" y="6308209"/>
            <a:ext cx="2447080" cy="369332"/>
          </a:xfrm>
          <a:prstGeom prst="rect">
            <a:avLst/>
          </a:prstGeom>
          <a:noFill/>
        </p:spPr>
        <p:txBody>
          <a:bodyPr wrap="none" rtlCol="0">
            <a:spAutoFit/>
          </a:bodyPr>
          <a:lstStyle/>
          <a:p>
            <a:r>
              <a:rPr lang="fi-FI" dirty="0"/>
              <a:t>Eeva Anttila, 2015: 375</a:t>
            </a:r>
          </a:p>
        </p:txBody>
      </p:sp>
    </p:spTree>
    <p:extLst>
      <p:ext uri="{BB962C8B-B14F-4D97-AF65-F5344CB8AC3E}">
        <p14:creationId xmlns:p14="http://schemas.microsoft.com/office/powerpoint/2010/main" val="3568939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39F0-4BC6-FF42-0A9D-0D8A20FD3909}"/>
              </a:ext>
            </a:extLst>
          </p:cNvPr>
          <p:cNvSpPr>
            <a:spLocks noGrp="1"/>
          </p:cNvSpPr>
          <p:nvPr>
            <p:ph type="title"/>
          </p:nvPr>
        </p:nvSpPr>
        <p:spPr/>
        <p:txBody>
          <a:bodyPr/>
          <a:lstStyle/>
          <a:p>
            <a:endParaRPr lang="fi-FI"/>
          </a:p>
        </p:txBody>
      </p:sp>
      <p:sp>
        <p:nvSpPr>
          <p:cNvPr id="3" name="Content Placeholder 2">
            <a:extLst>
              <a:ext uri="{FF2B5EF4-FFF2-40B4-BE49-F238E27FC236}">
                <a16:creationId xmlns:a16="http://schemas.microsoft.com/office/drawing/2014/main" id="{9433A4B5-766A-2400-AAD7-AEF0E08DA0B9}"/>
              </a:ext>
            </a:extLst>
          </p:cNvPr>
          <p:cNvSpPr>
            <a:spLocks noGrp="1"/>
          </p:cNvSpPr>
          <p:nvPr>
            <p:ph idx="1"/>
          </p:nvPr>
        </p:nvSpPr>
        <p:spPr/>
        <p:txBody>
          <a:bodyPr/>
          <a:lstStyle/>
          <a:p>
            <a:pPr marL="0" indent="0">
              <a:buNone/>
            </a:pPr>
            <a:r>
              <a:rPr lang="en-US" dirty="0"/>
              <a:t>… of one thing at least I am quite convinced. You cannot strip learning of its content, nor study it in a 'neutral' context. It is always situated, always related to some ongoing enterprise. Perhaps there is no such thing ‘as learning in general’… (Bruner, 2004: 20)</a:t>
            </a:r>
            <a:endParaRPr lang="fi-FI" dirty="0"/>
          </a:p>
        </p:txBody>
      </p:sp>
    </p:spTree>
    <p:extLst>
      <p:ext uri="{BB962C8B-B14F-4D97-AF65-F5344CB8AC3E}">
        <p14:creationId xmlns:p14="http://schemas.microsoft.com/office/powerpoint/2010/main" val="2082742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A1FC6E-8FA8-8BF2-8C98-0B65E8C5022A}"/>
              </a:ext>
            </a:extLst>
          </p:cNvPr>
          <p:cNvSpPr>
            <a:spLocks noGrp="1"/>
          </p:cNvSpPr>
          <p:nvPr>
            <p:ph type="title"/>
          </p:nvPr>
        </p:nvSpPr>
        <p:spPr/>
        <p:txBody>
          <a:bodyPr/>
          <a:lstStyle/>
          <a:p>
            <a:r>
              <a:rPr lang="fi-FI" dirty="0" err="1"/>
              <a:t>Aesthetic</a:t>
            </a:r>
            <a:r>
              <a:rPr lang="fi-FI" dirty="0"/>
              <a:t> </a:t>
            </a:r>
            <a:r>
              <a:rPr lang="fi-FI" dirty="0" err="1"/>
              <a:t>or</a:t>
            </a:r>
            <a:r>
              <a:rPr lang="fi-FI" dirty="0"/>
              <a:t> </a:t>
            </a:r>
            <a:r>
              <a:rPr lang="fi-FI" dirty="0" err="1"/>
              <a:t>anaesthetic</a:t>
            </a:r>
            <a:r>
              <a:rPr lang="fi-FI" dirty="0"/>
              <a:t>?</a:t>
            </a:r>
          </a:p>
        </p:txBody>
      </p:sp>
      <p:sp>
        <p:nvSpPr>
          <p:cNvPr id="6" name="Content Placeholder 5">
            <a:extLst>
              <a:ext uri="{FF2B5EF4-FFF2-40B4-BE49-F238E27FC236}">
                <a16:creationId xmlns:a16="http://schemas.microsoft.com/office/drawing/2014/main" id="{55DD1001-208F-6081-0396-D07FBA14AEAE}"/>
              </a:ext>
            </a:extLst>
          </p:cNvPr>
          <p:cNvSpPr>
            <a:spLocks noGrp="1"/>
          </p:cNvSpPr>
          <p:nvPr>
            <p:ph idx="1"/>
          </p:nvPr>
        </p:nvSpPr>
        <p:spPr/>
        <p:txBody>
          <a:bodyPr/>
          <a:lstStyle/>
          <a:p>
            <a:r>
              <a:rPr lang="en-US" dirty="0"/>
              <a:t>If the aesthetics of education seeks to awaken students for the world and, through this, awaken them for themselves—which is the question of emancipation—it follows that the </a:t>
            </a:r>
            <a:r>
              <a:rPr lang="en-US" i="1" dirty="0" err="1"/>
              <a:t>an</a:t>
            </a:r>
            <a:r>
              <a:rPr lang="en-US" dirty="0" err="1"/>
              <a:t>aesthetics</a:t>
            </a:r>
            <a:r>
              <a:rPr lang="en-US" dirty="0"/>
              <a:t> of education does the exact opposite. Rather than awakening students and trying to keep them awake, it induces a state of slumber. Rather than directing their attention and encouraging them to pay attention, it offers distraction, perhaps first and foremost by encouraging students to stay with themselves, to pursue their own learning trajectories, regulate their own learning, define their own learning needs, but never interrupted, never turned, never stopped in their tracks. </a:t>
            </a:r>
            <a:r>
              <a:rPr lang="en-US" dirty="0">
                <a:solidFill>
                  <a:schemeClr val="bg2">
                    <a:lumMod val="75000"/>
                  </a:schemeClr>
                </a:solidFill>
              </a:rPr>
              <a:t>(Biesta 2022: 222)</a:t>
            </a:r>
            <a:endParaRPr lang="fi-FI" dirty="0">
              <a:solidFill>
                <a:schemeClr val="bg2">
                  <a:lumMod val="75000"/>
                </a:schemeClr>
              </a:solidFill>
            </a:endParaRPr>
          </a:p>
        </p:txBody>
      </p:sp>
    </p:spTree>
    <p:extLst>
      <p:ext uri="{BB962C8B-B14F-4D97-AF65-F5344CB8AC3E}">
        <p14:creationId xmlns:p14="http://schemas.microsoft.com/office/powerpoint/2010/main" val="3236466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2B42-D940-8EF9-4120-4A65A0294B56}"/>
              </a:ext>
            </a:extLst>
          </p:cNvPr>
          <p:cNvSpPr>
            <a:spLocks noGrp="1"/>
          </p:cNvSpPr>
          <p:nvPr>
            <p:ph type="title"/>
          </p:nvPr>
        </p:nvSpPr>
        <p:spPr/>
        <p:txBody>
          <a:bodyPr/>
          <a:lstStyle/>
          <a:p>
            <a:r>
              <a:rPr lang="fi-FI" dirty="0" err="1"/>
              <a:t>Definitions</a:t>
            </a:r>
            <a:r>
              <a:rPr lang="fi-FI" dirty="0"/>
              <a:t> – not </a:t>
            </a:r>
            <a:r>
              <a:rPr lang="fi-FI" dirty="0" err="1"/>
              <a:t>answers</a:t>
            </a:r>
            <a:r>
              <a:rPr lang="fi-FI" dirty="0"/>
              <a:t>…</a:t>
            </a:r>
          </a:p>
        </p:txBody>
      </p:sp>
      <p:pic>
        <p:nvPicPr>
          <p:cNvPr id="4" name="Picture 3">
            <a:extLst>
              <a:ext uri="{FF2B5EF4-FFF2-40B4-BE49-F238E27FC236}">
                <a16:creationId xmlns:a16="http://schemas.microsoft.com/office/drawing/2014/main" id="{21B16ED5-2486-E745-B2D6-D8EF229C9727}"/>
              </a:ext>
            </a:extLst>
          </p:cNvPr>
          <p:cNvPicPr>
            <a:picLocks noChangeAspect="1"/>
          </p:cNvPicPr>
          <p:nvPr/>
        </p:nvPicPr>
        <p:blipFill>
          <a:blip r:embed="rId2"/>
          <a:stretch>
            <a:fillRect/>
          </a:stretch>
        </p:blipFill>
        <p:spPr>
          <a:xfrm>
            <a:off x="31159" y="1690688"/>
            <a:ext cx="5806854" cy="3552428"/>
          </a:xfrm>
          <a:prstGeom prst="rect">
            <a:avLst/>
          </a:prstGeom>
        </p:spPr>
      </p:pic>
      <p:sp>
        <p:nvSpPr>
          <p:cNvPr id="6" name="TextBox 5">
            <a:extLst>
              <a:ext uri="{FF2B5EF4-FFF2-40B4-BE49-F238E27FC236}">
                <a16:creationId xmlns:a16="http://schemas.microsoft.com/office/drawing/2014/main" id="{3784CA21-612F-EE03-525C-F1AF3F548BF1}"/>
              </a:ext>
            </a:extLst>
          </p:cNvPr>
          <p:cNvSpPr txBox="1"/>
          <p:nvPr/>
        </p:nvSpPr>
        <p:spPr>
          <a:xfrm>
            <a:off x="0" y="6251377"/>
            <a:ext cx="6096000" cy="369332"/>
          </a:xfrm>
          <a:prstGeom prst="rect">
            <a:avLst/>
          </a:prstGeom>
          <a:noFill/>
        </p:spPr>
        <p:txBody>
          <a:bodyPr wrap="square">
            <a:spAutoFit/>
          </a:bodyPr>
          <a:lstStyle/>
          <a:p>
            <a:r>
              <a:rPr lang="fi-FI" dirty="0"/>
              <a:t>https://edumap.jyu.fi/oppiminenKasite.html</a:t>
            </a:r>
          </a:p>
        </p:txBody>
      </p:sp>
      <p:pic>
        <p:nvPicPr>
          <p:cNvPr id="8" name="Picture 7">
            <a:extLst>
              <a:ext uri="{FF2B5EF4-FFF2-40B4-BE49-F238E27FC236}">
                <a16:creationId xmlns:a16="http://schemas.microsoft.com/office/drawing/2014/main" id="{491CBCA3-F2FD-2E13-1AF9-FC7E0FFEA5A4}"/>
              </a:ext>
            </a:extLst>
          </p:cNvPr>
          <p:cNvPicPr>
            <a:picLocks noChangeAspect="1"/>
          </p:cNvPicPr>
          <p:nvPr/>
        </p:nvPicPr>
        <p:blipFill>
          <a:blip r:embed="rId3"/>
          <a:stretch>
            <a:fillRect/>
          </a:stretch>
        </p:blipFill>
        <p:spPr>
          <a:xfrm>
            <a:off x="5943600" y="1690688"/>
            <a:ext cx="5893117" cy="3552428"/>
          </a:xfrm>
          <a:prstGeom prst="rect">
            <a:avLst/>
          </a:prstGeom>
        </p:spPr>
      </p:pic>
    </p:spTree>
    <p:extLst>
      <p:ext uri="{BB962C8B-B14F-4D97-AF65-F5344CB8AC3E}">
        <p14:creationId xmlns:p14="http://schemas.microsoft.com/office/powerpoint/2010/main" val="951147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09F3C-A19D-D9A9-AE94-D53F4266C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E51F6-5513-AADE-8F94-29614B41F730}"/>
              </a:ext>
            </a:extLst>
          </p:cNvPr>
          <p:cNvSpPr>
            <a:spLocks noGrp="1"/>
          </p:cNvSpPr>
          <p:nvPr>
            <p:ph type="title"/>
          </p:nvPr>
        </p:nvSpPr>
        <p:spPr/>
        <p:txBody>
          <a:bodyPr/>
          <a:lstStyle/>
          <a:p>
            <a:r>
              <a:rPr lang="fi-FI" dirty="0"/>
              <a:t>Pohdintaa yksin/pienryhmissä (n. 3 min.)</a:t>
            </a:r>
          </a:p>
        </p:txBody>
      </p:sp>
      <p:sp>
        <p:nvSpPr>
          <p:cNvPr id="3" name="Content Placeholder 2">
            <a:extLst>
              <a:ext uri="{FF2B5EF4-FFF2-40B4-BE49-F238E27FC236}">
                <a16:creationId xmlns:a16="http://schemas.microsoft.com/office/drawing/2014/main" id="{3662A325-AF2C-B6B2-9789-9BE30CC99403}"/>
              </a:ext>
            </a:extLst>
          </p:cNvPr>
          <p:cNvSpPr>
            <a:spLocks noGrp="1"/>
          </p:cNvSpPr>
          <p:nvPr>
            <p:ph idx="1"/>
          </p:nvPr>
        </p:nvSpPr>
        <p:spPr>
          <a:xfrm>
            <a:off x="838200" y="1825625"/>
            <a:ext cx="5976668" cy="4351338"/>
          </a:xfrm>
        </p:spPr>
        <p:txBody>
          <a:bodyPr/>
          <a:lstStyle/>
          <a:p>
            <a:r>
              <a:rPr lang="fi-FI" dirty="0"/>
              <a:t>Mitä oppiminen sinun mielestäsi on? Miten määrittelisit oppimisen? </a:t>
            </a:r>
            <a:r>
              <a:rPr lang="fi-FI" b="1" dirty="0" err="1"/>
              <a:t>What</a:t>
            </a:r>
            <a:r>
              <a:rPr lang="fi-FI" b="1" dirty="0"/>
              <a:t> </a:t>
            </a:r>
            <a:r>
              <a:rPr lang="fi-FI" b="1" dirty="0" err="1"/>
              <a:t>about</a:t>
            </a:r>
            <a:r>
              <a:rPr lang="fi-FI" b="1" dirty="0"/>
              <a:t> </a:t>
            </a:r>
            <a:r>
              <a:rPr lang="fi-FI" b="1" dirty="0" err="1"/>
              <a:t>now</a:t>
            </a:r>
            <a:r>
              <a:rPr lang="fi-FI" b="1" dirty="0"/>
              <a:t> - </a:t>
            </a:r>
            <a:r>
              <a:rPr lang="fi-FI" dirty="0" err="1"/>
              <a:t>how</a:t>
            </a:r>
            <a:r>
              <a:rPr lang="fi-FI" dirty="0"/>
              <a:t> </a:t>
            </a:r>
            <a:r>
              <a:rPr lang="fi-FI" dirty="0" err="1"/>
              <a:t>would</a:t>
            </a:r>
            <a:r>
              <a:rPr lang="fi-FI" dirty="0"/>
              <a:t> </a:t>
            </a:r>
            <a:r>
              <a:rPr lang="fi-FI" dirty="0" err="1"/>
              <a:t>you</a:t>
            </a:r>
            <a:r>
              <a:rPr lang="fi-FI" dirty="0"/>
              <a:t> </a:t>
            </a:r>
            <a:r>
              <a:rPr lang="fi-FI" dirty="0" err="1"/>
              <a:t>define</a:t>
            </a:r>
            <a:r>
              <a:rPr lang="fi-FI" dirty="0"/>
              <a:t> </a:t>
            </a:r>
            <a:r>
              <a:rPr lang="fi-FI" dirty="0" err="1"/>
              <a:t>learning</a:t>
            </a:r>
            <a:r>
              <a:rPr lang="fi-FI" dirty="0"/>
              <a:t>?</a:t>
            </a:r>
          </a:p>
          <a:p>
            <a:r>
              <a:rPr lang="fi-FI" dirty="0"/>
              <a:t>Miten määrittelisit oppimisen eri teoreettisten linssien läpi?</a:t>
            </a:r>
          </a:p>
          <a:p>
            <a:r>
              <a:rPr lang="fi-FI" dirty="0" err="1"/>
              <a:t>What</a:t>
            </a:r>
            <a:r>
              <a:rPr lang="fi-FI" dirty="0"/>
              <a:t> </a:t>
            </a:r>
            <a:r>
              <a:rPr lang="fi-FI" dirty="0" err="1"/>
              <a:t>more</a:t>
            </a:r>
            <a:r>
              <a:rPr lang="fi-FI" dirty="0"/>
              <a:t> </a:t>
            </a:r>
            <a:r>
              <a:rPr lang="fi-FI" dirty="0" err="1"/>
              <a:t>do</a:t>
            </a:r>
            <a:r>
              <a:rPr lang="fi-FI" dirty="0"/>
              <a:t> </a:t>
            </a:r>
            <a:r>
              <a:rPr lang="fi-FI" dirty="0" err="1"/>
              <a:t>you</a:t>
            </a:r>
            <a:r>
              <a:rPr lang="fi-FI" dirty="0"/>
              <a:t> </a:t>
            </a:r>
            <a:r>
              <a:rPr lang="fi-FI" dirty="0" err="1"/>
              <a:t>want</a:t>
            </a:r>
            <a:r>
              <a:rPr lang="fi-FI" dirty="0"/>
              <a:t> to </a:t>
            </a:r>
            <a:r>
              <a:rPr lang="fi-FI" dirty="0" err="1"/>
              <a:t>know</a:t>
            </a:r>
            <a:r>
              <a:rPr lang="fi-FI" dirty="0"/>
              <a:t>?</a:t>
            </a:r>
          </a:p>
        </p:txBody>
      </p:sp>
      <p:pic>
        <p:nvPicPr>
          <p:cNvPr id="7" name="Picture 6">
            <a:extLst>
              <a:ext uri="{FF2B5EF4-FFF2-40B4-BE49-F238E27FC236}">
                <a16:creationId xmlns:a16="http://schemas.microsoft.com/office/drawing/2014/main" id="{FF412C33-A03C-46D1-774A-97BB07098439}"/>
              </a:ext>
            </a:extLst>
          </p:cNvPr>
          <p:cNvPicPr>
            <a:picLocks noChangeAspect="1"/>
          </p:cNvPicPr>
          <p:nvPr/>
        </p:nvPicPr>
        <p:blipFill>
          <a:blip r:embed="rId2"/>
          <a:stretch>
            <a:fillRect/>
          </a:stretch>
        </p:blipFill>
        <p:spPr>
          <a:xfrm>
            <a:off x="8836539" y="2321375"/>
            <a:ext cx="3078480" cy="4371959"/>
          </a:xfrm>
          <a:prstGeom prst="rect">
            <a:avLst/>
          </a:prstGeom>
        </p:spPr>
      </p:pic>
      <p:pic>
        <p:nvPicPr>
          <p:cNvPr id="4" name="Graphic 3" descr="Sunglasses outline">
            <a:extLst>
              <a:ext uri="{FF2B5EF4-FFF2-40B4-BE49-F238E27FC236}">
                <a16:creationId xmlns:a16="http://schemas.microsoft.com/office/drawing/2014/main" id="{33B357E4-EA25-974B-3F02-21F1F77512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5867" y="3705440"/>
            <a:ext cx="1009569" cy="1009569"/>
          </a:xfrm>
          <a:prstGeom prst="rect">
            <a:avLst/>
          </a:prstGeom>
        </p:spPr>
      </p:pic>
      <p:pic>
        <p:nvPicPr>
          <p:cNvPr id="5" name="Graphic 4" descr="Glasses outline">
            <a:extLst>
              <a:ext uri="{FF2B5EF4-FFF2-40B4-BE49-F238E27FC236}">
                <a16:creationId xmlns:a16="http://schemas.microsoft.com/office/drawing/2014/main" id="{3587A4BF-C1E5-96B5-A1B4-AEA0DF9ECA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5677" y="4092804"/>
            <a:ext cx="1970073" cy="1970073"/>
          </a:xfrm>
          <a:prstGeom prst="rect">
            <a:avLst/>
          </a:prstGeom>
        </p:spPr>
      </p:pic>
      <p:pic>
        <p:nvPicPr>
          <p:cNvPr id="6" name="Graphic 5" descr="Glasses with solid fill">
            <a:extLst>
              <a:ext uri="{FF2B5EF4-FFF2-40B4-BE49-F238E27FC236}">
                <a16:creationId xmlns:a16="http://schemas.microsoft.com/office/drawing/2014/main" id="{5F9D49E0-3779-0CAB-F6D1-E782CA1DA2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9712" y="5271081"/>
            <a:ext cx="810312" cy="810312"/>
          </a:xfrm>
          <a:prstGeom prst="rect">
            <a:avLst/>
          </a:prstGeom>
        </p:spPr>
      </p:pic>
      <p:pic>
        <p:nvPicPr>
          <p:cNvPr id="8" name="Graphic 7" descr="Sunglasses with solid fill">
            <a:extLst>
              <a:ext uri="{FF2B5EF4-FFF2-40B4-BE49-F238E27FC236}">
                <a16:creationId xmlns:a16="http://schemas.microsoft.com/office/drawing/2014/main" id="{799219AE-7384-8B5F-AEDA-210BFEF122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61253" y="4809250"/>
            <a:ext cx="810312" cy="810312"/>
          </a:xfrm>
          <a:prstGeom prst="rect">
            <a:avLst/>
          </a:prstGeom>
        </p:spPr>
      </p:pic>
      <p:pic>
        <p:nvPicPr>
          <p:cNvPr id="9" name="Graphic 8" descr="3d Glasses outline">
            <a:extLst>
              <a:ext uri="{FF2B5EF4-FFF2-40B4-BE49-F238E27FC236}">
                <a16:creationId xmlns:a16="http://schemas.microsoft.com/office/drawing/2014/main" id="{5280036C-1D2A-F36C-69D6-EDBD030FBF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27898" y="5743709"/>
            <a:ext cx="810312" cy="810312"/>
          </a:xfrm>
          <a:prstGeom prst="rect">
            <a:avLst/>
          </a:prstGeom>
        </p:spPr>
      </p:pic>
    </p:spTree>
    <p:extLst>
      <p:ext uri="{BB962C8B-B14F-4D97-AF65-F5344CB8AC3E}">
        <p14:creationId xmlns:p14="http://schemas.microsoft.com/office/powerpoint/2010/main" val="322683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732CAF-0D2B-1688-EED2-B388EBE4C63A}"/>
              </a:ext>
            </a:extLst>
          </p:cNvPr>
          <p:cNvSpPr txBox="1"/>
          <p:nvPr/>
        </p:nvSpPr>
        <p:spPr>
          <a:xfrm>
            <a:off x="8961120" y="6254496"/>
            <a:ext cx="2505814" cy="369332"/>
          </a:xfrm>
          <a:prstGeom prst="rect">
            <a:avLst/>
          </a:prstGeom>
          <a:noFill/>
        </p:spPr>
        <p:txBody>
          <a:bodyPr wrap="none" rtlCol="0">
            <a:spAutoFit/>
          </a:bodyPr>
          <a:lstStyle/>
          <a:p>
            <a:r>
              <a:rPr lang="fi-FI" dirty="0" err="1"/>
              <a:t>Based</a:t>
            </a:r>
            <a:r>
              <a:rPr lang="fi-FI" dirty="0"/>
              <a:t> on </a:t>
            </a:r>
            <a:r>
              <a:rPr lang="fi-FI" dirty="0" err="1"/>
              <a:t>Kinchin</a:t>
            </a:r>
            <a:r>
              <a:rPr lang="fi-FI" dirty="0"/>
              <a:t>, 2004</a:t>
            </a:r>
          </a:p>
        </p:txBody>
      </p:sp>
      <p:pic>
        <p:nvPicPr>
          <p:cNvPr id="9" name="Picture 8">
            <a:extLst>
              <a:ext uri="{FF2B5EF4-FFF2-40B4-BE49-F238E27FC236}">
                <a16:creationId xmlns:a16="http://schemas.microsoft.com/office/drawing/2014/main" id="{39E69477-29AD-E9C1-0DE9-DE9E2F92AB42}"/>
              </a:ext>
            </a:extLst>
          </p:cNvPr>
          <p:cNvPicPr>
            <a:picLocks noChangeAspect="1"/>
          </p:cNvPicPr>
          <p:nvPr/>
        </p:nvPicPr>
        <p:blipFill>
          <a:blip r:embed="rId2"/>
          <a:stretch>
            <a:fillRect/>
          </a:stretch>
        </p:blipFill>
        <p:spPr>
          <a:xfrm rot="5400000">
            <a:off x="3202495" y="1109662"/>
            <a:ext cx="5457825" cy="4638675"/>
          </a:xfrm>
          <a:prstGeom prst="rect">
            <a:avLst/>
          </a:prstGeom>
        </p:spPr>
      </p:pic>
      <p:sp>
        <p:nvSpPr>
          <p:cNvPr id="4" name="Speech Bubble: Rectangle with Corners Rounded 3">
            <a:extLst>
              <a:ext uri="{FF2B5EF4-FFF2-40B4-BE49-F238E27FC236}">
                <a16:creationId xmlns:a16="http://schemas.microsoft.com/office/drawing/2014/main" id="{FBFD928D-F2C1-7B6E-7813-851277899FCB}"/>
              </a:ext>
            </a:extLst>
          </p:cNvPr>
          <p:cNvSpPr/>
          <p:nvPr/>
        </p:nvSpPr>
        <p:spPr>
          <a:xfrm>
            <a:off x="461772" y="700087"/>
            <a:ext cx="3849624" cy="1362456"/>
          </a:xfrm>
          <a:prstGeom prst="wedgeRoundRectCallout">
            <a:avLst>
              <a:gd name="adj1" fmla="val 55176"/>
              <a:gd name="adj2" fmla="val 102098"/>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err="1"/>
              <a:t>I’ll</a:t>
            </a:r>
            <a:r>
              <a:rPr lang="fi-FI" dirty="0"/>
              <a:t> </a:t>
            </a:r>
            <a:r>
              <a:rPr lang="fi-FI" dirty="0" err="1"/>
              <a:t>listen</a:t>
            </a:r>
            <a:r>
              <a:rPr lang="fi-FI" dirty="0"/>
              <a:t> </a:t>
            </a:r>
            <a:r>
              <a:rPr lang="fi-FI" dirty="0" err="1"/>
              <a:t>carefully</a:t>
            </a:r>
            <a:r>
              <a:rPr lang="fi-FI" dirty="0"/>
              <a:t> and copy </a:t>
            </a:r>
            <a:r>
              <a:rPr lang="fi-FI" dirty="0" err="1"/>
              <a:t>what</a:t>
            </a:r>
            <a:r>
              <a:rPr lang="fi-FI" dirty="0"/>
              <a:t> </a:t>
            </a:r>
            <a:r>
              <a:rPr lang="fi-FI" dirty="0" err="1"/>
              <a:t>you</a:t>
            </a:r>
            <a:r>
              <a:rPr lang="fi-FI" dirty="0"/>
              <a:t> </a:t>
            </a:r>
            <a:r>
              <a:rPr lang="fi-FI" dirty="0" err="1"/>
              <a:t>say</a:t>
            </a:r>
            <a:r>
              <a:rPr lang="fi-FI" dirty="0"/>
              <a:t>.</a:t>
            </a:r>
          </a:p>
          <a:p>
            <a:pPr algn="ctr"/>
            <a:r>
              <a:rPr lang="fi-FI" dirty="0" err="1"/>
              <a:t>I’ll</a:t>
            </a:r>
            <a:r>
              <a:rPr lang="fi-FI" dirty="0"/>
              <a:t> </a:t>
            </a:r>
            <a:r>
              <a:rPr lang="fi-FI" dirty="0" err="1"/>
              <a:t>do</a:t>
            </a:r>
            <a:r>
              <a:rPr lang="fi-FI" dirty="0"/>
              <a:t> my </a:t>
            </a:r>
            <a:r>
              <a:rPr lang="fi-FI" dirty="0" err="1"/>
              <a:t>best</a:t>
            </a:r>
            <a:r>
              <a:rPr lang="fi-FI" dirty="0"/>
              <a:t> to </a:t>
            </a:r>
            <a:r>
              <a:rPr lang="fi-FI" dirty="0" err="1"/>
              <a:t>remember</a:t>
            </a:r>
            <a:r>
              <a:rPr lang="fi-FI" dirty="0"/>
              <a:t>.</a:t>
            </a:r>
          </a:p>
          <a:p>
            <a:pPr algn="ctr"/>
            <a:r>
              <a:rPr lang="fi-FI" dirty="0" err="1"/>
              <a:t>I’ll</a:t>
            </a:r>
            <a:r>
              <a:rPr lang="fi-FI" dirty="0"/>
              <a:t>  </a:t>
            </a:r>
            <a:r>
              <a:rPr lang="fi-FI" dirty="0" err="1"/>
              <a:t>stick</a:t>
            </a:r>
            <a:r>
              <a:rPr lang="fi-FI" dirty="0"/>
              <a:t> </a:t>
            </a:r>
            <a:r>
              <a:rPr lang="fi-FI" dirty="0" err="1"/>
              <a:t>with</a:t>
            </a:r>
            <a:r>
              <a:rPr lang="fi-FI" dirty="0"/>
              <a:t> </a:t>
            </a:r>
            <a:r>
              <a:rPr lang="fi-FI" dirty="0" err="1"/>
              <a:t>what</a:t>
            </a:r>
            <a:r>
              <a:rPr lang="fi-FI" dirty="0"/>
              <a:t> </a:t>
            </a:r>
            <a:r>
              <a:rPr lang="fi-FI" dirty="0" err="1"/>
              <a:t>I’m</a:t>
            </a:r>
            <a:r>
              <a:rPr lang="fi-FI" dirty="0"/>
              <a:t> </a:t>
            </a:r>
            <a:r>
              <a:rPr lang="fi-FI" dirty="0" err="1"/>
              <a:t>told</a:t>
            </a:r>
            <a:r>
              <a:rPr lang="fi-FI" dirty="0"/>
              <a:t>.</a:t>
            </a:r>
          </a:p>
        </p:txBody>
      </p:sp>
      <p:sp>
        <p:nvSpPr>
          <p:cNvPr id="5" name="Speech Bubble: Rectangle with Corners Rounded 4">
            <a:extLst>
              <a:ext uri="{FF2B5EF4-FFF2-40B4-BE49-F238E27FC236}">
                <a16:creationId xmlns:a16="http://schemas.microsoft.com/office/drawing/2014/main" id="{588D0CC9-FF32-AA54-B697-42ECDA9CA1D2}"/>
              </a:ext>
            </a:extLst>
          </p:cNvPr>
          <p:cNvSpPr/>
          <p:nvPr/>
        </p:nvSpPr>
        <p:spPr>
          <a:xfrm>
            <a:off x="112109" y="4114230"/>
            <a:ext cx="3849624" cy="1362456"/>
          </a:xfrm>
          <a:prstGeom prst="wedgeRoundRectCallout">
            <a:avLst>
              <a:gd name="adj1" fmla="val 53751"/>
              <a:gd name="adj2" fmla="val -129446"/>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err="1"/>
              <a:t>I’ll</a:t>
            </a:r>
            <a:r>
              <a:rPr lang="fi-FI" dirty="0"/>
              <a:t> </a:t>
            </a:r>
            <a:r>
              <a:rPr lang="fi-FI" dirty="0" err="1"/>
              <a:t>explore</a:t>
            </a:r>
            <a:r>
              <a:rPr lang="fi-FI" dirty="0"/>
              <a:t> </a:t>
            </a:r>
            <a:r>
              <a:rPr lang="fi-FI" dirty="0" err="1"/>
              <a:t>ideas</a:t>
            </a:r>
            <a:r>
              <a:rPr lang="fi-FI" dirty="0"/>
              <a:t> </a:t>
            </a:r>
            <a:r>
              <a:rPr lang="fi-FI" dirty="0" err="1"/>
              <a:t>with</a:t>
            </a:r>
            <a:r>
              <a:rPr lang="fi-FI" dirty="0"/>
              <a:t> </a:t>
            </a:r>
            <a:r>
              <a:rPr lang="fi-FI" dirty="0" err="1"/>
              <a:t>you</a:t>
            </a:r>
            <a:r>
              <a:rPr lang="fi-FI" dirty="0"/>
              <a:t>.</a:t>
            </a:r>
          </a:p>
          <a:p>
            <a:pPr algn="ctr"/>
            <a:r>
              <a:rPr lang="fi-FI" dirty="0" err="1"/>
              <a:t>I’ll</a:t>
            </a:r>
            <a:r>
              <a:rPr lang="fi-FI" dirty="0"/>
              <a:t> </a:t>
            </a:r>
            <a:r>
              <a:rPr lang="fi-FI" dirty="0" err="1"/>
              <a:t>share</a:t>
            </a:r>
            <a:r>
              <a:rPr lang="fi-FI" dirty="0"/>
              <a:t> </a:t>
            </a:r>
            <a:r>
              <a:rPr lang="fi-FI" dirty="0" err="1"/>
              <a:t>with</a:t>
            </a:r>
            <a:r>
              <a:rPr lang="fi-FI" dirty="0"/>
              <a:t> </a:t>
            </a:r>
            <a:r>
              <a:rPr lang="fi-FI" dirty="0" err="1"/>
              <a:t>you</a:t>
            </a:r>
            <a:r>
              <a:rPr lang="fi-FI" dirty="0"/>
              <a:t> </a:t>
            </a:r>
            <a:r>
              <a:rPr lang="fi-FI" dirty="0" err="1"/>
              <a:t>what</a:t>
            </a:r>
            <a:r>
              <a:rPr lang="fi-FI" dirty="0"/>
              <a:t> and </a:t>
            </a:r>
            <a:r>
              <a:rPr lang="fi-FI" dirty="0" err="1"/>
              <a:t>how</a:t>
            </a:r>
            <a:r>
              <a:rPr lang="fi-FI" dirty="0"/>
              <a:t> I </a:t>
            </a:r>
            <a:r>
              <a:rPr lang="fi-FI" dirty="0" err="1"/>
              <a:t>know</a:t>
            </a:r>
            <a:r>
              <a:rPr lang="fi-FI" dirty="0"/>
              <a:t>.</a:t>
            </a:r>
          </a:p>
          <a:p>
            <a:pPr algn="ctr"/>
            <a:r>
              <a:rPr lang="fi-FI" dirty="0"/>
              <a:t>I </a:t>
            </a:r>
            <a:r>
              <a:rPr lang="fi-FI" dirty="0" err="1"/>
              <a:t>want</a:t>
            </a:r>
            <a:r>
              <a:rPr lang="fi-FI" dirty="0"/>
              <a:t> to </a:t>
            </a:r>
            <a:r>
              <a:rPr lang="fi-FI" dirty="0" err="1"/>
              <a:t>talk</a:t>
            </a:r>
            <a:r>
              <a:rPr lang="fi-FI" dirty="0"/>
              <a:t> </a:t>
            </a:r>
            <a:r>
              <a:rPr lang="fi-FI" dirty="0" err="1"/>
              <a:t>with</a:t>
            </a:r>
            <a:r>
              <a:rPr lang="fi-FI" dirty="0"/>
              <a:t> </a:t>
            </a:r>
            <a:r>
              <a:rPr lang="fi-FI" dirty="0" err="1"/>
              <a:t>you</a:t>
            </a:r>
            <a:r>
              <a:rPr lang="fi-FI" dirty="0"/>
              <a:t>!</a:t>
            </a:r>
          </a:p>
        </p:txBody>
      </p:sp>
      <p:sp>
        <p:nvSpPr>
          <p:cNvPr id="2" name="Speech Bubble: Rectangle with Corners Rounded 1">
            <a:extLst>
              <a:ext uri="{FF2B5EF4-FFF2-40B4-BE49-F238E27FC236}">
                <a16:creationId xmlns:a16="http://schemas.microsoft.com/office/drawing/2014/main" id="{DCA476DD-1448-C994-17A9-EC2F7084ADC6}"/>
              </a:ext>
            </a:extLst>
          </p:cNvPr>
          <p:cNvSpPr/>
          <p:nvPr/>
        </p:nvSpPr>
        <p:spPr>
          <a:xfrm>
            <a:off x="8065008" y="990600"/>
            <a:ext cx="3849624" cy="1362456"/>
          </a:xfrm>
          <a:prstGeom prst="wedgeRoundRectCallout">
            <a:avLst>
              <a:gd name="adj1" fmla="val -58600"/>
              <a:gd name="adj2" fmla="val 81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err="1"/>
              <a:t>I’ll</a:t>
            </a:r>
            <a:r>
              <a:rPr lang="fi-FI" dirty="0"/>
              <a:t> </a:t>
            </a:r>
            <a:r>
              <a:rPr lang="fi-FI" dirty="0" err="1"/>
              <a:t>tell</a:t>
            </a:r>
            <a:r>
              <a:rPr lang="fi-FI" dirty="0"/>
              <a:t> </a:t>
            </a:r>
            <a:r>
              <a:rPr lang="fi-FI" dirty="0" err="1"/>
              <a:t>you</a:t>
            </a:r>
            <a:r>
              <a:rPr lang="fi-FI" dirty="0"/>
              <a:t> </a:t>
            </a:r>
            <a:r>
              <a:rPr lang="fi-FI" dirty="0" err="1"/>
              <a:t>what</a:t>
            </a:r>
            <a:r>
              <a:rPr lang="fi-FI" dirty="0"/>
              <a:t> </a:t>
            </a:r>
            <a:r>
              <a:rPr lang="fi-FI" dirty="0" err="1"/>
              <a:t>you</a:t>
            </a:r>
            <a:r>
              <a:rPr lang="fi-FI" dirty="0"/>
              <a:t> </a:t>
            </a:r>
            <a:r>
              <a:rPr lang="fi-FI" dirty="0" err="1"/>
              <a:t>need</a:t>
            </a:r>
            <a:r>
              <a:rPr lang="fi-FI" dirty="0"/>
              <a:t> to </a:t>
            </a:r>
            <a:r>
              <a:rPr lang="fi-FI" dirty="0" err="1"/>
              <a:t>know</a:t>
            </a:r>
            <a:r>
              <a:rPr lang="fi-FI" dirty="0"/>
              <a:t>.</a:t>
            </a:r>
          </a:p>
          <a:p>
            <a:pPr algn="ctr"/>
            <a:r>
              <a:rPr lang="fi-FI" dirty="0" err="1"/>
              <a:t>Memorise</a:t>
            </a:r>
            <a:r>
              <a:rPr lang="fi-FI" dirty="0"/>
              <a:t> the </a:t>
            </a:r>
            <a:r>
              <a:rPr lang="fi-FI" dirty="0" err="1"/>
              <a:t>information</a:t>
            </a:r>
            <a:r>
              <a:rPr lang="fi-FI" dirty="0"/>
              <a:t>.</a:t>
            </a:r>
          </a:p>
          <a:p>
            <a:pPr algn="ctr"/>
            <a:r>
              <a:rPr lang="fi-FI" dirty="0" err="1"/>
              <a:t>Reproduce</a:t>
            </a:r>
            <a:r>
              <a:rPr lang="fi-FI" dirty="0"/>
              <a:t> </a:t>
            </a:r>
            <a:r>
              <a:rPr lang="fi-FI" dirty="0" err="1"/>
              <a:t>what</a:t>
            </a:r>
            <a:r>
              <a:rPr lang="fi-FI" dirty="0"/>
              <a:t> </a:t>
            </a:r>
            <a:r>
              <a:rPr lang="fi-FI" dirty="0" err="1"/>
              <a:t>you</a:t>
            </a:r>
            <a:r>
              <a:rPr lang="fi-FI" dirty="0"/>
              <a:t> </a:t>
            </a:r>
            <a:r>
              <a:rPr lang="fi-FI" dirty="0" err="1"/>
              <a:t>are</a:t>
            </a:r>
            <a:r>
              <a:rPr lang="fi-FI" dirty="0"/>
              <a:t> </a:t>
            </a:r>
            <a:r>
              <a:rPr lang="fi-FI" dirty="0" err="1"/>
              <a:t>given</a:t>
            </a:r>
            <a:r>
              <a:rPr lang="fi-FI" dirty="0"/>
              <a:t>.</a:t>
            </a:r>
          </a:p>
        </p:txBody>
      </p:sp>
      <p:sp>
        <p:nvSpPr>
          <p:cNvPr id="3" name="Speech Bubble: Rectangle with Corners Rounded 2">
            <a:extLst>
              <a:ext uri="{FF2B5EF4-FFF2-40B4-BE49-F238E27FC236}">
                <a16:creationId xmlns:a16="http://schemas.microsoft.com/office/drawing/2014/main" id="{639FACB6-2B59-F4B3-0AF5-ADB24AD53B74}"/>
              </a:ext>
            </a:extLst>
          </p:cNvPr>
          <p:cNvSpPr/>
          <p:nvPr/>
        </p:nvSpPr>
        <p:spPr>
          <a:xfrm>
            <a:off x="8065008" y="3823716"/>
            <a:ext cx="3849624" cy="1362456"/>
          </a:xfrm>
          <a:prstGeom prst="wedgeRoundRectCallout">
            <a:avLst>
              <a:gd name="adj1" fmla="val -58363"/>
              <a:gd name="adj2" fmla="val -172399"/>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dirty="0"/>
              <a:t>I </a:t>
            </a:r>
            <a:r>
              <a:rPr lang="fi-FI" dirty="0" err="1"/>
              <a:t>need</a:t>
            </a:r>
            <a:r>
              <a:rPr lang="fi-FI" dirty="0"/>
              <a:t> to </a:t>
            </a:r>
            <a:r>
              <a:rPr lang="fi-FI" dirty="0" err="1"/>
              <a:t>know</a:t>
            </a:r>
            <a:r>
              <a:rPr lang="fi-FI" dirty="0"/>
              <a:t> </a:t>
            </a:r>
            <a:r>
              <a:rPr lang="fi-FI" dirty="0" err="1"/>
              <a:t>what</a:t>
            </a:r>
            <a:r>
              <a:rPr lang="fi-FI" dirty="0"/>
              <a:t> </a:t>
            </a:r>
            <a:r>
              <a:rPr lang="fi-FI" dirty="0" err="1"/>
              <a:t>you</a:t>
            </a:r>
            <a:r>
              <a:rPr lang="fi-FI" dirty="0"/>
              <a:t> </a:t>
            </a:r>
            <a:r>
              <a:rPr lang="fi-FI" dirty="0" err="1"/>
              <a:t>know</a:t>
            </a:r>
            <a:r>
              <a:rPr lang="fi-FI" dirty="0"/>
              <a:t> and </a:t>
            </a:r>
            <a:r>
              <a:rPr lang="fi-FI" dirty="0" err="1"/>
              <a:t>how</a:t>
            </a:r>
            <a:r>
              <a:rPr lang="fi-FI" dirty="0"/>
              <a:t> </a:t>
            </a:r>
            <a:r>
              <a:rPr lang="fi-FI" dirty="0" err="1"/>
              <a:t>you</a:t>
            </a:r>
            <a:r>
              <a:rPr lang="fi-FI" dirty="0"/>
              <a:t> </a:t>
            </a:r>
            <a:r>
              <a:rPr lang="fi-FI" dirty="0" err="1"/>
              <a:t>learn</a:t>
            </a:r>
            <a:r>
              <a:rPr lang="fi-FI" dirty="0"/>
              <a:t>.</a:t>
            </a:r>
          </a:p>
          <a:p>
            <a:pPr algn="ctr"/>
            <a:r>
              <a:rPr lang="fi-FI" dirty="0"/>
              <a:t>I am </a:t>
            </a:r>
            <a:r>
              <a:rPr lang="fi-FI" dirty="0" err="1"/>
              <a:t>here</a:t>
            </a:r>
            <a:r>
              <a:rPr lang="fi-FI" dirty="0"/>
              <a:t> to </a:t>
            </a:r>
            <a:r>
              <a:rPr lang="fi-FI" dirty="0" err="1"/>
              <a:t>guide</a:t>
            </a:r>
            <a:r>
              <a:rPr lang="fi-FI" dirty="0"/>
              <a:t> </a:t>
            </a:r>
            <a:r>
              <a:rPr lang="fi-FI" dirty="0" err="1"/>
              <a:t>your</a:t>
            </a:r>
            <a:r>
              <a:rPr lang="fi-FI" dirty="0"/>
              <a:t> </a:t>
            </a:r>
            <a:r>
              <a:rPr lang="fi-FI" dirty="0" err="1"/>
              <a:t>development</a:t>
            </a:r>
            <a:r>
              <a:rPr lang="fi-FI" dirty="0"/>
              <a:t>.</a:t>
            </a:r>
          </a:p>
          <a:p>
            <a:pPr algn="ctr"/>
            <a:r>
              <a:rPr lang="fi-FI" dirty="0"/>
              <a:t>I </a:t>
            </a:r>
            <a:r>
              <a:rPr lang="fi-FI" dirty="0" err="1"/>
              <a:t>have</a:t>
            </a:r>
            <a:r>
              <a:rPr lang="fi-FI" dirty="0"/>
              <a:t> </a:t>
            </a:r>
            <a:r>
              <a:rPr lang="fi-FI" dirty="0" err="1"/>
              <a:t>new</a:t>
            </a:r>
            <a:r>
              <a:rPr lang="fi-FI" dirty="0"/>
              <a:t> </a:t>
            </a:r>
            <a:r>
              <a:rPr lang="fi-FI" dirty="0" err="1"/>
              <a:t>ideas</a:t>
            </a:r>
            <a:r>
              <a:rPr lang="fi-FI" dirty="0"/>
              <a:t> to </a:t>
            </a:r>
            <a:r>
              <a:rPr lang="fi-FI" dirty="0" err="1"/>
              <a:t>share</a:t>
            </a:r>
            <a:r>
              <a:rPr lang="fi-FI" dirty="0"/>
              <a:t> </a:t>
            </a:r>
            <a:r>
              <a:rPr lang="fi-FI" dirty="0" err="1"/>
              <a:t>with</a:t>
            </a:r>
            <a:r>
              <a:rPr lang="fi-FI" dirty="0"/>
              <a:t> </a:t>
            </a:r>
            <a:r>
              <a:rPr lang="fi-FI" dirty="0" err="1"/>
              <a:t>you</a:t>
            </a:r>
            <a:r>
              <a:rPr lang="fi-FI" dirty="0"/>
              <a:t>.</a:t>
            </a:r>
          </a:p>
        </p:txBody>
      </p:sp>
    </p:spTree>
    <p:extLst>
      <p:ext uri="{BB962C8B-B14F-4D97-AF65-F5344CB8AC3E}">
        <p14:creationId xmlns:p14="http://schemas.microsoft.com/office/powerpoint/2010/main" val="204164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4" descr="Map with pin outline">
            <a:extLst>
              <a:ext uri="{FF2B5EF4-FFF2-40B4-BE49-F238E27FC236}">
                <a16:creationId xmlns:a16="http://schemas.microsoft.com/office/drawing/2014/main" id="{8709E01D-4929-FBA8-EDC5-9C78BAB3EDA6}"/>
              </a:ext>
            </a:extLst>
          </p:cNvPr>
          <p:cNvGrpSpPr/>
          <p:nvPr/>
        </p:nvGrpSpPr>
        <p:grpSpPr>
          <a:xfrm>
            <a:off x="1682496" y="457200"/>
            <a:ext cx="8293608" cy="5943600"/>
            <a:chOff x="2337816" y="1254984"/>
            <a:chExt cx="7010400" cy="4376338"/>
          </a:xfrm>
          <a:solidFill>
            <a:srgbClr val="000000"/>
          </a:solidFill>
        </p:grpSpPr>
        <p:sp>
          <p:nvSpPr>
            <p:cNvPr id="7" name="Freeform: Shape 6">
              <a:extLst>
                <a:ext uri="{FF2B5EF4-FFF2-40B4-BE49-F238E27FC236}">
                  <a16:creationId xmlns:a16="http://schemas.microsoft.com/office/drawing/2014/main" id="{E05B845C-C758-7FAB-40E9-EB338059DD5C}"/>
                </a:ext>
              </a:extLst>
            </p:cNvPr>
            <p:cNvSpPr/>
            <p:nvPr/>
          </p:nvSpPr>
          <p:spPr>
            <a:xfrm>
              <a:off x="2337816" y="1860184"/>
              <a:ext cx="7010400" cy="3771138"/>
            </a:xfrm>
            <a:custGeom>
              <a:avLst/>
              <a:gdLst>
                <a:gd name="connsiteX0" fmla="*/ 6343186 w 7010400"/>
                <a:gd name="connsiteY0" fmla="*/ 417115 h 3771138"/>
                <a:gd name="connsiteX1" fmla="*/ 6270890 w 7010400"/>
                <a:gd name="connsiteY1" fmla="*/ 539879 h 3771138"/>
                <a:gd name="connsiteX2" fmla="*/ 6835140 w 7010400"/>
                <a:gd name="connsiteY2" fmla="*/ 756652 h 3771138"/>
                <a:gd name="connsiteX3" fmla="*/ 6835140 w 7010400"/>
                <a:gd name="connsiteY3" fmla="*/ 1427828 h 3771138"/>
                <a:gd name="connsiteX4" fmla="*/ 6835140 w 7010400"/>
                <a:gd name="connsiteY4" fmla="*/ 2099005 h 3771138"/>
                <a:gd name="connsiteX5" fmla="*/ 6835140 w 7010400"/>
                <a:gd name="connsiteY5" fmla="*/ 2826112 h 3771138"/>
                <a:gd name="connsiteX6" fmla="*/ 6835140 w 7010400"/>
                <a:gd name="connsiteY6" fmla="*/ 3553220 h 3771138"/>
                <a:gd name="connsiteX7" fmla="*/ 6353467 w 7010400"/>
                <a:gd name="connsiteY7" fmla="*/ 3368142 h 3771138"/>
                <a:gd name="connsiteX8" fmla="*/ 5856897 w 7010400"/>
                <a:gd name="connsiteY8" fmla="*/ 3177341 h 3771138"/>
                <a:gd name="connsiteX9" fmla="*/ 5345430 w 7010400"/>
                <a:gd name="connsiteY9" fmla="*/ 2980815 h 3771138"/>
                <a:gd name="connsiteX10" fmla="*/ 5345430 w 7010400"/>
                <a:gd name="connsiteY10" fmla="*/ 2393778 h 3771138"/>
                <a:gd name="connsiteX11" fmla="*/ 5345430 w 7010400"/>
                <a:gd name="connsiteY11" fmla="*/ 1851898 h 3771138"/>
                <a:gd name="connsiteX12" fmla="*/ 5170170 w 7010400"/>
                <a:gd name="connsiteY12" fmla="*/ 1851898 h 3771138"/>
                <a:gd name="connsiteX13" fmla="*/ 5170170 w 7010400"/>
                <a:gd name="connsiteY13" fmla="*/ 2438935 h 3771138"/>
                <a:gd name="connsiteX14" fmla="*/ 5170170 w 7010400"/>
                <a:gd name="connsiteY14" fmla="*/ 2980815 h 3771138"/>
                <a:gd name="connsiteX15" fmla="*/ 4628617 w 7010400"/>
                <a:gd name="connsiteY15" fmla="*/ 3188901 h 3771138"/>
                <a:gd name="connsiteX16" fmla="*/ 4134383 w 7010400"/>
                <a:gd name="connsiteY16" fmla="*/ 3378805 h 3771138"/>
                <a:gd name="connsiteX17" fmla="*/ 3592830 w 7010400"/>
                <a:gd name="connsiteY17" fmla="*/ 3586891 h 3771138"/>
                <a:gd name="connsiteX18" fmla="*/ 3592830 w 7010400"/>
                <a:gd name="connsiteY18" fmla="*/ 2971646 h 3771138"/>
                <a:gd name="connsiteX19" fmla="*/ 3592830 w 7010400"/>
                <a:gd name="connsiteY19" fmla="*/ 2272504 h 3771138"/>
                <a:gd name="connsiteX20" fmla="*/ 3592830 w 7010400"/>
                <a:gd name="connsiteY20" fmla="*/ 1545396 h 3771138"/>
                <a:gd name="connsiteX21" fmla="*/ 3592830 w 7010400"/>
                <a:gd name="connsiteY21" fmla="*/ 790323 h 3771138"/>
                <a:gd name="connsiteX22" fmla="*/ 4239540 w 7010400"/>
                <a:gd name="connsiteY22" fmla="*/ 541832 h 3771138"/>
                <a:gd name="connsiteX23" fmla="*/ 4167157 w 7010400"/>
                <a:gd name="connsiteY23" fmla="*/ 419068 h 3771138"/>
                <a:gd name="connsiteX24" fmla="*/ 3856037 w 7010400"/>
                <a:gd name="connsiteY24" fmla="*/ 538613 h 3771138"/>
                <a:gd name="connsiteX25" fmla="*/ 3505200 w 7010400"/>
                <a:gd name="connsiteY25" fmla="*/ 673418 h 3771138"/>
                <a:gd name="connsiteX26" fmla="*/ 2921000 w 7010400"/>
                <a:gd name="connsiteY26" fmla="*/ 448945 h 3771138"/>
                <a:gd name="connsiteX27" fmla="*/ 2336800 w 7010400"/>
                <a:gd name="connsiteY27" fmla="*/ 224473 h 3771138"/>
                <a:gd name="connsiteX28" fmla="*/ 1752600 w 7010400"/>
                <a:gd name="connsiteY28" fmla="*/ 0 h 3771138"/>
                <a:gd name="connsiteX29" fmla="*/ 1220978 w 7010400"/>
                <a:gd name="connsiteY29" fmla="*/ 204270 h 3771138"/>
                <a:gd name="connsiteX30" fmla="*/ 654304 w 7010400"/>
                <a:gd name="connsiteY30" fmla="*/ 422009 h 3771138"/>
                <a:gd name="connsiteX31" fmla="*/ 0 w 7010400"/>
                <a:gd name="connsiteY31" fmla="*/ 673418 h 3771138"/>
                <a:gd name="connsiteX32" fmla="*/ 0 w 7010400"/>
                <a:gd name="connsiteY32" fmla="*/ 1231008 h 3771138"/>
                <a:gd name="connsiteX33" fmla="*/ 0 w 7010400"/>
                <a:gd name="connsiteY33" fmla="*/ 1881529 h 3771138"/>
                <a:gd name="connsiteX34" fmla="*/ 0 w 7010400"/>
                <a:gd name="connsiteY34" fmla="*/ 2408141 h 3771138"/>
                <a:gd name="connsiteX35" fmla="*/ 0 w 7010400"/>
                <a:gd name="connsiteY35" fmla="*/ 3058662 h 3771138"/>
                <a:gd name="connsiteX36" fmla="*/ 0 w 7010400"/>
                <a:gd name="connsiteY36" fmla="*/ 3771138 h 3771138"/>
                <a:gd name="connsiteX37" fmla="*/ 566674 w 7010400"/>
                <a:gd name="connsiteY37" fmla="*/ 3553400 h 3771138"/>
                <a:gd name="connsiteX38" fmla="*/ 1168400 w 7010400"/>
                <a:gd name="connsiteY38" fmla="*/ 3322193 h 3771138"/>
                <a:gd name="connsiteX39" fmla="*/ 1752600 w 7010400"/>
                <a:gd name="connsiteY39" fmla="*/ 3097721 h 3771138"/>
                <a:gd name="connsiteX40" fmla="*/ 2371852 w 7010400"/>
                <a:gd name="connsiteY40" fmla="*/ 3335662 h 3771138"/>
                <a:gd name="connsiteX41" fmla="*/ 2973578 w 7010400"/>
                <a:gd name="connsiteY41" fmla="*/ 3566868 h 3771138"/>
                <a:gd name="connsiteX42" fmla="*/ 3505200 w 7010400"/>
                <a:gd name="connsiteY42" fmla="*/ 3771138 h 3771138"/>
                <a:gd name="connsiteX43" fmla="*/ 4124452 w 7010400"/>
                <a:gd name="connsiteY43" fmla="*/ 3533197 h 3771138"/>
                <a:gd name="connsiteX44" fmla="*/ 4656074 w 7010400"/>
                <a:gd name="connsiteY44" fmla="*/ 3328928 h 3771138"/>
                <a:gd name="connsiteX45" fmla="*/ 5257800 w 7010400"/>
                <a:gd name="connsiteY45" fmla="*/ 3097721 h 3771138"/>
                <a:gd name="connsiteX46" fmla="*/ 5806948 w 7010400"/>
                <a:gd name="connsiteY46" fmla="*/ 3308725 h 3771138"/>
                <a:gd name="connsiteX47" fmla="*/ 6391148 w 7010400"/>
                <a:gd name="connsiteY47" fmla="*/ 3533197 h 3771138"/>
                <a:gd name="connsiteX48" fmla="*/ 7010400 w 7010400"/>
                <a:gd name="connsiteY48" fmla="*/ 3771138 h 3771138"/>
                <a:gd name="connsiteX49" fmla="*/ 7010400 w 7010400"/>
                <a:gd name="connsiteY49" fmla="*/ 3120617 h 3771138"/>
                <a:gd name="connsiteX50" fmla="*/ 7010400 w 7010400"/>
                <a:gd name="connsiteY50" fmla="*/ 2532050 h 3771138"/>
                <a:gd name="connsiteX51" fmla="*/ 7010400 w 7010400"/>
                <a:gd name="connsiteY51" fmla="*/ 1974460 h 3771138"/>
                <a:gd name="connsiteX52" fmla="*/ 7010400 w 7010400"/>
                <a:gd name="connsiteY52" fmla="*/ 1416871 h 3771138"/>
                <a:gd name="connsiteX53" fmla="*/ 7010400 w 7010400"/>
                <a:gd name="connsiteY53" fmla="*/ 673418 h 3771138"/>
                <a:gd name="connsiteX54" fmla="*/ 6696809 w 7010400"/>
                <a:gd name="connsiteY54" fmla="*/ 552956 h 3771138"/>
                <a:gd name="connsiteX55" fmla="*/ 6343186 w 7010400"/>
                <a:gd name="connsiteY55" fmla="*/ 417115 h 3771138"/>
                <a:gd name="connsiteX56" fmla="*/ 1664970 w 7010400"/>
                <a:gd name="connsiteY56" fmla="*/ 2980815 h 3771138"/>
                <a:gd name="connsiteX57" fmla="*/ 1198194 w 7010400"/>
                <a:gd name="connsiteY57" fmla="*/ 3160169 h 3771138"/>
                <a:gd name="connsiteX58" fmla="*/ 731418 w 7010400"/>
                <a:gd name="connsiteY58" fmla="*/ 3339522 h 3771138"/>
                <a:gd name="connsiteX59" fmla="*/ 175260 w 7010400"/>
                <a:gd name="connsiteY59" fmla="*/ 3553220 h 3771138"/>
                <a:gd name="connsiteX60" fmla="*/ 175260 w 7010400"/>
                <a:gd name="connsiteY60" fmla="*/ 2910009 h 3771138"/>
                <a:gd name="connsiteX61" fmla="*/ 175260 w 7010400"/>
                <a:gd name="connsiteY61" fmla="*/ 2238833 h 3771138"/>
                <a:gd name="connsiteX62" fmla="*/ 175260 w 7010400"/>
                <a:gd name="connsiteY62" fmla="*/ 1483760 h 3771138"/>
                <a:gd name="connsiteX63" fmla="*/ 175260 w 7010400"/>
                <a:gd name="connsiteY63" fmla="*/ 756652 h 3771138"/>
                <a:gd name="connsiteX64" fmla="*/ 686727 w 7010400"/>
                <a:gd name="connsiteY64" fmla="*/ 560126 h 3771138"/>
                <a:gd name="connsiteX65" fmla="*/ 1168400 w 7010400"/>
                <a:gd name="connsiteY65" fmla="*/ 375049 h 3771138"/>
                <a:gd name="connsiteX66" fmla="*/ 1664970 w 7010400"/>
                <a:gd name="connsiteY66" fmla="*/ 184247 h 3771138"/>
                <a:gd name="connsiteX67" fmla="*/ 1664970 w 7010400"/>
                <a:gd name="connsiteY67" fmla="*/ 799492 h 3771138"/>
                <a:gd name="connsiteX68" fmla="*/ 1664970 w 7010400"/>
                <a:gd name="connsiteY68" fmla="*/ 1442703 h 3771138"/>
                <a:gd name="connsiteX69" fmla="*/ 1664970 w 7010400"/>
                <a:gd name="connsiteY69" fmla="*/ 2057948 h 3771138"/>
                <a:gd name="connsiteX70" fmla="*/ 1664970 w 7010400"/>
                <a:gd name="connsiteY70" fmla="*/ 2980815 h 3771138"/>
                <a:gd name="connsiteX71" fmla="*/ 3417570 w 7010400"/>
                <a:gd name="connsiteY71" fmla="*/ 3586891 h 3771138"/>
                <a:gd name="connsiteX72" fmla="*/ 2923337 w 7010400"/>
                <a:gd name="connsiteY72" fmla="*/ 3396987 h 3771138"/>
                <a:gd name="connsiteX73" fmla="*/ 2381783 w 7010400"/>
                <a:gd name="connsiteY73" fmla="*/ 3188901 h 3771138"/>
                <a:gd name="connsiteX74" fmla="*/ 1840230 w 7010400"/>
                <a:gd name="connsiteY74" fmla="*/ 2980815 h 3771138"/>
                <a:gd name="connsiteX75" fmla="*/ 1840230 w 7010400"/>
                <a:gd name="connsiteY75" fmla="*/ 2253707 h 3771138"/>
                <a:gd name="connsiteX76" fmla="*/ 1840230 w 7010400"/>
                <a:gd name="connsiteY76" fmla="*/ 1638462 h 3771138"/>
                <a:gd name="connsiteX77" fmla="*/ 1840230 w 7010400"/>
                <a:gd name="connsiteY77" fmla="*/ 995252 h 3771138"/>
                <a:gd name="connsiteX78" fmla="*/ 1840230 w 7010400"/>
                <a:gd name="connsiteY78" fmla="*/ 184247 h 3771138"/>
                <a:gd name="connsiteX79" fmla="*/ 2350237 w 7010400"/>
                <a:gd name="connsiteY79" fmla="*/ 380212 h 3771138"/>
                <a:gd name="connsiteX80" fmla="*/ 2828696 w 7010400"/>
                <a:gd name="connsiteY80" fmla="*/ 564055 h 3771138"/>
                <a:gd name="connsiteX81" fmla="*/ 3417570 w 7010400"/>
                <a:gd name="connsiteY81" fmla="*/ 790323 h 3771138"/>
                <a:gd name="connsiteX82" fmla="*/ 3417570 w 7010400"/>
                <a:gd name="connsiteY82" fmla="*/ 1517431 h 3771138"/>
                <a:gd name="connsiteX83" fmla="*/ 3417570 w 7010400"/>
                <a:gd name="connsiteY83" fmla="*/ 2132676 h 3771138"/>
                <a:gd name="connsiteX84" fmla="*/ 3417570 w 7010400"/>
                <a:gd name="connsiteY84" fmla="*/ 2775886 h 3771138"/>
                <a:gd name="connsiteX85" fmla="*/ 3417570 w 7010400"/>
                <a:gd name="connsiteY85" fmla="*/ 3586891 h 377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010400" h="3771138" fill="none" extrusionOk="0">
                  <a:moveTo>
                    <a:pt x="6343186" y="417115"/>
                  </a:moveTo>
                  <a:cubicBezTo>
                    <a:pt x="6314375" y="471428"/>
                    <a:pt x="6285927" y="514333"/>
                    <a:pt x="6270890" y="539879"/>
                  </a:cubicBezTo>
                  <a:cubicBezTo>
                    <a:pt x="6514106" y="656669"/>
                    <a:pt x="6674835" y="680835"/>
                    <a:pt x="6835140" y="756652"/>
                  </a:cubicBezTo>
                  <a:cubicBezTo>
                    <a:pt x="6854475" y="1032203"/>
                    <a:pt x="6807753" y="1133155"/>
                    <a:pt x="6835140" y="1427828"/>
                  </a:cubicBezTo>
                  <a:cubicBezTo>
                    <a:pt x="6862527" y="1722501"/>
                    <a:pt x="6827313" y="1797190"/>
                    <a:pt x="6835140" y="2099005"/>
                  </a:cubicBezTo>
                  <a:cubicBezTo>
                    <a:pt x="6842967" y="2400820"/>
                    <a:pt x="6833014" y="2487708"/>
                    <a:pt x="6835140" y="2826112"/>
                  </a:cubicBezTo>
                  <a:cubicBezTo>
                    <a:pt x="6837266" y="3164516"/>
                    <a:pt x="6866841" y="3207900"/>
                    <a:pt x="6835140" y="3553220"/>
                  </a:cubicBezTo>
                  <a:cubicBezTo>
                    <a:pt x="6721143" y="3485962"/>
                    <a:pt x="6458316" y="3402421"/>
                    <a:pt x="6353467" y="3368142"/>
                  </a:cubicBezTo>
                  <a:cubicBezTo>
                    <a:pt x="6248618" y="3333863"/>
                    <a:pt x="6022886" y="3233231"/>
                    <a:pt x="5856897" y="3177341"/>
                  </a:cubicBezTo>
                  <a:cubicBezTo>
                    <a:pt x="5690908" y="3121451"/>
                    <a:pt x="5482858" y="3037154"/>
                    <a:pt x="5345430" y="2980815"/>
                  </a:cubicBezTo>
                  <a:cubicBezTo>
                    <a:pt x="5351160" y="2783480"/>
                    <a:pt x="5355945" y="2542249"/>
                    <a:pt x="5345430" y="2393778"/>
                  </a:cubicBezTo>
                  <a:cubicBezTo>
                    <a:pt x="5334915" y="2245307"/>
                    <a:pt x="5339433" y="2090628"/>
                    <a:pt x="5345430" y="1851898"/>
                  </a:cubicBezTo>
                  <a:cubicBezTo>
                    <a:pt x="5283165" y="1848516"/>
                    <a:pt x="5245449" y="1859359"/>
                    <a:pt x="5170170" y="1851898"/>
                  </a:cubicBezTo>
                  <a:cubicBezTo>
                    <a:pt x="5169092" y="2080032"/>
                    <a:pt x="5151895" y="2193342"/>
                    <a:pt x="5170170" y="2438935"/>
                  </a:cubicBezTo>
                  <a:cubicBezTo>
                    <a:pt x="5188445" y="2684528"/>
                    <a:pt x="5150635" y="2767702"/>
                    <a:pt x="5170170" y="2980815"/>
                  </a:cubicBezTo>
                  <a:cubicBezTo>
                    <a:pt x="5043078" y="3037048"/>
                    <a:pt x="4769215" y="3148743"/>
                    <a:pt x="4628617" y="3188901"/>
                  </a:cubicBezTo>
                  <a:cubicBezTo>
                    <a:pt x="4488019" y="3229059"/>
                    <a:pt x="4237580" y="3325903"/>
                    <a:pt x="4134383" y="3378805"/>
                  </a:cubicBezTo>
                  <a:cubicBezTo>
                    <a:pt x="4031186" y="3431707"/>
                    <a:pt x="3828735" y="3518094"/>
                    <a:pt x="3592830" y="3586891"/>
                  </a:cubicBezTo>
                  <a:cubicBezTo>
                    <a:pt x="3584681" y="3384272"/>
                    <a:pt x="3588450" y="3115398"/>
                    <a:pt x="3592830" y="2971646"/>
                  </a:cubicBezTo>
                  <a:cubicBezTo>
                    <a:pt x="3597210" y="2827894"/>
                    <a:pt x="3619506" y="2494130"/>
                    <a:pt x="3592830" y="2272504"/>
                  </a:cubicBezTo>
                  <a:cubicBezTo>
                    <a:pt x="3566154" y="2050878"/>
                    <a:pt x="3585886" y="1890626"/>
                    <a:pt x="3592830" y="1545396"/>
                  </a:cubicBezTo>
                  <a:cubicBezTo>
                    <a:pt x="3599774" y="1200166"/>
                    <a:pt x="3574611" y="1108596"/>
                    <a:pt x="3592830" y="790323"/>
                  </a:cubicBezTo>
                  <a:cubicBezTo>
                    <a:pt x="3734616" y="741835"/>
                    <a:pt x="4098479" y="612885"/>
                    <a:pt x="4239540" y="541832"/>
                  </a:cubicBezTo>
                  <a:cubicBezTo>
                    <a:pt x="4216478" y="502868"/>
                    <a:pt x="4202886" y="470398"/>
                    <a:pt x="4167157" y="419068"/>
                  </a:cubicBezTo>
                  <a:cubicBezTo>
                    <a:pt x="4070636" y="458640"/>
                    <a:pt x="4003358" y="471809"/>
                    <a:pt x="3856037" y="538613"/>
                  </a:cubicBezTo>
                  <a:cubicBezTo>
                    <a:pt x="3708716" y="605417"/>
                    <a:pt x="3572476" y="632801"/>
                    <a:pt x="3505200" y="673418"/>
                  </a:cubicBezTo>
                  <a:cubicBezTo>
                    <a:pt x="3349517" y="612670"/>
                    <a:pt x="3063376" y="480280"/>
                    <a:pt x="2921000" y="448945"/>
                  </a:cubicBezTo>
                  <a:cubicBezTo>
                    <a:pt x="2778624" y="417610"/>
                    <a:pt x="2589173" y="307942"/>
                    <a:pt x="2336800" y="224473"/>
                  </a:cubicBezTo>
                  <a:cubicBezTo>
                    <a:pt x="2084427" y="141003"/>
                    <a:pt x="1927431" y="62143"/>
                    <a:pt x="1752600" y="0"/>
                  </a:cubicBezTo>
                  <a:cubicBezTo>
                    <a:pt x="1604183" y="77580"/>
                    <a:pt x="1420010" y="155521"/>
                    <a:pt x="1220978" y="204270"/>
                  </a:cubicBezTo>
                  <a:cubicBezTo>
                    <a:pt x="1021946" y="253020"/>
                    <a:pt x="847314" y="379095"/>
                    <a:pt x="654304" y="422009"/>
                  </a:cubicBezTo>
                  <a:cubicBezTo>
                    <a:pt x="461294" y="464923"/>
                    <a:pt x="324512" y="550286"/>
                    <a:pt x="0" y="673418"/>
                  </a:cubicBezTo>
                  <a:cubicBezTo>
                    <a:pt x="26962" y="875362"/>
                    <a:pt x="-13771" y="1018105"/>
                    <a:pt x="0" y="1231008"/>
                  </a:cubicBezTo>
                  <a:cubicBezTo>
                    <a:pt x="13771" y="1443911"/>
                    <a:pt x="-6280" y="1673950"/>
                    <a:pt x="0" y="1881529"/>
                  </a:cubicBezTo>
                  <a:cubicBezTo>
                    <a:pt x="6280" y="2089108"/>
                    <a:pt x="-5110" y="2237076"/>
                    <a:pt x="0" y="2408141"/>
                  </a:cubicBezTo>
                  <a:cubicBezTo>
                    <a:pt x="5110" y="2579206"/>
                    <a:pt x="5344" y="2809198"/>
                    <a:pt x="0" y="3058662"/>
                  </a:cubicBezTo>
                  <a:cubicBezTo>
                    <a:pt x="-5344" y="3308126"/>
                    <a:pt x="7087" y="3458908"/>
                    <a:pt x="0" y="3771138"/>
                  </a:cubicBezTo>
                  <a:cubicBezTo>
                    <a:pt x="270329" y="3692640"/>
                    <a:pt x="423224" y="3580946"/>
                    <a:pt x="566674" y="3553400"/>
                  </a:cubicBezTo>
                  <a:cubicBezTo>
                    <a:pt x="710124" y="3525854"/>
                    <a:pt x="940258" y="3410033"/>
                    <a:pt x="1168400" y="3322193"/>
                  </a:cubicBezTo>
                  <a:cubicBezTo>
                    <a:pt x="1396542" y="3234353"/>
                    <a:pt x="1620220" y="3164070"/>
                    <a:pt x="1752600" y="3097721"/>
                  </a:cubicBezTo>
                  <a:cubicBezTo>
                    <a:pt x="1962627" y="3178049"/>
                    <a:pt x="2243571" y="3272928"/>
                    <a:pt x="2371852" y="3335662"/>
                  </a:cubicBezTo>
                  <a:cubicBezTo>
                    <a:pt x="2500133" y="3398396"/>
                    <a:pt x="2812510" y="3495613"/>
                    <a:pt x="2973578" y="3566868"/>
                  </a:cubicBezTo>
                  <a:cubicBezTo>
                    <a:pt x="3134646" y="3638123"/>
                    <a:pt x="3251498" y="3645360"/>
                    <a:pt x="3505200" y="3771138"/>
                  </a:cubicBezTo>
                  <a:cubicBezTo>
                    <a:pt x="3717292" y="3686741"/>
                    <a:pt x="3820640" y="3654507"/>
                    <a:pt x="4124452" y="3533197"/>
                  </a:cubicBezTo>
                  <a:cubicBezTo>
                    <a:pt x="4428264" y="3411888"/>
                    <a:pt x="4518466" y="3407842"/>
                    <a:pt x="4656074" y="3328928"/>
                  </a:cubicBezTo>
                  <a:cubicBezTo>
                    <a:pt x="4793682" y="3250013"/>
                    <a:pt x="4991798" y="3167283"/>
                    <a:pt x="5257800" y="3097721"/>
                  </a:cubicBezTo>
                  <a:cubicBezTo>
                    <a:pt x="5507689" y="3214939"/>
                    <a:pt x="5636764" y="3250154"/>
                    <a:pt x="5806948" y="3308725"/>
                  </a:cubicBezTo>
                  <a:cubicBezTo>
                    <a:pt x="5977133" y="3367296"/>
                    <a:pt x="6252541" y="3496673"/>
                    <a:pt x="6391148" y="3533197"/>
                  </a:cubicBezTo>
                  <a:cubicBezTo>
                    <a:pt x="6529755" y="3569722"/>
                    <a:pt x="6829310" y="3700446"/>
                    <a:pt x="7010400" y="3771138"/>
                  </a:cubicBezTo>
                  <a:cubicBezTo>
                    <a:pt x="6994196" y="3510697"/>
                    <a:pt x="7035741" y="3333498"/>
                    <a:pt x="7010400" y="3120617"/>
                  </a:cubicBezTo>
                  <a:cubicBezTo>
                    <a:pt x="6985059" y="2907736"/>
                    <a:pt x="7014570" y="2671322"/>
                    <a:pt x="7010400" y="2532050"/>
                  </a:cubicBezTo>
                  <a:cubicBezTo>
                    <a:pt x="7006230" y="2392778"/>
                    <a:pt x="6985470" y="2211840"/>
                    <a:pt x="7010400" y="1974460"/>
                  </a:cubicBezTo>
                  <a:cubicBezTo>
                    <a:pt x="7035331" y="1737080"/>
                    <a:pt x="6988603" y="1682808"/>
                    <a:pt x="7010400" y="1416871"/>
                  </a:cubicBezTo>
                  <a:cubicBezTo>
                    <a:pt x="7032197" y="1150934"/>
                    <a:pt x="7028267" y="853632"/>
                    <a:pt x="7010400" y="673418"/>
                  </a:cubicBezTo>
                  <a:cubicBezTo>
                    <a:pt x="6888789" y="623116"/>
                    <a:pt x="6835440" y="615890"/>
                    <a:pt x="6696809" y="552956"/>
                  </a:cubicBezTo>
                  <a:cubicBezTo>
                    <a:pt x="6558178" y="490021"/>
                    <a:pt x="6446309" y="457049"/>
                    <a:pt x="6343186" y="417115"/>
                  </a:cubicBezTo>
                  <a:close/>
                  <a:moveTo>
                    <a:pt x="1664970" y="2980815"/>
                  </a:moveTo>
                  <a:cubicBezTo>
                    <a:pt x="1461050" y="3056847"/>
                    <a:pt x="1353307" y="3118105"/>
                    <a:pt x="1198194" y="3160169"/>
                  </a:cubicBezTo>
                  <a:cubicBezTo>
                    <a:pt x="1043081" y="3202233"/>
                    <a:pt x="844501" y="3271511"/>
                    <a:pt x="731418" y="3339522"/>
                  </a:cubicBezTo>
                  <a:cubicBezTo>
                    <a:pt x="618335" y="3407533"/>
                    <a:pt x="441996" y="3450598"/>
                    <a:pt x="175260" y="3553220"/>
                  </a:cubicBezTo>
                  <a:cubicBezTo>
                    <a:pt x="166338" y="3376520"/>
                    <a:pt x="175201" y="3213360"/>
                    <a:pt x="175260" y="2910009"/>
                  </a:cubicBezTo>
                  <a:cubicBezTo>
                    <a:pt x="175319" y="2606658"/>
                    <a:pt x="146480" y="2456143"/>
                    <a:pt x="175260" y="2238833"/>
                  </a:cubicBezTo>
                  <a:cubicBezTo>
                    <a:pt x="204040" y="2021523"/>
                    <a:pt x="140785" y="1844017"/>
                    <a:pt x="175260" y="1483760"/>
                  </a:cubicBezTo>
                  <a:cubicBezTo>
                    <a:pt x="209735" y="1123503"/>
                    <a:pt x="205889" y="976439"/>
                    <a:pt x="175260" y="756652"/>
                  </a:cubicBezTo>
                  <a:cubicBezTo>
                    <a:pt x="326192" y="708452"/>
                    <a:pt x="562448" y="636235"/>
                    <a:pt x="686727" y="560126"/>
                  </a:cubicBezTo>
                  <a:cubicBezTo>
                    <a:pt x="811006" y="484017"/>
                    <a:pt x="949451" y="483482"/>
                    <a:pt x="1168400" y="375049"/>
                  </a:cubicBezTo>
                  <a:cubicBezTo>
                    <a:pt x="1387349" y="266616"/>
                    <a:pt x="1557810" y="231540"/>
                    <a:pt x="1664970" y="184247"/>
                  </a:cubicBezTo>
                  <a:cubicBezTo>
                    <a:pt x="1692380" y="402068"/>
                    <a:pt x="1654745" y="567652"/>
                    <a:pt x="1664970" y="799492"/>
                  </a:cubicBezTo>
                  <a:cubicBezTo>
                    <a:pt x="1675195" y="1031332"/>
                    <a:pt x="1687705" y="1125908"/>
                    <a:pt x="1664970" y="1442703"/>
                  </a:cubicBezTo>
                  <a:cubicBezTo>
                    <a:pt x="1642235" y="1759498"/>
                    <a:pt x="1693180" y="1837866"/>
                    <a:pt x="1664970" y="2057948"/>
                  </a:cubicBezTo>
                  <a:cubicBezTo>
                    <a:pt x="1636760" y="2278030"/>
                    <a:pt x="1644022" y="2717365"/>
                    <a:pt x="1664970" y="2980815"/>
                  </a:cubicBezTo>
                  <a:close/>
                  <a:moveTo>
                    <a:pt x="3417570" y="3586891"/>
                  </a:moveTo>
                  <a:cubicBezTo>
                    <a:pt x="3208328" y="3514385"/>
                    <a:pt x="3069616" y="3448711"/>
                    <a:pt x="2923337" y="3396987"/>
                  </a:cubicBezTo>
                  <a:cubicBezTo>
                    <a:pt x="2777058" y="3345263"/>
                    <a:pt x="2513744" y="3227865"/>
                    <a:pt x="2381783" y="3188901"/>
                  </a:cubicBezTo>
                  <a:cubicBezTo>
                    <a:pt x="2249822" y="3149937"/>
                    <a:pt x="2092104" y="3055436"/>
                    <a:pt x="1840230" y="2980815"/>
                  </a:cubicBezTo>
                  <a:cubicBezTo>
                    <a:pt x="1813915" y="2701001"/>
                    <a:pt x="1872573" y="2462026"/>
                    <a:pt x="1840230" y="2253707"/>
                  </a:cubicBezTo>
                  <a:cubicBezTo>
                    <a:pt x="1807887" y="2045388"/>
                    <a:pt x="1826843" y="1816399"/>
                    <a:pt x="1840230" y="1638462"/>
                  </a:cubicBezTo>
                  <a:cubicBezTo>
                    <a:pt x="1853617" y="1460525"/>
                    <a:pt x="1817327" y="1272665"/>
                    <a:pt x="1840230" y="995252"/>
                  </a:cubicBezTo>
                  <a:cubicBezTo>
                    <a:pt x="1863134" y="717839"/>
                    <a:pt x="1845705" y="531705"/>
                    <a:pt x="1840230" y="184247"/>
                  </a:cubicBezTo>
                  <a:cubicBezTo>
                    <a:pt x="2014365" y="269491"/>
                    <a:pt x="2133336" y="282006"/>
                    <a:pt x="2350237" y="380212"/>
                  </a:cubicBezTo>
                  <a:cubicBezTo>
                    <a:pt x="2567138" y="478418"/>
                    <a:pt x="2603442" y="496979"/>
                    <a:pt x="2828696" y="564055"/>
                  </a:cubicBezTo>
                  <a:cubicBezTo>
                    <a:pt x="3053950" y="631131"/>
                    <a:pt x="3263345" y="738574"/>
                    <a:pt x="3417570" y="790323"/>
                  </a:cubicBezTo>
                  <a:cubicBezTo>
                    <a:pt x="3398510" y="1131533"/>
                    <a:pt x="3443002" y="1167015"/>
                    <a:pt x="3417570" y="1517431"/>
                  </a:cubicBezTo>
                  <a:cubicBezTo>
                    <a:pt x="3392138" y="1867847"/>
                    <a:pt x="3390683" y="1883402"/>
                    <a:pt x="3417570" y="2132676"/>
                  </a:cubicBezTo>
                  <a:cubicBezTo>
                    <a:pt x="3444457" y="2381950"/>
                    <a:pt x="3422099" y="2583323"/>
                    <a:pt x="3417570" y="2775886"/>
                  </a:cubicBezTo>
                  <a:cubicBezTo>
                    <a:pt x="3413042" y="2968449"/>
                    <a:pt x="3385128" y="3277905"/>
                    <a:pt x="3417570" y="3586891"/>
                  </a:cubicBezTo>
                  <a:close/>
                </a:path>
                <a:path w="7010400" h="3771138" stroke="0" extrusionOk="0">
                  <a:moveTo>
                    <a:pt x="6343186" y="417115"/>
                  </a:moveTo>
                  <a:cubicBezTo>
                    <a:pt x="6329176" y="454006"/>
                    <a:pt x="6308274" y="490121"/>
                    <a:pt x="6270890" y="539879"/>
                  </a:cubicBezTo>
                  <a:cubicBezTo>
                    <a:pt x="6511257" y="635638"/>
                    <a:pt x="6634918" y="651732"/>
                    <a:pt x="6835140" y="756652"/>
                  </a:cubicBezTo>
                  <a:cubicBezTo>
                    <a:pt x="6806438" y="906960"/>
                    <a:pt x="6814933" y="1169371"/>
                    <a:pt x="6835140" y="1455794"/>
                  </a:cubicBezTo>
                  <a:cubicBezTo>
                    <a:pt x="6855347" y="1742217"/>
                    <a:pt x="6825841" y="1946873"/>
                    <a:pt x="6835140" y="2126970"/>
                  </a:cubicBezTo>
                  <a:cubicBezTo>
                    <a:pt x="6844439" y="2307067"/>
                    <a:pt x="6812068" y="2595772"/>
                    <a:pt x="6835140" y="2798147"/>
                  </a:cubicBezTo>
                  <a:cubicBezTo>
                    <a:pt x="6858212" y="3000522"/>
                    <a:pt x="6872721" y="3252763"/>
                    <a:pt x="6835140" y="3553220"/>
                  </a:cubicBezTo>
                  <a:cubicBezTo>
                    <a:pt x="6628257" y="3451385"/>
                    <a:pt x="6483270" y="3401922"/>
                    <a:pt x="6383261" y="3379590"/>
                  </a:cubicBezTo>
                  <a:cubicBezTo>
                    <a:pt x="6283252" y="3357258"/>
                    <a:pt x="6051572" y="3224332"/>
                    <a:pt x="5856897" y="3177341"/>
                  </a:cubicBezTo>
                  <a:cubicBezTo>
                    <a:pt x="5662222" y="3130349"/>
                    <a:pt x="5569101" y="3059664"/>
                    <a:pt x="5345430" y="2980815"/>
                  </a:cubicBezTo>
                  <a:cubicBezTo>
                    <a:pt x="5359655" y="2760001"/>
                    <a:pt x="5334345" y="2622310"/>
                    <a:pt x="5345430" y="2450224"/>
                  </a:cubicBezTo>
                  <a:cubicBezTo>
                    <a:pt x="5356515" y="2278138"/>
                    <a:pt x="5331876" y="2071169"/>
                    <a:pt x="5345430" y="1851898"/>
                  </a:cubicBezTo>
                  <a:cubicBezTo>
                    <a:pt x="5300794" y="1850482"/>
                    <a:pt x="5205551" y="1856600"/>
                    <a:pt x="5170170" y="1851898"/>
                  </a:cubicBezTo>
                  <a:cubicBezTo>
                    <a:pt x="5166623" y="2014863"/>
                    <a:pt x="5187915" y="2251566"/>
                    <a:pt x="5170170" y="2393778"/>
                  </a:cubicBezTo>
                  <a:cubicBezTo>
                    <a:pt x="5152425" y="2535990"/>
                    <a:pt x="5149593" y="2720066"/>
                    <a:pt x="5170170" y="2980815"/>
                  </a:cubicBezTo>
                  <a:cubicBezTo>
                    <a:pt x="5003676" y="3068170"/>
                    <a:pt x="4851569" y="3084988"/>
                    <a:pt x="4612843" y="3194962"/>
                  </a:cubicBezTo>
                  <a:cubicBezTo>
                    <a:pt x="4374117" y="3304936"/>
                    <a:pt x="4216237" y="3337035"/>
                    <a:pt x="4055516" y="3409109"/>
                  </a:cubicBezTo>
                  <a:cubicBezTo>
                    <a:pt x="3894795" y="3481183"/>
                    <a:pt x="3829392" y="3519098"/>
                    <a:pt x="3592830" y="3586891"/>
                  </a:cubicBezTo>
                  <a:cubicBezTo>
                    <a:pt x="3585088" y="3442588"/>
                    <a:pt x="3568805" y="3173622"/>
                    <a:pt x="3592830" y="2915715"/>
                  </a:cubicBezTo>
                  <a:cubicBezTo>
                    <a:pt x="3616855" y="2657808"/>
                    <a:pt x="3604666" y="2346337"/>
                    <a:pt x="3592830" y="2160641"/>
                  </a:cubicBezTo>
                  <a:cubicBezTo>
                    <a:pt x="3580994" y="1974945"/>
                    <a:pt x="3562850" y="1668831"/>
                    <a:pt x="3592830" y="1489465"/>
                  </a:cubicBezTo>
                  <a:cubicBezTo>
                    <a:pt x="3622810" y="1310099"/>
                    <a:pt x="3566948" y="1042033"/>
                    <a:pt x="3592830" y="790323"/>
                  </a:cubicBezTo>
                  <a:cubicBezTo>
                    <a:pt x="3869645" y="660188"/>
                    <a:pt x="3948636" y="635192"/>
                    <a:pt x="4239540" y="541832"/>
                  </a:cubicBezTo>
                  <a:cubicBezTo>
                    <a:pt x="4202637" y="481906"/>
                    <a:pt x="4185369" y="446726"/>
                    <a:pt x="4167157" y="419068"/>
                  </a:cubicBezTo>
                  <a:cubicBezTo>
                    <a:pt x="4065168" y="463876"/>
                    <a:pt x="3948073" y="513657"/>
                    <a:pt x="3822939" y="551330"/>
                  </a:cubicBezTo>
                  <a:cubicBezTo>
                    <a:pt x="3697805" y="589003"/>
                    <a:pt x="3606087" y="651042"/>
                    <a:pt x="3505200" y="673418"/>
                  </a:cubicBezTo>
                  <a:cubicBezTo>
                    <a:pt x="3376602" y="645437"/>
                    <a:pt x="3033613" y="518610"/>
                    <a:pt x="2921000" y="448945"/>
                  </a:cubicBezTo>
                  <a:cubicBezTo>
                    <a:pt x="2808387" y="379280"/>
                    <a:pt x="2593114" y="332091"/>
                    <a:pt x="2354326" y="231207"/>
                  </a:cubicBezTo>
                  <a:cubicBezTo>
                    <a:pt x="2115538" y="130323"/>
                    <a:pt x="1888634" y="32797"/>
                    <a:pt x="1752600" y="0"/>
                  </a:cubicBezTo>
                  <a:cubicBezTo>
                    <a:pt x="1571855" y="42308"/>
                    <a:pt x="1418923" y="121970"/>
                    <a:pt x="1185926" y="217738"/>
                  </a:cubicBezTo>
                  <a:cubicBezTo>
                    <a:pt x="952929" y="313506"/>
                    <a:pt x="741366" y="374086"/>
                    <a:pt x="584200" y="448945"/>
                  </a:cubicBezTo>
                  <a:cubicBezTo>
                    <a:pt x="427034" y="523804"/>
                    <a:pt x="132797" y="611418"/>
                    <a:pt x="0" y="673418"/>
                  </a:cubicBezTo>
                  <a:cubicBezTo>
                    <a:pt x="-9579" y="906815"/>
                    <a:pt x="18998" y="1178261"/>
                    <a:pt x="0" y="1323939"/>
                  </a:cubicBezTo>
                  <a:cubicBezTo>
                    <a:pt x="-18998" y="1469617"/>
                    <a:pt x="-16828" y="1718723"/>
                    <a:pt x="0" y="2005438"/>
                  </a:cubicBezTo>
                  <a:cubicBezTo>
                    <a:pt x="16828" y="2292153"/>
                    <a:pt x="-32089" y="2457290"/>
                    <a:pt x="0" y="2655959"/>
                  </a:cubicBezTo>
                  <a:cubicBezTo>
                    <a:pt x="32089" y="2854628"/>
                    <a:pt x="33905" y="3243732"/>
                    <a:pt x="0" y="3771138"/>
                  </a:cubicBezTo>
                  <a:cubicBezTo>
                    <a:pt x="171666" y="3737883"/>
                    <a:pt x="429461" y="3604225"/>
                    <a:pt x="601726" y="3539931"/>
                  </a:cubicBezTo>
                  <a:cubicBezTo>
                    <a:pt x="773991" y="3475637"/>
                    <a:pt x="883394" y="3448448"/>
                    <a:pt x="1133348" y="3335662"/>
                  </a:cubicBezTo>
                  <a:cubicBezTo>
                    <a:pt x="1383302" y="3222876"/>
                    <a:pt x="1563284" y="3191321"/>
                    <a:pt x="1752600" y="3097721"/>
                  </a:cubicBezTo>
                  <a:cubicBezTo>
                    <a:pt x="1873990" y="3117905"/>
                    <a:pt x="2142274" y="3268493"/>
                    <a:pt x="2284222" y="3301991"/>
                  </a:cubicBezTo>
                  <a:cubicBezTo>
                    <a:pt x="2426170" y="3335489"/>
                    <a:pt x="2648692" y="3412904"/>
                    <a:pt x="2850896" y="3519729"/>
                  </a:cubicBezTo>
                  <a:cubicBezTo>
                    <a:pt x="3053100" y="3626554"/>
                    <a:pt x="3268072" y="3711033"/>
                    <a:pt x="3505200" y="3771138"/>
                  </a:cubicBezTo>
                  <a:cubicBezTo>
                    <a:pt x="3771573" y="3647808"/>
                    <a:pt x="3881104" y="3623348"/>
                    <a:pt x="4089400" y="3546666"/>
                  </a:cubicBezTo>
                  <a:cubicBezTo>
                    <a:pt x="4297696" y="3469984"/>
                    <a:pt x="4536032" y="3380838"/>
                    <a:pt x="4656074" y="3328928"/>
                  </a:cubicBezTo>
                  <a:cubicBezTo>
                    <a:pt x="4776116" y="3277018"/>
                    <a:pt x="5089523" y="3170948"/>
                    <a:pt x="5257800" y="3097721"/>
                  </a:cubicBezTo>
                  <a:cubicBezTo>
                    <a:pt x="5483945" y="3204500"/>
                    <a:pt x="5686304" y="3250023"/>
                    <a:pt x="5824474" y="3315459"/>
                  </a:cubicBezTo>
                  <a:cubicBezTo>
                    <a:pt x="5962644" y="3380895"/>
                    <a:pt x="6137203" y="3406662"/>
                    <a:pt x="6408674" y="3539931"/>
                  </a:cubicBezTo>
                  <a:cubicBezTo>
                    <a:pt x="6680144" y="3673200"/>
                    <a:pt x="6765389" y="3660085"/>
                    <a:pt x="7010400" y="3771138"/>
                  </a:cubicBezTo>
                  <a:cubicBezTo>
                    <a:pt x="7028260" y="3579426"/>
                    <a:pt x="7015004" y="3439528"/>
                    <a:pt x="7010400" y="3182571"/>
                  </a:cubicBezTo>
                  <a:cubicBezTo>
                    <a:pt x="7005796" y="2925614"/>
                    <a:pt x="7005561" y="2764537"/>
                    <a:pt x="7010400" y="2532050"/>
                  </a:cubicBezTo>
                  <a:cubicBezTo>
                    <a:pt x="7015239" y="2299563"/>
                    <a:pt x="6991303" y="2130774"/>
                    <a:pt x="7010400" y="2005438"/>
                  </a:cubicBezTo>
                  <a:cubicBezTo>
                    <a:pt x="7029497" y="1880102"/>
                    <a:pt x="7001199" y="1587628"/>
                    <a:pt x="7010400" y="1385894"/>
                  </a:cubicBezTo>
                  <a:cubicBezTo>
                    <a:pt x="7019601" y="1184160"/>
                    <a:pt x="7040292" y="953397"/>
                    <a:pt x="7010400" y="673418"/>
                  </a:cubicBezTo>
                  <a:cubicBezTo>
                    <a:pt x="6892608" y="622553"/>
                    <a:pt x="6816634" y="602623"/>
                    <a:pt x="6690137" y="550393"/>
                  </a:cubicBezTo>
                  <a:cubicBezTo>
                    <a:pt x="6563640" y="498163"/>
                    <a:pt x="6494127" y="490980"/>
                    <a:pt x="6343186" y="417115"/>
                  </a:cubicBezTo>
                  <a:close/>
                  <a:moveTo>
                    <a:pt x="1664970" y="2980815"/>
                  </a:moveTo>
                  <a:cubicBezTo>
                    <a:pt x="1457485" y="3084738"/>
                    <a:pt x="1353833" y="3113499"/>
                    <a:pt x="1168400" y="3171617"/>
                  </a:cubicBezTo>
                  <a:cubicBezTo>
                    <a:pt x="982967" y="3229734"/>
                    <a:pt x="876526" y="3304796"/>
                    <a:pt x="716521" y="3345246"/>
                  </a:cubicBezTo>
                  <a:cubicBezTo>
                    <a:pt x="556516" y="3385696"/>
                    <a:pt x="425447" y="3483251"/>
                    <a:pt x="175260" y="3553220"/>
                  </a:cubicBezTo>
                  <a:cubicBezTo>
                    <a:pt x="197443" y="3269625"/>
                    <a:pt x="176345" y="3014265"/>
                    <a:pt x="175260" y="2798147"/>
                  </a:cubicBezTo>
                  <a:cubicBezTo>
                    <a:pt x="174175" y="2582029"/>
                    <a:pt x="146890" y="2355208"/>
                    <a:pt x="175260" y="2182902"/>
                  </a:cubicBezTo>
                  <a:cubicBezTo>
                    <a:pt x="203630" y="2010596"/>
                    <a:pt x="148720" y="1759856"/>
                    <a:pt x="175260" y="1567657"/>
                  </a:cubicBezTo>
                  <a:cubicBezTo>
                    <a:pt x="201800" y="1375459"/>
                    <a:pt x="198551" y="1040298"/>
                    <a:pt x="175260" y="756652"/>
                  </a:cubicBezTo>
                  <a:cubicBezTo>
                    <a:pt x="308385" y="728213"/>
                    <a:pt x="565923" y="601288"/>
                    <a:pt x="686727" y="560126"/>
                  </a:cubicBezTo>
                  <a:cubicBezTo>
                    <a:pt x="807531" y="518964"/>
                    <a:pt x="1058830" y="438301"/>
                    <a:pt x="1198194" y="363601"/>
                  </a:cubicBezTo>
                  <a:cubicBezTo>
                    <a:pt x="1337558" y="288901"/>
                    <a:pt x="1474560" y="283291"/>
                    <a:pt x="1664970" y="184247"/>
                  </a:cubicBezTo>
                  <a:cubicBezTo>
                    <a:pt x="1638163" y="453579"/>
                    <a:pt x="1664934" y="541039"/>
                    <a:pt x="1664970" y="855423"/>
                  </a:cubicBezTo>
                  <a:cubicBezTo>
                    <a:pt x="1665006" y="1169807"/>
                    <a:pt x="1678139" y="1318233"/>
                    <a:pt x="1664970" y="1526600"/>
                  </a:cubicBezTo>
                  <a:cubicBezTo>
                    <a:pt x="1651801" y="1734967"/>
                    <a:pt x="1641330" y="1974792"/>
                    <a:pt x="1664970" y="2197776"/>
                  </a:cubicBezTo>
                  <a:cubicBezTo>
                    <a:pt x="1688610" y="2420760"/>
                    <a:pt x="1642238" y="2603879"/>
                    <a:pt x="1664970" y="2980815"/>
                  </a:cubicBezTo>
                  <a:close/>
                  <a:moveTo>
                    <a:pt x="3417570" y="3586891"/>
                  </a:moveTo>
                  <a:cubicBezTo>
                    <a:pt x="3253620" y="3529178"/>
                    <a:pt x="2997477" y="3442025"/>
                    <a:pt x="2860243" y="3372744"/>
                  </a:cubicBezTo>
                  <a:cubicBezTo>
                    <a:pt x="2723009" y="3303463"/>
                    <a:pt x="2567560" y="3245018"/>
                    <a:pt x="2381783" y="3188901"/>
                  </a:cubicBezTo>
                  <a:cubicBezTo>
                    <a:pt x="2196006" y="3132784"/>
                    <a:pt x="1960145" y="3048325"/>
                    <a:pt x="1840230" y="2980815"/>
                  </a:cubicBezTo>
                  <a:cubicBezTo>
                    <a:pt x="1858817" y="2693898"/>
                    <a:pt x="1822694" y="2670898"/>
                    <a:pt x="1840230" y="2365570"/>
                  </a:cubicBezTo>
                  <a:cubicBezTo>
                    <a:pt x="1857766" y="2060243"/>
                    <a:pt x="1842404" y="2029929"/>
                    <a:pt x="1840230" y="1722359"/>
                  </a:cubicBezTo>
                  <a:cubicBezTo>
                    <a:pt x="1838056" y="1414789"/>
                    <a:pt x="1852406" y="1309732"/>
                    <a:pt x="1840230" y="1023217"/>
                  </a:cubicBezTo>
                  <a:cubicBezTo>
                    <a:pt x="1828054" y="736702"/>
                    <a:pt x="1823452" y="502567"/>
                    <a:pt x="1840230" y="184247"/>
                  </a:cubicBezTo>
                  <a:cubicBezTo>
                    <a:pt x="1995146" y="267703"/>
                    <a:pt x="2164836" y="326799"/>
                    <a:pt x="2381783" y="392333"/>
                  </a:cubicBezTo>
                  <a:cubicBezTo>
                    <a:pt x="2598730" y="457867"/>
                    <a:pt x="2772082" y="543297"/>
                    <a:pt x="2876017" y="582237"/>
                  </a:cubicBezTo>
                  <a:cubicBezTo>
                    <a:pt x="2979952" y="621177"/>
                    <a:pt x="3296050" y="763820"/>
                    <a:pt x="3417570" y="790323"/>
                  </a:cubicBezTo>
                  <a:cubicBezTo>
                    <a:pt x="3383069" y="993710"/>
                    <a:pt x="3395573" y="1240313"/>
                    <a:pt x="3417570" y="1545396"/>
                  </a:cubicBezTo>
                  <a:cubicBezTo>
                    <a:pt x="3439567" y="1850479"/>
                    <a:pt x="3412622" y="1952225"/>
                    <a:pt x="3417570" y="2244538"/>
                  </a:cubicBezTo>
                  <a:cubicBezTo>
                    <a:pt x="3422518" y="2536851"/>
                    <a:pt x="3394896" y="2705702"/>
                    <a:pt x="3417570" y="2887749"/>
                  </a:cubicBezTo>
                  <a:cubicBezTo>
                    <a:pt x="3440244" y="3069796"/>
                    <a:pt x="3419954" y="3298622"/>
                    <a:pt x="3417570" y="3586891"/>
                  </a:cubicBezTo>
                  <a:close/>
                </a:path>
              </a:pathLst>
            </a:custGeom>
            <a:solidFill>
              <a:srgbClr val="000000"/>
            </a:solidFill>
            <a:ln w="87610" cap="flat">
              <a:solidFill>
                <a:schemeClr val="bg2">
                  <a:lumMod val="75000"/>
                </a:schemeClr>
              </a:solidFill>
              <a:prstDash val="solid"/>
              <a:miter/>
              <a:extLst>
                <a:ext uri="{C807C97D-BFC1-408E-A445-0C87EB9F89A2}">
                  <ask:lineSketchStyleProps xmlns:ask="http://schemas.microsoft.com/office/drawing/2018/sketchyshapes" sd="3368221819">
                    <a:custGeom>
                      <a:avLst/>
                      <a:gdLst>
                        <a:gd name="connsiteX0" fmla="*/ 6343186 w 7010400"/>
                        <a:gd name="connsiteY0" fmla="*/ 417115 h 3771138"/>
                        <a:gd name="connsiteX1" fmla="*/ 6270890 w 7010400"/>
                        <a:gd name="connsiteY1" fmla="*/ 539879 h 3771138"/>
                        <a:gd name="connsiteX2" fmla="*/ 6835140 w 7010400"/>
                        <a:gd name="connsiteY2" fmla="*/ 756652 h 3771138"/>
                        <a:gd name="connsiteX3" fmla="*/ 6835140 w 7010400"/>
                        <a:gd name="connsiteY3" fmla="*/ 3553220 h 3771138"/>
                        <a:gd name="connsiteX4" fmla="*/ 5345430 w 7010400"/>
                        <a:gd name="connsiteY4" fmla="*/ 2980815 h 3771138"/>
                        <a:gd name="connsiteX5" fmla="*/ 5345430 w 7010400"/>
                        <a:gd name="connsiteY5" fmla="*/ 1851898 h 3771138"/>
                        <a:gd name="connsiteX6" fmla="*/ 5170170 w 7010400"/>
                        <a:gd name="connsiteY6" fmla="*/ 1851898 h 3771138"/>
                        <a:gd name="connsiteX7" fmla="*/ 5170170 w 7010400"/>
                        <a:gd name="connsiteY7" fmla="*/ 2980815 h 3771138"/>
                        <a:gd name="connsiteX8" fmla="*/ 3592830 w 7010400"/>
                        <a:gd name="connsiteY8" fmla="*/ 3586891 h 3771138"/>
                        <a:gd name="connsiteX9" fmla="*/ 3592830 w 7010400"/>
                        <a:gd name="connsiteY9" fmla="*/ 790323 h 3771138"/>
                        <a:gd name="connsiteX10" fmla="*/ 4239540 w 7010400"/>
                        <a:gd name="connsiteY10" fmla="*/ 541832 h 3771138"/>
                        <a:gd name="connsiteX11" fmla="*/ 4167157 w 7010400"/>
                        <a:gd name="connsiteY11" fmla="*/ 419068 h 3771138"/>
                        <a:gd name="connsiteX12" fmla="*/ 3505200 w 7010400"/>
                        <a:gd name="connsiteY12" fmla="*/ 673418 h 3771138"/>
                        <a:gd name="connsiteX13" fmla="*/ 1752600 w 7010400"/>
                        <a:gd name="connsiteY13" fmla="*/ 0 h 3771138"/>
                        <a:gd name="connsiteX14" fmla="*/ 0 w 7010400"/>
                        <a:gd name="connsiteY14" fmla="*/ 673418 h 3771138"/>
                        <a:gd name="connsiteX15" fmla="*/ 0 w 7010400"/>
                        <a:gd name="connsiteY15" fmla="*/ 3771138 h 3771138"/>
                        <a:gd name="connsiteX16" fmla="*/ 1752600 w 7010400"/>
                        <a:gd name="connsiteY16" fmla="*/ 3097721 h 3771138"/>
                        <a:gd name="connsiteX17" fmla="*/ 3505200 w 7010400"/>
                        <a:gd name="connsiteY17" fmla="*/ 3771138 h 3771138"/>
                        <a:gd name="connsiteX18" fmla="*/ 5257800 w 7010400"/>
                        <a:gd name="connsiteY18" fmla="*/ 3097721 h 3771138"/>
                        <a:gd name="connsiteX19" fmla="*/ 7010400 w 7010400"/>
                        <a:gd name="connsiteY19" fmla="*/ 3771138 h 3771138"/>
                        <a:gd name="connsiteX20" fmla="*/ 7010400 w 7010400"/>
                        <a:gd name="connsiteY20" fmla="*/ 673418 h 3771138"/>
                        <a:gd name="connsiteX21" fmla="*/ 1664970 w 7010400"/>
                        <a:gd name="connsiteY21" fmla="*/ 2980815 h 3771138"/>
                        <a:gd name="connsiteX22" fmla="*/ 175260 w 7010400"/>
                        <a:gd name="connsiteY22" fmla="*/ 3553220 h 3771138"/>
                        <a:gd name="connsiteX23" fmla="*/ 175260 w 7010400"/>
                        <a:gd name="connsiteY23" fmla="*/ 756652 h 3771138"/>
                        <a:gd name="connsiteX24" fmla="*/ 1664970 w 7010400"/>
                        <a:gd name="connsiteY24" fmla="*/ 184247 h 3771138"/>
                        <a:gd name="connsiteX25" fmla="*/ 3417570 w 7010400"/>
                        <a:gd name="connsiteY25" fmla="*/ 3586891 h 3771138"/>
                        <a:gd name="connsiteX26" fmla="*/ 1840230 w 7010400"/>
                        <a:gd name="connsiteY26" fmla="*/ 2980815 h 3771138"/>
                        <a:gd name="connsiteX27" fmla="*/ 1840230 w 7010400"/>
                        <a:gd name="connsiteY27" fmla="*/ 184247 h 3771138"/>
                        <a:gd name="connsiteX28" fmla="*/ 3417570 w 7010400"/>
                        <a:gd name="connsiteY28" fmla="*/ 790323 h 377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010400" h="3771138">
                          <a:moveTo>
                            <a:pt x="6343186" y="417115"/>
                          </a:moveTo>
                          <a:lnTo>
                            <a:pt x="6270890" y="539879"/>
                          </a:lnTo>
                          <a:lnTo>
                            <a:pt x="6835140" y="756652"/>
                          </a:lnTo>
                          <a:lnTo>
                            <a:pt x="6835140" y="3553220"/>
                          </a:lnTo>
                          <a:lnTo>
                            <a:pt x="5345430" y="2980815"/>
                          </a:lnTo>
                          <a:lnTo>
                            <a:pt x="5345430" y="1851898"/>
                          </a:lnTo>
                          <a:lnTo>
                            <a:pt x="5170170" y="1851898"/>
                          </a:lnTo>
                          <a:lnTo>
                            <a:pt x="5170170" y="2980815"/>
                          </a:lnTo>
                          <a:lnTo>
                            <a:pt x="3592830" y="3586891"/>
                          </a:lnTo>
                          <a:lnTo>
                            <a:pt x="3592830" y="790323"/>
                          </a:lnTo>
                          <a:lnTo>
                            <a:pt x="4239540" y="541832"/>
                          </a:lnTo>
                          <a:lnTo>
                            <a:pt x="4167157" y="419068"/>
                          </a:lnTo>
                          <a:lnTo>
                            <a:pt x="3505200" y="673418"/>
                          </a:lnTo>
                          <a:lnTo>
                            <a:pt x="1752600" y="0"/>
                          </a:lnTo>
                          <a:lnTo>
                            <a:pt x="0" y="673418"/>
                          </a:lnTo>
                          <a:lnTo>
                            <a:pt x="0" y="3771138"/>
                          </a:lnTo>
                          <a:lnTo>
                            <a:pt x="1752600" y="3097721"/>
                          </a:lnTo>
                          <a:lnTo>
                            <a:pt x="3505200" y="3771138"/>
                          </a:lnTo>
                          <a:lnTo>
                            <a:pt x="5257800" y="3097721"/>
                          </a:lnTo>
                          <a:lnTo>
                            <a:pt x="7010400" y="3771138"/>
                          </a:lnTo>
                          <a:lnTo>
                            <a:pt x="7010400" y="673418"/>
                          </a:lnTo>
                          <a:close/>
                          <a:moveTo>
                            <a:pt x="1664970" y="2980815"/>
                          </a:moveTo>
                          <a:lnTo>
                            <a:pt x="175260" y="3553220"/>
                          </a:lnTo>
                          <a:lnTo>
                            <a:pt x="175260" y="756652"/>
                          </a:lnTo>
                          <a:lnTo>
                            <a:pt x="1664970" y="184247"/>
                          </a:lnTo>
                          <a:close/>
                          <a:moveTo>
                            <a:pt x="3417570" y="3586891"/>
                          </a:moveTo>
                          <a:lnTo>
                            <a:pt x="1840230" y="2980815"/>
                          </a:lnTo>
                          <a:lnTo>
                            <a:pt x="1840230" y="184247"/>
                          </a:lnTo>
                          <a:lnTo>
                            <a:pt x="3417570" y="790323"/>
                          </a:lnTo>
                          <a:close/>
                        </a:path>
                      </a:pathLst>
                    </a:custGeom>
                    <ask:type>
                      <ask:lineSketchFreehand/>
                    </ask:type>
                  </ask:lineSketchStyleProps>
                </a:ext>
              </a:extLst>
            </a:ln>
          </p:spPr>
          <p:txBody>
            <a:bodyPr rtlCol="0" anchor="ctr"/>
            <a:lstStyle/>
            <a:p>
              <a:endParaRPr lang="fi-FI"/>
            </a:p>
          </p:txBody>
        </p:sp>
        <p:sp>
          <p:nvSpPr>
            <p:cNvPr id="8" name="Freeform: Shape 7">
              <a:extLst>
                <a:ext uri="{FF2B5EF4-FFF2-40B4-BE49-F238E27FC236}">
                  <a16:creationId xmlns:a16="http://schemas.microsoft.com/office/drawing/2014/main" id="{61BA12BE-88C7-8FF5-8D9B-6E497416B3AE}"/>
                </a:ext>
              </a:extLst>
            </p:cNvPr>
            <p:cNvSpPr/>
            <p:nvPr/>
          </p:nvSpPr>
          <p:spPr>
            <a:xfrm>
              <a:off x="6689425" y="1254984"/>
              <a:ext cx="1806806" cy="2254569"/>
            </a:xfrm>
            <a:custGeom>
              <a:avLst/>
              <a:gdLst>
                <a:gd name="connsiteX0" fmla="*/ 902948 w 1806806"/>
                <a:gd name="connsiteY0" fmla="*/ 134684 h 2254569"/>
                <a:gd name="connsiteX1" fmla="*/ 1504879 w 1806806"/>
                <a:gd name="connsiteY1" fmla="*/ 381155 h 2254569"/>
                <a:gd name="connsiteX2" fmla="*/ 1582607 w 1806806"/>
                <a:gd name="connsiteY2" fmla="*/ 899686 h 2254569"/>
                <a:gd name="connsiteX3" fmla="*/ 1383500 w 1806806"/>
                <a:gd name="connsiteY3" fmla="*/ 1237910 h 2254569"/>
                <a:gd name="connsiteX4" fmla="*/ 1176266 w 1806806"/>
                <a:gd name="connsiteY4" fmla="*/ 1589939 h 2254569"/>
                <a:gd name="connsiteX5" fmla="*/ 902948 w 1806806"/>
                <a:gd name="connsiteY5" fmla="*/ 2030826 h 2254569"/>
                <a:gd name="connsiteX6" fmla="*/ 631295 w 1806806"/>
                <a:gd name="connsiteY6" fmla="*/ 1592700 h 2254569"/>
                <a:gd name="connsiteX7" fmla="*/ 439574 w 1806806"/>
                <a:gd name="connsiteY7" fmla="*/ 1267110 h 2254569"/>
                <a:gd name="connsiteX8" fmla="*/ 223378 w 1806806"/>
                <a:gd name="connsiteY8" fmla="*/ 899956 h 2254569"/>
                <a:gd name="connsiteX9" fmla="*/ 302245 w 1806806"/>
                <a:gd name="connsiteY9" fmla="*/ 380279 h 2254569"/>
                <a:gd name="connsiteX10" fmla="*/ 903387 w 1806806"/>
                <a:gd name="connsiteY10" fmla="*/ 134684 h 2254569"/>
                <a:gd name="connsiteX11" fmla="*/ 903387 w 1806806"/>
                <a:gd name="connsiteY11" fmla="*/ 0 h 2254569"/>
                <a:gd name="connsiteX12" fmla="*/ 156867 w 1806806"/>
                <a:gd name="connsiteY12" fmla="*/ 305126 h 2254569"/>
                <a:gd name="connsiteX13" fmla="*/ 61876 w 1806806"/>
                <a:gd name="connsiteY13" fmla="*/ 951607 h 2254569"/>
                <a:gd name="connsiteX14" fmla="*/ 258686 w 1806806"/>
                <a:gd name="connsiteY14" fmla="*/ 1285902 h 2254569"/>
                <a:gd name="connsiteX15" fmla="*/ 471896 w 1806806"/>
                <a:gd name="connsiteY15" fmla="*/ 1648055 h 2254569"/>
                <a:gd name="connsiteX16" fmla="*/ 825746 w 1806806"/>
                <a:gd name="connsiteY16" fmla="*/ 2218440 h 2254569"/>
                <a:gd name="connsiteX17" fmla="*/ 944021 w 1806806"/>
                <a:gd name="connsiteY17" fmla="*/ 2246878 h 2254569"/>
                <a:gd name="connsiteX18" fmla="*/ 981026 w 1806806"/>
                <a:gd name="connsiteY18" fmla="*/ 2218440 h 2254569"/>
                <a:gd name="connsiteX19" fmla="*/ 1334964 w 1806806"/>
                <a:gd name="connsiteY19" fmla="*/ 1648055 h 2254569"/>
                <a:gd name="connsiteX20" fmla="*/ 1535831 w 1806806"/>
                <a:gd name="connsiteY20" fmla="*/ 1306795 h 2254569"/>
                <a:gd name="connsiteX21" fmla="*/ 1744897 w 1806806"/>
                <a:gd name="connsiteY21" fmla="*/ 951607 h 2254569"/>
                <a:gd name="connsiteX22" fmla="*/ 1649994 w 1806806"/>
                <a:gd name="connsiteY22" fmla="*/ 305126 h 2254569"/>
                <a:gd name="connsiteX23" fmla="*/ 903387 w 1806806"/>
                <a:gd name="connsiteY23" fmla="*/ 0 h 225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06806" h="2254569" fill="none" extrusionOk="0">
                  <a:moveTo>
                    <a:pt x="902948" y="134684"/>
                  </a:moveTo>
                  <a:cubicBezTo>
                    <a:pt x="1159930" y="94027"/>
                    <a:pt x="1372840" y="244793"/>
                    <a:pt x="1504879" y="381155"/>
                  </a:cubicBezTo>
                  <a:cubicBezTo>
                    <a:pt x="1640027" y="527275"/>
                    <a:pt x="1625043" y="741336"/>
                    <a:pt x="1582607" y="899686"/>
                  </a:cubicBezTo>
                  <a:cubicBezTo>
                    <a:pt x="1480726" y="1055075"/>
                    <a:pt x="1408677" y="1157752"/>
                    <a:pt x="1383500" y="1237910"/>
                  </a:cubicBezTo>
                  <a:cubicBezTo>
                    <a:pt x="1358323" y="1318068"/>
                    <a:pt x="1259464" y="1413837"/>
                    <a:pt x="1176266" y="1589939"/>
                  </a:cubicBezTo>
                  <a:cubicBezTo>
                    <a:pt x="1081284" y="1772964"/>
                    <a:pt x="1027222" y="1852601"/>
                    <a:pt x="902948" y="2030826"/>
                  </a:cubicBezTo>
                  <a:cubicBezTo>
                    <a:pt x="840840" y="1905958"/>
                    <a:pt x="711826" y="1698401"/>
                    <a:pt x="631295" y="1592700"/>
                  </a:cubicBezTo>
                  <a:cubicBezTo>
                    <a:pt x="532693" y="1452386"/>
                    <a:pt x="521085" y="1391425"/>
                    <a:pt x="439574" y="1267110"/>
                  </a:cubicBezTo>
                  <a:cubicBezTo>
                    <a:pt x="358063" y="1142795"/>
                    <a:pt x="277419" y="1003150"/>
                    <a:pt x="223378" y="899956"/>
                  </a:cubicBezTo>
                  <a:cubicBezTo>
                    <a:pt x="152039" y="734632"/>
                    <a:pt x="150778" y="509296"/>
                    <a:pt x="302245" y="380279"/>
                  </a:cubicBezTo>
                  <a:cubicBezTo>
                    <a:pt x="428757" y="244536"/>
                    <a:pt x="668124" y="152264"/>
                    <a:pt x="903387" y="134684"/>
                  </a:cubicBezTo>
                  <a:moveTo>
                    <a:pt x="903387" y="0"/>
                  </a:moveTo>
                  <a:cubicBezTo>
                    <a:pt x="549521" y="-830"/>
                    <a:pt x="365471" y="104058"/>
                    <a:pt x="156867" y="305126"/>
                  </a:cubicBezTo>
                  <a:cubicBezTo>
                    <a:pt x="-14893" y="482403"/>
                    <a:pt x="-62738" y="734385"/>
                    <a:pt x="61876" y="951607"/>
                  </a:cubicBezTo>
                  <a:cubicBezTo>
                    <a:pt x="165685" y="1104737"/>
                    <a:pt x="163276" y="1127568"/>
                    <a:pt x="258686" y="1285902"/>
                  </a:cubicBezTo>
                  <a:cubicBezTo>
                    <a:pt x="354096" y="1444236"/>
                    <a:pt x="410793" y="1508320"/>
                    <a:pt x="471896" y="1648055"/>
                  </a:cubicBezTo>
                  <a:cubicBezTo>
                    <a:pt x="592506" y="1805547"/>
                    <a:pt x="653616" y="1942773"/>
                    <a:pt x="825746" y="2218440"/>
                  </a:cubicBezTo>
                  <a:cubicBezTo>
                    <a:pt x="847669" y="2255996"/>
                    <a:pt x="902206" y="2264257"/>
                    <a:pt x="944021" y="2246878"/>
                  </a:cubicBezTo>
                  <a:cubicBezTo>
                    <a:pt x="962673" y="2241187"/>
                    <a:pt x="975556" y="2231247"/>
                    <a:pt x="981026" y="2218440"/>
                  </a:cubicBezTo>
                  <a:cubicBezTo>
                    <a:pt x="1121845" y="1948373"/>
                    <a:pt x="1175112" y="1931856"/>
                    <a:pt x="1334964" y="1648055"/>
                  </a:cubicBezTo>
                  <a:cubicBezTo>
                    <a:pt x="1406603" y="1512924"/>
                    <a:pt x="1507674" y="1391562"/>
                    <a:pt x="1535831" y="1306795"/>
                  </a:cubicBezTo>
                  <a:cubicBezTo>
                    <a:pt x="1563988" y="1222028"/>
                    <a:pt x="1651682" y="1134086"/>
                    <a:pt x="1744897" y="951607"/>
                  </a:cubicBezTo>
                  <a:cubicBezTo>
                    <a:pt x="1858708" y="785435"/>
                    <a:pt x="1831003" y="484890"/>
                    <a:pt x="1649994" y="305126"/>
                  </a:cubicBezTo>
                  <a:cubicBezTo>
                    <a:pt x="1448321" y="157819"/>
                    <a:pt x="1229387" y="-13639"/>
                    <a:pt x="903387" y="0"/>
                  </a:cubicBezTo>
                  <a:close/>
                </a:path>
                <a:path w="1806806" h="2254569" stroke="0" extrusionOk="0">
                  <a:moveTo>
                    <a:pt x="902948" y="134684"/>
                  </a:moveTo>
                  <a:cubicBezTo>
                    <a:pt x="1105332" y="120046"/>
                    <a:pt x="1391709" y="208364"/>
                    <a:pt x="1504879" y="381155"/>
                  </a:cubicBezTo>
                  <a:cubicBezTo>
                    <a:pt x="1623266" y="491277"/>
                    <a:pt x="1658268" y="681506"/>
                    <a:pt x="1582607" y="899686"/>
                  </a:cubicBezTo>
                  <a:cubicBezTo>
                    <a:pt x="1544963" y="975905"/>
                    <a:pt x="1457909" y="1079497"/>
                    <a:pt x="1383500" y="1237910"/>
                  </a:cubicBezTo>
                  <a:cubicBezTo>
                    <a:pt x="1309091" y="1396323"/>
                    <a:pt x="1249562" y="1459443"/>
                    <a:pt x="1176266" y="1589939"/>
                  </a:cubicBezTo>
                  <a:cubicBezTo>
                    <a:pt x="1055326" y="1785063"/>
                    <a:pt x="1036946" y="1833806"/>
                    <a:pt x="902948" y="2030826"/>
                  </a:cubicBezTo>
                  <a:cubicBezTo>
                    <a:pt x="763850" y="1854421"/>
                    <a:pt x="688685" y="1714347"/>
                    <a:pt x="631295" y="1592700"/>
                  </a:cubicBezTo>
                  <a:cubicBezTo>
                    <a:pt x="602408" y="1514819"/>
                    <a:pt x="503105" y="1353446"/>
                    <a:pt x="427337" y="1246328"/>
                  </a:cubicBezTo>
                  <a:cubicBezTo>
                    <a:pt x="351568" y="1139210"/>
                    <a:pt x="285932" y="1042136"/>
                    <a:pt x="223378" y="899956"/>
                  </a:cubicBezTo>
                  <a:cubicBezTo>
                    <a:pt x="147497" y="711639"/>
                    <a:pt x="156121" y="523708"/>
                    <a:pt x="302245" y="380279"/>
                  </a:cubicBezTo>
                  <a:cubicBezTo>
                    <a:pt x="417955" y="239124"/>
                    <a:pt x="710455" y="138984"/>
                    <a:pt x="903387" y="134684"/>
                  </a:cubicBezTo>
                  <a:moveTo>
                    <a:pt x="903387" y="0"/>
                  </a:moveTo>
                  <a:cubicBezTo>
                    <a:pt x="661721" y="-7903"/>
                    <a:pt x="318834" y="89776"/>
                    <a:pt x="156867" y="305126"/>
                  </a:cubicBezTo>
                  <a:cubicBezTo>
                    <a:pt x="-3452" y="493744"/>
                    <a:pt x="-37242" y="756928"/>
                    <a:pt x="61876" y="951607"/>
                  </a:cubicBezTo>
                  <a:cubicBezTo>
                    <a:pt x="159982" y="1098199"/>
                    <a:pt x="200187" y="1149628"/>
                    <a:pt x="270986" y="1306795"/>
                  </a:cubicBezTo>
                  <a:cubicBezTo>
                    <a:pt x="341785" y="1463962"/>
                    <a:pt x="362459" y="1485388"/>
                    <a:pt x="471896" y="1648055"/>
                  </a:cubicBezTo>
                  <a:cubicBezTo>
                    <a:pt x="567689" y="1828409"/>
                    <a:pt x="744564" y="2024572"/>
                    <a:pt x="825746" y="2218440"/>
                  </a:cubicBezTo>
                  <a:cubicBezTo>
                    <a:pt x="848072" y="2250336"/>
                    <a:pt x="904090" y="2267474"/>
                    <a:pt x="944021" y="2246878"/>
                  </a:cubicBezTo>
                  <a:cubicBezTo>
                    <a:pt x="960227" y="2242975"/>
                    <a:pt x="969853" y="2229250"/>
                    <a:pt x="981026" y="2218440"/>
                  </a:cubicBezTo>
                  <a:cubicBezTo>
                    <a:pt x="1127374" y="1998325"/>
                    <a:pt x="1263045" y="1803237"/>
                    <a:pt x="1334964" y="1648055"/>
                  </a:cubicBezTo>
                  <a:cubicBezTo>
                    <a:pt x="1423772" y="1500119"/>
                    <a:pt x="1470926" y="1438683"/>
                    <a:pt x="1531732" y="1313760"/>
                  </a:cubicBezTo>
                  <a:cubicBezTo>
                    <a:pt x="1592538" y="1188837"/>
                    <a:pt x="1675676" y="1031230"/>
                    <a:pt x="1744897" y="951607"/>
                  </a:cubicBezTo>
                  <a:cubicBezTo>
                    <a:pt x="1842406" y="745797"/>
                    <a:pt x="1829566" y="476646"/>
                    <a:pt x="1649994" y="305126"/>
                  </a:cubicBezTo>
                  <a:cubicBezTo>
                    <a:pt x="1505393" y="51709"/>
                    <a:pt x="1218856" y="14465"/>
                    <a:pt x="903387" y="0"/>
                  </a:cubicBezTo>
                  <a:close/>
                </a:path>
              </a:pathLst>
            </a:custGeom>
            <a:solidFill>
              <a:srgbClr val="000000"/>
            </a:solidFill>
            <a:ln w="87610" cap="flat">
              <a:solidFill>
                <a:schemeClr val="bg2">
                  <a:lumMod val="75000"/>
                </a:schemeClr>
              </a:solidFill>
              <a:prstDash val="solid"/>
              <a:miter/>
              <a:extLst>
                <a:ext uri="{C807C97D-BFC1-408E-A445-0C87EB9F89A2}">
                  <ask:lineSketchStyleProps xmlns:ask="http://schemas.microsoft.com/office/drawing/2018/sketchyshapes" sd="260264042">
                    <a:custGeom>
                      <a:avLst/>
                      <a:gdLst>
                        <a:gd name="connsiteX0" fmla="*/ 902948 w 1806806"/>
                        <a:gd name="connsiteY0" fmla="*/ 134684 h 2254569"/>
                        <a:gd name="connsiteX1" fmla="*/ 1504879 w 1806806"/>
                        <a:gd name="connsiteY1" fmla="*/ 381155 h 2254569"/>
                        <a:gd name="connsiteX2" fmla="*/ 1582607 w 1806806"/>
                        <a:gd name="connsiteY2" fmla="*/ 899686 h 2254569"/>
                        <a:gd name="connsiteX3" fmla="*/ 1176266 w 1806806"/>
                        <a:gd name="connsiteY3" fmla="*/ 1589939 h 2254569"/>
                        <a:gd name="connsiteX4" fmla="*/ 902948 w 1806806"/>
                        <a:gd name="connsiteY4" fmla="*/ 2030826 h 2254569"/>
                        <a:gd name="connsiteX5" fmla="*/ 631295 w 1806806"/>
                        <a:gd name="connsiteY5" fmla="*/ 1592700 h 2254569"/>
                        <a:gd name="connsiteX6" fmla="*/ 223378 w 1806806"/>
                        <a:gd name="connsiteY6" fmla="*/ 899956 h 2254569"/>
                        <a:gd name="connsiteX7" fmla="*/ 302245 w 1806806"/>
                        <a:gd name="connsiteY7" fmla="*/ 380279 h 2254569"/>
                        <a:gd name="connsiteX8" fmla="*/ 903387 w 1806806"/>
                        <a:gd name="connsiteY8" fmla="*/ 134684 h 2254569"/>
                        <a:gd name="connsiteX9" fmla="*/ 903387 w 1806806"/>
                        <a:gd name="connsiteY9" fmla="*/ 0 h 2254569"/>
                        <a:gd name="connsiteX10" fmla="*/ 156867 w 1806806"/>
                        <a:gd name="connsiteY10" fmla="*/ 305126 h 2254569"/>
                        <a:gd name="connsiteX11" fmla="*/ 61876 w 1806806"/>
                        <a:gd name="connsiteY11" fmla="*/ 951607 h 2254569"/>
                        <a:gd name="connsiteX12" fmla="*/ 471896 w 1806806"/>
                        <a:gd name="connsiteY12" fmla="*/ 1648055 h 2254569"/>
                        <a:gd name="connsiteX13" fmla="*/ 825746 w 1806806"/>
                        <a:gd name="connsiteY13" fmla="*/ 2218440 h 2254569"/>
                        <a:gd name="connsiteX14" fmla="*/ 944021 w 1806806"/>
                        <a:gd name="connsiteY14" fmla="*/ 2246878 h 2254569"/>
                        <a:gd name="connsiteX15" fmla="*/ 981026 w 1806806"/>
                        <a:gd name="connsiteY15" fmla="*/ 2218440 h 2254569"/>
                        <a:gd name="connsiteX16" fmla="*/ 1334964 w 1806806"/>
                        <a:gd name="connsiteY16" fmla="*/ 1648055 h 2254569"/>
                        <a:gd name="connsiteX17" fmla="*/ 1744897 w 1806806"/>
                        <a:gd name="connsiteY17" fmla="*/ 951607 h 2254569"/>
                        <a:gd name="connsiteX18" fmla="*/ 1649994 w 1806806"/>
                        <a:gd name="connsiteY18" fmla="*/ 305126 h 2254569"/>
                        <a:gd name="connsiteX19" fmla="*/ 903387 w 1806806"/>
                        <a:gd name="connsiteY19" fmla="*/ 0 h 225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06806" h="2254569">
                          <a:moveTo>
                            <a:pt x="902948" y="134684"/>
                          </a:moveTo>
                          <a:cubicBezTo>
                            <a:pt x="1144553" y="134468"/>
                            <a:pt x="1370358" y="226929"/>
                            <a:pt x="1504879" y="381155"/>
                          </a:cubicBezTo>
                          <a:cubicBezTo>
                            <a:pt x="1639338" y="533899"/>
                            <a:pt x="1668353" y="727453"/>
                            <a:pt x="1582607" y="899686"/>
                          </a:cubicBezTo>
                          <a:lnTo>
                            <a:pt x="1176266" y="1589939"/>
                          </a:lnTo>
                          <a:lnTo>
                            <a:pt x="902948" y="2030826"/>
                          </a:lnTo>
                          <a:lnTo>
                            <a:pt x="631295" y="1592700"/>
                          </a:lnTo>
                          <a:lnTo>
                            <a:pt x="223378" y="899956"/>
                          </a:lnTo>
                          <a:cubicBezTo>
                            <a:pt x="137579" y="727238"/>
                            <a:pt x="167023" y="533192"/>
                            <a:pt x="302245" y="380279"/>
                          </a:cubicBezTo>
                          <a:cubicBezTo>
                            <a:pt x="436783" y="226491"/>
                            <a:pt x="662246" y="134381"/>
                            <a:pt x="903387" y="134684"/>
                          </a:cubicBezTo>
                          <a:moveTo>
                            <a:pt x="903387" y="0"/>
                          </a:moveTo>
                          <a:cubicBezTo>
                            <a:pt x="603928" y="-242"/>
                            <a:pt x="324003" y="114178"/>
                            <a:pt x="156867" y="305126"/>
                          </a:cubicBezTo>
                          <a:cubicBezTo>
                            <a:pt x="-11024" y="495555"/>
                            <a:pt x="-46532" y="737204"/>
                            <a:pt x="61876" y="951607"/>
                          </a:cubicBezTo>
                          <a:lnTo>
                            <a:pt x="471896" y="1648055"/>
                          </a:lnTo>
                          <a:lnTo>
                            <a:pt x="825746" y="2218440"/>
                          </a:lnTo>
                          <a:cubicBezTo>
                            <a:pt x="848188" y="2251390"/>
                            <a:pt x="901143" y="2264124"/>
                            <a:pt x="944021" y="2246878"/>
                          </a:cubicBezTo>
                          <a:cubicBezTo>
                            <a:pt x="959838" y="2240514"/>
                            <a:pt x="972746" y="2230595"/>
                            <a:pt x="981026" y="2218440"/>
                          </a:cubicBezTo>
                          <a:lnTo>
                            <a:pt x="1334964" y="1648055"/>
                          </a:lnTo>
                          <a:lnTo>
                            <a:pt x="1744897" y="951607"/>
                          </a:lnTo>
                          <a:cubicBezTo>
                            <a:pt x="1853331" y="737211"/>
                            <a:pt x="1817858" y="495568"/>
                            <a:pt x="1649994" y="305126"/>
                          </a:cubicBezTo>
                          <a:cubicBezTo>
                            <a:pt x="1482814" y="114185"/>
                            <a:pt x="1202862" y="-229"/>
                            <a:pt x="903387" y="0"/>
                          </a:cubicBezTo>
                          <a:close/>
                        </a:path>
                      </a:pathLst>
                    </a:custGeom>
                    <ask:type>
                      <ask:lineSketchFreehand/>
                    </ask:type>
                  </ask:lineSketchStyleProps>
                </a:ext>
              </a:extLst>
            </a:ln>
          </p:spPr>
          <p:txBody>
            <a:bodyPr rtlCol="0" anchor="ctr"/>
            <a:lstStyle/>
            <a:p>
              <a:endParaRPr lang="fi-FI"/>
            </a:p>
          </p:txBody>
        </p:sp>
        <p:sp>
          <p:nvSpPr>
            <p:cNvPr id="9" name="Freeform: Shape 8">
              <a:extLst>
                <a:ext uri="{FF2B5EF4-FFF2-40B4-BE49-F238E27FC236}">
                  <a16:creationId xmlns:a16="http://schemas.microsoft.com/office/drawing/2014/main" id="{0BC2F036-4BB8-1D7C-77D8-D95495D02BEB}"/>
                </a:ext>
              </a:extLst>
            </p:cNvPr>
            <p:cNvSpPr/>
            <p:nvPr/>
          </p:nvSpPr>
          <p:spPr>
            <a:xfrm>
              <a:off x="7204435" y="1652969"/>
              <a:ext cx="776756" cy="596922"/>
            </a:xfrm>
            <a:custGeom>
              <a:avLst/>
              <a:gdLst>
                <a:gd name="connsiteX0" fmla="*/ 387938 w 776756"/>
                <a:gd name="connsiteY0" fmla="*/ 134689 h 596922"/>
                <a:gd name="connsiteX1" fmla="*/ 601054 w 776756"/>
                <a:gd name="connsiteY1" fmla="*/ 298464 h 596922"/>
                <a:gd name="connsiteX2" fmla="*/ 387938 w 776756"/>
                <a:gd name="connsiteY2" fmla="*/ 462239 h 596922"/>
                <a:gd name="connsiteX3" fmla="*/ 174822 w 776756"/>
                <a:gd name="connsiteY3" fmla="*/ 298464 h 596922"/>
                <a:gd name="connsiteX4" fmla="*/ 383355 w 776756"/>
                <a:gd name="connsiteY4" fmla="*/ 134689 h 596922"/>
                <a:gd name="connsiteX5" fmla="*/ 387938 w 776756"/>
                <a:gd name="connsiteY5" fmla="*/ 134689 h 596922"/>
                <a:gd name="connsiteX6" fmla="*/ 387938 w 776756"/>
                <a:gd name="connsiteY6" fmla="*/ 5 h 596922"/>
                <a:gd name="connsiteX7" fmla="*/ 0 w 776756"/>
                <a:gd name="connsiteY7" fmla="*/ 298800 h 596922"/>
                <a:gd name="connsiteX8" fmla="*/ 388815 w 776756"/>
                <a:gd name="connsiteY8" fmla="*/ 596922 h 596922"/>
                <a:gd name="connsiteX9" fmla="*/ 776753 w 776756"/>
                <a:gd name="connsiteY9" fmla="*/ 298464 h 596922"/>
                <a:gd name="connsiteX10" fmla="*/ 391716 w 776756"/>
                <a:gd name="connsiteY10" fmla="*/ 5 h 596922"/>
                <a:gd name="connsiteX11" fmla="*/ 388377 w 776756"/>
                <a:gd name="connsiteY11" fmla="*/ 5 h 596922"/>
                <a:gd name="connsiteX12" fmla="*/ 387938 w 776756"/>
                <a:gd name="connsiteY12" fmla="*/ 5 h 59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756" h="596922" fill="none" extrusionOk="0">
                  <a:moveTo>
                    <a:pt x="387938" y="134689"/>
                  </a:moveTo>
                  <a:cubicBezTo>
                    <a:pt x="522723" y="128545"/>
                    <a:pt x="587909" y="203880"/>
                    <a:pt x="601054" y="298464"/>
                  </a:cubicBezTo>
                  <a:cubicBezTo>
                    <a:pt x="601380" y="370094"/>
                    <a:pt x="532851" y="464769"/>
                    <a:pt x="387938" y="462239"/>
                  </a:cubicBezTo>
                  <a:cubicBezTo>
                    <a:pt x="280225" y="445080"/>
                    <a:pt x="165529" y="402036"/>
                    <a:pt x="174822" y="298464"/>
                  </a:cubicBezTo>
                  <a:cubicBezTo>
                    <a:pt x="165819" y="184366"/>
                    <a:pt x="257650" y="158724"/>
                    <a:pt x="383355" y="134689"/>
                  </a:cubicBezTo>
                  <a:cubicBezTo>
                    <a:pt x="385460" y="134862"/>
                    <a:pt x="386970" y="134524"/>
                    <a:pt x="387938" y="134689"/>
                  </a:cubicBezTo>
                  <a:moveTo>
                    <a:pt x="387938" y="5"/>
                  </a:moveTo>
                  <a:cubicBezTo>
                    <a:pt x="206735" y="-2137"/>
                    <a:pt x="4312" y="97590"/>
                    <a:pt x="0" y="298800"/>
                  </a:cubicBezTo>
                  <a:cubicBezTo>
                    <a:pt x="9304" y="459762"/>
                    <a:pt x="182579" y="562229"/>
                    <a:pt x="388815" y="596922"/>
                  </a:cubicBezTo>
                  <a:cubicBezTo>
                    <a:pt x="628027" y="575947"/>
                    <a:pt x="757761" y="476067"/>
                    <a:pt x="776753" y="298464"/>
                  </a:cubicBezTo>
                  <a:cubicBezTo>
                    <a:pt x="808104" y="129583"/>
                    <a:pt x="600768" y="2399"/>
                    <a:pt x="391716" y="5"/>
                  </a:cubicBezTo>
                  <a:cubicBezTo>
                    <a:pt x="391036" y="119"/>
                    <a:pt x="389969" y="-78"/>
                    <a:pt x="388377" y="5"/>
                  </a:cubicBezTo>
                  <a:cubicBezTo>
                    <a:pt x="388180" y="6"/>
                    <a:pt x="388036" y="23"/>
                    <a:pt x="387938" y="5"/>
                  </a:cubicBezTo>
                  <a:close/>
                </a:path>
                <a:path w="776756" h="596922" stroke="0" extrusionOk="0">
                  <a:moveTo>
                    <a:pt x="387938" y="134689"/>
                  </a:moveTo>
                  <a:cubicBezTo>
                    <a:pt x="498942" y="144437"/>
                    <a:pt x="611214" y="207385"/>
                    <a:pt x="601054" y="298464"/>
                  </a:cubicBezTo>
                  <a:cubicBezTo>
                    <a:pt x="623647" y="395383"/>
                    <a:pt x="500364" y="446690"/>
                    <a:pt x="387938" y="462239"/>
                  </a:cubicBezTo>
                  <a:cubicBezTo>
                    <a:pt x="287864" y="454026"/>
                    <a:pt x="172303" y="368267"/>
                    <a:pt x="174822" y="298464"/>
                  </a:cubicBezTo>
                  <a:cubicBezTo>
                    <a:pt x="184221" y="209549"/>
                    <a:pt x="279603" y="153828"/>
                    <a:pt x="383355" y="134689"/>
                  </a:cubicBezTo>
                  <a:cubicBezTo>
                    <a:pt x="384293" y="134542"/>
                    <a:pt x="386776" y="134710"/>
                    <a:pt x="387938" y="134689"/>
                  </a:cubicBezTo>
                  <a:moveTo>
                    <a:pt x="387938" y="5"/>
                  </a:moveTo>
                  <a:cubicBezTo>
                    <a:pt x="176220" y="-12673"/>
                    <a:pt x="2222" y="137051"/>
                    <a:pt x="0" y="298800"/>
                  </a:cubicBezTo>
                  <a:cubicBezTo>
                    <a:pt x="-24922" y="447516"/>
                    <a:pt x="209326" y="575923"/>
                    <a:pt x="388815" y="596922"/>
                  </a:cubicBezTo>
                  <a:cubicBezTo>
                    <a:pt x="600552" y="599544"/>
                    <a:pt x="780524" y="462107"/>
                    <a:pt x="776753" y="298464"/>
                  </a:cubicBezTo>
                  <a:cubicBezTo>
                    <a:pt x="808859" y="94777"/>
                    <a:pt x="610607" y="-3963"/>
                    <a:pt x="391716" y="5"/>
                  </a:cubicBezTo>
                  <a:cubicBezTo>
                    <a:pt x="390726" y="59"/>
                    <a:pt x="389787" y="56"/>
                    <a:pt x="388377" y="5"/>
                  </a:cubicBezTo>
                  <a:cubicBezTo>
                    <a:pt x="388208" y="2"/>
                    <a:pt x="388153" y="24"/>
                    <a:pt x="387938" y="5"/>
                  </a:cubicBezTo>
                  <a:close/>
                </a:path>
              </a:pathLst>
            </a:custGeom>
            <a:solidFill>
              <a:srgbClr val="000000"/>
            </a:solidFill>
            <a:ln w="87610" cap="flat">
              <a:solidFill>
                <a:schemeClr val="bg2">
                  <a:lumMod val="75000"/>
                </a:schemeClr>
              </a:solidFill>
              <a:prstDash val="solid"/>
              <a:miter/>
              <a:extLst>
                <a:ext uri="{C807C97D-BFC1-408E-A445-0C87EB9F89A2}">
                  <ask:lineSketchStyleProps xmlns:ask="http://schemas.microsoft.com/office/drawing/2018/sketchyshapes" sd="2738617024">
                    <a:custGeom>
                      <a:avLst/>
                      <a:gdLst>
                        <a:gd name="connsiteX0" fmla="*/ 387938 w 776756"/>
                        <a:gd name="connsiteY0" fmla="*/ 134689 h 596922"/>
                        <a:gd name="connsiteX1" fmla="*/ 601054 w 776756"/>
                        <a:gd name="connsiteY1" fmla="*/ 298464 h 596922"/>
                        <a:gd name="connsiteX2" fmla="*/ 387938 w 776756"/>
                        <a:gd name="connsiteY2" fmla="*/ 462239 h 596922"/>
                        <a:gd name="connsiteX3" fmla="*/ 174822 w 776756"/>
                        <a:gd name="connsiteY3" fmla="*/ 298464 h 596922"/>
                        <a:gd name="connsiteX4" fmla="*/ 383355 w 776756"/>
                        <a:gd name="connsiteY4" fmla="*/ 134689 h 596922"/>
                        <a:gd name="connsiteX5" fmla="*/ 387938 w 776756"/>
                        <a:gd name="connsiteY5" fmla="*/ 134689 h 596922"/>
                        <a:gd name="connsiteX6" fmla="*/ 387938 w 776756"/>
                        <a:gd name="connsiteY6" fmla="*/ 5 h 596922"/>
                        <a:gd name="connsiteX7" fmla="*/ 0 w 776756"/>
                        <a:gd name="connsiteY7" fmla="*/ 298800 h 596922"/>
                        <a:gd name="connsiteX8" fmla="*/ 388815 w 776756"/>
                        <a:gd name="connsiteY8" fmla="*/ 596922 h 596922"/>
                        <a:gd name="connsiteX9" fmla="*/ 776753 w 776756"/>
                        <a:gd name="connsiteY9" fmla="*/ 298464 h 596922"/>
                        <a:gd name="connsiteX10" fmla="*/ 391716 w 776756"/>
                        <a:gd name="connsiteY10" fmla="*/ 5 h 596922"/>
                        <a:gd name="connsiteX11" fmla="*/ 388377 w 776756"/>
                        <a:gd name="connsiteY11" fmla="*/ 5 h 59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6756" h="596922">
                          <a:moveTo>
                            <a:pt x="387938" y="134689"/>
                          </a:moveTo>
                          <a:cubicBezTo>
                            <a:pt x="505643" y="134689"/>
                            <a:pt x="601054" y="208010"/>
                            <a:pt x="601054" y="298464"/>
                          </a:cubicBezTo>
                          <a:cubicBezTo>
                            <a:pt x="601054" y="388917"/>
                            <a:pt x="505643" y="462239"/>
                            <a:pt x="387938" y="462239"/>
                          </a:cubicBezTo>
                          <a:cubicBezTo>
                            <a:pt x="270233" y="462239"/>
                            <a:pt x="174822" y="388917"/>
                            <a:pt x="174822" y="298464"/>
                          </a:cubicBezTo>
                          <a:cubicBezTo>
                            <a:pt x="173560" y="208987"/>
                            <a:pt x="266921" y="135658"/>
                            <a:pt x="383355" y="134689"/>
                          </a:cubicBezTo>
                          <a:cubicBezTo>
                            <a:pt x="384880" y="134675"/>
                            <a:pt x="386414" y="134675"/>
                            <a:pt x="387938" y="134689"/>
                          </a:cubicBezTo>
                          <a:moveTo>
                            <a:pt x="387938" y="5"/>
                          </a:moveTo>
                          <a:cubicBezTo>
                            <a:pt x="173446" y="194"/>
                            <a:pt x="-245" y="133968"/>
                            <a:pt x="0" y="298800"/>
                          </a:cubicBezTo>
                          <a:cubicBezTo>
                            <a:pt x="246" y="463633"/>
                            <a:pt x="174323" y="597111"/>
                            <a:pt x="388815" y="596922"/>
                          </a:cubicBezTo>
                          <a:cubicBezTo>
                            <a:pt x="603140" y="596734"/>
                            <a:pt x="776753" y="463168"/>
                            <a:pt x="776753" y="298464"/>
                          </a:cubicBezTo>
                          <a:cubicBezTo>
                            <a:pt x="777673" y="134338"/>
                            <a:pt x="605287" y="712"/>
                            <a:pt x="391716" y="5"/>
                          </a:cubicBezTo>
                          <a:cubicBezTo>
                            <a:pt x="390602" y="-2"/>
                            <a:pt x="389489" y="-2"/>
                            <a:pt x="388377" y="5"/>
                          </a:cubicBezTo>
                          <a:close/>
                        </a:path>
                      </a:pathLst>
                    </a:custGeom>
                    <ask:type>
                      <ask:lineSketchFreehand/>
                    </ask:type>
                  </ask:lineSketchStyleProps>
                </a:ext>
              </a:extLst>
            </a:ln>
          </p:spPr>
          <p:txBody>
            <a:bodyPr rtlCol="0" anchor="ctr"/>
            <a:lstStyle/>
            <a:p>
              <a:endParaRPr lang="fi-FI"/>
            </a:p>
          </p:txBody>
        </p:sp>
      </p:grpSp>
    </p:spTree>
    <p:extLst>
      <p:ext uri="{BB962C8B-B14F-4D97-AF65-F5344CB8AC3E}">
        <p14:creationId xmlns:p14="http://schemas.microsoft.com/office/powerpoint/2010/main" val="766311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99C0-8E97-46A1-A0F3-13FEF12E97F8}"/>
              </a:ext>
            </a:extLst>
          </p:cNvPr>
          <p:cNvSpPr>
            <a:spLocks noGrp="1"/>
          </p:cNvSpPr>
          <p:nvPr>
            <p:ph type="title"/>
          </p:nvPr>
        </p:nvSpPr>
        <p:spPr/>
        <p:txBody>
          <a:bodyPr/>
          <a:lstStyle/>
          <a:p>
            <a:r>
              <a:rPr lang="fi-FI" dirty="0" err="1"/>
              <a:t>Aims</a:t>
            </a:r>
            <a:r>
              <a:rPr lang="fi-FI" dirty="0"/>
              <a:t>:</a:t>
            </a:r>
          </a:p>
        </p:txBody>
      </p:sp>
      <p:sp>
        <p:nvSpPr>
          <p:cNvPr id="3" name="Content Placeholder 2">
            <a:extLst>
              <a:ext uri="{FF2B5EF4-FFF2-40B4-BE49-F238E27FC236}">
                <a16:creationId xmlns:a16="http://schemas.microsoft.com/office/drawing/2014/main" id="{41F94D82-B493-DC68-392D-E49873A3E2FA}"/>
              </a:ext>
            </a:extLst>
          </p:cNvPr>
          <p:cNvSpPr>
            <a:spLocks noGrp="1"/>
          </p:cNvSpPr>
          <p:nvPr>
            <p:ph idx="1"/>
          </p:nvPr>
        </p:nvSpPr>
        <p:spPr/>
        <p:txBody>
          <a:bodyPr>
            <a:normAutofit/>
          </a:bodyPr>
          <a:lstStyle/>
          <a:p>
            <a:r>
              <a:rPr lang="fi-FI" dirty="0"/>
              <a:t>To </a:t>
            </a:r>
            <a:r>
              <a:rPr lang="fi-FI" dirty="0" err="1"/>
              <a:t>gain</a:t>
            </a:r>
            <a:r>
              <a:rPr lang="fi-FI" dirty="0"/>
              <a:t> a </a:t>
            </a:r>
            <a:r>
              <a:rPr lang="fi-FI" dirty="0" err="1"/>
              <a:t>comprehensive</a:t>
            </a:r>
            <a:r>
              <a:rPr lang="fi-FI" dirty="0"/>
              <a:t> </a:t>
            </a:r>
            <a:r>
              <a:rPr lang="fi-FI" dirty="0" err="1"/>
              <a:t>overview</a:t>
            </a:r>
            <a:r>
              <a:rPr lang="fi-FI" dirty="0"/>
              <a:t> of </a:t>
            </a:r>
            <a:r>
              <a:rPr lang="fi-FI" dirty="0" err="1"/>
              <a:t>different</a:t>
            </a:r>
            <a:r>
              <a:rPr lang="fi-FI" dirty="0"/>
              <a:t> </a:t>
            </a:r>
            <a:r>
              <a:rPr lang="fi-FI" dirty="0" err="1"/>
              <a:t>theories</a:t>
            </a:r>
            <a:r>
              <a:rPr lang="fi-FI" dirty="0"/>
              <a:t> of </a:t>
            </a:r>
            <a:r>
              <a:rPr lang="fi-FI" dirty="0" err="1"/>
              <a:t>learning</a:t>
            </a:r>
            <a:r>
              <a:rPr lang="fi-FI" dirty="0"/>
              <a:t> &amp; </a:t>
            </a:r>
            <a:r>
              <a:rPr lang="fi-FI" dirty="0" err="1"/>
              <a:t>different</a:t>
            </a:r>
            <a:r>
              <a:rPr lang="fi-FI" dirty="0"/>
              <a:t> </a:t>
            </a:r>
            <a:r>
              <a:rPr lang="fi-FI" dirty="0" err="1"/>
              <a:t>definitions</a:t>
            </a:r>
            <a:r>
              <a:rPr lang="fi-FI" dirty="0"/>
              <a:t> of </a:t>
            </a:r>
            <a:r>
              <a:rPr lang="fi-FI" dirty="0" err="1"/>
              <a:t>learning</a:t>
            </a:r>
            <a:endParaRPr lang="fi-FI" dirty="0"/>
          </a:p>
          <a:p>
            <a:pPr lvl="1"/>
            <a:r>
              <a:rPr lang="fi-FI" dirty="0" err="1"/>
              <a:t>What</a:t>
            </a:r>
            <a:r>
              <a:rPr lang="fi-FI" dirty="0"/>
              <a:t> is </a:t>
            </a:r>
            <a:r>
              <a:rPr lang="fi-FI" dirty="0" err="1"/>
              <a:t>involved</a:t>
            </a:r>
            <a:r>
              <a:rPr lang="fi-FI" dirty="0"/>
              <a:t> in a </a:t>
            </a:r>
            <a:r>
              <a:rPr lang="fi-FI" dirty="0" err="1"/>
              <a:t>theory</a:t>
            </a:r>
            <a:r>
              <a:rPr lang="fi-FI" dirty="0"/>
              <a:t> of </a:t>
            </a:r>
            <a:r>
              <a:rPr lang="fi-FI" dirty="0" err="1"/>
              <a:t>learning</a:t>
            </a:r>
            <a:endParaRPr lang="fi-FI" dirty="0"/>
          </a:p>
          <a:p>
            <a:pPr lvl="1"/>
            <a:r>
              <a:rPr lang="fi-FI" dirty="0" err="1"/>
              <a:t>Different</a:t>
            </a:r>
            <a:r>
              <a:rPr lang="fi-FI" dirty="0"/>
              <a:t> </a:t>
            </a:r>
            <a:r>
              <a:rPr lang="fi-FI" dirty="0" err="1"/>
              <a:t>foci</a:t>
            </a:r>
            <a:r>
              <a:rPr lang="fi-FI" dirty="0"/>
              <a:t> and </a:t>
            </a:r>
            <a:r>
              <a:rPr lang="fi-FI" dirty="0" err="1"/>
              <a:t>interests</a:t>
            </a:r>
            <a:endParaRPr lang="fi-FI" dirty="0"/>
          </a:p>
          <a:p>
            <a:pPr lvl="1"/>
            <a:r>
              <a:rPr lang="fi-FI" dirty="0" err="1"/>
              <a:t>Implications</a:t>
            </a:r>
            <a:r>
              <a:rPr lang="fi-FI" dirty="0"/>
              <a:t> for </a:t>
            </a:r>
            <a:r>
              <a:rPr lang="fi-FI" dirty="0" err="1"/>
              <a:t>teachers</a:t>
            </a:r>
            <a:r>
              <a:rPr lang="fi-FI" dirty="0"/>
              <a:t> / </a:t>
            </a:r>
            <a:r>
              <a:rPr lang="fi-FI" dirty="0" err="1"/>
              <a:t>counsellors</a:t>
            </a:r>
            <a:endParaRPr lang="fi-FI" dirty="0"/>
          </a:p>
          <a:p>
            <a:r>
              <a:rPr lang="fi-FI" dirty="0"/>
              <a:t>The </a:t>
            </a:r>
            <a:r>
              <a:rPr lang="fi-FI" dirty="0" err="1"/>
              <a:t>value</a:t>
            </a:r>
            <a:r>
              <a:rPr lang="fi-FI" dirty="0"/>
              <a:t> of </a:t>
            </a:r>
            <a:r>
              <a:rPr lang="fi-FI" dirty="0" err="1"/>
              <a:t>theory</a:t>
            </a:r>
            <a:r>
              <a:rPr lang="fi-FI" dirty="0"/>
              <a:t> &amp; the </a:t>
            </a:r>
            <a:r>
              <a:rPr lang="fi-FI" dirty="0" err="1"/>
              <a:t>limits</a:t>
            </a:r>
            <a:r>
              <a:rPr lang="fi-FI" dirty="0"/>
              <a:t> of </a:t>
            </a:r>
            <a:r>
              <a:rPr lang="fi-FI" dirty="0" err="1"/>
              <a:t>theory</a:t>
            </a:r>
            <a:r>
              <a:rPr lang="fi-FI" dirty="0"/>
              <a:t> – the </a:t>
            </a:r>
            <a:r>
              <a:rPr lang="fi-FI" dirty="0" err="1"/>
              <a:t>benefit</a:t>
            </a:r>
            <a:r>
              <a:rPr lang="fi-FI" dirty="0"/>
              <a:t> of </a:t>
            </a:r>
            <a:r>
              <a:rPr lang="fi-FI" dirty="0" err="1"/>
              <a:t>practice</a:t>
            </a:r>
            <a:r>
              <a:rPr lang="fi-FI" dirty="0"/>
              <a:t> and </a:t>
            </a:r>
            <a:r>
              <a:rPr lang="fi-FI" dirty="0" err="1"/>
              <a:t>experience</a:t>
            </a:r>
            <a:r>
              <a:rPr lang="fi-FI" dirty="0"/>
              <a:t> in </a:t>
            </a:r>
            <a:r>
              <a:rPr lang="fi-FI" dirty="0" err="1"/>
              <a:t>education</a:t>
            </a:r>
            <a:r>
              <a:rPr lang="fi-FI" dirty="0"/>
              <a:t> – </a:t>
            </a:r>
            <a:r>
              <a:rPr lang="fi-FI" dirty="0" err="1"/>
              <a:t>don’t</a:t>
            </a:r>
            <a:r>
              <a:rPr lang="fi-FI" dirty="0"/>
              <a:t> just </a:t>
            </a:r>
            <a:r>
              <a:rPr lang="fi-FI" dirty="0" err="1"/>
              <a:t>pay</a:t>
            </a:r>
            <a:r>
              <a:rPr lang="fi-FI" dirty="0"/>
              <a:t> </a:t>
            </a:r>
            <a:r>
              <a:rPr lang="fi-FI" dirty="0" err="1"/>
              <a:t>attention</a:t>
            </a:r>
            <a:r>
              <a:rPr lang="fi-FI" dirty="0"/>
              <a:t> to </a:t>
            </a:r>
            <a:r>
              <a:rPr lang="fi-FI" dirty="0" err="1"/>
              <a:t>your</a:t>
            </a:r>
            <a:r>
              <a:rPr lang="fi-FI" dirty="0"/>
              <a:t> </a:t>
            </a:r>
            <a:r>
              <a:rPr lang="fi-FI" dirty="0" err="1"/>
              <a:t>own</a:t>
            </a:r>
            <a:r>
              <a:rPr lang="fi-FI" dirty="0"/>
              <a:t> </a:t>
            </a:r>
            <a:r>
              <a:rPr lang="fi-FI" dirty="0" err="1"/>
              <a:t>journey</a:t>
            </a:r>
            <a:r>
              <a:rPr lang="fi-FI" dirty="0"/>
              <a:t>, </a:t>
            </a:r>
            <a:r>
              <a:rPr lang="fi-FI" dirty="0" err="1"/>
              <a:t>start</a:t>
            </a:r>
            <a:r>
              <a:rPr lang="fi-FI" dirty="0"/>
              <a:t> </a:t>
            </a:r>
            <a:r>
              <a:rPr lang="fi-FI" dirty="0" err="1"/>
              <a:t>using</a:t>
            </a:r>
            <a:r>
              <a:rPr lang="fi-FI" dirty="0"/>
              <a:t> a </a:t>
            </a:r>
            <a:r>
              <a:rPr lang="fi-FI" dirty="0" err="1"/>
              <a:t>pedagogical</a:t>
            </a:r>
            <a:r>
              <a:rPr lang="fi-FI" dirty="0"/>
              <a:t> </a:t>
            </a:r>
            <a:r>
              <a:rPr lang="fi-FI" dirty="0" err="1"/>
              <a:t>eye</a:t>
            </a:r>
            <a:r>
              <a:rPr lang="fi-FI" dirty="0"/>
              <a:t> to </a:t>
            </a:r>
            <a:r>
              <a:rPr lang="fi-FI" dirty="0" err="1"/>
              <a:t>pay</a:t>
            </a:r>
            <a:r>
              <a:rPr lang="fi-FI" dirty="0"/>
              <a:t> </a:t>
            </a:r>
            <a:r>
              <a:rPr lang="fi-FI" dirty="0" err="1"/>
              <a:t>attention</a:t>
            </a:r>
            <a:r>
              <a:rPr lang="fi-FI" dirty="0"/>
              <a:t> to the </a:t>
            </a:r>
            <a:r>
              <a:rPr lang="fi-FI" dirty="0" err="1"/>
              <a:t>experiences</a:t>
            </a:r>
            <a:r>
              <a:rPr lang="fi-FI" dirty="0"/>
              <a:t>, </a:t>
            </a:r>
            <a:r>
              <a:rPr lang="fi-FI" dirty="0" err="1"/>
              <a:t>actions</a:t>
            </a:r>
            <a:r>
              <a:rPr lang="fi-FI" dirty="0"/>
              <a:t> and </a:t>
            </a:r>
            <a:r>
              <a:rPr lang="fi-FI" dirty="0" err="1"/>
              <a:t>responses</a:t>
            </a:r>
            <a:r>
              <a:rPr lang="fi-FI" dirty="0"/>
              <a:t> of </a:t>
            </a:r>
            <a:r>
              <a:rPr lang="fi-FI" dirty="0" err="1"/>
              <a:t>others</a:t>
            </a:r>
            <a:r>
              <a:rPr lang="fi-FI" dirty="0"/>
              <a:t> ;)</a:t>
            </a:r>
          </a:p>
        </p:txBody>
      </p:sp>
      <p:pic>
        <p:nvPicPr>
          <p:cNvPr id="5" name="Picture 4">
            <a:extLst>
              <a:ext uri="{FF2B5EF4-FFF2-40B4-BE49-F238E27FC236}">
                <a16:creationId xmlns:a16="http://schemas.microsoft.com/office/drawing/2014/main" id="{1EDA90AE-3BDE-DFC3-579C-851B8D6DC19A}"/>
              </a:ext>
            </a:extLst>
          </p:cNvPr>
          <p:cNvPicPr>
            <a:picLocks noChangeAspect="1"/>
          </p:cNvPicPr>
          <p:nvPr/>
        </p:nvPicPr>
        <p:blipFill>
          <a:blip r:embed="rId2"/>
          <a:stretch>
            <a:fillRect/>
          </a:stretch>
        </p:blipFill>
        <p:spPr>
          <a:xfrm>
            <a:off x="518160" y="5913818"/>
            <a:ext cx="8470754" cy="796164"/>
          </a:xfrm>
          <a:prstGeom prst="rect">
            <a:avLst/>
          </a:prstGeom>
        </p:spPr>
      </p:pic>
      <p:sp>
        <p:nvSpPr>
          <p:cNvPr id="6" name="TextBox 5">
            <a:extLst>
              <a:ext uri="{FF2B5EF4-FFF2-40B4-BE49-F238E27FC236}">
                <a16:creationId xmlns:a16="http://schemas.microsoft.com/office/drawing/2014/main" id="{0A9A12C0-04E8-8A5E-433E-168AD3926BE5}"/>
              </a:ext>
            </a:extLst>
          </p:cNvPr>
          <p:cNvSpPr txBox="1"/>
          <p:nvPr/>
        </p:nvSpPr>
        <p:spPr>
          <a:xfrm>
            <a:off x="8988914" y="6308209"/>
            <a:ext cx="2219838" cy="369332"/>
          </a:xfrm>
          <a:prstGeom prst="rect">
            <a:avLst/>
          </a:prstGeom>
          <a:noFill/>
        </p:spPr>
        <p:txBody>
          <a:bodyPr wrap="none" rtlCol="0">
            <a:spAutoFit/>
          </a:bodyPr>
          <a:lstStyle/>
          <a:p>
            <a:r>
              <a:rPr lang="fi-FI" dirty="0"/>
              <a:t>William James, 1899</a:t>
            </a:r>
          </a:p>
        </p:txBody>
      </p:sp>
    </p:spTree>
    <p:extLst>
      <p:ext uri="{BB962C8B-B14F-4D97-AF65-F5344CB8AC3E}">
        <p14:creationId xmlns:p14="http://schemas.microsoft.com/office/powerpoint/2010/main" val="3567410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833-FCB4-706F-ECA7-4EB9E32E4762}"/>
              </a:ext>
            </a:extLst>
          </p:cNvPr>
          <p:cNvSpPr>
            <a:spLocks noGrp="1"/>
          </p:cNvSpPr>
          <p:nvPr>
            <p:ph type="title"/>
          </p:nvPr>
        </p:nvSpPr>
        <p:spPr/>
        <p:txBody>
          <a:bodyPr/>
          <a:lstStyle/>
          <a:p>
            <a:r>
              <a:rPr lang="fi-FI" dirty="0" err="1"/>
              <a:t>References</a:t>
            </a:r>
            <a:r>
              <a:rPr lang="fi-FI" dirty="0"/>
              <a:t> </a:t>
            </a:r>
          </a:p>
        </p:txBody>
      </p:sp>
      <p:sp>
        <p:nvSpPr>
          <p:cNvPr id="3" name="Content Placeholder 2">
            <a:extLst>
              <a:ext uri="{FF2B5EF4-FFF2-40B4-BE49-F238E27FC236}">
                <a16:creationId xmlns:a16="http://schemas.microsoft.com/office/drawing/2014/main" id="{4EF61784-3B48-F3A6-A2F9-324E7E294D33}"/>
              </a:ext>
            </a:extLst>
          </p:cNvPr>
          <p:cNvSpPr>
            <a:spLocks noGrp="1"/>
          </p:cNvSpPr>
          <p:nvPr>
            <p:ph idx="1"/>
          </p:nvPr>
        </p:nvSpPr>
        <p:spPr/>
        <p:txBody>
          <a:bodyPr>
            <a:normAutofit fontScale="62500" lnSpcReduction="20000"/>
          </a:bodyPr>
          <a:lstStyle/>
          <a:p>
            <a:r>
              <a:rPr lang="en-US" dirty="0"/>
              <a:t>Anttila, E. (2015). Embodied learning in the arts. </a:t>
            </a:r>
            <a:r>
              <a:rPr lang="en-US" i="1" dirty="0"/>
              <a:t>International Yearbook for Research in Arts Education</a:t>
            </a:r>
            <a:r>
              <a:rPr lang="en-US" dirty="0"/>
              <a:t>, </a:t>
            </a:r>
            <a:r>
              <a:rPr lang="en-US" i="1" dirty="0"/>
              <a:t>3</a:t>
            </a:r>
            <a:r>
              <a:rPr lang="en-US" dirty="0"/>
              <a:t>(2015), 372-377.</a:t>
            </a:r>
          </a:p>
          <a:p>
            <a:r>
              <a:rPr lang="en-US" dirty="0"/>
              <a:t>Biesta, G. (2005). Against learning. Reclaiming a language for education in an age of learning. </a:t>
            </a:r>
            <a:r>
              <a:rPr lang="en-US" i="1" dirty="0"/>
              <a:t>Nordic Studies in Education</a:t>
            </a:r>
            <a:r>
              <a:rPr lang="en-US" dirty="0"/>
              <a:t>, </a:t>
            </a:r>
            <a:r>
              <a:rPr lang="en-US" i="1" dirty="0"/>
              <a:t>25</a:t>
            </a:r>
            <a:r>
              <a:rPr lang="en-US" dirty="0"/>
              <a:t>(1), 54-66.</a:t>
            </a:r>
          </a:p>
          <a:p>
            <a:r>
              <a:rPr lang="en-US" dirty="0"/>
              <a:t>Biesta, G. (2021). </a:t>
            </a:r>
            <a:r>
              <a:rPr lang="en-US" i="1" dirty="0"/>
              <a:t>World-</a:t>
            </a:r>
            <a:r>
              <a:rPr lang="en-US" i="1" dirty="0" err="1"/>
              <a:t>centred</a:t>
            </a:r>
            <a:r>
              <a:rPr lang="en-US" i="1" dirty="0"/>
              <a:t> education: A view for the present</a:t>
            </a:r>
            <a:r>
              <a:rPr lang="en-US" dirty="0"/>
              <a:t>. Routledge.</a:t>
            </a:r>
          </a:p>
          <a:p>
            <a:r>
              <a:rPr lang="en-US" dirty="0"/>
              <a:t>Bruner, J. (2004). A short history of psychological theories of learning. </a:t>
            </a:r>
            <a:r>
              <a:rPr lang="en-US" i="1" dirty="0"/>
              <a:t>Daedalus</a:t>
            </a:r>
            <a:r>
              <a:rPr lang="en-US" dirty="0"/>
              <a:t>, </a:t>
            </a:r>
            <a:r>
              <a:rPr lang="en-US" i="1" dirty="0"/>
              <a:t>133</a:t>
            </a:r>
            <a:r>
              <a:rPr lang="en-US" dirty="0"/>
              <a:t>(1), 13-20.</a:t>
            </a:r>
          </a:p>
          <a:p>
            <a:r>
              <a:rPr lang="en-US" dirty="0"/>
              <a:t>Illeris, K. (2018). An overview of the history of learning theory. </a:t>
            </a:r>
            <a:r>
              <a:rPr lang="en-US" i="1" dirty="0"/>
              <a:t>European Journal of Education</a:t>
            </a:r>
            <a:r>
              <a:rPr lang="en-US" dirty="0"/>
              <a:t>, </a:t>
            </a:r>
            <a:r>
              <a:rPr lang="en-US" i="1" dirty="0"/>
              <a:t>53</a:t>
            </a:r>
            <a:r>
              <a:rPr lang="en-US" dirty="0"/>
              <a:t>(1), 86-101.</a:t>
            </a:r>
          </a:p>
          <a:p>
            <a:r>
              <a:rPr lang="en-US" dirty="0"/>
              <a:t>James, W. (1958). </a:t>
            </a:r>
            <a:r>
              <a:rPr lang="en-US" i="1" dirty="0"/>
              <a:t>Talks to teachers</a:t>
            </a:r>
            <a:r>
              <a:rPr lang="en-US" dirty="0"/>
              <a:t> (p. 106). New York: Norton.</a:t>
            </a:r>
          </a:p>
          <a:p>
            <a:r>
              <a:rPr lang="en-US" dirty="0" err="1"/>
              <a:t>Kinchin</a:t>
            </a:r>
            <a:r>
              <a:rPr lang="en-US" dirty="0"/>
              <a:t>, I. (2004). Investigating students' beliefs about their preferred role as learners. </a:t>
            </a:r>
            <a:r>
              <a:rPr lang="en-US" i="1" dirty="0"/>
              <a:t>Educational research</a:t>
            </a:r>
            <a:r>
              <a:rPr lang="en-US" dirty="0"/>
              <a:t>, </a:t>
            </a:r>
            <a:r>
              <a:rPr lang="en-US" i="1" dirty="0"/>
              <a:t>46</a:t>
            </a:r>
            <a:r>
              <a:rPr lang="en-US" dirty="0"/>
              <a:t>(3), 301-312.</a:t>
            </a:r>
          </a:p>
          <a:p>
            <a:r>
              <a:rPr lang="en-US" dirty="0"/>
              <a:t>Morris, T. H. (2020). Experiential learning–a systematic review and revision of Kolb’s model. </a:t>
            </a:r>
            <a:r>
              <a:rPr lang="en-US" i="1" dirty="0"/>
              <a:t>Interactive learning environments</a:t>
            </a:r>
            <a:r>
              <a:rPr lang="en-US" dirty="0"/>
              <a:t>, </a:t>
            </a:r>
            <a:r>
              <a:rPr lang="en-US" i="1" dirty="0"/>
              <a:t>28</a:t>
            </a:r>
            <a:r>
              <a:rPr lang="en-US" dirty="0"/>
              <a:t>(8), 1064-1077.</a:t>
            </a:r>
          </a:p>
          <a:p>
            <a:r>
              <a:rPr lang="en-US" dirty="0"/>
              <a:t>Schlinger, H. D. (2022). The impact of BF Skinner's science of operant learning on early childhood research, theory, treatment, and care. In </a:t>
            </a:r>
            <a:r>
              <a:rPr lang="en-US" i="1" dirty="0"/>
              <a:t>The influence of theorists and pioneers on early childhood education</a:t>
            </a:r>
            <a:r>
              <a:rPr lang="en-US" dirty="0"/>
              <a:t> (pp. 101-118). Routledge.</a:t>
            </a:r>
          </a:p>
          <a:p>
            <a:endParaRPr lang="en-US" dirty="0"/>
          </a:p>
          <a:p>
            <a:endParaRPr lang="en-US" dirty="0"/>
          </a:p>
          <a:p>
            <a:endParaRPr lang="en-US" dirty="0"/>
          </a:p>
          <a:p>
            <a:endParaRPr lang="fi-FI" dirty="0"/>
          </a:p>
        </p:txBody>
      </p:sp>
    </p:spTree>
    <p:extLst>
      <p:ext uri="{BB962C8B-B14F-4D97-AF65-F5344CB8AC3E}">
        <p14:creationId xmlns:p14="http://schemas.microsoft.com/office/powerpoint/2010/main" val="323612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5CAA-6624-4423-A881-9CBDC587E336}"/>
              </a:ext>
            </a:extLst>
          </p:cNvPr>
          <p:cNvSpPr>
            <a:spLocks noGrp="1"/>
          </p:cNvSpPr>
          <p:nvPr>
            <p:ph type="title"/>
          </p:nvPr>
        </p:nvSpPr>
        <p:spPr/>
        <p:txBody>
          <a:bodyPr/>
          <a:lstStyle/>
          <a:p>
            <a:r>
              <a:rPr lang="fi-FI" dirty="0"/>
              <a:t>Pohdintaa yksin/pienryhmissä (n. 3 min.)</a:t>
            </a:r>
          </a:p>
        </p:txBody>
      </p:sp>
      <p:sp>
        <p:nvSpPr>
          <p:cNvPr id="3" name="Content Placeholder 2">
            <a:extLst>
              <a:ext uri="{FF2B5EF4-FFF2-40B4-BE49-F238E27FC236}">
                <a16:creationId xmlns:a16="http://schemas.microsoft.com/office/drawing/2014/main" id="{F32D569F-E061-8086-4B10-C50E0A52CEBF}"/>
              </a:ext>
            </a:extLst>
          </p:cNvPr>
          <p:cNvSpPr>
            <a:spLocks noGrp="1"/>
          </p:cNvSpPr>
          <p:nvPr>
            <p:ph idx="1"/>
          </p:nvPr>
        </p:nvSpPr>
        <p:spPr>
          <a:xfrm>
            <a:off x="838200" y="1825625"/>
            <a:ext cx="5976668" cy="4351338"/>
          </a:xfrm>
        </p:spPr>
        <p:txBody>
          <a:bodyPr/>
          <a:lstStyle/>
          <a:p>
            <a:r>
              <a:rPr lang="fi-FI" dirty="0"/>
              <a:t>Mitä oppiminen sinun mielestäsi on? Miten määrittelisit oppimisen? How </a:t>
            </a:r>
            <a:r>
              <a:rPr lang="fi-FI" dirty="0" err="1"/>
              <a:t>would</a:t>
            </a:r>
            <a:r>
              <a:rPr lang="fi-FI" dirty="0"/>
              <a:t> </a:t>
            </a:r>
            <a:r>
              <a:rPr lang="fi-FI" dirty="0" err="1"/>
              <a:t>you</a:t>
            </a:r>
            <a:r>
              <a:rPr lang="fi-FI" dirty="0"/>
              <a:t> </a:t>
            </a:r>
            <a:r>
              <a:rPr lang="fi-FI" dirty="0" err="1"/>
              <a:t>define</a:t>
            </a:r>
            <a:r>
              <a:rPr lang="fi-FI" dirty="0"/>
              <a:t> </a:t>
            </a:r>
            <a:r>
              <a:rPr lang="fi-FI" dirty="0" err="1"/>
              <a:t>learning</a:t>
            </a:r>
            <a:r>
              <a:rPr lang="fi-FI" dirty="0"/>
              <a:t> just </a:t>
            </a:r>
            <a:r>
              <a:rPr lang="fi-FI" dirty="0" err="1"/>
              <a:t>now</a:t>
            </a:r>
            <a:r>
              <a:rPr lang="fi-FI" dirty="0"/>
              <a:t>?</a:t>
            </a:r>
          </a:p>
          <a:p>
            <a:endParaRPr lang="fi-FI" dirty="0"/>
          </a:p>
          <a:p>
            <a:r>
              <a:rPr lang="fi-FI" dirty="0" err="1"/>
              <a:t>Why</a:t>
            </a:r>
            <a:r>
              <a:rPr lang="fi-FI" dirty="0"/>
              <a:t> is </a:t>
            </a:r>
            <a:r>
              <a:rPr lang="fi-FI" dirty="0" err="1"/>
              <a:t>learning</a:t>
            </a:r>
            <a:r>
              <a:rPr lang="fi-FI" dirty="0"/>
              <a:t> </a:t>
            </a:r>
            <a:r>
              <a:rPr lang="fi-FI" dirty="0" err="1"/>
              <a:t>important</a:t>
            </a:r>
            <a:r>
              <a:rPr lang="fi-FI" dirty="0"/>
              <a:t> for </a:t>
            </a:r>
            <a:r>
              <a:rPr lang="fi-FI" dirty="0" err="1"/>
              <a:t>you</a:t>
            </a:r>
            <a:r>
              <a:rPr lang="fi-FI" dirty="0"/>
              <a:t> as a student? As an </a:t>
            </a:r>
            <a:r>
              <a:rPr lang="fi-FI" dirty="0" err="1"/>
              <a:t>educator</a:t>
            </a:r>
            <a:r>
              <a:rPr lang="fi-FI" dirty="0"/>
              <a:t>?</a:t>
            </a:r>
          </a:p>
        </p:txBody>
      </p:sp>
      <p:pic>
        <p:nvPicPr>
          <p:cNvPr id="7" name="Picture 6">
            <a:extLst>
              <a:ext uri="{FF2B5EF4-FFF2-40B4-BE49-F238E27FC236}">
                <a16:creationId xmlns:a16="http://schemas.microsoft.com/office/drawing/2014/main" id="{03ACFE42-30FF-C5E6-9506-B224621D0F67}"/>
              </a:ext>
            </a:extLst>
          </p:cNvPr>
          <p:cNvPicPr>
            <a:picLocks noChangeAspect="1"/>
          </p:cNvPicPr>
          <p:nvPr/>
        </p:nvPicPr>
        <p:blipFill>
          <a:blip r:embed="rId2"/>
          <a:stretch>
            <a:fillRect/>
          </a:stretch>
        </p:blipFill>
        <p:spPr>
          <a:xfrm>
            <a:off x="9113521" y="2607125"/>
            <a:ext cx="3078480" cy="4371959"/>
          </a:xfrm>
          <a:prstGeom prst="rect">
            <a:avLst/>
          </a:prstGeom>
        </p:spPr>
      </p:pic>
    </p:spTree>
    <p:extLst>
      <p:ext uri="{BB962C8B-B14F-4D97-AF65-F5344CB8AC3E}">
        <p14:creationId xmlns:p14="http://schemas.microsoft.com/office/powerpoint/2010/main" val="73048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8E14C-BD6D-9DD3-EFF7-322150FE2B08}"/>
              </a:ext>
            </a:extLst>
          </p:cNvPr>
          <p:cNvSpPr>
            <a:spLocks noGrp="1"/>
          </p:cNvSpPr>
          <p:nvPr>
            <p:ph type="title"/>
          </p:nvPr>
        </p:nvSpPr>
        <p:spPr>
          <a:xfrm>
            <a:off x="557784" y="365125"/>
            <a:ext cx="10796016" cy="1325563"/>
          </a:xfrm>
        </p:spPr>
        <p:txBody>
          <a:bodyPr/>
          <a:lstStyle/>
          <a:p>
            <a:r>
              <a:rPr lang="fi-FI" dirty="0"/>
              <a:t>This </a:t>
            </a:r>
            <a:r>
              <a:rPr lang="fi-FI" dirty="0" err="1"/>
              <a:t>lecture</a:t>
            </a:r>
            <a:r>
              <a:rPr lang="fi-FI" dirty="0"/>
              <a:t> – an </a:t>
            </a:r>
            <a:r>
              <a:rPr lang="fi-FI" dirty="0" err="1"/>
              <a:t>initial</a:t>
            </a:r>
            <a:r>
              <a:rPr lang="fi-FI" dirty="0"/>
              <a:t> </a:t>
            </a:r>
            <a:r>
              <a:rPr lang="fi-FI" dirty="0" err="1"/>
              <a:t>map</a:t>
            </a:r>
            <a:r>
              <a:rPr lang="fi-FI" dirty="0"/>
              <a:t> of </a:t>
            </a:r>
            <a:r>
              <a:rPr lang="fi-FI" dirty="0" err="1"/>
              <a:t>learning</a:t>
            </a:r>
            <a:r>
              <a:rPr lang="fi-FI" dirty="0"/>
              <a:t> </a:t>
            </a:r>
            <a:r>
              <a:rPr lang="fi-FI" dirty="0" err="1"/>
              <a:t>theories</a:t>
            </a:r>
            <a:endParaRPr lang="fi-FI" dirty="0"/>
          </a:p>
        </p:txBody>
      </p:sp>
      <p:pic>
        <p:nvPicPr>
          <p:cNvPr id="4" name="Picture 3">
            <a:extLst>
              <a:ext uri="{FF2B5EF4-FFF2-40B4-BE49-F238E27FC236}">
                <a16:creationId xmlns:a16="http://schemas.microsoft.com/office/drawing/2014/main" id="{F40D0965-52A9-C55A-6722-86338E275991}"/>
              </a:ext>
            </a:extLst>
          </p:cNvPr>
          <p:cNvPicPr>
            <a:picLocks noChangeAspect="1"/>
          </p:cNvPicPr>
          <p:nvPr/>
        </p:nvPicPr>
        <p:blipFill>
          <a:blip r:embed="rId2"/>
          <a:stretch>
            <a:fillRect/>
          </a:stretch>
        </p:blipFill>
        <p:spPr>
          <a:xfrm rot="16200000">
            <a:off x="3102593" y="250560"/>
            <a:ext cx="5344193" cy="7688580"/>
          </a:xfrm>
          <a:prstGeom prst="rect">
            <a:avLst/>
          </a:prstGeom>
        </p:spPr>
      </p:pic>
      <p:pic>
        <p:nvPicPr>
          <p:cNvPr id="6" name="Picture 5">
            <a:extLst>
              <a:ext uri="{FF2B5EF4-FFF2-40B4-BE49-F238E27FC236}">
                <a16:creationId xmlns:a16="http://schemas.microsoft.com/office/drawing/2014/main" id="{9F8AF2B1-5014-C7CF-753E-3E841816340F}"/>
              </a:ext>
            </a:extLst>
          </p:cNvPr>
          <p:cNvPicPr>
            <a:picLocks noChangeAspect="1"/>
          </p:cNvPicPr>
          <p:nvPr/>
        </p:nvPicPr>
        <p:blipFill>
          <a:blip r:embed="rId3"/>
          <a:stretch>
            <a:fillRect/>
          </a:stretch>
        </p:blipFill>
        <p:spPr>
          <a:xfrm>
            <a:off x="6891588" y="5254767"/>
            <a:ext cx="1246771" cy="1111139"/>
          </a:xfrm>
          <a:prstGeom prst="rect">
            <a:avLst/>
          </a:prstGeom>
        </p:spPr>
      </p:pic>
      <p:pic>
        <p:nvPicPr>
          <p:cNvPr id="8" name="Picture 7">
            <a:extLst>
              <a:ext uri="{FF2B5EF4-FFF2-40B4-BE49-F238E27FC236}">
                <a16:creationId xmlns:a16="http://schemas.microsoft.com/office/drawing/2014/main" id="{C16F1389-5278-89D2-9A43-5EFE81EB1F33}"/>
              </a:ext>
            </a:extLst>
          </p:cNvPr>
          <p:cNvPicPr>
            <a:picLocks noChangeAspect="1"/>
          </p:cNvPicPr>
          <p:nvPr/>
        </p:nvPicPr>
        <p:blipFill>
          <a:blip r:embed="rId4"/>
          <a:stretch>
            <a:fillRect/>
          </a:stretch>
        </p:blipFill>
        <p:spPr>
          <a:xfrm>
            <a:off x="2236380" y="3531075"/>
            <a:ext cx="1621789" cy="1265225"/>
          </a:xfrm>
          <a:prstGeom prst="rect">
            <a:avLst/>
          </a:prstGeom>
        </p:spPr>
      </p:pic>
      <p:pic>
        <p:nvPicPr>
          <p:cNvPr id="10" name="Picture 9">
            <a:extLst>
              <a:ext uri="{FF2B5EF4-FFF2-40B4-BE49-F238E27FC236}">
                <a16:creationId xmlns:a16="http://schemas.microsoft.com/office/drawing/2014/main" id="{3C73345F-6C28-FF16-822F-455D3EB3AD43}"/>
              </a:ext>
            </a:extLst>
          </p:cNvPr>
          <p:cNvPicPr>
            <a:picLocks noChangeAspect="1"/>
          </p:cNvPicPr>
          <p:nvPr/>
        </p:nvPicPr>
        <p:blipFill>
          <a:blip r:embed="rId5"/>
          <a:stretch>
            <a:fillRect/>
          </a:stretch>
        </p:blipFill>
        <p:spPr>
          <a:xfrm>
            <a:off x="6001833" y="2676417"/>
            <a:ext cx="1050574" cy="1111139"/>
          </a:xfrm>
          <a:prstGeom prst="rect">
            <a:avLst/>
          </a:prstGeom>
        </p:spPr>
      </p:pic>
      <p:pic>
        <p:nvPicPr>
          <p:cNvPr id="12" name="Picture 11">
            <a:extLst>
              <a:ext uri="{FF2B5EF4-FFF2-40B4-BE49-F238E27FC236}">
                <a16:creationId xmlns:a16="http://schemas.microsoft.com/office/drawing/2014/main" id="{4F9B908F-6326-A26A-95B7-C9E066A811CA}"/>
              </a:ext>
            </a:extLst>
          </p:cNvPr>
          <p:cNvPicPr>
            <a:picLocks noChangeAspect="1"/>
          </p:cNvPicPr>
          <p:nvPr/>
        </p:nvPicPr>
        <p:blipFill>
          <a:blip r:embed="rId6"/>
          <a:stretch>
            <a:fillRect/>
          </a:stretch>
        </p:blipFill>
        <p:spPr>
          <a:xfrm>
            <a:off x="4726848" y="4318542"/>
            <a:ext cx="947886" cy="1645941"/>
          </a:xfrm>
          <a:prstGeom prst="rect">
            <a:avLst/>
          </a:prstGeom>
        </p:spPr>
      </p:pic>
      <p:pic>
        <p:nvPicPr>
          <p:cNvPr id="14" name="Picture 13">
            <a:extLst>
              <a:ext uri="{FF2B5EF4-FFF2-40B4-BE49-F238E27FC236}">
                <a16:creationId xmlns:a16="http://schemas.microsoft.com/office/drawing/2014/main" id="{007C8983-D142-04AE-BA37-477F01F6A019}"/>
              </a:ext>
            </a:extLst>
          </p:cNvPr>
          <p:cNvPicPr>
            <a:picLocks noChangeAspect="1"/>
          </p:cNvPicPr>
          <p:nvPr/>
        </p:nvPicPr>
        <p:blipFill>
          <a:blip r:embed="rId7"/>
          <a:stretch>
            <a:fillRect/>
          </a:stretch>
        </p:blipFill>
        <p:spPr>
          <a:xfrm>
            <a:off x="7616185" y="2192746"/>
            <a:ext cx="1439016" cy="1111139"/>
          </a:xfrm>
          <a:prstGeom prst="rect">
            <a:avLst/>
          </a:prstGeom>
        </p:spPr>
      </p:pic>
      <p:pic>
        <p:nvPicPr>
          <p:cNvPr id="16" name="Picture 15">
            <a:extLst>
              <a:ext uri="{FF2B5EF4-FFF2-40B4-BE49-F238E27FC236}">
                <a16:creationId xmlns:a16="http://schemas.microsoft.com/office/drawing/2014/main" id="{73E261AE-2DB3-8408-46CB-FB36D4692684}"/>
              </a:ext>
            </a:extLst>
          </p:cNvPr>
          <p:cNvPicPr>
            <a:picLocks noChangeAspect="1"/>
          </p:cNvPicPr>
          <p:nvPr/>
        </p:nvPicPr>
        <p:blipFill>
          <a:blip r:embed="rId8"/>
          <a:stretch>
            <a:fillRect/>
          </a:stretch>
        </p:blipFill>
        <p:spPr>
          <a:xfrm>
            <a:off x="7949313" y="3805943"/>
            <a:ext cx="1033831" cy="1502335"/>
          </a:xfrm>
          <a:prstGeom prst="rect">
            <a:avLst/>
          </a:prstGeom>
        </p:spPr>
      </p:pic>
      <p:pic>
        <p:nvPicPr>
          <p:cNvPr id="18" name="Picture 17">
            <a:extLst>
              <a:ext uri="{FF2B5EF4-FFF2-40B4-BE49-F238E27FC236}">
                <a16:creationId xmlns:a16="http://schemas.microsoft.com/office/drawing/2014/main" id="{EFCE76AD-6D39-D803-7548-8C7FF15018D9}"/>
              </a:ext>
            </a:extLst>
          </p:cNvPr>
          <p:cNvPicPr>
            <a:picLocks noChangeAspect="1"/>
          </p:cNvPicPr>
          <p:nvPr/>
        </p:nvPicPr>
        <p:blipFill>
          <a:blip r:embed="rId9"/>
          <a:stretch>
            <a:fillRect/>
          </a:stretch>
        </p:blipFill>
        <p:spPr>
          <a:xfrm>
            <a:off x="4584253" y="1842965"/>
            <a:ext cx="1285983" cy="1067206"/>
          </a:xfrm>
          <a:prstGeom prst="rect">
            <a:avLst/>
          </a:prstGeom>
        </p:spPr>
      </p:pic>
      <p:pic>
        <p:nvPicPr>
          <p:cNvPr id="20" name="Picture 19">
            <a:extLst>
              <a:ext uri="{FF2B5EF4-FFF2-40B4-BE49-F238E27FC236}">
                <a16:creationId xmlns:a16="http://schemas.microsoft.com/office/drawing/2014/main" id="{80222C11-114B-AC39-02A8-908186785657}"/>
              </a:ext>
            </a:extLst>
          </p:cNvPr>
          <p:cNvPicPr>
            <a:picLocks noChangeAspect="1"/>
          </p:cNvPicPr>
          <p:nvPr/>
        </p:nvPicPr>
        <p:blipFill>
          <a:blip r:embed="rId10"/>
          <a:stretch>
            <a:fillRect/>
          </a:stretch>
        </p:blipFill>
        <p:spPr>
          <a:xfrm flipH="1">
            <a:off x="3845158" y="2445346"/>
            <a:ext cx="846206" cy="666931"/>
          </a:xfrm>
          <a:prstGeom prst="rect">
            <a:avLst/>
          </a:prstGeom>
        </p:spPr>
      </p:pic>
      <p:pic>
        <p:nvPicPr>
          <p:cNvPr id="22" name="Picture 21">
            <a:extLst>
              <a:ext uri="{FF2B5EF4-FFF2-40B4-BE49-F238E27FC236}">
                <a16:creationId xmlns:a16="http://schemas.microsoft.com/office/drawing/2014/main" id="{BE2F2778-F38D-62B4-C200-2184EA84C77F}"/>
              </a:ext>
            </a:extLst>
          </p:cNvPr>
          <p:cNvPicPr>
            <a:picLocks noChangeAspect="1"/>
          </p:cNvPicPr>
          <p:nvPr/>
        </p:nvPicPr>
        <p:blipFill>
          <a:blip r:embed="rId11"/>
          <a:stretch>
            <a:fillRect/>
          </a:stretch>
        </p:blipFill>
        <p:spPr>
          <a:xfrm>
            <a:off x="2474714" y="5250501"/>
            <a:ext cx="1997549" cy="1206853"/>
          </a:xfrm>
          <a:prstGeom prst="rect">
            <a:avLst/>
          </a:prstGeom>
        </p:spPr>
      </p:pic>
      <p:pic>
        <p:nvPicPr>
          <p:cNvPr id="24" name="Picture 23">
            <a:extLst>
              <a:ext uri="{FF2B5EF4-FFF2-40B4-BE49-F238E27FC236}">
                <a16:creationId xmlns:a16="http://schemas.microsoft.com/office/drawing/2014/main" id="{85613F8B-A621-CF90-613A-6E5A33901633}"/>
              </a:ext>
            </a:extLst>
          </p:cNvPr>
          <p:cNvPicPr>
            <a:picLocks noChangeAspect="1"/>
          </p:cNvPicPr>
          <p:nvPr/>
        </p:nvPicPr>
        <p:blipFill>
          <a:blip r:embed="rId12"/>
          <a:stretch>
            <a:fillRect/>
          </a:stretch>
        </p:blipFill>
        <p:spPr>
          <a:xfrm>
            <a:off x="2673483" y="1835961"/>
            <a:ext cx="1033831" cy="1002970"/>
          </a:xfrm>
          <a:prstGeom prst="rect">
            <a:avLst/>
          </a:prstGeom>
        </p:spPr>
      </p:pic>
      <p:pic>
        <p:nvPicPr>
          <p:cNvPr id="27" name="Picture 26">
            <a:extLst>
              <a:ext uri="{FF2B5EF4-FFF2-40B4-BE49-F238E27FC236}">
                <a16:creationId xmlns:a16="http://schemas.microsoft.com/office/drawing/2014/main" id="{58FDDA20-2FA5-2D67-F224-AC5BEB7B9AD4}"/>
              </a:ext>
            </a:extLst>
          </p:cNvPr>
          <p:cNvPicPr>
            <a:picLocks noChangeAspect="1"/>
          </p:cNvPicPr>
          <p:nvPr/>
        </p:nvPicPr>
        <p:blipFill>
          <a:blip r:embed="rId13"/>
          <a:stretch>
            <a:fillRect/>
          </a:stretch>
        </p:blipFill>
        <p:spPr>
          <a:xfrm rot="6477852">
            <a:off x="5968749" y="4294184"/>
            <a:ext cx="954566" cy="1101999"/>
          </a:xfrm>
          <a:prstGeom prst="rect">
            <a:avLst/>
          </a:prstGeom>
        </p:spPr>
      </p:pic>
      <p:sp>
        <p:nvSpPr>
          <p:cNvPr id="28" name="TextBox 27">
            <a:extLst>
              <a:ext uri="{FF2B5EF4-FFF2-40B4-BE49-F238E27FC236}">
                <a16:creationId xmlns:a16="http://schemas.microsoft.com/office/drawing/2014/main" id="{996AA14F-4747-52E9-AAE8-1EAC683D82A6}"/>
              </a:ext>
            </a:extLst>
          </p:cNvPr>
          <p:cNvSpPr txBox="1"/>
          <p:nvPr/>
        </p:nvSpPr>
        <p:spPr>
          <a:xfrm>
            <a:off x="2474889" y="2842745"/>
            <a:ext cx="1050288" cy="261610"/>
          </a:xfrm>
          <a:prstGeom prst="rect">
            <a:avLst/>
          </a:prstGeom>
          <a:noFill/>
        </p:spPr>
        <p:txBody>
          <a:bodyPr wrap="none" rtlCol="0">
            <a:spAutoFit/>
          </a:bodyPr>
          <a:lstStyle/>
          <a:p>
            <a:r>
              <a:rPr lang="fi-FI" sz="1100" dirty="0" err="1">
                <a:latin typeface="Alasassy Caps" pitchFamily="2" charset="0"/>
              </a:rPr>
              <a:t>Discovery</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29" name="TextBox 28">
            <a:extLst>
              <a:ext uri="{FF2B5EF4-FFF2-40B4-BE49-F238E27FC236}">
                <a16:creationId xmlns:a16="http://schemas.microsoft.com/office/drawing/2014/main" id="{1E4962E8-561F-0E7A-1E1C-5B1DE9919D99}"/>
              </a:ext>
            </a:extLst>
          </p:cNvPr>
          <p:cNvSpPr txBox="1"/>
          <p:nvPr/>
        </p:nvSpPr>
        <p:spPr>
          <a:xfrm>
            <a:off x="4542151" y="1712160"/>
            <a:ext cx="1051891" cy="261610"/>
          </a:xfrm>
          <a:prstGeom prst="rect">
            <a:avLst/>
          </a:prstGeom>
          <a:noFill/>
        </p:spPr>
        <p:txBody>
          <a:bodyPr wrap="none" rtlCol="0">
            <a:spAutoFit/>
          </a:bodyPr>
          <a:lstStyle/>
          <a:p>
            <a:r>
              <a:rPr lang="fi-FI" sz="1100" dirty="0" err="1">
                <a:latin typeface="Alasassy Caps" pitchFamily="2" charset="0"/>
              </a:rPr>
              <a:t>Zoo</a:t>
            </a:r>
            <a:r>
              <a:rPr lang="fi-FI" sz="1100" dirty="0">
                <a:latin typeface="Alasassy Caps" pitchFamily="2" charset="0"/>
              </a:rPr>
              <a:t> of </a:t>
            </a:r>
            <a:r>
              <a:rPr lang="fi-FI" sz="1100" dirty="0" err="1">
                <a:latin typeface="Alasassy Caps" pitchFamily="2" charset="0"/>
              </a:rPr>
              <a:t>behaviorism</a:t>
            </a:r>
            <a:endParaRPr lang="fi-FI" sz="1100" dirty="0">
              <a:latin typeface="Alasassy Caps" pitchFamily="2" charset="0"/>
            </a:endParaRPr>
          </a:p>
        </p:txBody>
      </p:sp>
      <p:sp>
        <p:nvSpPr>
          <p:cNvPr id="30" name="TextBox 29">
            <a:extLst>
              <a:ext uri="{FF2B5EF4-FFF2-40B4-BE49-F238E27FC236}">
                <a16:creationId xmlns:a16="http://schemas.microsoft.com/office/drawing/2014/main" id="{0ECE9220-79A8-5A52-5788-9AD64B751EA6}"/>
              </a:ext>
            </a:extLst>
          </p:cNvPr>
          <p:cNvSpPr txBox="1"/>
          <p:nvPr/>
        </p:nvSpPr>
        <p:spPr>
          <a:xfrm>
            <a:off x="6153147" y="2429515"/>
            <a:ext cx="992579" cy="261610"/>
          </a:xfrm>
          <a:prstGeom prst="rect">
            <a:avLst/>
          </a:prstGeom>
          <a:noFill/>
        </p:spPr>
        <p:txBody>
          <a:bodyPr wrap="none" rtlCol="0">
            <a:spAutoFit/>
          </a:bodyPr>
          <a:lstStyle/>
          <a:p>
            <a:r>
              <a:rPr lang="fi-FI" sz="1100" dirty="0">
                <a:latin typeface="Alasassy Caps" pitchFamily="2" charset="0"/>
              </a:rPr>
              <a:t>Peak of </a:t>
            </a:r>
            <a:r>
              <a:rPr lang="fi-FI" sz="1100" dirty="0" err="1">
                <a:latin typeface="Alasassy Caps" pitchFamily="2" charset="0"/>
              </a:rPr>
              <a:t>cognition</a:t>
            </a:r>
            <a:endParaRPr lang="fi-FI" sz="1100" dirty="0">
              <a:latin typeface="Alasassy Caps" pitchFamily="2" charset="0"/>
            </a:endParaRPr>
          </a:p>
        </p:txBody>
      </p:sp>
      <p:sp>
        <p:nvSpPr>
          <p:cNvPr id="31" name="TextBox 30">
            <a:extLst>
              <a:ext uri="{FF2B5EF4-FFF2-40B4-BE49-F238E27FC236}">
                <a16:creationId xmlns:a16="http://schemas.microsoft.com/office/drawing/2014/main" id="{98E38402-1E47-8BCB-D425-7C04F5759A3A}"/>
              </a:ext>
            </a:extLst>
          </p:cNvPr>
          <p:cNvSpPr txBox="1"/>
          <p:nvPr/>
        </p:nvSpPr>
        <p:spPr>
          <a:xfrm>
            <a:off x="7707729" y="3291414"/>
            <a:ext cx="1611339" cy="261610"/>
          </a:xfrm>
          <a:prstGeom prst="rect">
            <a:avLst/>
          </a:prstGeom>
          <a:noFill/>
        </p:spPr>
        <p:txBody>
          <a:bodyPr wrap="none" rtlCol="0">
            <a:spAutoFit/>
          </a:bodyPr>
          <a:lstStyle/>
          <a:p>
            <a:r>
              <a:rPr lang="fi-FI" sz="1100" dirty="0">
                <a:latin typeface="Alasassy Caps" pitchFamily="2" charset="0"/>
              </a:rPr>
              <a:t>Garden of </a:t>
            </a:r>
            <a:r>
              <a:rPr lang="fi-FI" sz="1100" dirty="0" err="1">
                <a:latin typeface="Alasassy Caps" pitchFamily="2" charset="0"/>
              </a:rPr>
              <a:t>meaningful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2" name="TextBox 31">
            <a:extLst>
              <a:ext uri="{FF2B5EF4-FFF2-40B4-BE49-F238E27FC236}">
                <a16:creationId xmlns:a16="http://schemas.microsoft.com/office/drawing/2014/main" id="{1F8CB954-DE9A-7087-7739-A0697C28D612}"/>
              </a:ext>
            </a:extLst>
          </p:cNvPr>
          <p:cNvSpPr txBox="1"/>
          <p:nvPr/>
        </p:nvSpPr>
        <p:spPr>
          <a:xfrm>
            <a:off x="3125799" y="3656751"/>
            <a:ext cx="1274708" cy="261610"/>
          </a:xfrm>
          <a:prstGeom prst="rect">
            <a:avLst/>
          </a:prstGeom>
          <a:noFill/>
        </p:spPr>
        <p:txBody>
          <a:bodyPr wrap="none" rtlCol="0">
            <a:spAutoFit/>
          </a:bodyPr>
          <a:lstStyle/>
          <a:p>
            <a:r>
              <a:rPr lang="fi-FI" sz="1100" dirty="0" err="1">
                <a:latin typeface="Alasassy Caps" pitchFamily="2" charset="0"/>
              </a:rPr>
              <a:t>Experience</a:t>
            </a:r>
            <a:r>
              <a:rPr lang="fi-FI" sz="1100" dirty="0">
                <a:latin typeface="Alasassy Caps" pitchFamily="2" charset="0"/>
              </a:rPr>
              <a:t> &amp; </a:t>
            </a:r>
            <a:r>
              <a:rPr lang="fi-FI" sz="1100" dirty="0" err="1">
                <a:latin typeface="Alasassy Caps" pitchFamily="2" charset="0"/>
              </a:rPr>
              <a:t>reflection</a:t>
            </a:r>
            <a:endParaRPr lang="fi-FI" sz="1100" dirty="0">
              <a:latin typeface="Alasassy Caps" pitchFamily="2" charset="0"/>
            </a:endParaRPr>
          </a:p>
        </p:txBody>
      </p:sp>
      <p:sp>
        <p:nvSpPr>
          <p:cNvPr id="33" name="TextBox 32">
            <a:extLst>
              <a:ext uri="{FF2B5EF4-FFF2-40B4-BE49-F238E27FC236}">
                <a16:creationId xmlns:a16="http://schemas.microsoft.com/office/drawing/2014/main" id="{187E40F5-6C48-33B7-BA68-F86025B24102}"/>
              </a:ext>
            </a:extLst>
          </p:cNvPr>
          <p:cNvSpPr txBox="1"/>
          <p:nvPr/>
        </p:nvSpPr>
        <p:spPr>
          <a:xfrm>
            <a:off x="2803480" y="5111774"/>
            <a:ext cx="885179" cy="261610"/>
          </a:xfrm>
          <a:prstGeom prst="rect">
            <a:avLst/>
          </a:prstGeom>
          <a:noFill/>
        </p:spPr>
        <p:txBody>
          <a:bodyPr wrap="none" rtlCol="0">
            <a:spAutoFit/>
          </a:bodyPr>
          <a:lstStyle/>
          <a:p>
            <a:r>
              <a:rPr lang="fi-FI" sz="1100" dirty="0" err="1">
                <a:latin typeface="Alasassy Caps" pitchFamily="2" charset="0"/>
              </a:rPr>
              <a:t>social</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
        <p:nvSpPr>
          <p:cNvPr id="34" name="TextBox 33">
            <a:extLst>
              <a:ext uri="{FF2B5EF4-FFF2-40B4-BE49-F238E27FC236}">
                <a16:creationId xmlns:a16="http://schemas.microsoft.com/office/drawing/2014/main" id="{1D32A222-D840-9F91-93EC-FA8F65874C54}"/>
              </a:ext>
            </a:extLst>
          </p:cNvPr>
          <p:cNvSpPr txBox="1"/>
          <p:nvPr/>
        </p:nvSpPr>
        <p:spPr>
          <a:xfrm>
            <a:off x="5763297" y="5373384"/>
            <a:ext cx="829073" cy="600164"/>
          </a:xfrm>
          <a:prstGeom prst="rect">
            <a:avLst/>
          </a:prstGeom>
          <a:noFill/>
        </p:spPr>
        <p:txBody>
          <a:bodyPr wrap="none" rtlCol="0">
            <a:spAutoFit/>
          </a:bodyPr>
          <a:lstStyle/>
          <a:p>
            <a:r>
              <a:rPr lang="fi-FI" sz="1100" dirty="0">
                <a:latin typeface="Alasassy Caps" pitchFamily="2" charset="0"/>
              </a:rPr>
              <a:t>The </a:t>
            </a:r>
            <a:r>
              <a:rPr lang="fi-FI" sz="1100" dirty="0" err="1">
                <a:latin typeface="Alasassy Caps" pitchFamily="2" charset="0"/>
              </a:rPr>
              <a:t>planes</a:t>
            </a:r>
            <a:r>
              <a:rPr lang="fi-FI" sz="1100" dirty="0">
                <a:latin typeface="Alasassy Caps" pitchFamily="2" charset="0"/>
              </a:rPr>
              <a:t> of</a:t>
            </a:r>
          </a:p>
          <a:p>
            <a:r>
              <a:rPr lang="fi-FI" sz="1100" dirty="0" err="1">
                <a:latin typeface="Alasassy Caps" pitchFamily="2" charset="0"/>
              </a:rPr>
              <a:t>Sociocultural</a:t>
            </a:r>
            <a:endParaRPr lang="fi-FI" sz="1100" dirty="0">
              <a:latin typeface="Alasassy Caps" pitchFamily="2" charset="0"/>
            </a:endParaRPr>
          </a:p>
          <a:p>
            <a:r>
              <a:rPr lang="fi-FI" sz="1100" dirty="0" err="1">
                <a:latin typeface="Alasassy Caps" pitchFamily="2" charset="0"/>
              </a:rPr>
              <a:t>learning</a:t>
            </a:r>
            <a:endParaRPr lang="fi-FI" sz="1100" dirty="0">
              <a:latin typeface="Alasassy Caps" pitchFamily="2" charset="0"/>
            </a:endParaRPr>
          </a:p>
        </p:txBody>
      </p:sp>
      <p:sp>
        <p:nvSpPr>
          <p:cNvPr id="35" name="TextBox 34">
            <a:extLst>
              <a:ext uri="{FF2B5EF4-FFF2-40B4-BE49-F238E27FC236}">
                <a16:creationId xmlns:a16="http://schemas.microsoft.com/office/drawing/2014/main" id="{F8677707-54C6-D1C0-1D2C-B41BEFA6F2F2}"/>
              </a:ext>
            </a:extLst>
          </p:cNvPr>
          <p:cNvSpPr txBox="1"/>
          <p:nvPr/>
        </p:nvSpPr>
        <p:spPr>
          <a:xfrm>
            <a:off x="7697226" y="6235101"/>
            <a:ext cx="1220206" cy="261610"/>
          </a:xfrm>
          <a:prstGeom prst="rect">
            <a:avLst/>
          </a:prstGeom>
          <a:noFill/>
        </p:spPr>
        <p:txBody>
          <a:bodyPr wrap="none" rtlCol="0">
            <a:spAutoFit/>
          </a:bodyPr>
          <a:lstStyle/>
          <a:p>
            <a:r>
              <a:rPr lang="fi-FI" sz="1100" dirty="0" err="1">
                <a:latin typeface="Alasassy Caps" pitchFamily="2" charset="0"/>
              </a:rPr>
              <a:t>Community</a:t>
            </a:r>
            <a:r>
              <a:rPr lang="fi-FI" sz="1100" dirty="0">
                <a:latin typeface="Alasassy Caps" pitchFamily="2" charset="0"/>
              </a:rPr>
              <a:t> of </a:t>
            </a:r>
            <a:r>
              <a:rPr lang="fi-FI" sz="1100" dirty="0" err="1">
                <a:latin typeface="Alasassy Caps" pitchFamily="2" charset="0"/>
              </a:rPr>
              <a:t>practice</a:t>
            </a:r>
            <a:endParaRPr lang="fi-FI" sz="1100" dirty="0">
              <a:latin typeface="Alasassy Caps" pitchFamily="2" charset="0"/>
            </a:endParaRPr>
          </a:p>
        </p:txBody>
      </p:sp>
      <p:sp>
        <p:nvSpPr>
          <p:cNvPr id="36" name="TextBox 35">
            <a:extLst>
              <a:ext uri="{FF2B5EF4-FFF2-40B4-BE49-F238E27FC236}">
                <a16:creationId xmlns:a16="http://schemas.microsoft.com/office/drawing/2014/main" id="{763007FB-2D0D-6783-BEFE-9CBD97F5B6A1}"/>
              </a:ext>
            </a:extLst>
          </p:cNvPr>
          <p:cNvSpPr txBox="1"/>
          <p:nvPr/>
        </p:nvSpPr>
        <p:spPr>
          <a:xfrm>
            <a:off x="8250774" y="5242579"/>
            <a:ext cx="1037463" cy="261610"/>
          </a:xfrm>
          <a:prstGeom prst="rect">
            <a:avLst/>
          </a:prstGeom>
          <a:noFill/>
        </p:spPr>
        <p:txBody>
          <a:bodyPr wrap="none" rtlCol="0">
            <a:spAutoFit/>
          </a:bodyPr>
          <a:lstStyle/>
          <a:p>
            <a:r>
              <a:rPr lang="fi-FI" sz="1100" dirty="0" err="1">
                <a:latin typeface="Alasassy Caps" pitchFamily="2" charset="0"/>
              </a:rPr>
              <a:t>embodied</a:t>
            </a:r>
            <a:r>
              <a:rPr lang="fi-FI" sz="1100" dirty="0">
                <a:latin typeface="Alasassy Caps" pitchFamily="2" charset="0"/>
              </a:rPr>
              <a:t> </a:t>
            </a:r>
            <a:r>
              <a:rPr lang="fi-FI" sz="1100" dirty="0" err="1">
                <a:latin typeface="Alasassy Caps" pitchFamily="2" charset="0"/>
              </a:rPr>
              <a:t>learning</a:t>
            </a:r>
            <a:endParaRPr lang="fi-FI" sz="1100" dirty="0">
              <a:latin typeface="Alasassy Caps" pitchFamily="2" charset="0"/>
            </a:endParaRPr>
          </a:p>
        </p:txBody>
      </p:sp>
    </p:spTree>
    <p:extLst>
      <p:ext uri="{BB962C8B-B14F-4D97-AF65-F5344CB8AC3E}">
        <p14:creationId xmlns:p14="http://schemas.microsoft.com/office/powerpoint/2010/main" val="425462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48DE-D02C-9CC4-1BD5-CA7BF32B37C7}"/>
              </a:ext>
            </a:extLst>
          </p:cNvPr>
          <p:cNvSpPr>
            <a:spLocks noGrp="1"/>
          </p:cNvSpPr>
          <p:nvPr>
            <p:ph type="title"/>
          </p:nvPr>
        </p:nvSpPr>
        <p:spPr/>
        <p:txBody>
          <a:bodyPr/>
          <a:lstStyle/>
          <a:p>
            <a:r>
              <a:rPr lang="fi-FI" dirty="0" err="1"/>
              <a:t>Theories</a:t>
            </a:r>
            <a:r>
              <a:rPr lang="fi-FI" dirty="0"/>
              <a:t> of </a:t>
            </a:r>
            <a:r>
              <a:rPr lang="fi-FI" dirty="0" err="1"/>
              <a:t>learning</a:t>
            </a:r>
            <a:r>
              <a:rPr lang="fi-FI" dirty="0"/>
              <a:t> – </a:t>
            </a:r>
            <a:r>
              <a:rPr lang="fi-FI" dirty="0" err="1"/>
              <a:t>different</a:t>
            </a:r>
            <a:r>
              <a:rPr lang="fi-FI" dirty="0"/>
              <a:t> </a:t>
            </a:r>
            <a:r>
              <a:rPr lang="fi-FI" dirty="0" err="1"/>
              <a:t>views</a:t>
            </a:r>
            <a:r>
              <a:rPr lang="fi-FI" dirty="0"/>
              <a:t> of </a:t>
            </a:r>
            <a:r>
              <a:rPr lang="fi-FI" dirty="0" err="1"/>
              <a:t>learning</a:t>
            </a:r>
            <a:endParaRPr lang="fi-FI" dirty="0"/>
          </a:p>
        </p:txBody>
      </p:sp>
      <p:pic>
        <p:nvPicPr>
          <p:cNvPr id="5" name="Graphic 4" descr="Sunglasses outline">
            <a:extLst>
              <a:ext uri="{FF2B5EF4-FFF2-40B4-BE49-F238E27FC236}">
                <a16:creationId xmlns:a16="http://schemas.microsoft.com/office/drawing/2014/main" id="{8ECEFE74-A422-3749-B100-0528B47B1F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839" y="1495502"/>
            <a:ext cx="2943067" cy="2943067"/>
          </a:xfrm>
          <a:prstGeom prst="rect">
            <a:avLst/>
          </a:prstGeom>
        </p:spPr>
      </p:pic>
      <p:pic>
        <p:nvPicPr>
          <p:cNvPr id="7" name="Graphic 6" descr="Glasses outline">
            <a:extLst>
              <a:ext uri="{FF2B5EF4-FFF2-40B4-BE49-F238E27FC236}">
                <a16:creationId xmlns:a16="http://schemas.microsoft.com/office/drawing/2014/main" id="{E182754A-27FF-07BC-A2BE-3AD0EB30FA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1495503"/>
            <a:ext cx="2362200" cy="2362200"/>
          </a:xfrm>
          <a:prstGeom prst="rect">
            <a:avLst/>
          </a:prstGeom>
        </p:spPr>
      </p:pic>
      <p:pic>
        <p:nvPicPr>
          <p:cNvPr id="9" name="Graphic 8" descr="Glasses with solid fill">
            <a:extLst>
              <a:ext uri="{FF2B5EF4-FFF2-40B4-BE49-F238E27FC236}">
                <a16:creationId xmlns:a16="http://schemas.microsoft.com/office/drawing/2014/main" id="{BF9C42F6-6534-352D-EF0F-3691E6BF90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0400" y="3206746"/>
            <a:ext cx="2362200" cy="2362200"/>
          </a:xfrm>
          <a:prstGeom prst="rect">
            <a:avLst/>
          </a:prstGeom>
        </p:spPr>
      </p:pic>
      <p:pic>
        <p:nvPicPr>
          <p:cNvPr id="11" name="Graphic 10" descr="Sunglasses with solid fill">
            <a:extLst>
              <a:ext uri="{FF2B5EF4-FFF2-40B4-BE49-F238E27FC236}">
                <a16:creationId xmlns:a16="http://schemas.microsoft.com/office/drawing/2014/main" id="{B4CE4D50-2893-8281-3859-5D72971F97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81239" y="4728455"/>
            <a:ext cx="2362200" cy="2362200"/>
          </a:xfrm>
          <a:prstGeom prst="rect">
            <a:avLst/>
          </a:prstGeom>
        </p:spPr>
      </p:pic>
      <p:pic>
        <p:nvPicPr>
          <p:cNvPr id="13" name="Graphic 12" descr="3d Glasses outline">
            <a:extLst>
              <a:ext uri="{FF2B5EF4-FFF2-40B4-BE49-F238E27FC236}">
                <a16:creationId xmlns:a16="http://schemas.microsoft.com/office/drawing/2014/main" id="{5EB342B2-B10B-CEBE-F09C-5AD992E5DC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24900" y="3163121"/>
            <a:ext cx="2362200" cy="2362200"/>
          </a:xfrm>
          <a:prstGeom prst="rect">
            <a:avLst/>
          </a:prstGeom>
        </p:spPr>
      </p:pic>
    </p:spTree>
    <p:extLst>
      <p:ext uri="{BB962C8B-B14F-4D97-AF65-F5344CB8AC3E}">
        <p14:creationId xmlns:p14="http://schemas.microsoft.com/office/powerpoint/2010/main" val="877120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5FF9-BADD-3EDC-F4C8-CDB892FAB651}"/>
              </a:ext>
            </a:extLst>
          </p:cNvPr>
          <p:cNvSpPr>
            <a:spLocks noGrp="1"/>
          </p:cNvSpPr>
          <p:nvPr>
            <p:ph type="title"/>
          </p:nvPr>
        </p:nvSpPr>
        <p:spPr/>
        <p:txBody>
          <a:bodyPr/>
          <a:lstStyle/>
          <a:p>
            <a:r>
              <a:rPr lang="fi-FI" dirty="0" err="1"/>
              <a:t>What</a:t>
            </a:r>
            <a:r>
              <a:rPr lang="fi-FI" dirty="0"/>
              <a:t> is </a:t>
            </a:r>
            <a:r>
              <a:rPr lang="fi-FI" dirty="0" err="1"/>
              <a:t>learning</a:t>
            </a:r>
            <a:r>
              <a:rPr lang="fi-FI" dirty="0"/>
              <a:t>? </a:t>
            </a:r>
          </a:p>
        </p:txBody>
      </p:sp>
      <p:sp>
        <p:nvSpPr>
          <p:cNvPr id="3" name="Content Placeholder 2">
            <a:extLst>
              <a:ext uri="{FF2B5EF4-FFF2-40B4-BE49-F238E27FC236}">
                <a16:creationId xmlns:a16="http://schemas.microsoft.com/office/drawing/2014/main" id="{88073236-84F0-ED5F-3B50-748B5B29AA46}"/>
              </a:ext>
            </a:extLst>
          </p:cNvPr>
          <p:cNvSpPr>
            <a:spLocks noGrp="1"/>
          </p:cNvSpPr>
          <p:nvPr>
            <p:ph idx="1"/>
          </p:nvPr>
        </p:nvSpPr>
        <p:spPr/>
        <p:txBody>
          <a:bodyPr>
            <a:normAutofit/>
          </a:bodyPr>
          <a:lstStyle/>
          <a:p>
            <a:r>
              <a:rPr lang="fi-FI" dirty="0" err="1"/>
              <a:t>What</a:t>
            </a:r>
            <a:r>
              <a:rPr lang="fi-FI" dirty="0"/>
              <a:t> is </a:t>
            </a:r>
            <a:r>
              <a:rPr lang="fi-FI" dirty="0" err="1"/>
              <a:t>learning</a:t>
            </a:r>
            <a:r>
              <a:rPr lang="fi-FI" dirty="0"/>
              <a:t>? Is </a:t>
            </a:r>
            <a:r>
              <a:rPr lang="fi-FI" dirty="0" err="1"/>
              <a:t>learning</a:t>
            </a:r>
            <a:r>
              <a:rPr lang="fi-FI" dirty="0"/>
              <a:t> to </a:t>
            </a:r>
            <a:r>
              <a:rPr lang="fi-FI" dirty="0" err="1"/>
              <a:t>ride</a:t>
            </a:r>
            <a:r>
              <a:rPr lang="fi-FI" dirty="0"/>
              <a:t> a </a:t>
            </a:r>
            <a:r>
              <a:rPr lang="fi-FI" dirty="0" err="1"/>
              <a:t>bike</a:t>
            </a:r>
            <a:r>
              <a:rPr lang="fi-FI" dirty="0"/>
              <a:t> the </a:t>
            </a:r>
            <a:r>
              <a:rPr lang="fi-FI" dirty="0" err="1"/>
              <a:t>same</a:t>
            </a:r>
            <a:r>
              <a:rPr lang="fi-FI" dirty="0"/>
              <a:t> as </a:t>
            </a:r>
            <a:r>
              <a:rPr lang="fi-FI" dirty="0" err="1"/>
              <a:t>learning</a:t>
            </a:r>
            <a:r>
              <a:rPr lang="fi-FI" dirty="0"/>
              <a:t> to play the piano </a:t>
            </a:r>
            <a:r>
              <a:rPr lang="fi-FI" dirty="0" err="1"/>
              <a:t>or</a:t>
            </a:r>
            <a:r>
              <a:rPr lang="fi-FI" dirty="0"/>
              <a:t> to </a:t>
            </a:r>
            <a:r>
              <a:rPr lang="fi-FI" dirty="0" err="1"/>
              <a:t>read</a:t>
            </a:r>
            <a:r>
              <a:rPr lang="fi-FI" dirty="0"/>
              <a:t>? </a:t>
            </a:r>
          </a:p>
          <a:p>
            <a:r>
              <a:rPr lang="fi-FI" dirty="0"/>
              <a:t>A </a:t>
            </a:r>
            <a:r>
              <a:rPr lang="fi-FI" dirty="0" err="1"/>
              <a:t>change</a:t>
            </a:r>
            <a:r>
              <a:rPr lang="fi-FI" dirty="0"/>
              <a:t> in </a:t>
            </a:r>
            <a:r>
              <a:rPr lang="fi-FI" dirty="0" err="1"/>
              <a:t>behaviour</a:t>
            </a:r>
            <a:r>
              <a:rPr lang="fi-FI" dirty="0"/>
              <a:t>? A </a:t>
            </a:r>
            <a:r>
              <a:rPr lang="fi-FI" dirty="0" err="1"/>
              <a:t>change</a:t>
            </a:r>
            <a:r>
              <a:rPr lang="fi-FI" dirty="0"/>
              <a:t> in </a:t>
            </a:r>
            <a:r>
              <a:rPr lang="fi-FI" dirty="0" err="1"/>
              <a:t>understanding</a:t>
            </a:r>
            <a:r>
              <a:rPr lang="fi-FI" dirty="0"/>
              <a:t>? A </a:t>
            </a:r>
            <a:r>
              <a:rPr lang="fi-FI" dirty="0" err="1"/>
              <a:t>goal-directed</a:t>
            </a:r>
            <a:r>
              <a:rPr lang="fi-FI" dirty="0"/>
              <a:t> </a:t>
            </a:r>
            <a:r>
              <a:rPr lang="fi-FI" dirty="0" err="1"/>
              <a:t>process</a:t>
            </a:r>
            <a:r>
              <a:rPr lang="fi-FI" dirty="0"/>
              <a:t>? </a:t>
            </a:r>
            <a:r>
              <a:rPr lang="fi-FI" dirty="0" err="1"/>
              <a:t>Only</a:t>
            </a:r>
            <a:r>
              <a:rPr lang="fi-FI" dirty="0"/>
              <a:t> </a:t>
            </a:r>
            <a:r>
              <a:rPr lang="fi-FI" dirty="0" err="1"/>
              <a:t>visible</a:t>
            </a:r>
            <a:r>
              <a:rPr lang="fi-FI" dirty="0"/>
              <a:t> </a:t>
            </a:r>
            <a:r>
              <a:rPr lang="fi-FI" dirty="0" err="1"/>
              <a:t>afterwards</a:t>
            </a:r>
            <a:r>
              <a:rPr lang="fi-FI" dirty="0"/>
              <a:t>? </a:t>
            </a:r>
            <a:r>
              <a:rPr lang="fi-FI" dirty="0" err="1"/>
              <a:t>Always</a:t>
            </a:r>
            <a:r>
              <a:rPr lang="fi-FI" dirty="0"/>
              <a:t> </a:t>
            </a:r>
            <a:r>
              <a:rPr lang="fi-FI" dirty="0" err="1"/>
              <a:t>good</a:t>
            </a:r>
            <a:r>
              <a:rPr lang="fi-FI" dirty="0"/>
              <a:t>?</a:t>
            </a:r>
          </a:p>
          <a:p>
            <a:r>
              <a:rPr lang="fi-FI" dirty="0"/>
              <a:t>An </a:t>
            </a:r>
            <a:r>
              <a:rPr lang="fi-FI" dirty="0" err="1"/>
              <a:t>important</a:t>
            </a:r>
            <a:r>
              <a:rPr lang="fi-FI" dirty="0"/>
              <a:t>, </a:t>
            </a:r>
            <a:r>
              <a:rPr lang="fi-FI" dirty="0" err="1"/>
              <a:t>often</a:t>
            </a:r>
            <a:r>
              <a:rPr lang="fi-FI" dirty="0"/>
              <a:t> </a:t>
            </a:r>
            <a:r>
              <a:rPr lang="fi-FI" dirty="0" err="1"/>
              <a:t>forgotten</a:t>
            </a:r>
            <a:r>
              <a:rPr lang="fi-FI" dirty="0"/>
              <a:t>, </a:t>
            </a:r>
            <a:r>
              <a:rPr lang="fi-FI" dirty="0" err="1"/>
              <a:t>question</a:t>
            </a:r>
            <a:r>
              <a:rPr lang="fi-FI" dirty="0"/>
              <a:t> – </a:t>
            </a:r>
            <a:r>
              <a:rPr lang="fi-FI" dirty="0" err="1"/>
              <a:t>what</a:t>
            </a:r>
            <a:r>
              <a:rPr lang="fi-FI" dirty="0"/>
              <a:t> </a:t>
            </a:r>
            <a:r>
              <a:rPr lang="fi-FI" dirty="0" err="1"/>
              <a:t>do</a:t>
            </a:r>
            <a:r>
              <a:rPr lang="fi-FI" dirty="0"/>
              <a:t> </a:t>
            </a:r>
            <a:r>
              <a:rPr lang="fi-FI" dirty="0" err="1"/>
              <a:t>we</a:t>
            </a:r>
            <a:r>
              <a:rPr lang="fi-FI" dirty="0"/>
              <a:t> </a:t>
            </a:r>
            <a:r>
              <a:rPr lang="fi-FI" dirty="0" err="1"/>
              <a:t>learn</a:t>
            </a:r>
            <a:r>
              <a:rPr lang="fi-FI" dirty="0"/>
              <a:t> for? </a:t>
            </a:r>
            <a:r>
              <a:rPr lang="fi-FI" b="1" dirty="0" err="1"/>
              <a:t>What</a:t>
            </a:r>
            <a:r>
              <a:rPr lang="fi-FI" b="1" dirty="0"/>
              <a:t> is the </a:t>
            </a:r>
            <a:r>
              <a:rPr lang="fi-FI" b="1" dirty="0" err="1"/>
              <a:t>purpose</a:t>
            </a:r>
            <a:r>
              <a:rPr lang="fi-FI" b="1" dirty="0"/>
              <a:t> of </a:t>
            </a:r>
            <a:r>
              <a:rPr lang="fi-FI" b="1" dirty="0" err="1"/>
              <a:t>learning</a:t>
            </a:r>
            <a:r>
              <a:rPr lang="fi-FI" b="1" dirty="0"/>
              <a:t>?</a:t>
            </a:r>
          </a:p>
        </p:txBody>
      </p:sp>
      <p:sp>
        <p:nvSpPr>
          <p:cNvPr id="4" name="TextBox 3">
            <a:extLst>
              <a:ext uri="{FF2B5EF4-FFF2-40B4-BE49-F238E27FC236}">
                <a16:creationId xmlns:a16="http://schemas.microsoft.com/office/drawing/2014/main" id="{C8CCEC8F-FD69-9B56-1D5C-C8BB633EA27F}"/>
              </a:ext>
            </a:extLst>
          </p:cNvPr>
          <p:cNvSpPr txBox="1"/>
          <p:nvPr/>
        </p:nvSpPr>
        <p:spPr>
          <a:xfrm>
            <a:off x="9288562" y="6402542"/>
            <a:ext cx="2784865" cy="369332"/>
          </a:xfrm>
          <a:prstGeom prst="rect">
            <a:avLst/>
          </a:prstGeom>
          <a:noFill/>
        </p:spPr>
        <p:txBody>
          <a:bodyPr wrap="none" rtlCol="0">
            <a:spAutoFit/>
          </a:bodyPr>
          <a:lstStyle/>
          <a:p>
            <a:r>
              <a:rPr lang="fi-FI" dirty="0"/>
              <a:t>Biesta, 2022; </a:t>
            </a:r>
            <a:r>
              <a:rPr lang="fi-FI" dirty="0" err="1"/>
              <a:t>Bruner</a:t>
            </a:r>
            <a:r>
              <a:rPr lang="fi-FI" dirty="0"/>
              <a:t>, 2004</a:t>
            </a:r>
          </a:p>
        </p:txBody>
      </p:sp>
    </p:spTree>
    <p:extLst>
      <p:ext uri="{BB962C8B-B14F-4D97-AF65-F5344CB8AC3E}">
        <p14:creationId xmlns:p14="http://schemas.microsoft.com/office/powerpoint/2010/main" val="250395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FE2A-8EE1-FB49-E469-9D88D0A52B91}"/>
              </a:ext>
            </a:extLst>
          </p:cNvPr>
          <p:cNvSpPr>
            <a:spLocks noGrp="1"/>
          </p:cNvSpPr>
          <p:nvPr>
            <p:ph type="title"/>
          </p:nvPr>
        </p:nvSpPr>
        <p:spPr/>
        <p:txBody>
          <a:bodyPr/>
          <a:lstStyle/>
          <a:p>
            <a:r>
              <a:rPr lang="fi-FI" dirty="0"/>
              <a:t>Education </a:t>
            </a:r>
            <a:r>
              <a:rPr lang="fi-FI" dirty="0" err="1"/>
              <a:t>theorist</a:t>
            </a:r>
            <a:r>
              <a:rPr lang="fi-FI" dirty="0"/>
              <a:t> Gert Biesta (2005) </a:t>
            </a:r>
            <a:r>
              <a:rPr lang="fi-FI" dirty="0" err="1"/>
              <a:t>described</a:t>
            </a:r>
            <a:r>
              <a:rPr lang="fi-FI" dirty="0"/>
              <a:t> </a:t>
            </a:r>
            <a:r>
              <a:rPr lang="fi-FI" dirty="0" err="1"/>
              <a:t>learning</a:t>
            </a:r>
            <a:r>
              <a:rPr lang="fi-FI" dirty="0"/>
              <a:t> as…</a:t>
            </a:r>
          </a:p>
        </p:txBody>
      </p:sp>
      <p:sp>
        <p:nvSpPr>
          <p:cNvPr id="3" name="Content Placeholder 2">
            <a:extLst>
              <a:ext uri="{FF2B5EF4-FFF2-40B4-BE49-F238E27FC236}">
                <a16:creationId xmlns:a16="http://schemas.microsoft.com/office/drawing/2014/main" id="{A2867248-3569-C18C-CBD9-A1A0FF72077F}"/>
              </a:ext>
            </a:extLst>
          </p:cNvPr>
          <p:cNvSpPr>
            <a:spLocks noGrp="1"/>
          </p:cNvSpPr>
          <p:nvPr>
            <p:ph idx="1"/>
          </p:nvPr>
        </p:nvSpPr>
        <p:spPr>
          <a:xfrm>
            <a:off x="838200" y="1825625"/>
            <a:ext cx="9073896" cy="4351338"/>
          </a:xfrm>
        </p:spPr>
        <p:txBody>
          <a:bodyPr/>
          <a:lstStyle/>
          <a:p>
            <a:r>
              <a:rPr lang="fi-FI" dirty="0" err="1"/>
              <a:t>Violent</a:t>
            </a:r>
            <a:r>
              <a:rPr lang="fi-FI" dirty="0"/>
              <a:t> (väkivaltainen)</a:t>
            </a:r>
          </a:p>
          <a:p>
            <a:r>
              <a:rPr lang="fi-FI" dirty="0" err="1"/>
              <a:t>Mysterious</a:t>
            </a:r>
            <a:r>
              <a:rPr lang="fi-FI" dirty="0"/>
              <a:t> (salaperäinen)</a:t>
            </a:r>
          </a:p>
          <a:p>
            <a:r>
              <a:rPr lang="fi-FI" dirty="0" err="1"/>
              <a:t>Transcendent</a:t>
            </a:r>
            <a:r>
              <a:rPr lang="fi-FI" dirty="0"/>
              <a:t> (transsendenttinen)</a:t>
            </a:r>
          </a:p>
          <a:p>
            <a:endParaRPr lang="fi-FI" dirty="0"/>
          </a:p>
          <a:p>
            <a:r>
              <a:rPr lang="fi-FI" dirty="0"/>
              <a:t>Biesta (2022) </a:t>
            </a:r>
            <a:r>
              <a:rPr lang="fi-FI" dirty="0" err="1"/>
              <a:t>also</a:t>
            </a:r>
            <a:r>
              <a:rPr lang="fi-FI" dirty="0"/>
              <a:t> </a:t>
            </a:r>
            <a:r>
              <a:rPr lang="fi-FI" dirty="0" err="1"/>
              <a:t>emphasizes</a:t>
            </a:r>
            <a:r>
              <a:rPr lang="fi-FI" dirty="0"/>
              <a:t> </a:t>
            </a:r>
            <a:r>
              <a:rPr lang="fi-FI" dirty="0" err="1"/>
              <a:t>that</a:t>
            </a:r>
            <a:r>
              <a:rPr lang="fi-FI" dirty="0"/>
              <a:t> the </a:t>
            </a:r>
            <a:r>
              <a:rPr lang="fi-FI" dirty="0" err="1"/>
              <a:t>relationship</a:t>
            </a:r>
            <a:r>
              <a:rPr lang="fi-FI" dirty="0"/>
              <a:t> </a:t>
            </a:r>
            <a:r>
              <a:rPr lang="fi-FI" dirty="0" err="1"/>
              <a:t>between</a:t>
            </a:r>
            <a:r>
              <a:rPr lang="fi-FI" dirty="0"/>
              <a:t> </a:t>
            </a:r>
            <a:r>
              <a:rPr lang="fi-FI" dirty="0" err="1"/>
              <a:t>teaching</a:t>
            </a:r>
            <a:r>
              <a:rPr lang="fi-FI" dirty="0"/>
              <a:t> and </a:t>
            </a:r>
            <a:r>
              <a:rPr lang="fi-FI" dirty="0" err="1"/>
              <a:t>learning</a:t>
            </a:r>
            <a:r>
              <a:rPr lang="fi-FI" dirty="0"/>
              <a:t> is </a:t>
            </a:r>
            <a:r>
              <a:rPr lang="en-US" i="1" dirty="0">
                <a:ea typeface="Lato Light" panose="020F0502020204030203" pitchFamily="34" charset="0"/>
                <a:cs typeface="Lato Light" panose="020F0502020204030203" pitchFamily="34" charset="0"/>
              </a:rPr>
              <a:t>structurally</a:t>
            </a:r>
            <a:r>
              <a:rPr lang="en-US" dirty="0">
                <a:ea typeface="Lato Light" panose="020F0502020204030203" pitchFamily="34" charset="0"/>
                <a:cs typeface="Lato Light" panose="020F0502020204030203" pitchFamily="34" charset="0"/>
              </a:rPr>
              <a:t> </a:t>
            </a:r>
            <a:r>
              <a:rPr lang="en-US" i="1" dirty="0">
                <a:ea typeface="Lato Light" panose="020F0502020204030203" pitchFamily="34" charset="0"/>
                <a:cs typeface="Lato Light" panose="020F0502020204030203" pitchFamily="34" charset="0"/>
              </a:rPr>
              <a:t>broken</a:t>
            </a:r>
            <a:r>
              <a:rPr lang="en-US" dirty="0">
                <a:ea typeface="Lato Light" panose="020F0502020204030203" pitchFamily="34" charset="0"/>
                <a:cs typeface="Lato Light" panose="020F0502020204030203" pitchFamily="34" charset="0"/>
              </a:rPr>
              <a:t> (2022; 57) and says this is </a:t>
            </a:r>
            <a:r>
              <a:rPr lang="en-US" b="1" dirty="0">
                <a:ea typeface="Lato Light" panose="020F0502020204030203" pitchFamily="34" charset="0"/>
                <a:cs typeface="Lato Light" panose="020F0502020204030203" pitchFamily="34" charset="0"/>
              </a:rPr>
              <a:t>not a problem to be solved</a:t>
            </a:r>
            <a:r>
              <a:rPr lang="en-US" dirty="0">
                <a:ea typeface="Lato Light" panose="020F0502020204030203" pitchFamily="34" charset="0"/>
                <a:cs typeface="Lato Light" panose="020F0502020204030203" pitchFamily="34" charset="0"/>
              </a:rPr>
              <a:t> as no direct connection is possible or desirable – why?</a:t>
            </a:r>
            <a:endParaRPr lang="fi-FI" dirty="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041744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c167213-36fa-43ce-a5b8-f5dde8fe5ad3}" enabled="1" method="Standard" siteId="{e9662d58-caa4-4bc1-b138-c8b1acab5a11}" contentBits="0" removed="0"/>
</clbl:labelList>
</file>

<file path=docProps/app.xml><?xml version="1.0" encoding="utf-8"?>
<Properties xmlns="http://schemas.openxmlformats.org/officeDocument/2006/extended-properties" xmlns:vt="http://schemas.openxmlformats.org/officeDocument/2006/docPropsVTypes">
  <TotalTime>11224</TotalTime>
  <Words>2712</Words>
  <Application>Microsoft Office PowerPoint</Application>
  <PresentationFormat>Widescreen</PresentationFormat>
  <Paragraphs>321</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Alasassy Caps</vt:lpstr>
      <vt:lpstr>Aptos</vt:lpstr>
      <vt:lpstr>Aptos Display</vt:lpstr>
      <vt:lpstr>Arial</vt:lpstr>
      <vt:lpstr>Lato Light</vt:lpstr>
      <vt:lpstr>Office Theme</vt:lpstr>
      <vt:lpstr>Theories of Learning </vt:lpstr>
      <vt:lpstr>PowerPoint Presentation</vt:lpstr>
      <vt:lpstr>Situating this lecture</vt:lpstr>
      <vt:lpstr>PowerPoint Presentation</vt:lpstr>
      <vt:lpstr>Pohdintaa yksin/pienryhmissä (n. 3 min.)</vt:lpstr>
      <vt:lpstr>This lecture – an initial map of learning theories</vt:lpstr>
      <vt:lpstr>Theories of learning – different views of learning</vt:lpstr>
      <vt:lpstr>What is learning? </vt:lpstr>
      <vt:lpstr>Education theorist Gert Biesta (2005) described learning as…</vt:lpstr>
      <vt:lpstr>Mapping theories of learning – where to begin?</vt:lpstr>
      <vt:lpstr>Discovery learning, Maria Montessori (1870-1952)</vt:lpstr>
      <vt:lpstr>Moving on…</vt:lpstr>
      <vt:lpstr>Experiential learning, Kokemuksellinen oppiminen John Dewey, 1859-1952</vt:lpstr>
      <vt:lpstr>What do you think?</vt:lpstr>
      <vt:lpstr>Moving on…</vt:lpstr>
      <vt:lpstr>Behaviorist theory of learning, behavioristinen (käytös) B.F.Skinner (1904-1990)</vt:lpstr>
      <vt:lpstr>Skinner’s visit to his daughter’s 4th grade math class:</vt:lpstr>
      <vt:lpstr>Dewey’s critical response</vt:lpstr>
      <vt:lpstr>Moving on…</vt:lpstr>
      <vt:lpstr>Social learning theory / Sosiaallisen oppimisen teoria Albert Bandura (1925-2021)</vt:lpstr>
      <vt:lpstr>Consider so far your university experience</vt:lpstr>
      <vt:lpstr>Where next?</vt:lpstr>
      <vt:lpstr>Cognitive learning / Kognitiivinen oppimiskäsitys Piaget (1886-1980), Bloom (1913-1999)</vt:lpstr>
      <vt:lpstr>Stages of cognitive development</vt:lpstr>
      <vt:lpstr>Bloom’s taxonomy – HOTS &amp; LOTS</vt:lpstr>
      <vt:lpstr>Where next?</vt:lpstr>
      <vt:lpstr>Meaningful learning / Merkityksellinen oppiminen (D. Ausubel, 1918-2008) </vt:lpstr>
      <vt:lpstr>Sociocultural / Cultural history theory of learning Lev Vygotsky (1896-1934)</vt:lpstr>
      <vt:lpstr>The ZoPed –the zone of proximal development, lähikehityksen vyöhykke</vt:lpstr>
      <vt:lpstr>Consider your university experience again:</vt:lpstr>
      <vt:lpstr>A related concept – scaffolding (Bruner, Wood &amp; Ross, 1976)</vt:lpstr>
      <vt:lpstr>Community of Practice – Oppimisen konteksti- ja tilannesidonnaisuus (Lave &amp; Wenger, 1991)</vt:lpstr>
      <vt:lpstr>Embodied learning / Kehollinen tieto ajattelu (Eeva Anttila)</vt:lpstr>
      <vt:lpstr>Somatic learning / Embodied learning -</vt:lpstr>
      <vt:lpstr>PowerPoint Presentation</vt:lpstr>
      <vt:lpstr>Aesthetic or anaesthetic?</vt:lpstr>
      <vt:lpstr>Definitions – not answers…</vt:lpstr>
      <vt:lpstr>Pohdintaa yksin/pienryhmissä (n. 3 min.)</vt:lpstr>
      <vt:lpstr>PowerPoint Presentation</vt:lpstr>
      <vt:lpstr>Aims:</vt:lpstr>
      <vt:lpstr>References </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Editor</dc:creator>
  <cp:lastModifiedBy>Editor</cp:lastModifiedBy>
  <cp:revision>49</cp:revision>
  <dcterms:created xsi:type="dcterms:W3CDTF">2025-08-20T07:05:25Z</dcterms:created>
  <dcterms:modified xsi:type="dcterms:W3CDTF">2025-09-22T12:56:08Z</dcterms:modified>
</cp:coreProperties>
</file>