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7" r:id="rId5"/>
    <p:sldId id="258" r:id="rId6"/>
    <p:sldId id="265" r:id="rId7"/>
    <p:sldId id="266" r:id="rId8"/>
    <p:sldId id="267" r:id="rId9"/>
    <p:sldId id="268" r:id="rId10"/>
    <p:sldId id="263" r:id="rId11"/>
    <p:sldId id="264" r:id="rId12"/>
    <p:sldId id="261" r:id="rId13"/>
    <p:sldId id="260" r:id="rId14"/>
    <p:sldId id="269"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25992C-E1A3-4C3F-BC4A-717086E9333A}" v="12" dt="2023-03-06T08:38:16.079"/>
    <p1510:client id="{AF8294D7-8CE6-4C2F-8670-D1C54534D2A6}" v="26" dt="2023-03-06T08:39:48.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E624E-0F38-4E53-86E0-4A7B0AEA5E2D}" type="datetimeFigureOut">
              <a:rPr lang="fi-FI" smtClean="0"/>
              <a:t>6.3.2023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E0AA0F-47B8-4B1F-86FF-1F90BD809CE5}" type="slidenum">
              <a:rPr lang="fi-FI" smtClean="0"/>
              <a:t>‹#›</a:t>
            </a:fld>
            <a:endParaRPr lang="fi-FI"/>
          </a:p>
        </p:txBody>
      </p:sp>
    </p:spTree>
    <p:extLst>
      <p:ext uri="{BB962C8B-B14F-4D97-AF65-F5344CB8AC3E}">
        <p14:creationId xmlns:p14="http://schemas.microsoft.com/office/powerpoint/2010/main" val="154160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DA2CDBA3-8E53-4B38-8A28-94E4F9D9260E}" type="slidenum">
              <a:rPr lang="fi-FI" smtClean="0"/>
              <a:pPr/>
              <a:t>2</a:t>
            </a:fld>
            <a:endParaRPr lang="fi-FI"/>
          </a:p>
        </p:txBody>
      </p:sp>
    </p:spTree>
    <p:extLst>
      <p:ext uri="{BB962C8B-B14F-4D97-AF65-F5344CB8AC3E}">
        <p14:creationId xmlns:p14="http://schemas.microsoft.com/office/powerpoint/2010/main" val="4041946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3935E41A-FEAE-4025-AB14-CC5202C3A26B}" type="datetimeFigureOut">
              <a:rPr lang="fi-FI" smtClean="0"/>
              <a:t>6.3.2023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2584634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3935E41A-FEAE-4025-AB14-CC5202C3A26B}" type="datetimeFigureOut">
              <a:rPr lang="fi-FI" smtClean="0"/>
              <a:t>6.3.2023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255297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3935E41A-FEAE-4025-AB14-CC5202C3A26B}" type="datetimeFigureOut">
              <a:rPr lang="fi-FI" smtClean="0"/>
              <a:t>6.3.2023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3146778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Conten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60190-1A0B-4D44-BA68-8D45B53DC766}"/>
              </a:ext>
            </a:extLst>
          </p:cNvPr>
          <p:cNvSpPr>
            <a:spLocks noGrp="1"/>
          </p:cNvSpPr>
          <p:nvPr>
            <p:ph type="title"/>
          </p:nvPr>
        </p:nvSpPr>
        <p:spPr/>
        <p:txBody>
          <a:bodyPr/>
          <a:lstStyle/>
          <a:p>
            <a:r>
              <a:rPr lang="en-US"/>
              <a:t>Click to edit Master title style</a:t>
            </a:r>
            <a:endParaRPr lang="fi-FI"/>
          </a:p>
        </p:txBody>
      </p:sp>
      <p:sp>
        <p:nvSpPr>
          <p:cNvPr id="4" name="Date Placeholder 3">
            <a:extLst>
              <a:ext uri="{FF2B5EF4-FFF2-40B4-BE49-F238E27FC236}">
                <a16:creationId xmlns:a16="http://schemas.microsoft.com/office/drawing/2014/main" id="{39E57842-4D68-43C8-8218-42A563200278}"/>
              </a:ext>
            </a:extLst>
          </p:cNvPr>
          <p:cNvSpPr>
            <a:spLocks noGrp="1"/>
          </p:cNvSpPr>
          <p:nvPr>
            <p:ph type="dt" sz="half" idx="10"/>
          </p:nvPr>
        </p:nvSpPr>
        <p:spPr/>
        <p:txBody>
          <a:bodyPr/>
          <a:lstStyle/>
          <a:p>
            <a:fld id="{A0E5F2A8-0E19-4A6C-8620-E482DF92A49E}" type="datetime1">
              <a:rPr lang="fi-FI" smtClean="0"/>
              <a:t>6.3.2023</a:t>
            </a:fld>
            <a:endParaRPr lang="fi-FI"/>
          </a:p>
        </p:txBody>
      </p:sp>
      <p:sp>
        <p:nvSpPr>
          <p:cNvPr id="5" name="Footer Placeholder 4">
            <a:extLst>
              <a:ext uri="{FF2B5EF4-FFF2-40B4-BE49-F238E27FC236}">
                <a16:creationId xmlns:a16="http://schemas.microsoft.com/office/drawing/2014/main" id="{A405D027-BB92-4C81-9939-F39E18BC9421}"/>
              </a:ext>
            </a:extLst>
          </p:cNvPr>
          <p:cNvSpPr>
            <a:spLocks noGrp="1"/>
          </p:cNvSpPr>
          <p:nvPr>
            <p:ph type="ftr" sz="quarter" idx="11"/>
          </p:nvPr>
        </p:nvSpPr>
        <p:spPr/>
        <p:txBody>
          <a:bodyPr/>
          <a:lstStyle/>
          <a:p>
            <a:r>
              <a:rPr lang="fi-FI"/>
              <a:t>JYU Since 1863.</a:t>
            </a:r>
          </a:p>
        </p:txBody>
      </p:sp>
      <p:sp>
        <p:nvSpPr>
          <p:cNvPr id="6" name="Slide Number Placeholder 5">
            <a:extLst>
              <a:ext uri="{FF2B5EF4-FFF2-40B4-BE49-F238E27FC236}">
                <a16:creationId xmlns:a16="http://schemas.microsoft.com/office/drawing/2014/main" id="{5738A602-F247-4BF8-8B1E-20DCF5893B6C}"/>
              </a:ext>
            </a:extLst>
          </p:cNvPr>
          <p:cNvSpPr>
            <a:spLocks noGrp="1"/>
          </p:cNvSpPr>
          <p:nvPr>
            <p:ph type="sldNum" sz="quarter" idx="12"/>
          </p:nvPr>
        </p:nvSpPr>
        <p:spPr/>
        <p:txBody>
          <a:bodyPr/>
          <a:lstStyle/>
          <a:p>
            <a:fld id="{9E548902-A2E1-4711-A467-290FB9FE5D63}" type="slidenum">
              <a:rPr lang="fi-FI" smtClean="0"/>
              <a:t>‹#›</a:t>
            </a:fld>
            <a:endParaRPr lang="fi-FI"/>
          </a:p>
        </p:txBody>
      </p:sp>
      <p:sp>
        <p:nvSpPr>
          <p:cNvPr id="8" name="Text Placeholder 7"/>
          <p:cNvSpPr>
            <a:spLocks noGrp="1"/>
          </p:cNvSpPr>
          <p:nvPr>
            <p:ph type="body" sz="quarter" idx="13"/>
          </p:nvPr>
        </p:nvSpPr>
        <p:spPr>
          <a:xfrm>
            <a:off x="1055440" y="1773238"/>
            <a:ext cx="10657135" cy="43926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816913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mparison ">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7960586-52CA-4034-9EE7-5B26DBD7C5CB}"/>
              </a:ext>
            </a:extLst>
          </p:cNvPr>
          <p:cNvSpPr>
            <a:spLocks noGrp="1"/>
          </p:cNvSpPr>
          <p:nvPr>
            <p:ph type="body" idx="1"/>
          </p:nvPr>
        </p:nvSpPr>
        <p:spPr>
          <a:xfrm>
            <a:off x="1343024" y="1773238"/>
            <a:ext cx="4608959" cy="575642"/>
          </a:xfrm>
        </p:spPr>
        <p:txBody>
          <a:bodyPr anchor="t" anchorCtr="0"/>
          <a:lstStyle>
            <a:lvl1pPr marL="0" indent="0">
              <a:lnSpc>
                <a:spcPct val="100000"/>
              </a:lnSpc>
              <a:spcBef>
                <a:spcPts val="0"/>
              </a:spcBef>
              <a:buNone/>
              <a:defRPr sz="1800" b="1" u="none" baseline="0">
                <a:solidFill>
                  <a:schemeClr val="accent2"/>
                </a:solidFill>
                <a:uFill>
                  <a:solidFill>
                    <a:schemeClr val="accent1"/>
                  </a:solidFill>
                </a:u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C4E9DCF-29AF-4EEA-87FD-D841B563FBAE}"/>
              </a:ext>
            </a:extLst>
          </p:cNvPr>
          <p:cNvSpPr>
            <a:spLocks noGrp="1"/>
          </p:cNvSpPr>
          <p:nvPr>
            <p:ph sz="half" idx="2"/>
          </p:nvPr>
        </p:nvSpPr>
        <p:spPr>
          <a:xfrm>
            <a:off x="1055688" y="2420888"/>
            <a:ext cx="4896296" cy="3744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6A2B773D-1C09-49C5-B8BD-DC683161B29E}"/>
              </a:ext>
            </a:extLst>
          </p:cNvPr>
          <p:cNvSpPr>
            <a:spLocks noGrp="1"/>
          </p:cNvSpPr>
          <p:nvPr>
            <p:ph type="body" sz="quarter" idx="3"/>
          </p:nvPr>
        </p:nvSpPr>
        <p:spPr>
          <a:xfrm>
            <a:off x="6528048" y="1773238"/>
            <a:ext cx="4608265" cy="575642"/>
          </a:xfrm>
        </p:spPr>
        <p:txBody>
          <a:bodyPr anchor="t" anchorCtr="0"/>
          <a:lstStyle>
            <a:lvl1pPr marL="0" indent="0">
              <a:lnSpc>
                <a:spcPct val="100000"/>
              </a:lnSpc>
              <a:spcBef>
                <a:spcPts val="0"/>
              </a:spcBef>
              <a:buNone/>
              <a:defRPr sz="1800" b="1" u="none" baseline="0">
                <a:solidFill>
                  <a:schemeClr val="accent2"/>
                </a:solidFill>
                <a:uFill>
                  <a:solidFill>
                    <a:schemeClr val="accent1"/>
                  </a:solidFill>
                </a:u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9CF5C7C-601D-46A6-890C-D37F5A624F8D}"/>
              </a:ext>
            </a:extLst>
          </p:cNvPr>
          <p:cNvSpPr>
            <a:spLocks noGrp="1"/>
          </p:cNvSpPr>
          <p:nvPr>
            <p:ph sz="quarter" idx="4"/>
          </p:nvPr>
        </p:nvSpPr>
        <p:spPr>
          <a:xfrm>
            <a:off x="6240015" y="2420888"/>
            <a:ext cx="4896297" cy="3744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FDC44B1B-8642-40C5-91C7-C16A237CE318}"/>
              </a:ext>
            </a:extLst>
          </p:cNvPr>
          <p:cNvSpPr>
            <a:spLocks noGrp="1"/>
          </p:cNvSpPr>
          <p:nvPr>
            <p:ph type="dt" sz="half" idx="10"/>
          </p:nvPr>
        </p:nvSpPr>
        <p:spPr/>
        <p:txBody>
          <a:bodyPr/>
          <a:lstStyle/>
          <a:p>
            <a:fld id="{8E4582CA-7D08-4C64-A2BA-A286A40F9810}" type="datetime1">
              <a:rPr lang="fi-FI" smtClean="0"/>
              <a:t>6.3.2023</a:t>
            </a:fld>
            <a:endParaRPr lang="fi-FI"/>
          </a:p>
        </p:txBody>
      </p:sp>
      <p:sp>
        <p:nvSpPr>
          <p:cNvPr id="8" name="Footer Placeholder 7">
            <a:extLst>
              <a:ext uri="{FF2B5EF4-FFF2-40B4-BE49-F238E27FC236}">
                <a16:creationId xmlns:a16="http://schemas.microsoft.com/office/drawing/2014/main" id="{D3561C89-18E4-4DE3-83AA-1FB23C10BB2A}"/>
              </a:ext>
            </a:extLst>
          </p:cNvPr>
          <p:cNvSpPr>
            <a:spLocks noGrp="1"/>
          </p:cNvSpPr>
          <p:nvPr>
            <p:ph type="ftr" sz="quarter" idx="11"/>
          </p:nvPr>
        </p:nvSpPr>
        <p:spPr/>
        <p:txBody>
          <a:bodyPr/>
          <a:lstStyle/>
          <a:p>
            <a:r>
              <a:rPr lang="fi-FI"/>
              <a:t>JYU Since 1863.</a:t>
            </a:r>
          </a:p>
        </p:txBody>
      </p:sp>
      <p:sp>
        <p:nvSpPr>
          <p:cNvPr id="9" name="Slide Number Placeholder 8">
            <a:extLst>
              <a:ext uri="{FF2B5EF4-FFF2-40B4-BE49-F238E27FC236}">
                <a16:creationId xmlns:a16="http://schemas.microsoft.com/office/drawing/2014/main" id="{16613E2C-8D75-456C-A11B-09B8FE8E618A}"/>
              </a:ext>
            </a:extLst>
          </p:cNvPr>
          <p:cNvSpPr>
            <a:spLocks noGrp="1"/>
          </p:cNvSpPr>
          <p:nvPr>
            <p:ph type="sldNum" sz="quarter" idx="12"/>
          </p:nvPr>
        </p:nvSpPr>
        <p:spPr/>
        <p:txBody>
          <a:bodyPr/>
          <a:lstStyle/>
          <a:p>
            <a:fld id="{9E548902-A2E1-4711-A467-290FB9FE5D63}" type="slidenum">
              <a:rPr lang="fi-FI" smtClean="0"/>
              <a:t>‹#›</a:t>
            </a:fld>
            <a:endParaRPr lang="fi-FI"/>
          </a:p>
        </p:txBody>
      </p:sp>
      <p:sp>
        <p:nvSpPr>
          <p:cNvPr id="10" name="Title 9"/>
          <p:cNvSpPr>
            <a:spLocks noGrp="1"/>
          </p:cNvSpPr>
          <p:nvPr>
            <p:ph type="title"/>
          </p:nvPr>
        </p:nvSpPr>
        <p:spPr/>
        <p:txBody>
          <a:bodyPr/>
          <a:lstStyle/>
          <a:p>
            <a:r>
              <a:rPr lang="en-US"/>
              <a:t>Click to edit Master title style</a:t>
            </a:r>
            <a:endParaRPr lang="fi-FI"/>
          </a:p>
        </p:txBody>
      </p:sp>
    </p:spTree>
    <p:extLst>
      <p:ext uri="{BB962C8B-B14F-4D97-AF65-F5344CB8AC3E}">
        <p14:creationId xmlns:p14="http://schemas.microsoft.com/office/powerpoint/2010/main" val="19863508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3935E41A-FEAE-4025-AB14-CC5202C3A26B}" type="datetimeFigureOut">
              <a:rPr lang="fi-FI" smtClean="0"/>
              <a:t>6.3.2023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160785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35E41A-FEAE-4025-AB14-CC5202C3A26B}" type="datetimeFigureOut">
              <a:rPr lang="fi-FI" smtClean="0"/>
              <a:t>6.3.2023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52036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3935E41A-FEAE-4025-AB14-CC5202C3A26B}" type="datetimeFigureOut">
              <a:rPr lang="fi-FI" smtClean="0"/>
              <a:t>6.3.2023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1351557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3935E41A-FEAE-4025-AB14-CC5202C3A26B}" type="datetimeFigureOut">
              <a:rPr lang="fi-FI" smtClean="0"/>
              <a:t>6.3.2023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2713810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3935E41A-FEAE-4025-AB14-CC5202C3A26B}" type="datetimeFigureOut">
              <a:rPr lang="fi-FI" smtClean="0"/>
              <a:t>6.3.2023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59813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35E41A-FEAE-4025-AB14-CC5202C3A26B}" type="datetimeFigureOut">
              <a:rPr lang="fi-FI" smtClean="0"/>
              <a:t>6.3.2023</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102322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35E41A-FEAE-4025-AB14-CC5202C3A26B}" type="datetimeFigureOut">
              <a:rPr lang="fi-FI" smtClean="0"/>
              <a:t>6.3.2023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101438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35E41A-FEAE-4025-AB14-CC5202C3A26B}" type="datetimeFigureOut">
              <a:rPr lang="fi-FI" smtClean="0"/>
              <a:t>6.3.2023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2C9E6-2C28-4522-88EF-3B1C5192889A}" type="slidenum">
              <a:rPr lang="fi-FI" smtClean="0"/>
              <a:t>‹#›</a:t>
            </a:fld>
            <a:endParaRPr lang="fi-FI"/>
          </a:p>
        </p:txBody>
      </p:sp>
    </p:spTree>
    <p:extLst>
      <p:ext uri="{BB962C8B-B14F-4D97-AF65-F5344CB8AC3E}">
        <p14:creationId xmlns:p14="http://schemas.microsoft.com/office/powerpoint/2010/main" val="8997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alphaModFix amt="7000"/>
            <a:lum/>
          </a:blip>
          <a:srcRect/>
          <a:stretch>
            <a:fillRect t="-31000" b="-3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35E41A-FEAE-4025-AB14-CC5202C3A26B}" type="datetimeFigureOut">
              <a:rPr lang="fi-FI" smtClean="0"/>
              <a:t>6.3.2023</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2C9E6-2C28-4522-88EF-3B1C5192889A}" type="slidenum">
              <a:rPr lang="fi-FI" smtClean="0"/>
              <a:t>‹#›</a:t>
            </a:fld>
            <a:endParaRPr lang="fi-FI"/>
          </a:p>
        </p:txBody>
      </p:sp>
    </p:spTree>
    <p:extLst>
      <p:ext uri="{BB962C8B-B14F-4D97-AF65-F5344CB8AC3E}">
        <p14:creationId xmlns:p14="http://schemas.microsoft.com/office/powerpoint/2010/main" val="1039052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jyx.jyu.fi/handle/123456789/72316" TargetMode="External"/><Relationship Id="rId2" Type="http://schemas.openxmlformats.org/officeDocument/2006/relationships/hyperlink" Target="https://jyx.jyu.fi/handle/123456789/71979" TargetMode="External"/><Relationship Id="rId1" Type="http://schemas.openxmlformats.org/officeDocument/2006/relationships/slideLayout" Target="../slideLayouts/slideLayout5.xml"/><Relationship Id="rId5" Type="http://schemas.openxmlformats.org/officeDocument/2006/relationships/hyperlink" Target="https://helda.helsinki.fi/handle/10138/229396" TargetMode="External"/><Relationship Id="rId4" Type="http://schemas.openxmlformats.org/officeDocument/2006/relationships/hyperlink" Target="https://jyx.jyu.fi/handle/123456789/81432"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a:t>KTKP020 – Kasvatus, yhteiskunta ja muutos</a:t>
            </a:r>
          </a:p>
        </p:txBody>
      </p:sp>
      <p:sp>
        <p:nvSpPr>
          <p:cNvPr id="3" name="Subtitle 2"/>
          <p:cNvSpPr>
            <a:spLocks noGrp="1"/>
          </p:cNvSpPr>
          <p:nvPr>
            <p:ph type="subTitle" idx="1"/>
          </p:nvPr>
        </p:nvSpPr>
        <p:spPr>
          <a:xfrm>
            <a:off x="1524000" y="3672830"/>
            <a:ext cx="9144000" cy="1655762"/>
          </a:xfrm>
        </p:spPr>
        <p:txBody>
          <a:bodyPr/>
          <a:lstStyle/>
          <a:p>
            <a:r>
              <a:rPr lang="fi-FI"/>
              <a:t>6.3.2023</a:t>
            </a:r>
          </a:p>
        </p:txBody>
      </p:sp>
    </p:spTree>
    <p:extLst>
      <p:ext uri="{BB962C8B-B14F-4D97-AF65-F5344CB8AC3E}">
        <p14:creationId xmlns:p14="http://schemas.microsoft.com/office/powerpoint/2010/main" val="433336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br>
              <a:rPr lang="fi-FI"/>
            </a:br>
            <a:r>
              <a:rPr lang="fi-FI" sz="4800"/>
              <a:t>Mitä ja miksi? </a:t>
            </a:r>
            <a:endParaRPr lang="fi-FI"/>
          </a:p>
        </p:txBody>
      </p:sp>
      <p:sp>
        <p:nvSpPr>
          <p:cNvPr id="3" name="Content Placeholder 2"/>
          <p:cNvSpPr>
            <a:spLocks noGrp="1"/>
          </p:cNvSpPr>
          <p:nvPr>
            <p:ph idx="1"/>
          </p:nvPr>
        </p:nvSpPr>
        <p:spPr>
          <a:xfrm>
            <a:off x="838200" y="1825625"/>
            <a:ext cx="10515600" cy="1719887"/>
          </a:xfrm>
        </p:spPr>
        <p:txBody>
          <a:bodyPr>
            <a:normAutofit/>
          </a:bodyPr>
          <a:lstStyle/>
          <a:p>
            <a:r>
              <a:rPr lang="fi-FI"/>
              <a:t>Tutkimuskohde ja tutkimuksen motivointi</a:t>
            </a:r>
          </a:p>
          <a:p>
            <a:pPr lvl="1"/>
            <a:r>
              <a:rPr lang="fi-FI"/>
              <a:t>Tutkimuksen aihe</a:t>
            </a:r>
          </a:p>
          <a:p>
            <a:pPr lvl="1"/>
            <a:r>
              <a:rPr lang="fi-FI"/>
              <a:t>Tutkimuskysymykset</a:t>
            </a:r>
          </a:p>
          <a:p>
            <a:pPr lvl="1"/>
            <a:r>
              <a:rPr lang="fi-FI"/>
              <a:t>Mihin kasvatustieteen ”osa-alueeseen” tutkimus kuuluu?</a:t>
            </a:r>
          </a:p>
          <a:p>
            <a:endParaRPr lang="fi-FI"/>
          </a:p>
          <a:p>
            <a:endParaRPr lang="fi-FI"/>
          </a:p>
          <a:p>
            <a:endParaRPr lang="fi-FI"/>
          </a:p>
          <a:p>
            <a:pPr marL="0" indent="0">
              <a:buNone/>
            </a:pPr>
            <a:endParaRPr lang="fi-FI"/>
          </a:p>
        </p:txBody>
      </p:sp>
      <p:sp>
        <p:nvSpPr>
          <p:cNvPr id="4" name="Title 1"/>
          <p:cNvSpPr txBox="1">
            <a:spLocks/>
          </p:cNvSpPr>
          <p:nvPr/>
        </p:nvSpPr>
        <p:spPr>
          <a:xfrm>
            <a:off x="838200" y="354551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br>
              <a:rPr lang="fi-FI" kern="0">
                <a:solidFill>
                  <a:sysClr val="windowText" lastClr="000000"/>
                </a:solidFill>
              </a:rPr>
            </a:br>
            <a:r>
              <a:rPr lang="fi-FI" sz="4800" kern="0">
                <a:solidFill>
                  <a:sysClr val="windowText" lastClr="000000"/>
                </a:solidFill>
              </a:rPr>
              <a:t>Millä ja miten?</a:t>
            </a:r>
            <a:endParaRPr lang="fi-FI" kern="0">
              <a:solidFill>
                <a:sysClr val="windowText" lastClr="000000"/>
              </a:solidFill>
            </a:endParaRPr>
          </a:p>
        </p:txBody>
      </p:sp>
      <p:sp>
        <p:nvSpPr>
          <p:cNvPr id="5" name="TextBox 4"/>
          <p:cNvSpPr txBox="1"/>
          <p:nvPr/>
        </p:nvSpPr>
        <p:spPr>
          <a:xfrm>
            <a:off x="991091" y="4803734"/>
            <a:ext cx="7562971" cy="1477328"/>
          </a:xfrm>
          <a:prstGeom prst="rect">
            <a:avLst/>
          </a:prstGeom>
          <a:noFill/>
        </p:spPr>
        <p:txBody>
          <a:bodyPr wrap="square" rtlCol="0">
            <a:spAutoFit/>
          </a:bodyPr>
          <a:lstStyle/>
          <a:p>
            <a:pPr marL="285750" indent="-285750">
              <a:buFont typeface="Arial" panose="020B0604020202020204" pitchFamily="34" charset="0"/>
              <a:buChar char="•"/>
            </a:pPr>
            <a:r>
              <a:rPr lang="fi-FI"/>
              <a:t>Tutkimusaineisto</a:t>
            </a:r>
          </a:p>
          <a:p>
            <a:pPr marL="285750" indent="-285750">
              <a:buFont typeface="Arial" panose="020B0604020202020204" pitchFamily="34" charset="0"/>
              <a:buChar char="•"/>
            </a:pPr>
            <a:r>
              <a:rPr lang="fi-FI"/>
              <a:t>Tutkimusmenetelmät/metodit</a:t>
            </a:r>
          </a:p>
          <a:p>
            <a:pPr marL="285750" indent="-285750">
              <a:buFont typeface="Arial" panose="020B0604020202020204" pitchFamily="34" charset="0"/>
              <a:buChar char="•"/>
            </a:pPr>
            <a:r>
              <a:rPr lang="fi-FI"/>
              <a:t>Tutkimuksen teoreettinen viitekehys</a:t>
            </a:r>
          </a:p>
          <a:p>
            <a:pPr marL="285750" indent="-285750">
              <a:buFont typeface="Arial" panose="020B0604020202020204" pitchFamily="34" charset="0"/>
              <a:buChar char="•"/>
            </a:pPr>
            <a:r>
              <a:rPr lang="fi-FI"/>
              <a:t>Onko tutkimus määrällinen vai laadullinen?</a:t>
            </a:r>
          </a:p>
          <a:p>
            <a:endParaRPr lang="fi-FI"/>
          </a:p>
        </p:txBody>
      </p:sp>
    </p:spTree>
    <p:extLst>
      <p:ext uri="{BB962C8B-B14F-4D97-AF65-F5344CB8AC3E}">
        <p14:creationId xmlns:p14="http://schemas.microsoft.com/office/powerpoint/2010/main" val="211682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DB871-FFAB-3EA2-6459-1A2658B2E530}"/>
              </a:ext>
            </a:extLst>
          </p:cNvPr>
          <p:cNvSpPr>
            <a:spLocks noGrp="1"/>
          </p:cNvSpPr>
          <p:nvPr>
            <p:ph type="title"/>
          </p:nvPr>
        </p:nvSpPr>
        <p:spPr/>
        <p:txBody>
          <a:bodyPr/>
          <a:lstStyle/>
          <a:p>
            <a:r>
              <a:rPr lang="en-US" err="1">
                <a:cs typeface="Calibri Light"/>
              </a:rPr>
              <a:t>Kotitehtävä</a:t>
            </a:r>
            <a:endParaRPr lang="en-US" err="1"/>
          </a:p>
        </p:txBody>
      </p:sp>
      <p:sp>
        <p:nvSpPr>
          <p:cNvPr id="3" name="Content Placeholder 2">
            <a:extLst>
              <a:ext uri="{FF2B5EF4-FFF2-40B4-BE49-F238E27FC236}">
                <a16:creationId xmlns:a16="http://schemas.microsoft.com/office/drawing/2014/main" id="{F75C654F-077C-1374-27CD-D3984744080E}"/>
              </a:ext>
            </a:extLst>
          </p:cNvPr>
          <p:cNvSpPr>
            <a:spLocks noGrp="1"/>
          </p:cNvSpPr>
          <p:nvPr>
            <p:ph idx="1"/>
          </p:nvPr>
        </p:nvSpPr>
        <p:spPr/>
        <p:txBody>
          <a:bodyPr vert="horz" lIns="91440" tIns="45720" rIns="91440" bIns="45720" rtlCol="0" anchor="t">
            <a:normAutofit/>
          </a:bodyPr>
          <a:lstStyle/>
          <a:p>
            <a:r>
              <a:rPr lang="en-US">
                <a:ea typeface="+mn-lt"/>
                <a:cs typeface="+mn-lt"/>
              </a:rPr>
              <a:t>Lue </a:t>
            </a:r>
            <a:r>
              <a:rPr lang="en-US" err="1">
                <a:ea typeface="+mn-lt"/>
                <a:cs typeface="+mn-lt"/>
              </a:rPr>
              <a:t>teoksesta</a:t>
            </a:r>
            <a:r>
              <a:rPr lang="en-US">
                <a:ea typeface="+mn-lt"/>
                <a:cs typeface="+mn-lt"/>
              </a:rPr>
              <a:t>: Antikainen, A., Rinne, R., &amp; Koski, L. (2013). </a:t>
            </a:r>
            <a:r>
              <a:rPr lang="en-US" i="1" err="1">
                <a:ea typeface="+mn-lt"/>
                <a:cs typeface="+mn-lt"/>
              </a:rPr>
              <a:t>Kasvatussosiologia</a:t>
            </a:r>
            <a:r>
              <a:rPr lang="en-US">
                <a:ea typeface="+mn-lt"/>
                <a:cs typeface="+mn-lt"/>
              </a:rPr>
              <a:t> (5. </a:t>
            </a:r>
            <a:r>
              <a:rPr lang="en-US" err="1">
                <a:ea typeface="+mn-lt"/>
                <a:cs typeface="+mn-lt"/>
              </a:rPr>
              <a:t>uud</a:t>
            </a:r>
            <a:r>
              <a:rPr lang="en-US">
                <a:ea typeface="+mn-lt"/>
                <a:cs typeface="+mn-lt"/>
              </a:rPr>
              <a:t>. p.). PS-</a:t>
            </a:r>
            <a:r>
              <a:rPr lang="en-US" err="1">
                <a:ea typeface="+mn-lt"/>
                <a:cs typeface="+mn-lt"/>
              </a:rPr>
              <a:t>kustannus</a:t>
            </a:r>
            <a:r>
              <a:rPr lang="en-US">
                <a:ea typeface="+mn-lt"/>
                <a:cs typeface="+mn-lt"/>
              </a:rPr>
              <a:t>. </a:t>
            </a:r>
            <a:r>
              <a:rPr lang="en-US" err="1">
                <a:ea typeface="+mn-lt"/>
                <a:cs typeface="+mn-lt"/>
              </a:rPr>
              <a:t>Luku</a:t>
            </a:r>
            <a:r>
              <a:rPr lang="en-US">
                <a:ea typeface="+mn-lt"/>
                <a:cs typeface="+mn-lt"/>
              </a:rPr>
              <a:t> 2 </a:t>
            </a:r>
            <a:r>
              <a:rPr lang="en-US" err="1">
                <a:ea typeface="+mn-lt"/>
                <a:cs typeface="+mn-lt"/>
              </a:rPr>
              <a:t>Sosiologian</a:t>
            </a:r>
            <a:r>
              <a:rPr lang="en-US">
                <a:ea typeface="+mn-lt"/>
                <a:cs typeface="+mn-lt"/>
              </a:rPr>
              <a:t> ja </a:t>
            </a:r>
            <a:r>
              <a:rPr lang="en-US" err="1">
                <a:ea typeface="+mn-lt"/>
                <a:cs typeface="+mn-lt"/>
              </a:rPr>
              <a:t>kasvatussosiologian</a:t>
            </a:r>
            <a:r>
              <a:rPr lang="en-US">
                <a:ea typeface="+mn-lt"/>
                <a:cs typeface="+mn-lt"/>
              </a:rPr>
              <a:t> </a:t>
            </a:r>
            <a:r>
              <a:rPr lang="en-US" err="1">
                <a:ea typeface="+mn-lt"/>
                <a:cs typeface="+mn-lt"/>
              </a:rPr>
              <a:t>peruskäsitteitä</a:t>
            </a:r>
            <a:r>
              <a:rPr lang="en-US">
                <a:ea typeface="+mn-lt"/>
                <a:cs typeface="+mn-lt"/>
              </a:rPr>
              <a:t>.</a:t>
            </a:r>
            <a:endParaRPr lang="en-US"/>
          </a:p>
        </p:txBody>
      </p:sp>
    </p:spTree>
    <p:extLst>
      <p:ext uri="{BB962C8B-B14F-4D97-AF65-F5344CB8AC3E}">
        <p14:creationId xmlns:p14="http://schemas.microsoft.com/office/powerpoint/2010/main" val="38958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Mistä on kysymys? </a:t>
            </a:r>
            <a:br>
              <a:rPr lang="fi-FI"/>
            </a:br>
            <a:r>
              <a:rPr lang="fi-FI"/>
              <a:t>Ilmiökuvaus kasvatus, yhteiskunta ja muutos</a:t>
            </a:r>
          </a:p>
        </p:txBody>
      </p:sp>
      <p:sp>
        <p:nvSpPr>
          <p:cNvPr id="3" name="Date Placeholder 2"/>
          <p:cNvSpPr>
            <a:spLocks noGrp="1"/>
          </p:cNvSpPr>
          <p:nvPr>
            <p:ph type="dt" sz="half" idx="10"/>
          </p:nvPr>
        </p:nvSpPr>
        <p:spPr/>
        <p:txBody>
          <a:bodyPr/>
          <a:lstStyle/>
          <a:p>
            <a:fld id="{A0E5F2A8-0E19-4A6C-8620-E482DF92A49E}" type="datetime1">
              <a:rPr lang="fi-FI" smtClean="0"/>
              <a:t>6.3.2023</a:t>
            </a:fld>
            <a:endParaRPr lang="fi-FI"/>
          </a:p>
        </p:txBody>
      </p:sp>
      <p:sp>
        <p:nvSpPr>
          <p:cNvPr id="4" name="Footer Placeholder 3"/>
          <p:cNvSpPr>
            <a:spLocks noGrp="1"/>
          </p:cNvSpPr>
          <p:nvPr>
            <p:ph type="ftr" sz="quarter" idx="11"/>
          </p:nvPr>
        </p:nvSpPr>
        <p:spPr/>
        <p:txBody>
          <a:bodyPr/>
          <a:lstStyle/>
          <a:p>
            <a:r>
              <a:rPr lang="fi-FI"/>
              <a:t>JYU Since 1863.</a:t>
            </a:r>
          </a:p>
        </p:txBody>
      </p:sp>
      <p:sp>
        <p:nvSpPr>
          <p:cNvPr id="5" name="Slide Number Placeholder 4"/>
          <p:cNvSpPr>
            <a:spLocks noGrp="1"/>
          </p:cNvSpPr>
          <p:nvPr>
            <p:ph type="sldNum" sz="quarter" idx="12"/>
          </p:nvPr>
        </p:nvSpPr>
        <p:spPr/>
        <p:txBody>
          <a:bodyPr/>
          <a:lstStyle/>
          <a:p>
            <a:fld id="{9E548902-A2E1-4711-A467-290FB9FE5D63}" type="slidenum">
              <a:rPr lang="fi-FI" smtClean="0"/>
              <a:t>2</a:t>
            </a:fld>
            <a:endParaRPr lang="fi-FI"/>
          </a:p>
        </p:txBody>
      </p:sp>
      <p:sp>
        <p:nvSpPr>
          <p:cNvPr id="6" name="Text Placeholder 5"/>
          <p:cNvSpPr>
            <a:spLocks noGrp="1"/>
          </p:cNvSpPr>
          <p:nvPr>
            <p:ph type="body" sz="quarter" idx="13"/>
          </p:nvPr>
        </p:nvSpPr>
        <p:spPr/>
        <p:txBody>
          <a:bodyPr>
            <a:normAutofit fontScale="92500" lnSpcReduction="10000"/>
          </a:bodyPr>
          <a:lstStyle/>
          <a:p>
            <a:r>
              <a:rPr lang="fi-FI" sz="1800"/>
              <a:t>Kasvatus, koulutus ja oppiminen ovat yhteiskunnallisia ilmiöitä.  Ne ovat myös poliittisia kysymyksiä ja niillä on yhteiskunnallisia tehtäviä. Yhteiskunnallinen koulutuspolitiikka, esimerkiksi valtakunnallisten opetussuunnitelmien laatiminen, sisältää valtakamppailua ja intressineuvotteluita.</a:t>
            </a:r>
            <a:r>
              <a:rPr lang="fi-FI" sz="1800" b="1"/>
              <a:t> Kasvatus ja koulutus sekä ylläpitävät ja </a:t>
            </a:r>
            <a:r>
              <a:rPr lang="fi-FI" sz="1800" b="1" err="1"/>
              <a:t>uusintavat</a:t>
            </a:r>
            <a:r>
              <a:rPr lang="fi-FI" sz="1800" b="1"/>
              <a:t> että uudistavat yhteiskuntaa. </a:t>
            </a:r>
            <a:r>
              <a:rPr lang="fi-FI" sz="1800"/>
              <a:t> Ne ovat sidoksissa kulttuurin ja yhteisöjen jatkuvuuteen ja muutokseen. Kasvatuksen ja koulutuksen käytänteet liittyvät myös vallitsevaan </a:t>
            </a:r>
            <a:r>
              <a:rPr lang="fi-FI" sz="1800" err="1"/>
              <a:t>sosio</a:t>
            </a:r>
            <a:r>
              <a:rPr lang="fi-FI" sz="1800"/>
              <a:t>-historialliseen tilanteeseen, kulttuuriin, politiikkaan, ideologioihin ja valtarakenteisiin. Nämä asettavat kasvatukselle yhteiskunnalliset ja rakenteelliset ehdot.   </a:t>
            </a:r>
          </a:p>
          <a:p>
            <a:r>
              <a:rPr lang="fi-FI" sz="1800"/>
              <a:t>Kasvatus ja koulutus eri ikävaiheissa kytkeytyvät politiikan, kulttuurin ja työelämän muutoksiin, aktiivisen kansalaisuuden ja yhteiskunnallisen osallisuuden reunaehtoihin sekä aikuiskoulutuksen ja elinikäisen oppimisen mahdollisuuksiin. Keskeisiä ovat kasvatuskäytänteiden ja lapsuudessa, nuoruudessa, perheessä sekä työelämässä tapahtuneiden kulttuuristen muutosten väliset yhteydet. Kulttuurisia muutoksia ovat perhemuotojen monipuolistuminen, kasvatuksen ja ihmisen elämänkulun institutionalisoituminen, lasten ja nuorten oikeuksien vahvistuminen sekä kasvuympäristöjen ja työelämän oppimisvaatimusten moninaistuminen ja nopea muuttuminen. Laajemmin muutokset ilmenevät yksilöllistymisenä, globalisoitumisena, elämäntapojen ja arvomaailman erilaistumisena sekä valinnanvapauden lisääntymisenä.   </a:t>
            </a:r>
          </a:p>
          <a:p>
            <a:r>
              <a:rPr lang="fi-FI" sz="1800"/>
              <a:t>Kasvatus, yhteiskunta ja muutos -ilmiökokonaisuudessa</a:t>
            </a:r>
            <a:r>
              <a:rPr lang="fi-FI" sz="1800" b="1"/>
              <a:t> tutkitaan yhteiskunnan muuttuvia käytänteitä ja rakenteita, jotka luovat mahdollisuudet ja asettavat reunaehdot kasvatukselle, koulutukselle sekä laajemmin koko sosialisaatioprosessille.</a:t>
            </a:r>
            <a:r>
              <a:rPr lang="fi-FI" sz="1800"/>
              <a:t> Kasvatusta ja koulutusta </a:t>
            </a:r>
            <a:r>
              <a:rPr lang="fi-FI" sz="1800" b="1"/>
              <a:t>käsitellään myös ajallisuuden kautta, mikä avaa niihin menneisyyden, nykyisyyden ja tulevaisuuden näkökulmat</a:t>
            </a:r>
            <a:r>
              <a:rPr lang="fi-FI" sz="1800"/>
              <a:t>. Kasvatukseen, yhteiskuntaan ja muutokseen liittyviä ilmiöitä tarkastellaan ja problematisoidaan tutkivalla ja kyselevällä otteella.   </a:t>
            </a:r>
          </a:p>
        </p:txBody>
      </p:sp>
    </p:spTree>
    <p:extLst>
      <p:ext uri="{BB962C8B-B14F-4D97-AF65-F5344CB8AC3E}">
        <p14:creationId xmlns:p14="http://schemas.microsoft.com/office/powerpoint/2010/main" val="6776380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055688" y="1197596"/>
            <a:ext cx="4608959" cy="575642"/>
          </a:xfrm>
        </p:spPr>
        <p:txBody>
          <a:bodyPr/>
          <a:lstStyle/>
          <a:p>
            <a:r>
              <a:rPr lang="fi-FI"/>
              <a:t>Osaamistavoitteet</a:t>
            </a:r>
          </a:p>
        </p:txBody>
      </p:sp>
      <p:sp>
        <p:nvSpPr>
          <p:cNvPr id="3" name="Content Placeholder 2"/>
          <p:cNvSpPr>
            <a:spLocks noGrp="1"/>
          </p:cNvSpPr>
          <p:nvPr>
            <p:ph sz="half" idx="2"/>
          </p:nvPr>
        </p:nvSpPr>
        <p:spPr>
          <a:xfrm>
            <a:off x="1055688" y="1773238"/>
            <a:ext cx="4896296" cy="4392613"/>
          </a:xfrm>
        </p:spPr>
        <p:txBody>
          <a:bodyPr>
            <a:normAutofit fontScale="77500" lnSpcReduction="20000"/>
          </a:bodyPr>
          <a:lstStyle/>
          <a:p>
            <a:pPr marL="0" indent="0">
              <a:buNone/>
            </a:pPr>
            <a:r>
              <a:rPr lang="fi-FI"/>
              <a:t>Opintojakson suoritettuaan opiskelija:   </a:t>
            </a:r>
          </a:p>
          <a:p>
            <a:r>
              <a:rPr lang="fi-FI"/>
              <a:t>hahmottaa, miten kasvatus ilmenee yhtäältä yhteiskunnallisten rakenteiden ja käytänteiden osana ja toisaalta niitä muuttavana voimana</a:t>
            </a:r>
          </a:p>
          <a:p>
            <a:r>
              <a:rPr lang="fi-FI"/>
              <a:t>osaa tarkastella kasvatuksen ja koulutuksen ilmiöitä yhteiskunnallisesta ja kulttuurisesta näkökulmasta hyödyntäen kasvatussosiologian käsitteitä  </a:t>
            </a:r>
          </a:p>
          <a:p>
            <a:r>
              <a:rPr lang="fi-FI"/>
              <a:t>osaa eritellä kasvatuskäytänteiden ja lapsuudessa, nuoruudessa ja aikuisuudessa tapahtuneiden kulttuuristen muutosten yhteyksiä.  </a:t>
            </a:r>
          </a:p>
          <a:p>
            <a:endParaRPr lang="fi-FI"/>
          </a:p>
        </p:txBody>
      </p:sp>
      <p:sp>
        <p:nvSpPr>
          <p:cNvPr id="4" name="Text Placeholder 3"/>
          <p:cNvSpPr>
            <a:spLocks noGrp="1"/>
          </p:cNvSpPr>
          <p:nvPr>
            <p:ph type="body" sz="quarter" idx="3"/>
          </p:nvPr>
        </p:nvSpPr>
        <p:spPr>
          <a:xfrm>
            <a:off x="6180417" y="1197596"/>
            <a:ext cx="4608265" cy="575642"/>
          </a:xfrm>
        </p:spPr>
        <p:txBody>
          <a:bodyPr/>
          <a:lstStyle/>
          <a:p>
            <a:r>
              <a:rPr lang="fi-FI"/>
              <a:t>Sisällöt</a:t>
            </a:r>
          </a:p>
        </p:txBody>
      </p:sp>
      <p:sp>
        <p:nvSpPr>
          <p:cNvPr id="5" name="Content Placeholder 4"/>
          <p:cNvSpPr>
            <a:spLocks noGrp="1"/>
          </p:cNvSpPr>
          <p:nvPr>
            <p:ph sz="quarter" idx="4"/>
          </p:nvPr>
        </p:nvSpPr>
        <p:spPr>
          <a:xfrm>
            <a:off x="6240015" y="1773238"/>
            <a:ext cx="4896297" cy="4392613"/>
          </a:xfrm>
        </p:spPr>
        <p:txBody>
          <a:bodyPr>
            <a:normAutofit fontScale="77500" lnSpcReduction="20000"/>
          </a:bodyPr>
          <a:lstStyle/>
          <a:p>
            <a:r>
              <a:rPr lang="fi-FI"/>
              <a:t>kasvatus- ja koulutusinstituutiot ja -järjestelmät ja niiden muutos </a:t>
            </a:r>
          </a:p>
          <a:p>
            <a:r>
              <a:rPr lang="fi-FI"/>
              <a:t>kasvatuksen ja koulutuksen suhde valtarakenteisiin, kulttuureihin ja ideologioihin </a:t>
            </a:r>
          </a:p>
          <a:p>
            <a:r>
              <a:rPr lang="fi-FI"/>
              <a:t>kasvatuskäytänteet ja lapsuudessa, nuoruudessa, perheessä sekä työelämässä tapahtuneet kulttuuriset muutokset </a:t>
            </a:r>
          </a:p>
          <a:p>
            <a:r>
              <a:rPr lang="fi-FI"/>
              <a:t>keskeisiä käsitteitä: yhteiskunnallinen oikeudenmukaisuus, yhdenvertaisuus, tasa-arvo, inkluusio, osallisuus, moninaisuus, toiseus, eriarvoistuminen, </a:t>
            </a:r>
            <a:r>
              <a:rPr lang="fi-FI" err="1"/>
              <a:t>sukupuolistunut</a:t>
            </a:r>
            <a:r>
              <a:rPr lang="fi-FI"/>
              <a:t> väkivalta </a:t>
            </a:r>
          </a:p>
          <a:p>
            <a:pPr marL="0" indent="0">
              <a:buNone/>
            </a:pPr>
            <a:endParaRPr lang="fi-FI"/>
          </a:p>
        </p:txBody>
      </p:sp>
      <p:sp>
        <p:nvSpPr>
          <p:cNvPr id="6" name="Date Placeholder 5"/>
          <p:cNvSpPr>
            <a:spLocks noGrp="1"/>
          </p:cNvSpPr>
          <p:nvPr>
            <p:ph type="dt" sz="half" idx="10"/>
          </p:nvPr>
        </p:nvSpPr>
        <p:spPr/>
        <p:txBody>
          <a:bodyPr/>
          <a:lstStyle/>
          <a:p>
            <a:fld id="{8E4582CA-7D08-4C64-A2BA-A286A40F9810}" type="datetime1">
              <a:rPr lang="fi-FI" smtClean="0"/>
              <a:t>6.3.2023</a:t>
            </a:fld>
            <a:endParaRPr lang="fi-FI"/>
          </a:p>
        </p:txBody>
      </p:sp>
      <p:sp>
        <p:nvSpPr>
          <p:cNvPr id="7" name="Footer Placeholder 6"/>
          <p:cNvSpPr>
            <a:spLocks noGrp="1"/>
          </p:cNvSpPr>
          <p:nvPr>
            <p:ph type="ftr" sz="quarter" idx="11"/>
          </p:nvPr>
        </p:nvSpPr>
        <p:spPr/>
        <p:txBody>
          <a:bodyPr/>
          <a:lstStyle/>
          <a:p>
            <a:r>
              <a:rPr lang="fi-FI"/>
              <a:t>JYU Since 1863.</a:t>
            </a:r>
          </a:p>
        </p:txBody>
      </p:sp>
      <p:sp>
        <p:nvSpPr>
          <p:cNvPr id="8" name="Slide Number Placeholder 7"/>
          <p:cNvSpPr>
            <a:spLocks noGrp="1"/>
          </p:cNvSpPr>
          <p:nvPr>
            <p:ph type="sldNum" sz="quarter" idx="12"/>
          </p:nvPr>
        </p:nvSpPr>
        <p:spPr/>
        <p:txBody>
          <a:bodyPr/>
          <a:lstStyle/>
          <a:p>
            <a:fld id="{9E548902-A2E1-4711-A467-290FB9FE5D63}" type="slidenum">
              <a:rPr lang="fi-FI" smtClean="0"/>
              <a:t>3</a:t>
            </a:fld>
            <a:endParaRPr lang="fi-FI"/>
          </a:p>
        </p:txBody>
      </p:sp>
    </p:spTree>
    <p:extLst>
      <p:ext uri="{BB962C8B-B14F-4D97-AF65-F5344CB8AC3E}">
        <p14:creationId xmlns:p14="http://schemas.microsoft.com/office/powerpoint/2010/main" val="32792226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240F01-7954-EAE8-3F2D-AE6944DA7AC2}"/>
              </a:ext>
            </a:extLst>
          </p:cNvPr>
          <p:cNvSpPr>
            <a:spLocks noGrp="1"/>
          </p:cNvSpPr>
          <p:nvPr>
            <p:ph type="title"/>
          </p:nvPr>
        </p:nvSpPr>
        <p:spPr/>
        <p:txBody>
          <a:bodyPr/>
          <a:lstStyle/>
          <a:p>
            <a:r>
              <a:rPr lang="fi-FI"/>
              <a:t>Tehtävät ja arviointi</a:t>
            </a:r>
          </a:p>
        </p:txBody>
      </p:sp>
      <p:sp>
        <p:nvSpPr>
          <p:cNvPr id="3" name="Sisällön paikkamerkki 2">
            <a:extLst>
              <a:ext uri="{FF2B5EF4-FFF2-40B4-BE49-F238E27FC236}">
                <a16:creationId xmlns:a16="http://schemas.microsoft.com/office/drawing/2014/main" id="{29536420-B4E6-0E98-630A-38A2E93E3B25}"/>
              </a:ext>
            </a:extLst>
          </p:cNvPr>
          <p:cNvSpPr>
            <a:spLocks noGrp="1"/>
          </p:cNvSpPr>
          <p:nvPr>
            <p:ph idx="1"/>
          </p:nvPr>
        </p:nvSpPr>
        <p:spPr/>
        <p:txBody>
          <a:bodyPr>
            <a:normAutofit fontScale="92500" lnSpcReduction="20000"/>
          </a:bodyPr>
          <a:lstStyle/>
          <a:p>
            <a:r>
              <a:rPr lang="fi-FI" sz="3200" err="1">
                <a:effectLst/>
                <a:latin typeface="Calibri" panose="020F0502020204030204" pitchFamily="34" charset="0"/>
                <a:ea typeface="Calibri" panose="020F0502020204030204" pitchFamily="34" charset="0"/>
                <a:cs typeface="Arial" panose="020B0604020202020204" pitchFamily="34" charset="0"/>
              </a:rPr>
              <a:t>Prope</a:t>
            </a:r>
            <a:r>
              <a:rPr lang="fi-FI" sz="3200">
                <a:effectLst/>
                <a:latin typeface="Calibri" panose="020F0502020204030204" pitchFamily="34" charset="0"/>
                <a:ea typeface="Calibri" panose="020F0502020204030204" pitchFamily="34" charset="0"/>
                <a:cs typeface="Arial" panose="020B0604020202020204" pitchFamily="34" charset="0"/>
              </a:rPr>
              <a:t> (yhteisöllinen ja yhteiskunnallinen osaaminen) </a:t>
            </a:r>
          </a:p>
          <a:p>
            <a:pPr lvl="1"/>
            <a:r>
              <a:rPr lang="fi-FI">
                <a:effectLst/>
                <a:latin typeface="Calibri" panose="020F0502020204030204" pitchFamily="34" charset="0"/>
                <a:ea typeface="Calibri" panose="020F0502020204030204" pitchFamily="34" charset="0"/>
                <a:cs typeface="Arial" panose="020B0604020202020204" pitchFamily="34" charset="0"/>
              </a:rPr>
              <a:t>1/3 arvosanasta</a:t>
            </a:r>
          </a:p>
          <a:p>
            <a:pPr lvl="2"/>
            <a:r>
              <a:rPr lang="fi-FI" sz="1400">
                <a:latin typeface="Calibri" panose="020F0502020204030204" pitchFamily="34" charset="0"/>
                <a:ea typeface="Calibri" panose="020F0502020204030204" pitchFamily="34" charset="0"/>
                <a:cs typeface="Arial" panose="020B0604020202020204" pitchFamily="34" charset="0"/>
              </a:rPr>
              <a:t>Kriteeripohjainen itse- ja opearvio</a:t>
            </a:r>
            <a:endParaRPr lang="fi-FI" sz="1400">
              <a:effectLst/>
              <a:latin typeface="Calibri" panose="020F0502020204030204" pitchFamily="34" charset="0"/>
              <a:ea typeface="Calibri" panose="020F0502020204030204" pitchFamily="34" charset="0"/>
              <a:cs typeface="Arial" panose="020B0604020202020204" pitchFamily="34" charset="0"/>
            </a:endParaRPr>
          </a:p>
          <a:p>
            <a:r>
              <a:rPr lang="fi-FI" sz="3200">
                <a:effectLst/>
                <a:latin typeface="Calibri" panose="020F0502020204030204" pitchFamily="34" charset="0"/>
                <a:ea typeface="Calibri" panose="020F0502020204030204" pitchFamily="34" charset="0"/>
                <a:cs typeface="Arial" panose="020B0604020202020204" pitchFamily="34" charset="0"/>
              </a:rPr>
              <a:t>Väitöskirja-analyysi: tarkemmin kohta </a:t>
            </a:r>
          </a:p>
          <a:p>
            <a:pPr lvl="1"/>
            <a:r>
              <a:rPr lang="fi-FI">
                <a:effectLst/>
                <a:latin typeface="Calibri" panose="020F0502020204030204" pitchFamily="34" charset="0"/>
                <a:ea typeface="Calibri" panose="020F0502020204030204" pitchFamily="34" charset="0"/>
                <a:cs typeface="Arial" panose="020B0604020202020204" pitchFamily="34" charset="0"/>
              </a:rPr>
              <a:t>1/3 opintojakson arvosanasta. Arvioinnin kohteena </a:t>
            </a:r>
            <a:r>
              <a:rPr lang="fi-FI" i="1">
                <a:effectLst/>
                <a:latin typeface="Calibri" panose="020F0502020204030204" pitchFamily="34" charset="0"/>
                <a:ea typeface="Calibri" panose="020F0502020204030204" pitchFamily="34" charset="0"/>
                <a:cs typeface="Arial" panose="020B0604020202020204" pitchFamily="34" charset="0"/>
              </a:rPr>
              <a:t>parin työskentely</a:t>
            </a:r>
            <a:r>
              <a:rPr lang="fi-FI">
                <a:effectLst/>
                <a:latin typeface="Calibri" panose="020F0502020204030204" pitchFamily="34" charset="0"/>
                <a:ea typeface="Calibri" panose="020F0502020204030204" pitchFamily="34" charset="0"/>
                <a:cs typeface="Arial" panose="020B0604020202020204" pitchFamily="34" charset="0"/>
              </a:rPr>
              <a:t>. Kriteerit </a:t>
            </a:r>
            <a:r>
              <a:rPr lang="fi-FI" err="1">
                <a:effectLst/>
                <a:latin typeface="Calibri" panose="020F0502020204030204" pitchFamily="34" charset="0"/>
                <a:ea typeface="Calibri" panose="020F0502020204030204" pitchFamily="34" charset="0"/>
                <a:cs typeface="Arial" panose="020B0604020202020204" pitchFamily="34" charset="0"/>
              </a:rPr>
              <a:t>peda.netissä</a:t>
            </a:r>
            <a:r>
              <a:rPr lang="fi-FI">
                <a:effectLst/>
                <a:latin typeface="Calibri" panose="020F0502020204030204" pitchFamily="34" charset="0"/>
                <a:ea typeface="Calibri" panose="020F0502020204030204" pitchFamily="34" charset="0"/>
                <a:cs typeface="Arial" panose="020B0604020202020204" pitchFamily="34" charset="0"/>
              </a:rPr>
              <a:t> (ja alla).  </a:t>
            </a:r>
          </a:p>
          <a:p>
            <a:r>
              <a:rPr lang="fi-FI" sz="3200">
                <a:effectLst/>
                <a:latin typeface="Calibri" panose="020F0502020204030204" pitchFamily="34" charset="0"/>
                <a:ea typeface="Calibri" panose="020F0502020204030204" pitchFamily="34" charset="0"/>
                <a:cs typeface="Arial" panose="020B0604020202020204" pitchFamily="34" charset="0"/>
              </a:rPr>
              <a:t>Lupaus paremmasta -raportti, johon liitetään henkilökohtainen kokeilu “Yritä muuttaa maailmaa” </a:t>
            </a:r>
          </a:p>
          <a:p>
            <a:pPr lvl="1"/>
            <a:r>
              <a:rPr lang="fi-FI">
                <a:effectLst/>
                <a:latin typeface="Calibri" panose="020F0502020204030204" pitchFamily="34" charset="0"/>
                <a:ea typeface="Calibri" panose="020F0502020204030204" pitchFamily="34" charset="0"/>
                <a:cs typeface="Arial" panose="020B0604020202020204" pitchFamily="34" charset="0"/>
              </a:rPr>
              <a:t>Annetaan tarkemmin myöhemmin</a:t>
            </a:r>
          </a:p>
          <a:p>
            <a:pPr lvl="1"/>
            <a:r>
              <a:rPr lang="fi-FI">
                <a:effectLst/>
                <a:latin typeface="Calibri" panose="020F0502020204030204" pitchFamily="34" charset="0"/>
                <a:ea typeface="Calibri" panose="020F0502020204030204" pitchFamily="34" charset="0"/>
                <a:cs typeface="Arial" panose="020B0604020202020204" pitchFamily="34" charset="0"/>
              </a:rPr>
              <a:t>1/3  arvosanasta</a:t>
            </a:r>
          </a:p>
          <a:p>
            <a:pPr lvl="2"/>
            <a:r>
              <a:rPr lang="fi-FI" sz="1400">
                <a:latin typeface="Calibri" panose="020F0502020204030204" pitchFamily="34" charset="0"/>
                <a:ea typeface="Calibri" panose="020F0502020204030204" pitchFamily="34" charset="0"/>
                <a:cs typeface="Arial" panose="020B0604020202020204" pitchFamily="34" charset="0"/>
              </a:rPr>
              <a:t>Tästä lisää myöhemmin tehtävän ohjeistuksen yhteydessä</a:t>
            </a:r>
          </a:p>
          <a:p>
            <a:r>
              <a:rPr lang="fi-FI" sz="3200">
                <a:effectLst/>
                <a:latin typeface="Calibri" panose="020F0502020204030204" pitchFamily="34" charset="0"/>
                <a:ea typeface="Calibri" panose="020F0502020204030204" pitchFamily="34" charset="0"/>
                <a:cs typeface="Arial" panose="020B0604020202020204" pitchFamily="34" charset="0"/>
              </a:rPr>
              <a:t>Norminrikkomistehtävä (tästä lisää ensi kerralla)</a:t>
            </a:r>
          </a:p>
          <a:p>
            <a:pPr lvl="1"/>
            <a:r>
              <a:rPr lang="fi-FI" sz="2800">
                <a:effectLst/>
                <a:latin typeface="Calibri" panose="020F0502020204030204" pitchFamily="34" charset="0"/>
                <a:ea typeface="Calibri" panose="020F0502020204030204" pitchFamily="34" charset="0"/>
                <a:cs typeface="Arial" panose="020B0604020202020204" pitchFamily="34" charset="0"/>
              </a:rPr>
              <a:t>Hyväksytysti suoritettava</a:t>
            </a:r>
          </a:p>
          <a:p>
            <a:endParaRPr lang="fi-FI" sz="2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9975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C8710F-3B21-4ACF-F5F3-C25400875A04}"/>
              </a:ext>
            </a:extLst>
          </p:cNvPr>
          <p:cNvSpPr>
            <a:spLocks noGrp="1"/>
          </p:cNvSpPr>
          <p:nvPr>
            <p:ph type="title"/>
          </p:nvPr>
        </p:nvSpPr>
        <p:spPr/>
        <p:txBody>
          <a:bodyPr/>
          <a:lstStyle/>
          <a:p>
            <a:r>
              <a:rPr lang="fi-FI"/>
              <a:t>Kysymyksiä?</a:t>
            </a:r>
          </a:p>
        </p:txBody>
      </p:sp>
      <p:sp>
        <p:nvSpPr>
          <p:cNvPr id="3" name="Tekstin paikkamerkki 2">
            <a:extLst>
              <a:ext uri="{FF2B5EF4-FFF2-40B4-BE49-F238E27FC236}">
                <a16:creationId xmlns:a16="http://schemas.microsoft.com/office/drawing/2014/main" id="{B66CE9B6-6727-32A7-5C90-0CB3D1195460}"/>
              </a:ext>
            </a:extLst>
          </p:cNvPr>
          <p:cNvSpPr>
            <a:spLocks noGrp="1"/>
          </p:cNvSpPr>
          <p:nvPr>
            <p:ph type="body" idx="1"/>
          </p:nvPr>
        </p:nvSpPr>
        <p:spPr/>
        <p:txBody>
          <a:bodyPr/>
          <a:lstStyle/>
          <a:p>
            <a:endParaRPr lang="fi-FI"/>
          </a:p>
        </p:txBody>
      </p:sp>
    </p:spTree>
    <p:extLst>
      <p:ext uri="{BB962C8B-B14F-4D97-AF65-F5344CB8AC3E}">
        <p14:creationId xmlns:p14="http://schemas.microsoft.com/office/powerpoint/2010/main" val="3290349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BAEACC-AE33-31A9-8A68-41E694C9801F}"/>
              </a:ext>
            </a:extLst>
          </p:cNvPr>
          <p:cNvSpPr>
            <a:spLocks noGrp="1"/>
          </p:cNvSpPr>
          <p:nvPr>
            <p:ph type="ctrTitle"/>
          </p:nvPr>
        </p:nvSpPr>
        <p:spPr/>
        <p:txBody>
          <a:bodyPr/>
          <a:lstStyle/>
          <a:p>
            <a:r>
              <a:rPr lang="fi-FI"/>
              <a:t>Väitöskirja-analyysi</a:t>
            </a:r>
          </a:p>
        </p:txBody>
      </p:sp>
      <p:sp>
        <p:nvSpPr>
          <p:cNvPr id="3" name="Alaotsikko 2">
            <a:extLst>
              <a:ext uri="{FF2B5EF4-FFF2-40B4-BE49-F238E27FC236}">
                <a16:creationId xmlns:a16="http://schemas.microsoft.com/office/drawing/2014/main" id="{67FDF13E-8B44-63BA-ACC8-7C2BABE44049}"/>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4144477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Väitöskirja-analyysi</a:t>
            </a:r>
          </a:p>
        </p:txBody>
      </p:sp>
      <p:sp>
        <p:nvSpPr>
          <p:cNvPr id="3" name="Text Placeholder 2"/>
          <p:cNvSpPr>
            <a:spLocks noGrp="1"/>
          </p:cNvSpPr>
          <p:nvPr>
            <p:ph type="body" idx="1"/>
          </p:nvPr>
        </p:nvSpPr>
        <p:spPr>
          <a:xfrm>
            <a:off x="839788" y="1266780"/>
            <a:ext cx="5157787" cy="823912"/>
          </a:xfrm>
        </p:spPr>
        <p:txBody>
          <a:bodyPr/>
          <a:lstStyle/>
          <a:p>
            <a:r>
              <a:rPr lang="fi-FI"/>
              <a:t>Osa 1</a:t>
            </a:r>
          </a:p>
        </p:txBody>
      </p:sp>
      <p:sp>
        <p:nvSpPr>
          <p:cNvPr id="4" name="Content Placeholder 3"/>
          <p:cNvSpPr>
            <a:spLocks noGrp="1"/>
          </p:cNvSpPr>
          <p:nvPr>
            <p:ph sz="half" idx="2"/>
          </p:nvPr>
        </p:nvSpPr>
        <p:spPr>
          <a:xfrm>
            <a:off x="839788" y="2090692"/>
            <a:ext cx="5157787" cy="4469499"/>
          </a:xfrm>
        </p:spPr>
        <p:txBody>
          <a:bodyPr>
            <a:normAutofit fontScale="92500" lnSpcReduction="10000"/>
          </a:bodyPr>
          <a:lstStyle/>
          <a:p>
            <a:r>
              <a:rPr lang="fi-FI" sz="1400"/>
              <a:t>Valitkaa pareittain yksi seuraavista väitöskirjoista</a:t>
            </a:r>
          </a:p>
          <a:p>
            <a:pPr lvl="1"/>
            <a:r>
              <a:rPr lang="fi-FI" sz="1200"/>
              <a:t>Fornaciari, Aleksi (2020), Luokanopettajan yhteiskuntasuuntautuneisuus ja sen kriittinen potentiaali. </a:t>
            </a:r>
            <a:r>
              <a:rPr lang="fi-FI" sz="1200">
                <a:hlinkClick r:id="rId2"/>
              </a:rPr>
              <a:t>https://jyx.jyu.fi/handle/123456789/71979</a:t>
            </a:r>
            <a:r>
              <a:rPr lang="fi-FI" sz="1200"/>
              <a:t> </a:t>
            </a:r>
          </a:p>
          <a:p>
            <a:pPr lvl="1"/>
            <a:r>
              <a:rPr lang="fi-FI" sz="1200"/>
              <a:t>Männistö, Perttu (2020), </a:t>
            </a:r>
            <a:r>
              <a:rPr lang="en-US" sz="1200"/>
              <a:t>The state of democracy education in Finnish primary school-education. </a:t>
            </a:r>
            <a:r>
              <a:rPr lang="en-US" sz="1200">
                <a:hlinkClick r:id="rId3"/>
              </a:rPr>
              <a:t>https://jyx.jyu.fi/handle/123456789/72316</a:t>
            </a:r>
            <a:r>
              <a:rPr lang="en-US" sz="1200"/>
              <a:t> </a:t>
            </a:r>
            <a:endParaRPr lang="fi-FI" sz="1200"/>
          </a:p>
          <a:p>
            <a:pPr lvl="1"/>
            <a:r>
              <a:rPr lang="fi-FI" sz="1200"/>
              <a:t>Matikainen, Minni (2022), </a:t>
            </a:r>
            <a:r>
              <a:rPr lang="fi-FI" sz="1200" err="1"/>
              <a:t>Transformatiivinen</a:t>
            </a:r>
            <a:r>
              <a:rPr lang="fi-FI" sz="1200"/>
              <a:t> opettajaksi oppiminen : fenomenologis-hermeneuttinen analyysi luokanopettajakoulutuksesta. </a:t>
            </a:r>
            <a:r>
              <a:rPr lang="fi-FI" sz="1200">
                <a:hlinkClick r:id="rId4"/>
              </a:rPr>
              <a:t>https://jyx.jyu.fi/handle/123456789/81432</a:t>
            </a:r>
            <a:r>
              <a:rPr lang="fi-FI" sz="1200"/>
              <a:t> </a:t>
            </a:r>
          </a:p>
          <a:p>
            <a:pPr lvl="1"/>
            <a:r>
              <a:rPr lang="fi-FI" sz="1200"/>
              <a:t>Aarnio-Linnavuori, Essi (2018), Ympäristö ylittää oppiainerajat: Arvolatautuneisuus ja monialaisuus koulun ympäristöopetuksen haasteina. </a:t>
            </a:r>
            <a:r>
              <a:rPr lang="fi-FI" sz="1200">
                <a:hlinkClick r:id="rId5"/>
              </a:rPr>
              <a:t>https://helda.helsinki.fi/handle/10138/229396</a:t>
            </a:r>
            <a:r>
              <a:rPr lang="fi-FI" sz="1200"/>
              <a:t> </a:t>
            </a:r>
          </a:p>
          <a:p>
            <a:r>
              <a:rPr lang="fi-FI" sz="1400"/>
              <a:t>Selvittäkää siitä johdannon perusteella seuraavat asiat:</a:t>
            </a:r>
          </a:p>
          <a:p>
            <a:pPr lvl="1"/>
            <a:r>
              <a:rPr lang="fi-FI" sz="1200"/>
              <a:t>Tutkimuksen aihe</a:t>
            </a:r>
          </a:p>
          <a:p>
            <a:pPr lvl="1"/>
            <a:r>
              <a:rPr lang="fi-FI" sz="1200"/>
              <a:t>Mihin kasvatustieteen ”osa-alueeseen” tutkimus kuuluu?</a:t>
            </a:r>
          </a:p>
          <a:p>
            <a:pPr lvl="1"/>
            <a:r>
              <a:rPr lang="fi-FI" sz="1200"/>
              <a:t>Tutkimuksen teoreettinen viitekehys</a:t>
            </a:r>
          </a:p>
          <a:p>
            <a:pPr lvl="1"/>
            <a:r>
              <a:rPr lang="fi-FI" sz="1200"/>
              <a:t>Tutkimuskysymykset</a:t>
            </a:r>
          </a:p>
          <a:p>
            <a:pPr lvl="1"/>
            <a:r>
              <a:rPr lang="fi-FI" sz="1200"/>
              <a:t>Tutkimuksen aineisto </a:t>
            </a:r>
          </a:p>
          <a:p>
            <a:pPr lvl="1"/>
            <a:r>
              <a:rPr lang="fi-FI" sz="1200"/>
              <a:t>Tutkimusmenetelmät/metodit</a:t>
            </a:r>
          </a:p>
          <a:p>
            <a:pPr lvl="1"/>
            <a:r>
              <a:rPr lang="fi-FI" sz="1200"/>
              <a:t>Onko tutkimus määrällinen vai laadullinen?</a:t>
            </a:r>
          </a:p>
          <a:p>
            <a:r>
              <a:rPr lang="fi-FI" sz="1400"/>
              <a:t>Kirjoittakaa maksimissaan sivun raportti asiasta (kokonaisia virkkeitä) ja palauttakaa se </a:t>
            </a:r>
            <a:r>
              <a:rPr lang="fi-FI" sz="1400" err="1"/>
              <a:t>Peda.netin</a:t>
            </a:r>
            <a:r>
              <a:rPr lang="fi-FI" sz="1400"/>
              <a:t> palautuskansioon </a:t>
            </a:r>
          </a:p>
          <a:p>
            <a:r>
              <a:rPr lang="fi-FI" sz="1400"/>
              <a:t>Deadline 31.3.2023</a:t>
            </a:r>
          </a:p>
        </p:txBody>
      </p:sp>
      <p:sp>
        <p:nvSpPr>
          <p:cNvPr id="5" name="Text Placeholder 4"/>
          <p:cNvSpPr>
            <a:spLocks noGrp="1"/>
          </p:cNvSpPr>
          <p:nvPr>
            <p:ph type="body" sz="quarter" idx="3"/>
          </p:nvPr>
        </p:nvSpPr>
        <p:spPr>
          <a:xfrm>
            <a:off x="6172200" y="1492536"/>
            <a:ext cx="5183188" cy="598155"/>
          </a:xfrm>
        </p:spPr>
        <p:txBody>
          <a:bodyPr/>
          <a:lstStyle/>
          <a:p>
            <a:r>
              <a:rPr lang="fi-FI"/>
              <a:t>Osa 2</a:t>
            </a:r>
          </a:p>
        </p:txBody>
      </p:sp>
      <p:sp>
        <p:nvSpPr>
          <p:cNvPr id="6" name="Content Placeholder 5"/>
          <p:cNvSpPr>
            <a:spLocks noGrp="1"/>
          </p:cNvSpPr>
          <p:nvPr>
            <p:ph sz="quarter" idx="4"/>
          </p:nvPr>
        </p:nvSpPr>
        <p:spPr>
          <a:xfrm>
            <a:off x="6172200" y="2090691"/>
            <a:ext cx="5183188" cy="4603724"/>
          </a:xfrm>
        </p:spPr>
        <p:txBody>
          <a:bodyPr>
            <a:noAutofit/>
          </a:bodyPr>
          <a:lstStyle/>
          <a:p>
            <a:r>
              <a:rPr lang="fi-FI" sz="1800"/>
              <a:t>Lukekaa omanne lisäksi kaksi muuta raporttia</a:t>
            </a:r>
          </a:p>
          <a:p>
            <a:r>
              <a:rPr lang="fi-FI" sz="1800"/>
              <a:t>Muodostakaa vertaileva analyysi/synteesi, jossa kuvaatte kasvatustieteellistä tutkimusta sellaisena, miltä se raporttien mukaan näyttää</a:t>
            </a:r>
          </a:p>
          <a:p>
            <a:pPr lvl="1"/>
            <a:r>
              <a:rPr lang="fi-FI" sz="1800"/>
              <a:t>Tavoitteena laajentaa käsitystä kasvatustieteellisen tutkimuksen kentästä  </a:t>
            </a:r>
          </a:p>
          <a:p>
            <a:pPr lvl="1"/>
            <a:r>
              <a:rPr lang="fi-FI" sz="1800"/>
              <a:t>Pituus 1-2 sivua</a:t>
            </a:r>
          </a:p>
          <a:p>
            <a:pPr lvl="1"/>
            <a:r>
              <a:rPr lang="fi-FI" sz="1800"/>
              <a:t>Älkää arvottako vaan vertailkaa/kuvatkaa millä kaikella tavalla tutkimusta voidaan tehdä</a:t>
            </a:r>
          </a:p>
          <a:p>
            <a:pPr lvl="2"/>
            <a:r>
              <a:rPr lang="fi-FI" sz="1800"/>
              <a:t>Kiinnittäkää kuitenkin huomiota eroihin tutkimuksissa. Esim. millaisia tutkimuksia kasvatussosiologinen tutkimus kysyy jne.</a:t>
            </a:r>
          </a:p>
          <a:p>
            <a:r>
              <a:rPr lang="fi-FI" sz="1800"/>
              <a:t>Deadline 14.4.2023</a:t>
            </a:r>
          </a:p>
        </p:txBody>
      </p:sp>
    </p:spTree>
    <p:extLst>
      <p:ext uri="{BB962C8B-B14F-4D97-AF65-F5344CB8AC3E}">
        <p14:creationId xmlns:p14="http://schemas.microsoft.com/office/powerpoint/2010/main" val="409714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Väitöskirja-analyysin arviointi</a:t>
            </a:r>
          </a:p>
        </p:txBody>
      </p:sp>
      <p:sp>
        <p:nvSpPr>
          <p:cNvPr id="3" name="Content Placeholder 2"/>
          <p:cNvSpPr>
            <a:spLocks noGrp="1"/>
          </p:cNvSpPr>
          <p:nvPr>
            <p:ph idx="1"/>
          </p:nvPr>
        </p:nvSpPr>
        <p:spPr/>
        <p:txBody>
          <a:bodyPr>
            <a:normAutofit fontScale="92500" lnSpcReduction="10000"/>
          </a:bodyPr>
          <a:lstStyle/>
          <a:p>
            <a:r>
              <a:rPr lang="fi-FI"/>
              <a:t>Kriteeripohjainen pariarvio työskentelystä</a:t>
            </a:r>
          </a:p>
          <a:p>
            <a:r>
              <a:rPr lang="fi-FI"/>
              <a:t>Kriteerit</a:t>
            </a:r>
          </a:p>
          <a:p>
            <a:pPr lvl="1"/>
            <a:r>
              <a:rPr lang="fi-FI"/>
              <a:t>5: Parimme työskenteli tiiviisti yhdessä niin, että kumpikin pääsi käyttämään omia vahvuuksiaan. Työn määrä jakautui tasaisesti tai jos ei jakautunut, selvitimme asian rakentavasti. Otimme toisemme tasavertaisina huomioon, puhuimme ja kuuntelimme toisiamme. Parimme oli enemmän, kuin yksilöiden summa ja tämä näkyy lopputuloksessa. Työskennellessämme opimme sekä aiheesta että ryhmätyöstä.</a:t>
            </a:r>
          </a:p>
          <a:p>
            <a:pPr lvl="1"/>
            <a:r>
              <a:rPr lang="fi-FI"/>
              <a:t>3: Parimme muodostui kahdesta yksilöstä, joka teki työtä itsenäisesti. Jaoimme vastuut ja kumpikin työsti tehtävää niiden mukaisesti. Ryhmätyöskentelyssä oli ongelmia (esim. työnjaon suhteen), mutta niistä ei aktiivisesti keskusteltu. Tietomäärämme ja osaamisemme lisääntyi, mutta pääasiassa vain siitä osa-alueesta, jota kumpikin työsti.</a:t>
            </a:r>
          </a:p>
          <a:p>
            <a:pPr lvl="1"/>
            <a:r>
              <a:rPr lang="fi-FI"/>
              <a:t>1: Saimme työmme tehtyä ja olemme siihen tyytyväisiä. </a:t>
            </a:r>
          </a:p>
        </p:txBody>
      </p:sp>
    </p:spTree>
    <p:extLst>
      <p:ext uri="{BB962C8B-B14F-4D97-AF65-F5344CB8AC3E}">
        <p14:creationId xmlns:p14="http://schemas.microsoft.com/office/powerpoint/2010/main" val="823209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Johdanto – miksi se on tärkein osa tutkimusta (ja miksi ei)?</a:t>
            </a:r>
          </a:p>
        </p:txBody>
      </p:sp>
      <p:sp>
        <p:nvSpPr>
          <p:cNvPr id="3" name="Content Placeholder 2"/>
          <p:cNvSpPr>
            <a:spLocks noGrp="1"/>
          </p:cNvSpPr>
          <p:nvPr>
            <p:ph idx="1"/>
          </p:nvPr>
        </p:nvSpPr>
        <p:spPr/>
        <p:txBody>
          <a:bodyPr>
            <a:normAutofit fontScale="85000" lnSpcReduction="10000"/>
          </a:bodyPr>
          <a:lstStyle/>
          <a:p>
            <a:pPr>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Johdannon funktio</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Vie lukijan sisälle aiheeseen</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Virittää lukijan mielenkiinnon aihepiiriin</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Antaa alustavat tiedot käsiteltävästä aiheesta</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Kertoo työn perusidean</a:t>
            </a:r>
          </a:p>
          <a:p>
            <a:r>
              <a:rPr lang="fi-FI"/>
              <a:t>Perussisältö:</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Tutkimuksen idea: aiheen rajaus ja perustelu, näkökulma tutkittavaan ilmiöön, keskeisimmät käsitteet</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Tutkimuksen tarkoitus, tutkimusongelma / tutkimustehtävä ja käytetyt tutkimusmenetelmät</a:t>
            </a:r>
          </a:p>
          <a:p>
            <a:pPr>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Tutkimuksen tuloksia on syytä lukea suhteessa johdantoon ja sen sisältöön, jotta voi puntaroida, miten tutkimustuloksiin on päästy</a:t>
            </a:r>
          </a:p>
          <a:p>
            <a:pPr lvl="1">
              <a:spcBef>
                <a:spcPts val="700"/>
              </a:spcBef>
              <a:buClr>
                <a:srgbClr val="0000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fi-FI"/>
              <a:t>Elintärkeä osa tieteellistä prosessia, vaikka tutkimustulokset ovat yleensä se pihvi (josta esimerkiksi media on kiinnostunut)</a:t>
            </a:r>
          </a:p>
          <a:p>
            <a:pPr lvl="1"/>
            <a:endParaRPr lang="fi-FI"/>
          </a:p>
        </p:txBody>
      </p:sp>
    </p:spTree>
    <p:extLst>
      <p:ext uri="{BB962C8B-B14F-4D97-AF65-F5344CB8AC3E}">
        <p14:creationId xmlns:p14="http://schemas.microsoft.com/office/powerpoint/2010/main" val="98585865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72198E0B9DAAC144897FA9BB3EB71E01" ma:contentTypeVersion="4" ma:contentTypeDescription="Luo uusi asiakirja." ma:contentTypeScope="" ma:versionID="d325d2f7230d2149a66c6aa17f57b79e">
  <xsd:schema xmlns:xsd="http://www.w3.org/2001/XMLSchema" xmlns:xs="http://www.w3.org/2001/XMLSchema" xmlns:p="http://schemas.microsoft.com/office/2006/metadata/properties" xmlns:ns2="5da9b8cd-efe8-4577-bd62-019d6b095ab7" targetNamespace="http://schemas.microsoft.com/office/2006/metadata/properties" ma:root="true" ma:fieldsID="5b5cab765ae279879af1442068b20202" ns2:_="">
    <xsd:import namespace="5da9b8cd-efe8-4577-bd62-019d6b095ab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a9b8cd-efe8-4577-bd62-019d6b095a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B3ABAD-58D6-4E43-994B-C45B755D172C}">
  <ds:schemaRefs>
    <ds:schemaRef ds:uri="http://schemas.microsoft.com/office/2006/documentManagement/types"/>
    <ds:schemaRef ds:uri="http://www.w3.org/XML/1998/namespace"/>
    <ds:schemaRef ds:uri="http://schemas.microsoft.com/office/2006/metadata/properties"/>
    <ds:schemaRef ds:uri="5da9b8cd-efe8-4577-bd62-019d6b095ab7"/>
    <ds:schemaRef ds:uri="http://schemas.openxmlformats.org/package/2006/metadata/core-properties"/>
    <ds:schemaRef ds:uri="http://purl.org/dc/terms/"/>
    <ds:schemaRef ds:uri="http://purl.org/dc/elements/1.1/"/>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A22DEF7D-4584-4275-BFFE-1F665FC7DE1C}">
  <ds:schemaRefs>
    <ds:schemaRef ds:uri="http://schemas.microsoft.com/sharepoint/v3/contenttype/forms"/>
  </ds:schemaRefs>
</ds:datastoreItem>
</file>

<file path=customXml/itemProps3.xml><?xml version="1.0" encoding="utf-8"?>
<ds:datastoreItem xmlns:ds="http://schemas.openxmlformats.org/officeDocument/2006/customXml" ds:itemID="{D4F47280-6D88-4A85-A9CD-103EDD0322FA}">
  <ds:schemaRefs>
    <ds:schemaRef ds:uri="5da9b8cd-efe8-4577-bd62-019d6b095a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919</Words>
  <Application>Microsoft Office PowerPoint</Application>
  <PresentationFormat>Widescreen</PresentationFormat>
  <Paragraphs>93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1_Office Theme</vt:lpstr>
      <vt:lpstr>KTKP020 – Kasvatus, yhteiskunta ja muutos</vt:lpstr>
      <vt:lpstr>Mistä on kysymys?  Ilmiökuvaus kasvatus, yhteiskunta ja muutos</vt:lpstr>
      <vt:lpstr>PowerPoint Presentation</vt:lpstr>
      <vt:lpstr>Tehtävät ja arviointi</vt:lpstr>
      <vt:lpstr>Kysymyksiä?</vt:lpstr>
      <vt:lpstr>Väitöskirja-analyysi</vt:lpstr>
      <vt:lpstr>Väitöskirja-analyysi</vt:lpstr>
      <vt:lpstr>Väitöskirja-analyysin arviointi</vt:lpstr>
      <vt:lpstr>Johdanto – miksi se on tärkein osa tutkimusta (ja miksi ei)?</vt:lpstr>
      <vt:lpstr> Mitä ja miksi? </vt:lpstr>
      <vt:lpstr>Kotitehtävä</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KTKP010</dc:title>
  <dc:creator>Hiljanen, Mikko</dc:creator>
  <cp:lastModifiedBy>Tallavaara, Riitta</cp:lastModifiedBy>
  <cp:revision>2</cp:revision>
  <dcterms:created xsi:type="dcterms:W3CDTF">2020-09-14T11:05:34Z</dcterms:created>
  <dcterms:modified xsi:type="dcterms:W3CDTF">2023-03-06T10:43:52Z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0x01010072198E0B9DAAC144897FA9BB3EB71E01</vt:lpwstr>
  </property>
</Properties>
</file>