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60" r:id="rId6"/>
    <p:sldId id="261" r:id="rId7"/>
    <p:sldId id="262" r:id="rId8"/>
    <p:sldId id="263" r:id="rId9"/>
    <p:sldId id="265" r:id="rId10"/>
    <p:sldId id="264" r:id="rId11"/>
    <p:sldId id="266" r:id="rId12"/>
    <p:sldId id="269" r:id="rId13"/>
    <p:sldId id="267" r:id="rId1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1BCA3A-C9A9-43FA-A3C6-7276C2FFAC97}" v="39" dt="2023-03-31T08:17:18.8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07A9B2-CE6C-9A72-764B-5F1194206B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403231E-ECE4-DD63-C0C0-4C127EF6B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8022380-AB82-40BA-B503-6DE104479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431A-5A5D-450B-9A53-E3AE4C82CF62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57C61B5-4DF3-3B62-AC07-FDA784546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CE9DAE2-D25E-6197-F46D-803D4A244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FAC-683A-42F8-A415-46FAD736C7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233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FF40E5-9280-F9EE-4DF3-76C7CCDDD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7A2EFF9-C22B-49BC-2D6D-AD76317C5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9DB3636-8B5E-CFD0-5F8C-22C3E3B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431A-5A5D-450B-9A53-E3AE4C82CF62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A664507-2F93-CFD4-0676-B6647AB65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398B6C6-5295-F96E-6FD9-07711D39C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FAC-683A-42F8-A415-46FAD736C7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5735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0301E06-1CA2-CED5-58A5-7313F686B7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62FF1A7-0CF5-C69A-3485-01DB72262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67F5AB7-D015-795C-4516-79ECB2E85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431A-5A5D-450B-9A53-E3AE4C82CF62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03D81EF-9D1B-D49F-7AD3-64E3CF63D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390750E-FC20-6DDD-1ED0-7E10D31E5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FAC-683A-42F8-A415-46FAD736C7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9374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E41A-FEAE-4025-AB14-CC5202C3A26B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C9E6-2C28-4522-88EF-3B1C519288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8214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E41A-FEAE-4025-AB14-CC5202C3A26B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C9E6-2C28-4522-88EF-3B1C519288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801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E41A-FEAE-4025-AB14-CC5202C3A26B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C9E6-2C28-4522-88EF-3B1C519288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1950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E41A-FEAE-4025-AB14-CC5202C3A26B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C9E6-2C28-4522-88EF-3B1C519288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7604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E41A-FEAE-4025-AB14-CC5202C3A26B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C9E6-2C28-4522-88EF-3B1C519288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97776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E41A-FEAE-4025-AB14-CC5202C3A26B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C9E6-2C28-4522-88EF-3B1C519288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0910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E41A-FEAE-4025-AB14-CC5202C3A26B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C9E6-2C28-4522-88EF-3B1C519288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54473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E41A-FEAE-4025-AB14-CC5202C3A26B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C9E6-2C28-4522-88EF-3B1C519288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551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30151A-D3C4-9F63-2759-B6EAF14F1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849E44F-2817-B417-17AA-D18D55754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24937D1-BC50-C624-99CE-8DD35BB41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431A-5A5D-450B-9A53-E3AE4C82CF62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9755103-7E43-EBAC-C06D-1011A9525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962D8E3-C406-1D37-1680-49851968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FAC-683A-42F8-A415-46FAD736C7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78502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E41A-FEAE-4025-AB14-CC5202C3A26B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C9E6-2C28-4522-88EF-3B1C519288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0378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E41A-FEAE-4025-AB14-CC5202C3A26B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C9E6-2C28-4522-88EF-3B1C519288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64651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5E41A-FEAE-4025-AB14-CC5202C3A26B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2C9E6-2C28-4522-88EF-3B1C519288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0262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02E57C-764C-09B4-35C3-237FC298A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6D12860-C6EF-3396-96ED-259360D2F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B000026-4DD3-ECB1-AC12-E92C6292E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431A-5A5D-450B-9A53-E3AE4C82CF62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23BE3FA-65A6-0527-8E0C-23D804CB8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36DEDC4-5771-609A-691D-EE04E43EB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FAC-683A-42F8-A415-46FAD736C7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953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16EE45-8213-8AC6-319A-0E20407E3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55227BA-DF7F-0662-7731-C1401E52BC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65D67F9-82AE-E01A-C155-C2FEACE4D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C18D322-FD7C-02B0-85AB-1FFE1DDAE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431A-5A5D-450B-9A53-E3AE4C82CF62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E8817CB-8347-1CDA-E055-1A0FD059B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7DE56B-855E-7755-AE30-F50B170E5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FAC-683A-42F8-A415-46FAD736C7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6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14EB16-813B-7034-44D4-21E3462DE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6FDD833-F12C-632B-FA9E-0654B8E5D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F177315-1109-B195-A3C8-24BB42057E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2FA17BA-392A-DD2F-86EA-B90ED1F4C5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DF8FE47-2167-3476-5675-72BE1E760D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572787E-3F93-61AE-13FF-502DF49E1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431A-5A5D-450B-9A53-E3AE4C82CF62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47D7597-3D0C-69CB-9C78-F5AC49FC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CD47496-3834-28D3-375D-71DAC2D1B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FAC-683A-42F8-A415-46FAD736C7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271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A367D3-FAB7-4A51-4547-38A0BFE83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7C9506B-51DD-DD2A-762A-09BBB715F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431A-5A5D-450B-9A53-E3AE4C82CF62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F2F8D47-AF76-9899-A0F7-6D534F781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AA0D1A9-7A80-8A22-34B4-7383E7762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FAC-683A-42F8-A415-46FAD736C7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4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EC0C06A-CF9C-A05F-AB8E-6D1BEC1CD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431A-5A5D-450B-9A53-E3AE4C82CF62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0D8E768-0C94-0A0D-44A0-21D7B7381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83F8B54-02F0-AE2E-2B99-6CDC6D005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FAC-683A-42F8-A415-46FAD736C7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157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3DFAC7-1981-267F-A2C9-F4D923457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A155E3B-65A9-9E93-F5E7-4302F4633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7A3C92F-EC4D-3D6D-5518-97E07824F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513BCEC-9F06-FEDF-503C-FF34B5F2A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431A-5A5D-450B-9A53-E3AE4C82CF62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4BA1AED-0DE0-B732-AE56-4AE12F166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23B086E-255F-CDD9-598B-96E1016B8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FAC-683A-42F8-A415-46FAD736C7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6618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05A417-CCD9-F376-9D31-618D355D2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71DB7A5-5D6B-9861-983B-EC9745E0D6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2EDDA3C-98C6-15B8-DD7B-BDC45378A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07DC550-C810-6B51-C7C6-94319F04A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431A-5A5D-450B-9A53-E3AE4C82CF62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32C1210-78FF-18A6-A433-FE1FFA187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D7AC194-1B04-0FAB-A2E5-83F48555A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5FAC-683A-42F8-A415-46FAD736C7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067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E038B94-74E8-ACAC-A27F-0CB743AB1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33A8D21-A85C-C7A5-8510-FD66D6C0BB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8C21B0D-7B4C-E990-803E-BC6FC120C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C431A-5A5D-450B-9A53-E3AE4C82CF62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52F8BCF-374C-73A3-3D08-76DDDEA23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4A3218F-A13D-C71F-0085-5F125BE8F3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A5FAC-683A-42F8-A415-46FAD736C7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934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"/>
            <a:lum/>
          </a:blip>
          <a:srcRect/>
          <a:stretch>
            <a:fillRect t="-31000" b="-3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5E41A-FEAE-4025-AB14-CC5202C3A26B}" type="datetimeFigureOut">
              <a:rPr lang="fi-FI" smtClean="0"/>
              <a:t>12.4.2023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2C9E6-2C28-4522-88EF-3B1C519288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3138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reena.yle.fi/1-50113841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jyx.jyu.fi/bitstream/handle/123456789/42666/Vilkuna-34-valmis.pdf?sequence=1&amp;isAllowed=y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yle.fi/aihe/artikkeli/2008/05/20/ylioppilaiden-marsseilla-1960-luvulla-vastustettiin-konservatiivista-hallinto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00AF0-E648-D42C-2E5E-0E36E6311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4158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i-FI" dirty="0"/>
              <a:t>POMM1013</a:t>
            </a:r>
            <a:br>
              <a:rPr lang="fi-FI" dirty="0"/>
            </a:br>
            <a:r>
              <a:rPr lang="fi-FI" dirty="0"/>
              <a:t>Kertausta: Mitä historiassa opitaan ja mitä/miten siinä/sitä pitäisi opettaa?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33825C-1E35-57B3-BAEE-114D03A3CB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5297488"/>
            <a:ext cx="9144000" cy="1655762"/>
          </a:xfrm>
        </p:spPr>
        <p:txBody>
          <a:bodyPr/>
          <a:lstStyle/>
          <a:p>
            <a:r>
              <a:rPr lang="fi-FI" dirty="0"/>
              <a:t>31.3.2023</a:t>
            </a:r>
          </a:p>
        </p:txBody>
      </p:sp>
    </p:spTree>
    <p:extLst>
      <p:ext uri="{BB962C8B-B14F-4D97-AF65-F5344CB8AC3E}">
        <p14:creationId xmlns:p14="http://schemas.microsoft.com/office/powerpoint/2010/main" val="1824076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CD3CC0-F174-BBD3-31C1-36B27514C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Historian tiedonalakohtaiset taidot ja kuluneen vuoden 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E7F876B-4125-76C0-589F-84A161EA2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b="1" dirty="0"/>
              <a:t>Lähdetyöskentely ja historian tulkinnallisuus:</a:t>
            </a:r>
            <a:r>
              <a:rPr lang="fi-FI" dirty="0"/>
              <a:t> </a:t>
            </a:r>
            <a:r>
              <a:rPr lang="fi-FI" dirty="0" err="1"/>
              <a:t>Tollundin</a:t>
            </a:r>
            <a:r>
              <a:rPr lang="fi-FI" dirty="0"/>
              <a:t> mies</a:t>
            </a:r>
          </a:p>
          <a:p>
            <a:pPr lvl="1"/>
            <a:r>
              <a:rPr lang="fi-FI" dirty="0"/>
              <a:t>(</a:t>
            </a:r>
            <a:r>
              <a:rPr lang="fi-FI" dirty="0" err="1"/>
              <a:t>Alkuperäis</a:t>
            </a:r>
            <a:r>
              <a:rPr lang="fi-FI" dirty="0"/>
              <a:t>)lähde = menneisyydessä syntynyt asia (asiakirja, rakennus, esine, valokuva, video tms.), jota </a:t>
            </a:r>
            <a:r>
              <a:rPr lang="fi-FI" i="1" dirty="0"/>
              <a:t>tulkitsemalla</a:t>
            </a:r>
            <a:r>
              <a:rPr lang="fi-FI" dirty="0"/>
              <a:t> saadaan tietoa menneisyydestä</a:t>
            </a:r>
          </a:p>
          <a:p>
            <a:pPr lvl="2"/>
            <a:r>
              <a:rPr lang="fi-FI" dirty="0"/>
              <a:t>Lähteiden moninäkökulmaisuus, ristiriitaisuus, hajanaisuus ja se, että niitä ei ole koskaan tehty varsinaisesti historian tutkimusta varten</a:t>
            </a:r>
          </a:p>
          <a:p>
            <a:pPr lvl="2"/>
            <a:r>
              <a:rPr lang="fi-FI" dirty="0"/>
              <a:t>Historia on aina väistämättä tulkintaa; ei tee siitä ja sen tuottamasta tiedosta vähempiarvoista, päinvastoin.</a:t>
            </a:r>
          </a:p>
          <a:p>
            <a:r>
              <a:rPr lang="fi-FI" b="1" dirty="0"/>
              <a:t>Historiallinen merkittävyys: </a:t>
            </a:r>
            <a:r>
              <a:rPr lang="fi-FI" dirty="0"/>
              <a:t>Aikajanatehtävä</a:t>
            </a:r>
          </a:p>
          <a:p>
            <a:pPr lvl="1"/>
            <a:r>
              <a:rPr lang="fi-FI" dirty="0"/>
              <a:t>Monien menneisyyden tapahtumien ja asioiden merkitys paljastuu vasta jälkikäteen, kun tiedetään sen seuraukset TAI kun niitä tulkitaan eri aikoina eri tavoin</a:t>
            </a:r>
          </a:p>
          <a:p>
            <a:pPr lvl="1"/>
            <a:r>
              <a:rPr lang="fi-FI" dirty="0"/>
              <a:t>Se, mitkä asiat tai tapahtumat menneisyydestä nostetaan esiin on valintaa, jota ohjaa mm. arvot, tavoitteet ja päämäärät sekä se, mitä ylipäätään pidetään tärkeänä tietää menneisyydestä</a:t>
            </a:r>
          </a:p>
          <a:p>
            <a:pPr lvl="2"/>
            <a:r>
              <a:rPr lang="fi-FI" dirty="0"/>
              <a:t>Sota- ja suurmieshistoria vs. arjen historia</a:t>
            </a:r>
          </a:p>
        </p:txBody>
      </p:sp>
    </p:spTree>
    <p:extLst>
      <p:ext uri="{BB962C8B-B14F-4D97-AF65-F5344CB8AC3E}">
        <p14:creationId xmlns:p14="http://schemas.microsoft.com/office/powerpoint/2010/main" val="2618337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21048E-4A7B-FB4F-19BF-37718248E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Historian tiedonalakohtaiset taidot ja kuluneen vuoden 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E8C321B-2A70-9795-13DB-40525CE6E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b="1" dirty="0"/>
              <a:t>Syy-seuraussuhteet</a:t>
            </a:r>
            <a:r>
              <a:rPr lang="fi-FI" dirty="0"/>
              <a:t>: Alfons-kameli, Hoffmanin perhe</a:t>
            </a:r>
          </a:p>
          <a:p>
            <a:pPr lvl="1"/>
            <a:r>
              <a:rPr lang="fi-FI" dirty="0"/>
              <a:t>Yksilöllisen toiminnan ja rakenteiden, jotka rajaavat ja mahdollistavat inhimillistä toimintaa, välinen suhde</a:t>
            </a:r>
          </a:p>
          <a:p>
            <a:pPr lvl="1"/>
            <a:r>
              <a:rPr lang="fi-FI" dirty="0"/>
              <a:t>Ei luonnontieteellinen syy-seuraussuhde; menneisyys ei koskaan toistu samanlaisena, historia ei koskaan toista itseään</a:t>
            </a:r>
          </a:p>
          <a:p>
            <a:pPr lvl="2"/>
            <a:r>
              <a:rPr lang="fi-FI" dirty="0"/>
              <a:t>Ymmärrys kontekstista ja sen vaikutuksesta</a:t>
            </a:r>
          </a:p>
          <a:p>
            <a:pPr lvl="2"/>
            <a:r>
              <a:rPr lang="fi-FI" dirty="0"/>
              <a:t>Menneisyyden, nykyisyyden ja tulevaisuuden analoginen suhde</a:t>
            </a:r>
            <a:endParaRPr lang="fi-FI" b="1" dirty="0"/>
          </a:p>
          <a:p>
            <a:r>
              <a:rPr lang="fi-FI" b="1" dirty="0"/>
              <a:t>Muutokset ja jatkuvuudet: </a:t>
            </a:r>
            <a:r>
              <a:rPr lang="fi-FI" dirty="0"/>
              <a:t>Hoffmanin perhe</a:t>
            </a:r>
          </a:p>
          <a:p>
            <a:pPr lvl="1"/>
            <a:r>
              <a:rPr lang="fi-FI" dirty="0"/>
              <a:t>Muutosten ja jatkuvuuksien tilannesidonnaisuus: mihin ja/tai keihin muutos kohdistuu?</a:t>
            </a:r>
          </a:p>
          <a:p>
            <a:pPr lvl="1"/>
            <a:r>
              <a:rPr lang="fi-FI" dirty="0"/>
              <a:t>Mitä se, että muutos ja jatkuvuus on olemassa samaan aikaan, tarkoittaa ihmisen elämän, ajattelun ja maailmankuvien kannalta?</a:t>
            </a:r>
          </a:p>
          <a:p>
            <a:pPr lvl="1"/>
            <a:r>
              <a:rPr lang="fi-FI" dirty="0"/>
              <a:t>Miten kerromme muutoksista ja jatkuvuuksista: Onko aikajana menneisyydestä nykyisyyden kautta tulevaisuuteen kehittymistä vai taantumista?</a:t>
            </a:r>
          </a:p>
          <a:p>
            <a:pPr lvl="2"/>
            <a:r>
              <a:rPr lang="fi-FI" dirty="0"/>
              <a:t>Miten nämä käsitykset vaikuttavat esimerkiksi siihen, miten katsomme tulevaisuuteen ja jäsennämme elämäämme ja rakennamme yhteiskuntiamme?</a:t>
            </a:r>
          </a:p>
        </p:txBody>
      </p:sp>
    </p:spTree>
    <p:extLst>
      <p:ext uri="{BB962C8B-B14F-4D97-AF65-F5344CB8AC3E}">
        <p14:creationId xmlns:p14="http://schemas.microsoft.com/office/powerpoint/2010/main" val="160522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21048E-4A7B-FB4F-19BF-37718248E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Historian tiedonalakohtaiset taidot ja kuluneen vuoden 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E8C321B-2A70-9795-13DB-40525CE6E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b="1" dirty="0"/>
              <a:t>(Ajallinen) perspektiivin otto: </a:t>
            </a:r>
            <a:r>
              <a:rPr lang="fi-FI" dirty="0"/>
              <a:t>Hoffmanin perhe</a:t>
            </a:r>
          </a:p>
          <a:p>
            <a:pPr lvl="1"/>
            <a:r>
              <a:rPr lang="fi-FI" dirty="0"/>
              <a:t>Asioiden katsominen erilaisista näkökulmista erilaisin linssein</a:t>
            </a:r>
          </a:p>
          <a:p>
            <a:pPr lvl="2"/>
            <a:r>
              <a:rPr lang="fi-FI" dirty="0"/>
              <a:t>Suurten linjojen (makrotaso, esim. eri ajanjaksot ja </a:t>
            </a:r>
            <a:r>
              <a:rPr lang="fi-FI"/>
              <a:t>historian ilmiöt</a:t>
            </a:r>
            <a:r>
              <a:rPr lang="fi-FI" dirty="0"/>
              <a:t>) suhde yksilöiden elämään (mikrotaso)</a:t>
            </a:r>
          </a:p>
          <a:p>
            <a:pPr lvl="3"/>
            <a:r>
              <a:rPr lang="fi-FI" dirty="0"/>
              <a:t>Suuret linjat näkyvät tai saattavat näkyä ihmisten elämässä eri tavoin; toisilla muutos suuri, toisilla elämä jatkuu kuten ennenkin</a:t>
            </a:r>
          </a:p>
          <a:p>
            <a:pPr lvl="2"/>
            <a:r>
              <a:rPr lang="fi-FI" dirty="0"/>
              <a:t>Auttaa hahmottamaan ja ymmärtämään historian tapahtumia ja sisältötietoja</a:t>
            </a:r>
          </a:p>
          <a:p>
            <a:r>
              <a:rPr lang="fi-FI" b="1" dirty="0"/>
              <a:t>Historiallinen empatia: </a:t>
            </a:r>
            <a:r>
              <a:rPr lang="fi-FI" dirty="0"/>
              <a:t>Baltian-saksalaiset</a:t>
            </a:r>
          </a:p>
          <a:p>
            <a:pPr lvl="1"/>
            <a:r>
              <a:rPr lang="fi-FI" dirty="0"/>
              <a:t>Asettuminen toisten ihmisten kenkiin erilaisissa historiallisissa konteksteissa</a:t>
            </a:r>
          </a:p>
          <a:p>
            <a:pPr lvl="2"/>
            <a:r>
              <a:rPr lang="fi-FI" dirty="0"/>
              <a:t>Ymmärtäminen tarkasteltavana olevasta ajanjaksosta</a:t>
            </a:r>
          </a:p>
          <a:p>
            <a:pPr lvl="2"/>
            <a:r>
              <a:rPr lang="fi-FI" dirty="0"/>
              <a:t>Ymmärtäminen yksilön ajatuksista tietyssä historiallisessa tilanteessa</a:t>
            </a:r>
          </a:p>
          <a:p>
            <a:pPr lvl="2"/>
            <a:r>
              <a:rPr lang="fi-FI" dirty="0"/>
              <a:t>Ymmärtäminen menneisyyden ihmisten toiminnasta omien kokemusten avulla, eli siksi, että menneisyydessä elävät henkilöt olivat ihmisiä aivan kuten mekin olemme</a:t>
            </a:r>
          </a:p>
        </p:txBody>
      </p:sp>
    </p:spTree>
    <p:extLst>
      <p:ext uri="{BB962C8B-B14F-4D97-AF65-F5344CB8AC3E}">
        <p14:creationId xmlns:p14="http://schemas.microsoft.com/office/powerpoint/2010/main" val="543352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C6226B-FEF6-358C-C480-4C9B5E22F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467" y="642098"/>
            <a:ext cx="10515600" cy="1325563"/>
          </a:xfrm>
        </p:spPr>
        <p:txBody>
          <a:bodyPr/>
          <a:lstStyle/>
          <a:p>
            <a:r>
              <a:rPr lang="fi-FI" dirty="0"/>
              <a:t>Miksi historiaa opiskellaan?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3D941CA-DE3E-B571-792B-7CCD14F9D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216" y="1827879"/>
            <a:ext cx="11024075" cy="18468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“…[w]e will not try to establish which is the best or most authentic use of history, but to examine how each could best contribute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to the ultimate goal of history education—participation in democratic life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.” </a:t>
            </a:r>
          </a:p>
          <a:p>
            <a:pPr marL="457200" lvl="1" indent="0" algn="ctr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(Barton &amp;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Levstik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2004, 9-10,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lihavointi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Mikon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)</a:t>
            </a:r>
            <a:endParaRPr lang="fi-FI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7D2329F7-3134-7C18-2FCA-3CC826DF0BA5}"/>
              </a:ext>
            </a:extLst>
          </p:cNvPr>
          <p:cNvSpPr txBox="1"/>
          <p:nvPr/>
        </p:nvSpPr>
        <p:spPr>
          <a:xfrm>
            <a:off x="521293" y="4153256"/>
            <a:ext cx="113829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Historian opiskelussa ei ole kysymys vain </a:t>
            </a:r>
            <a:r>
              <a:rPr lang="fi-FI" b="1" dirty="0"/>
              <a:t>menneisyydestä</a:t>
            </a:r>
            <a:r>
              <a:rPr lang="fi-FI" dirty="0"/>
              <a:t>, sen tuntemisesta ja muistamisesta. Sen sijaan historian opiskelussa on kysymys </a:t>
            </a:r>
            <a:r>
              <a:rPr lang="fi-FI" b="1" dirty="0"/>
              <a:t>nykyisyydestä </a:t>
            </a:r>
            <a:r>
              <a:rPr lang="fi-FI" dirty="0"/>
              <a:t>ja </a:t>
            </a:r>
            <a:r>
              <a:rPr lang="fi-FI" b="1" dirty="0"/>
              <a:t>tulevaisuudesta.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Siitä miten elää ja toimia ihmisenä (yksilötaso) ihmisyhteisöissä (yhteisöllinen ja yhteiskunnallinen taso) kokoaikaisen temporaalisen ja spatiaalisen (ajallisen ja tilallisen, eli kontekstiin liittyvän) muutoksen myllerryksessä</a:t>
            </a:r>
          </a:p>
        </p:txBody>
      </p:sp>
    </p:spTree>
    <p:extLst>
      <p:ext uri="{BB962C8B-B14F-4D97-AF65-F5344CB8AC3E}">
        <p14:creationId xmlns:p14="http://schemas.microsoft.com/office/powerpoint/2010/main" val="410451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979572-AF51-DCFF-279E-28A252441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Historian sisällöt JA taidot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61127EE-B0A3-3FAC-8E3D-96B9A8C04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Opetussuunnitelman mukainen ja edellisessä diassa määritelty historian opettaminen vaatii sekä historian sisältöjen että taitojen opettamista</a:t>
            </a:r>
          </a:p>
          <a:p>
            <a:pPr lvl="1"/>
            <a:r>
              <a:rPr lang="fi-FI" dirty="0"/>
              <a:t>Taitoja ei voi opettaa ilman sisältöjä</a:t>
            </a:r>
          </a:p>
          <a:p>
            <a:pPr lvl="1"/>
            <a:r>
              <a:rPr lang="fi-FI" dirty="0"/>
              <a:t>Pelkkien sisältöjen opettaminen ei harjaannuta taitoja</a:t>
            </a:r>
          </a:p>
          <a:p>
            <a:r>
              <a:rPr lang="fi-FI" dirty="0"/>
              <a:t>Sisällöt ja taidot siis tukevat ja niiden oppiminen edellyttää toisiaan</a:t>
            </a:r>
          </a:p>
          <a:p>
            <a:pPr lvl="1"/>
            <a:r>
              <a:rPr lang="fi-FI" dirty="0"/>
              <a:t>Esim. perspektiivin ottoon tai historialliseen empatiaan liittyvät tehtävät vaativat sitä, että oppilailla on myös sisältötietoa</a:t>
            </a:r>
          </a:p>
          <a:p>
            <a:pPr lvl="2"/>
            <a:r>
              <a:rPr lang="fi-FI" dirty="0"/>
              <a:t>Mikä on taitojen ja sisältöjen oppimisen suhde? Voiko niitä oppia (tutkivaan oppimiseen perustuvassa) opetuksessa samaan aikaan?</a:t>
            </a:r>
          </a:p>
        </p:txBody>
      </p:sp>
    </p:spTree>
    <p:extLst>
      <p:ext uri="{BB962C8B-B14F-4D97-AF65-F5344CB8AC3E}">
        <p14:creationId xmlns:p14="http://schemas.microsoft.com/office/powerpoint/2010/main" val="349907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876BC6-CF6A-A892-9A87-AB6C563D0A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Historian projekti</a:t>
            </a:r>
            <a:r>
              <a:rPr lang="fi-FI"/>
              <a:t>: Kapina </a:t>
            </a:r>
            <a:r>
              <a:rPr lang="fi-FI" dirty="0"/>
              <a:t>kampuksella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17A625F-3C10-533F-CBFD-ADB84560C7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>
                <a:hlinkClick r:id="rId3"/>
              </a:rPr>
              <a:t>https://areena.yle.fi/1-50113841</a:t>
            </a:r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8843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B20217-CAB6-560C-3596-BC1AF5ED4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Tehtävänanto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D4569E-18EA-B8E4-EC8E-C7750DC9F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89211"/>
          </a:xfrm>
        </p:spPr>
        <p:txBody>
          <a:bodyPr>
            <a:normAutofit fontScale="55000" lnSpcReduction="20000"/>
          </a:bodyPr>
          <a:lstStyle/>
          <a:p>
            <a:r>
              <a:rPr lang="fi-FI" dirty="0"/>
              <a:t>Tehtävänänne on suunnitella ja toteuttaa historian oppimiseen liittyvä (mahdollisesti pelillinen ja osin virtuaalinen) oppimiskokonaisuus</a:t>
            </a:r>
          </a:p>
          <a:p>
            <a:pPr lvl="1"/>
            <a:r>
              <a:rPr lang="fi-FI" dirty="0"/>
              <a:t>Aihe: Opiskelijaradikalismi 1960-1970-luvun Jyväskylässä työotsikolla Napina kampuksella</a:t>
            </a:r>
          </a:p>
          <a:p>
            <a:pPr lvl="2"/>
            <a:r>
              <a:rPr lang="fi-FI" dirty="0"/>
              <a:t>Tarjoaa monenlaisia ”lähtöjä” Tiitisen listasta palaviin autoihin. Tehkää valintoja ja rajatkaa. Kaikkea sisältöjä ei tarvitse käsitellä.</a:t>
            </a:r>
          </a:p>
          <a:p>
            <a:pPr lvl="1"/>
            <a:r>
              <a:rPr lang="fi-FI" dirty="0"/>
              <a:t>Tavoite: Käsitellä aihetta vuoden aikana opittujen (ja edellä kerrattujen) historian tiedonalakohtaisten taitojen kautta </a:t>
            </a:r>
          </a:p>
          <a:p>
            <a:pPr lvl="2"/>
            <a:r>
              <a:rPr lang="fi-FI" dirty="0"/>
              <a:t>Valitkaa itseänne kiinnostavat ja aihepiirin sekä oppimisen kannalta tarkoituksen mukaiset taidot ja keskittykää niihin. Kaikkia taitoja ei tarvitse käsitellä.</a:t>
            </a:r>
          </a:p>
          <a:p>
            <a:pPr lvl="1"/>
            <a:r>
              <a:rPr lang="fi-FI" dirty="0"/>
              <a:t>Muita lähtökohtia:</a:t>
            </a:r>
          </a:p>
          <a:p>
            <a:pPr lvl="2"/>
            <a:r>
              <a:rPr lang="fi-FI" dirty="0"/>
              <a:t>Tarinallisuus – vapaasti valittava aiheen sisällä; ei tarvitse perustua täysin todellisiin tapahtumiin</a:t>
            </a:r>
          </a:p>
          <a:p>
            <a:pPr lvl="2"/>
            <a:r>
              <a:rPr lang="fi-FI" dirty="0"/>
              <a:t>Pelillisyys ja pakohuone-elementit – vrt. Digidemo ja </a:t>
            </a:r>
            <a:r>
              <a:rPr lang="fi-FI" dirty="0" err="1"/>
              <a:t>Nyörilä</a:t>
            </a:r>
            <a:endParaRPr lang="fi-FI" dirty="0"/>
          </a:p>
          <a:p>
            <a:pPr lvl="2"/>
            <a:r>
              <a:rPr lang="fi-FI" dirty="0"/>
              <a:t>Virtuaalisuus – syksyn XR-paja ja sen opit sekä </a:t>
            </a:r>
            <a:r>
              <a:rPr lang="fi-FI" dirty="0" err="1"/>
              <a:t>Nyörilä</a:t>
            </a:r>
            <a:endParaRPr lang="fi-FI" dirty="0"/>
          </a:p>
          <a:p>
            <a:pPr lvl="1"/>
            <a:r>
              <a:rPr lang="fi-FI" dirty="0"/>
              <a:t>Lopputulos: Noin tunnin kestävä pakohuone-elementtejä mahdollisesti käyttävä ja mahdollisesti osin virtuaalinen kokonaisuus, joka käsittelee yliopiston menneisyyttä ja tukeutuu historian pedagogiikkaan ja joka voidaan tarjota yliopiston juhlavuoden tarjontaan.</a:t>
            </a:r>
          </a:p>
          <a:p>
            <a:pPr lvl="2"/>
            <a:r>
              <a:rPr lang="fi-FI" dirty="0" err="1"/>
              <a:t>Selfstanding</a:t>
            </a:r>
            <a:r>
              <a:rPr lang="fi-FI" dirty="0"/>
              <a:t> – jos ette halua pyörittää kokonaisuutta, tehkää siitä sellainen, että teitä ei tarvita (vrt. </a:t>
            </a:r>
            <a:r>
              <a:rPr lang="fi-FI" dirty="0" err="1"/>
              <a:t>Nyörilä</a:t>
            </a:r>
            <a:r>
              <a:rPr lang="fi-FI" dirty="0"/>
              <a:t>)</a:t>
            </a:r>
          </a:p>
          <a:p>
            <a:r>
              <a:rPr lang="fi-FI" dirty="0"/>
              <a:t>Deadline: Kokonaisuuden tulee olla valmis (milloin), jolloin sitä testataan myöhemmin määriteltävällä porukalla</a:t>
            </a:r>
          </a:p>
          <a:p>
            <a:r>
              <a:rPr lang="fi-FI" dirty="0"/>
              <a:t>Toteutuksen jälkeen kirjoitatte 2-3 sivun ryhmän yhteisen raportin, jossa kuvailette opetustuokionne ja perustelette tekemiänne ratkaisuja ja arvioitte toteutusta (ohjeet </a:t>
            </a:r>
            <a:r>
              <a:rPr lang="fi-FI" dirty="0" err="1"/>
              <a:t>Peda.netissä</a:t>
            </a:r>
            <a:r>
              <a:rPr lang="fi-FI" dirty="0"/>
              <a:t>) </a:t>
            </a:r>
          </a:p>
          <a:p>
            <a:pPr lvl="1"/>
            <a:r>
              <a:rPr lang="fi-FI" dirty="0"/>
              <a:t>Palautuspäivämäärä: ?</a:t>
            </a:r>
          </a:p>
          <a:p>
            <a:r>
              <a:rPr lang="fi-FI" dirty="0"/>
              <a:t>Tarkoituksena on luoda jotain uutta. Kaikkea ei kuitenkaan tarvitse keksiä itse alusta alkaen. Älkää kopioiko suoraan, mutta vuoden aikana esiteltyjä ideoita saa kyllä hyödyntää. </a:t>
            </a:r>
          </a:p>
          <a:p>
            <a:endParaRPr lang="fi-FI" dirty="0"/>
          </a:p>
          <a:p>
            <a:r>
              <a:rPr lang="fi-FI" dirty="0"/>
              <a:t>HUOM! Tämä on Sannaisten lisäksi toinen projekti, johon käytämme ns. kotiryhmän profilointipisteitä. Toisin sanoen, jos teistä tuntuu siltä, että hissan </a:t>
            </a:r>
            <a:r>
              <a:rPr lang="fi-FI" dirty="0" err="1"/>
              <a:t>pomin</a:t>
            </a:r>
            <a:r>
              <a:rPr lang="fi-FI" dirty="0"/>
              <a:t> tunnit ovat jo täynnä, saatte tästä lisää opintopisteitä muualta.</a:t>
            </a:r>
          </a:p>
          <a:p>
            <a:r>
              <a:rPr lang="fi-FI" dirty="0"/>
              <a:t>HUOM 2! Muistakaa hyödyntää Sannaisen projektista saamiamme kokemuksia projektityöskentelystä. </a:t>
            </a:r>
          </a:p>
        </p:txBody>
      </p:sp>
    </p:spTree>
    <p:extLst>
      <p:ext uri="{BB962C8B-B14F-4D97-AF65-F5344CB8AC3E}">
        <p14:creationId xmlns:p14="http://schemas.microsoft.com/office/powerpoint/2010/main" val="2301570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A9372C-6F41-3977-D300-280F425F6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Lähteitä (esim.)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DE1CC3-98C4-7714-79E6-040F2273F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Vilkuna, Kustaa H.J. 2013, Kapina kampuksella. Nykykulttuurin tutkimuskeskuksen julkaisuja 113. Jyväskylä: Jyväskylän yliopisto. Luettavissa sähköisesti: </a:t>
            </a:r>
            <a:r>
              <a:rPr lang="fi-FI" dirty="0">
                <a:hlinkClick r:id="rId3"/>
              </a:rPr>
              <a:t>https://jyx.jyu.fi/bitstream/handle/123456789/42666/Vilkuna-34-valmis.pdf?sequence=1&amp;isAllowed=y</a:t>
            </a:r>
            <a:r>
              <a:rPr lang="fi-FI" dirty="0"/>
              <a:t> </a:t>
            </a:r>
          </a:p>
          <a:p>
            <a:pPr lvl="1"/>
            <a:r>
              <a:rPr lang="fi-FI" dirty="0"/>
              <a:t>Vilkuna on Suomen historian professori ja voitte haastatella häntä</a:t>
            </a:r>
          </a:p>
          <a:p>
            <a:r>
              <a:rPr lang="fi-FI" dirty="0"/>
              <a:t>Lamberg, Marko, 2004, Nuoruus ja toivo. Jyväskylä yliopiston ylioppilaskunta. Jyväskylä: Kampuskustannus.</a:t>
            </a:r>
          </a:p>
          <a:p>
            <a:r>
              <a:rPr lang="fi-FI" dirty="0">
                <a:hlinkClick r:id="rId4"/>
              </a:rPr>
              <a:t>https://yle.fi/aihe/artikkeli/2008/05/20/ylioppilaiden-marsseilla-1960-luvulla-vastustettiin-konservatiivista-hallintoa</a:t>
            </a:r>
            <a:r>
              <a:rPr lang="fi-FI" dirty="0"/>
              <a:t> </a:t>
            </a:r>
          </a:p>
          <a:p>
            <a:r>
              <a:rPr lang="fi-FI" dirty="0"/>
              <a:t>Omien sukulaistenne haastattelut?</a:t>
            </a:r>
          </a:p>
        </p:txBody>
      </p:sp>
    </p:spTree>
    <p:extLst>
      <p:ext uri="{BB962C8B-B14F-4D97-AF65-F5344CB8AC3E}">
        <p14:creationId xmlns:p14="http://schemas.microsoft.com/office/powerpoint/2010/main" val="4046696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2198E0B9DAAC144897FA9BB3EB71E01" ma:contentTypeVersion="4" ma:contentTypeDescription="Luo uusi asiakirja." ma:contentTypeScope="" ma:versionID="d325d2f7230d2149a66c6aa17f57b79e">
  <xsd:schema xmlns:xsd="http://www.w3.org/2001/XMLSchema" xmlns:xs="http://www.w3.org/2001/XMLSchema" xmlns:p="http://schemas.microsoft.com/office/2006/metadata/properties" xmlns:ns2="5da9b8cd-efe8-4577-bd62-019d6b095ab7" targetNamespace="http://schemas.microsoft.com/office/2006/metadata/properties" ma:root="true" ma:fieldsID="5b5cab765ae279879af1442068b20202" ns2:_="">
    <xsd:import namespace="5da9b8cd-efe8-4577-bd62-019d6b095a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a9b8cd-efe8-4577-bd62-019d6b095a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CE929B-E395-4017-BC40-3FF9B99849B3}">
  <ds:schemaRefs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5da9b8cd-efe8-4577-bd62-019d6b095ab7"/>
  </ds:schemaRefs>
</ds:datastoreItem>
</file>

<file path=customXml/itemProps2.xml><?xml version="1.0" encoding="utf-8"?>
<ds:datastoreItem xmlns:ds="http://schemas.openxmlformats.org/officeDocument/2006/customXml" ds:itemID="{867D53BF-5897-45C3-BE46-5804F810F6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2AB6D3-3F93-45A2-A123-A175FCFBE8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a9b8cd-efe8-4577-bd62-019d6b095a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981</Words>
  <Application>Microsoft Office PowerPoint</Application>
  <PresentationFormat>Laajakuva</PresentationFormat>
  <Paragraphs>72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Helvetica</vt:lpstr>
      <vt:lpstr>Office-teema</vt:lpstr>
      <vt:lpstr>1_Office Theme</vt:lpstr>
      <vt:lpstr>POMM1013 Kertausta: Mitä historiassa opitaan ja mitä/miten siinä/sitä pitäisi opettaa?</vt:lpstr>
      <vt:lpstr>Historian tiedonalakohtaiset taidot ja kuluneen vuoden tehtävät</vt:lpstr>
      <vt:lpstr>Historian tiedonalakohtaiset taidot ja kuluneen vuoden tehtävät</vt:lpstr>
      <vt:lpstr>Historian tiedonalakohtaiset taidot ja kuluneen vuoden tehtävät</vt:lpstr>
      <vt:lpstr>Miksi historiaa opiskellaan?</vt:lpstr>
      <vt:lpstr>Historian sisällöt JA taidot </vt:lpstr>
      <vt:lpstr>Historian projekti: Kapina kampuksella</vt:lpstr>
      <vt:lpstr>Tehtävänanto</vt:lpstr>
      <vt:lpstr>Lähteitä (esim.)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POMM1013 Kertausta: Mitä historiassa opitaan ja mitä/miten siinä/sitä pitäisi opettaa?</dc:title>
  <dc:creator>Hiljanen, Mikko</dc:creator>
  <cp:lastModifiedBy>Hiljanen, Mikko</cp:lastModifiedBy>
  <cp:revision>4</cp:revision>
  <dcterms:created xsi:type="dcterms:W3CDTF">2023-03-31T04:47:07Z</dcterms:created>
  <dcterms:modified xsi:type="dcterms:W3CDTF">2023-04-12T17:30:11Z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0x01010072198E0B9DAAC144897FA9BB3EB71E01</vt:lpwstr>
  </property>
</Properties>
</file>