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  <p:sldMasterId id="2147483753" r:id="rId4"/>
  </p:sldMasterIdLst>
  <p:notesMasterIdLst>
    <p:notesMasterId r:id="rId20"/>
  </p:notesMasterIdLst>
  <p:handoutMasterIdLst>
    <p:handoutMasterId r:id="rId21"/>
  </p:handoutMasterIdLst>
  <p:sldIdLst>
    <p:sldId id="260" r:id="rId5"/>
    <p:sldId id="295" r:id="rId6"/>
    <p:sldId id="299" r:id="rId7"/>
    <p:sldId id="301" r:id="rId8"/>
    <p:sldId id="300" r:id="rId9"/>
    <p:sldId id="264" r:id="rId10"/>
    <p:sldId id="305" r:id="rId11"/>
    <p:sldId id="296" r:id="rId12"/>
    <p:sldId id="265" r:id="rId13"/>
    <p:sldId id="268" r:id="rId14"/>
    <p:sldId id="283" r:id="rId15"/>
    <p:sldId id="270" r:id="rId16"/>
    <p:sldId id="271" r:id="rId17"/>
    <p:sldId id="302" r:id="rId18"/>
    <p:sldId id="360" r:id="rId19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3F"/>
    <a:srgbClr val="E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85097" autoAdjust="0"/>
  </p:normalViewPr>
  <p:slideViewPr>
    <p:cSldViewPr snapToGrid="0" snapToObjects="1">
      <p:cViewPr varScale="1">
        <p:scale>
          <a:sx n="67" d="100"/>
          <a:sy n="67" d="100"/>
        </p:scale>
        <p:origin x="10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22.3.2023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22.3.2023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How is </a:t>
            </a:r>
            <a:r>
              <a:rPr lang="fi-FI" dirty="0" err="1"/>
              <a:t>teacher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a </a:t>
            </a:r>
            <a:r>
              <a:rPr lang="fi-FI" dirty="0" err="1"/>
              <a:t>language</a:t>
            </a:r>
            <a:r>
              <a:rPr lang="fi-FI" dirty="0"/>
              <a:t> / </a:t>
            </a:r>
            <a:r>
              <a:rPr lang="fi-FI" dirty="0" err="1"/>
              <a:t>languages</a:t>
            </a:r>
            <a:r>
              <a:rPr lang="fi-FI" dirty="0"/>
              <a:t>? </a:t>
            </a:r>
          </a:p>
          <a:p>
            <a:r>
              <a:rPr lang="fi-FI" dirty="0"/>
              <a:t>How</a:t>
            </a:r>
            <a:r>
              <a:rPr lang="fi-FI" baseline="0" dirty="0"/>
              <a:t> is </a:t>
            </a:r>
            <a:r>
              <a:rPr lang="fi-FI" baseline="0" dirty="0" err="1"/>
              <a:t>language</a:t>
            </a:r>
            <a:r>
              <a:rPr lang="fi-FI" baseline="0" dirty="0"/>
              <a:t> </a:t>
            </a:r>
            <a:r>
              <a:rPr lang="fi-FI" baseline="0" dirty="0" err="1"/>
              <a:t>used</a:t>
            </a:r>
            <a:r>
              <a:rPr lang="fi-FI" baseline="0" dirty="0"/>
              <a:t> to </a:t>
            </a:r>
            <a:r>
              <a:rPr lang="fi-FI" baseline="0" dirty="0" err="1"/>
              <a:t>explore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8225D-FEDE-FA47-A1F1-95B654695E92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00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6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60" y="1045883"/>
            <a:ext cx="204744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6"/>
            <a:ext cx="9144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1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424451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424380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57531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435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/>
          <p:cNvSpPr/>
          <p:nvPr userDrawn="1"/>
        </p:nvSpPr>
        <p:spPr>
          <a:xfrm rot="5400000">
            <a:off x="8248258" y="142284"/>
            <a:ext cx="763388" cy="102809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8116" y="288127"/>
            <a:ext cx="323551" cy="736410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07" y="0"/>
            <a:ext cx="5315193" cy="6560858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22.3.2023</a:t>
            </a:fld>
            <a:endParaRPr lang="fi-FI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259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613" y="0"/>
            <a:ext cx="526538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F6C6FE-2BCB-574D-9E89-D023255ACA90}" type="datetime1">
              <a:rPr lang="fi-FI" smtClean="0"/>
              <a:t>22.3.2023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740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DSC_0688_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355" y="0"/>
            <a:ext cx="5327645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22.3.2023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513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9A905CFF-917D-A547-A88A-94A61F8F474F}" type="datetime1">
              <a:rPr lang="fi-FI" smtClean="0"/>
              <a:t>22.3.2023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87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450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22.3.2023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338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5" name="Kuva 4" descr="_DSC8463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824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9C7791E-4FCD-2640-935C-D1D44CC31DD8}" type="datetime1">
              <a:rPr lang="fi-FI" smtClean="0"/>
              <a:t>22.3.2023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331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ysClr val="windowText" lastClr="000000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8BD1B608-F4D6-7042-9326-5751643730CF}" type="datetime1">
              <a:rPr lang="fi-FI" smtClean="0"/>
              <a:t>22.3.2023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947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DSC_14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4582"/>
          </a:xfrm>
          <a:prstGeom prst="rect">
            <a:avLst/>
          </a:prstGeom>
        </p:spPr>
      </p:pic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57201" y="0"/>
            <a:ext cx="763388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0247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76458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7B9BBA6-F172-434C-89AD-53D81D5D74FD}" type="datetime1">
              <a:rPr lang="fi-FI" smtClean="0"/>
              <a:t>22.3.2023</a:t>
            </a:fld>
            <a:endParaRPr lang="fi-FI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114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582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68AA11-B73A-2C4F-B8FA-47C8C49BD118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774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124041A-D7AC-0740-969A-8B5B84F7A4B9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3488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8EE7EB-9CF6-FA43-A603-2C39D04C89C9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2257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6629496-E812-CC43-9126-819AE9AD3245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9575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26E5785-7056-6940-8594-7ED6FA4BE640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243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6BE65F0-2E78-7242-A984-C91FC36F2CCE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655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73A1169-973A-9B40-AE1D-2352ECA8036D}" type="datetime1">
              <a:rPr lang="fi-FI" smtClean="0"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809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9144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57201" y="0"/>
            <a:ext cx="763388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-1"/>
            <a:ext cx="9144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7923412" y="0"/>
            <a:ext cx="763388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5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6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8D5B848-FBEF-ED40-A8A7-53919FA1F055}" type="datetime1">
              <a:rPr lang="fi-FI" smtClean="0"/>
              <a:t>22.3.2023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7923412" y="0"/>
            <a:ext cx="763388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02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0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1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Esimerkki%202%20-%20Askarteluhetki.mp4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Esimerkki%202%20-%20Askarteluhetki.mp4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457TEA4YU5U?utm_source=unsplash&amp;utm_medium=referral&amp;utm_content=creditCopyTex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nsplash.com/search/photos/people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www.youtube.com%2Fwatch%3Fv%3D9ZdqjZVRpdk&amp;data=04%7C01%7C%7C46736179f2db4f8b8be008d9621a62f5%7Ce9662d58caa44bc1b138c8b1acab5a11%7C1%7C0%7C637648687724912369%7CUnknown%7CTWFpbGZsb3d8eyJWIjoiMC4wLjAwMDAiLCJQIjoiV2luMzIiLCJBTiI6Ik1haWwiLCJXVCI6Mn0%3D%7C1000&amp;sdata=Z3fK7AAZVJOy6ei%2BAv2Hd9SwEjIO9vrtFLBDwuGDc5s%3D&amp;reserved=0" TargetMode="External"/><Relationship Id="rId2" Type="http://schemas.openxmlformats.org/officeDocument/2006/relationships/hyperlink" Target="https://eur03.safelinks.protection.outlook.com/?url=https%3A%2F%2Fwww.youtube.com%2Fwatch%3Fv%3DVbEzXcyrzXk&amp;data=04%7C01%7C%7C46736179f2db4f8b8be008d9621a62f5%7Ce9662d58caa44bc1b138c8b1acab5a11%7C1%7C0%7C637648687724902376%7CUnknown%7CTWFpbGZsb3d8eyJWIjoiMC4wLjAwMDAiLCJQIjoiV2luMzIiLCJBTiI6Ik1haWwiLCJXVCI6Mn0%3D%7C1000&amp;sdata=duHpIdQpT8zqiPNtOrBSgadLbETqa9ODYPS8%2FXTHFes%3D&amp;reserved=0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0rfp7wcD18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Example%201%20-%20First%20grade%20maths%20lesson%20-%20opening%20moments.mp4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6" b="19076"/>
          <a:stretch>
            <a:fillRect/>
          </a:stretch>
        </p:blipFill>
        <p:spPr>
          <a:xfrm>
            <a:off x="-2" y="-1"/>
            <a:ext cx="9144001" cy="469199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4063" y="5120421"/>
            <a:ext cx="7772400" cy="1043773"/>
          </a:xfrm>
        </p:spPr>
        <p:txBody>
          <a:bodyPr>
            <a:normAutofit fontScale="90000"/>
          </a:bodyPr>
          <a:lstStyle/>
          <a:p>
            <a:r>
              <a:rPr lang="en-US" dirty="0"/>
              <a:t>Video club 7</a:t>
            </a:r>
            <a:br>
              <a:rPr lang="en-US" dirty="0"/>
            </a:br>
            <a:r>
              <a:rPr lang="en-US" dirty="0" err="1"/>
              <a:t>Kielitietoisuus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37326" y="2645627"/>
            <a:ext cx="5299126" cy="174567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fi-FI" dirty="0">
              <a:solidFill>
                <a:schemeClr val="tx1"/>
              </a:solidFill>
            </a:endParaRPr>
          </a:p>
          <a:p>
            <a:pPr lvl="1"/>
            <a:r>
              <a:rPr lang="fi-FI" sz="1400" dirty="0">
                <a:solidFill>
                  <a:schemeClr val="tx1"/>
                </a:solidFill>
              </a:rPr>
              <a:t>”Jokainen yhteisö ja yhteisön jäsen on monikielinen. Eri kielten käyttö rinnakkain koulun arjessa nähdään luontevana ja kieliä arvostetaan. […] Kielitietoisessa koulussa jokainen aikuinen on kielellinen malli ja myös opettamansa oppiaineen kielen opettaja.” </a:t>
            </a:r>
            <a:r>
              <a:rPr lang="fi-FI" sz="1100" dirty="0">
                <a:solidFill>
                  <a:schemeClr val="tx1"/>
                </a:solidFill>
              </a:rPr>
              <a:t>(POPS2014:28)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3319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 action="ppaction://hlinkfile"/>
              </a:rPr>
              <a:t>Video II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Havainnoi vuorovaikutusta opettajan ja oppilaiden välillä. </a:t>
            </a:r>
          </a:p>
          <a:p>
            <a:pPr lvl="1"/>
            <a:r>
              <a:rPr lang="fi-FI" dirty="0"/>
              <a:t>Minkälaisia tukitoimia opettaja käytti, jotta oppilaat ymmärtäisivät, mitä tehdä (kielelliset, ei-kielelliset)?</a:t>
            </a:r>
          </a:p>
          <a:p>
            <a:pPr lvl="1"/>
            <a:r>
              <a:rPr lang="fi-FI" dirty="0"/>
              <a:t>Millaisia havaintoja teet arkikielen ja oppiaineelle spesifin kielen suhteesta opetuksessa</a:t>
            </a:r>
          </a:p>
          <a:p>
            <a:r>
              <a:rPr lang="fi-FI" dirty="0"/>
              <a:t>Varaudu kirjoittamaan ajatuksiasi ja keskustelemaan havainnoistasi</a:t>
            </a:r>
          </a:p>
          <a:p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671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 action="ppaction://hlinkfile"/>
              </a:rPr>
              <a:t>Video II 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Katsotaanpa video toiseen kertaan</a:t>
            </a:r>
          </a:p>
          <a:p>
            <a:r>
              <a:rPr lang="fi-FI" dirty="0"/>
              <a:t>Havainnoinnit (kaksi ryhmää)</a:t>
            </a:r>
          </a:p>
          <a:p>
            <a:pPr lvl="1"/>
            <a:r>
              <a:rPr lang="fi-FI" dirty="0"/>
              <a:t>1) seuratkaa opettajan kielenkäyttöä ja opettajan vuorovaikutuksellista tukea (kielellinen, ei-kielellinen), </a:t>
            </a:r>
          </a:p>
          <a:p>
            <a:pPr lvl="1"/>
            <a:r>
              <a:rPr lang="fi-FI" dirty="0"/>
              <a:t>2) huomioikaa oppilaita ja heidän käyttäytymistään luokkahuoneessa</a:t>
            </a:r>
          </a:p>
          <a:p>
            <a:r>
              <a:rPr lang="fi-FI" dirty="0"/>
              <a:t>Varautukaa kertomaan toiselle ryhmälle havainnoistanne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711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Koko ryhmän keskustelu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585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Pohdittavaksi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57490"/>
            <a:ext cx="8229600" cy="4744365"/>
          </a:xfrm>
        </p:spPr>
        <p:txBody>
          <a:bodyPr>
            <a:normAutofit/>
          </a:bodyPr>
          <a:lstStyle/>
          <a:p>
            <a:r>
              <a:rPr lang="fi-FI" dirty="0"/>
              <a:t>Oletko huomannut kielitietoisia käytänteitä kouluissa tai harjoittelujaksoillasi? Jos olet, anna esimerkkejä, ja jos et, kerro mistä luulet sen johtuvan?</a:t>
            </a:r>
          </a:p>
          <a:p>
            <a:r>
              <a:rPr lang="fi-FI" dirty="0"/>
              <a:t>Mihin ryhmiin/ mille tasoille koet kielitietoisen toiminnan sopivan? Miksi?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409886" y="5270838"/>
            <a:ext cx="839121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fi-FI" dirty="0">
                <a:solidFill>
                  <a:prstClr val="black"/>
                </a:solidFill>
              </a:rPr>
              <a:t>Voit käyttää harjoittelujesi aikana </a:t>
            </a:r>
            <a:r>
              <a:rPr lang="fi-FI" dirty="0" err="1">
                <a:solidFill>
                  <a:prstClr val="black"/>
                </a:solidFill>
              </a:rPr>
              <a:t>LISTiacin</a:t>
            </a:r>
            <a:r>
              <a:rPr lang="fi-FI" dirty="0">
                <a:solidFill>
                  <a:prstClr val="black"/>
                </a:solidFill>
              </a:rPr>
              <a:t> havainnointiprotokollaa (ks.  </a:t>
            </a:r>
            <a:r>
              <a:rPr lang="fi-FI" i="1" dirty="0">
                <a:solidFill>
                  <a:prstClr val="black"/>
                </a:solidFill>
              </a:rPr>
              <a:t>Kysymyksiä luokkahuonehavainnointeja varten</a:t>
            </a:r>
            <a:r>
              <a:rPr lang="fi-FI" dirty="0">
                <a:solidFill>
                  <a:prstClr val="black"/>
                </a:solidFill>
              </a:rPr>
              <a:t>) reflektoidaksesi tapahtumia luokkahuoneissa sekä omia käytänteitäsi ja ajatuksia</a:t>
            </a:r>
          </a:p>
        </p:txBody>
      </p:sp>
    </p:spTree>
    <p:extLst>
      <p:ext uri="{BB962C8B-B14F-4D97-AF65-F5344CB8AC3E}">
        <p14:creationId xmlns:p14="http://schemas.microsoft.com/office/powerpoint/2010/main" val="185500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 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468" y="445156"/>
            <a:ext cx="7368419" cy="628514"/>
          </a:xfrm>
        </p:spPr>
        <p:txBody>
          <a:bodyPr>
            <a:normAutofit fontScale="90000"/>
          </a:bodyPr>
          <a:lstStyle/>
          <a:p>
            <a:r>
              <a:rPr lang="fi-FI" dirty="0"/>
              <a:t>Ohjeistus itsenäiseen havainnointiin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2468" y="1192632"/>
            <a:ext cx="8771531" cy="377397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Observaatio 1 (kielitietoisuus):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kts.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LISTiacin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i="1" dirty="0">
                <a:latin typeface="Calibri" panose="020F0502020204030204" pitchFamily="34" charset="0"/>
                <a:cs typeface="Calibri" panose="020F0502020204030204" pitchFamily="34" charset="0"/>
              </a:rPr>
              <a:t>Kysymyksiä luokkahuonehavainnointeja varten 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ja täytä mahdollisuuksien mukaan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Observaatio 2 (kielitietoisuus):??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Observaatiot 3, 4 ja 5: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vapaavalintainen havainnointi useammasta aikaisemmasta tai vaikeaksi koetusta teemasta.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Itsenäinen havainnointi Norssilla 5 x 75 min </a:t>
            </a:r>
            <a:r>
              <a:rPr lang="fi-FI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xx.xx.2022 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mennessä.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46576-D913-A841-B054-014875DAA31A}" type="datetime1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22.3.2023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6037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b="806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8647" y="1243013"/>
            <a:ext cx="4741260" cy="13954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Video Club 8 </a:t>
            </a:r>
            <a:br>
              <a:rPr lang="fi-FI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i-FI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Kokoava kerta</a:t>
            </a:r>
            <a:endParaRPr lang="fi-FI" sz="32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05CFF-917D-A547-A88A-94A61F8F474F}" type="datetime1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22.3.2023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</a:t>
            </a:r>
            <a:r>
              <a:rPr kumimoji="0" lang="fi-FI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</a:t>
            </a:r>
            <a:r>
              <a:rPr kumimoji="0" lang="fi-FI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1863.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 rot="17489520">
            <a:off x="4429809" y="2195978"/>
            <a:ext cx="23519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Photo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by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Nikita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Kachanovsky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on 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4"/>
              </a:rPr>
              <a:t>Unsplash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647" y="2832118"/>
            <a:ext cx="4572000" cy="193899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Siihen mennessä tehtynä: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itsenäistä observaatiota kielitietoisuudesta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oman valinnan mukaan useammasta teemasta tai vaikeaksi koetusta teemasta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1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1098"/>
            <a:ext cx="6216066" cy="1019912"/>
          </a:xfrm>
        </p:spPr>
        <p:txBody>
          <a:bodyPr>
            <a:normAutofit fontScale="90000"/>
          </a:bodyPr>
          <a:lstStyle/>
          <a:p>
            <a:r>
              <a:rPr lang="fi-FI" sz="3100" dirty="0"/>
              <a:t>Luokkahuonevuorovaikutuksen havainnoinnin prosessit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844699"/>
            <a:ext cx="4225636" cy="4557156"/>
          </a:xfrm>
        </p:spPr>
        <p:txBody>
          <a:bodyPr/>
          <a:lstStyle/>
          <a:p>
            <a:pPr marL="0" indent="0">
              <a:buNone/>
            </a:pPr>
            <a:endParaRPr lang="fi-FI" sz="2800" dirty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3B751-1C73-F140-8F4C-4EAC8C7B914C}" type="datetime1">
              <a:rPr lang="fi-FI" smtClean="0"/>
              <a:t>22.3.2023</a:t>
            </a:fld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9975" y="6592888"/>
            <a:ext cx="454025" cy="180975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44" t="43121" r="49983" b="23214"/>
          <a:stretch/>
        </p:blipFill>
        <p:spPr>
          <a:xfrm>
            <a:off x="5028209" y="1548418"/>
            <a:ext cx="3888778" cy="36145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284511" y="1280007"/>
            <a:ext cx="457101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Havaitseminen: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opettajan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huomio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kohdistuu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johonkin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opetusvuoro-vaikutuksen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osatekijään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esim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oppilaiden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ryhmän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toimintaan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opittavan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asian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ymmärtämiseen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Tulkinta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opettaja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tulkitsee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havaitsemaansa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kokemustensa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tietojensa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oppilaan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ryhmän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tuntemuksen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perusteella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Päätöksenteko: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havaintojen teon ja tulkintojensa pohjalta opettaja päätyy johonkin toimintaan</a:t>
            </a:r>
          </a:p>
        </p:txBody>
      </p:sp>
      <p:sp>
        <p:nvSpPr>
          <p:cNvPr id="3" name="Rectangle 2"/>
          <p:cNvSpPr/>
          <p:nvPr/>
        </p:nvSpPr>
        <p:spPr>
          <a:xfrm>
            <a:off x="635725" y="5459243"/>
            <a:ext cx="777376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Clubeissa pyritään tukemaan luokkahuonevuorovaikutuksen havainnointitaidon kehittymistä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5725" y="6164433"/>
            <a:ext cx="46053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myös </a:t>
            </a: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noticing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fi-FI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vision </a:t>
            </a:r>
          </a:p>
        </p:txBody>
      </p:sp>
    </p:spTree>
    <p:extLst>
      <p:ext uri="{BB962C8B-B14F-4D97-AF65-F5344CB8AC3E}">
        <p14:creationId xmlns:p14="http://schemas.microsoft.com/office/powerpoint/2010/main" val="106398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46274"/>
          </a:xfrm>
        </p:spPr>
      </p:pic>
      <p:sp>
        <p:nvSpPr>
          <p:cNvPr id="9" name="Rectangle 8"/>
          <p:cNvSpPr/>
          <p:nvPr/>
        </p:nvSpPr>
        <p:spPr>
          <a:xfrm>
            <a:off x="701964" y="166255"/>
            <a:ext cx="8007927" cy="6856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endParaRPr lang="fi-FI" sz="3200" dirty="0"/>
          </a:p>
          <a:p>
            <a:pPr algn="ctr"/>
            <a:r>
              <a:rPr lang="fi-FI" sz="3200" dirty="0"/>
              <a:t>Kielitietoisuus ja kielitietoinen opettaminen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266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 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22.3.2023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7C28EA-4EDC-4B02-818B-D03BA7B9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Ennakkotehtävä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B056D3D-6D29-4851-B7AC-2FEB319BA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557713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Katso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seuraavat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videot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kielitietoisuudesta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monikielisyydestä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Merilahden koulun kielivideo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https://www.youtube.com/watch?v=VbEzXcyrzXk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Kielitietoista opetusta kaikille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https://www.youtube.com/watch?v=9ZdqjZVRpdk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Turun normaalikoulun kielitietoinen opetus </a:t>
            </a:r>
            <a:r>
              <a:rPr lang="fi-FI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https://www.youtube.com/watch?v=0rfp7wcD18M</a:t>
            </a:r>
            <a:endParaRPr lang="fi-FI" sz="18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Mitä ajatuksia ja tunteita 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videot herättivät?</a:t>
            </a:r>
          </a:p>
          <a:p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Pohdi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mitä nämä näkökulmat merkitsevät oman opettajuuteesi kannalta.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90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 </a:t>
            </a:r>
            <a:r>
              <a:rPr kumimoji="0" lang="fi-FI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 1863.</a:t>
            </a:r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4647" y="42840"/>
            <a:ext cx="7368419" cy="1019912"/>
          </a:xfrm>
        </p:spPr>
        <p:txBody>
          <a:bodyPr>
            <a:normAutofit fontScale="90000"/>
          </a:bodyPr>
          <a:lstStyle/>
          <a:p>
            <a:r>
              <a:rPr lang="fi-FI" dirty="0"/>
              <a:t>Pohdintaa pienryhmissä/ryhmässä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2752"/>
            <a:ext cx="8229600" cy="22098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i-FI" sz="2600" dirty="0"/>
              <a:t>Mitä kielitietoinen opettaminen mielestäsi tarkoittaa tai miten se näkyy luokan vuorovaikutuksessa?</a:t>
            </a:r>
          </a:p>
          <a:p>
            <a:r>
              <a:rPr lang="fi-FI" sz="2600" dirty="0"/>
              <a:t>Millä tavoin kielitietoisuus voi tukea lapsen osallistumista luokkahuoneessa / koulun toiminnassa?</a:t>
            </a:r>
          </a:p>
          <a:p>
            <a:pPr marL="0" indent="0">
              <a:buNone/>
            </a:pPr>
            <a:endParaRPr lang="fi-FI" sz="2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8D66E-D4C1-438C-8B85-C19A0838289F}" type="datetime1">
              <a:rPr kumimoji="0" lang="fi-FI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22.3.2023</a:t>
            </a:fld>
            <a:endParaRPr kumimoji="0" lang="fi-FI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005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674" y="263110"/>
            <a:ext cx="7546946" cy="1019912"/>
          </a:xfrm>
        </p:spPr>
        <p:txBody>
          <a:bodyPr>
            <a:normAutofit/>
          </a:bodyPr>
          <a:lstStyle/>
          <a:p>
            <a:r>
              <a:rPr lang="fi-FI" sz="3200" dirty="0"/>
              <a:t>Kielitietoisuuden merkityksestä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8673" y="1481478"/>
            <a:ext cx="8740317" cy="4938849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Tärkeää tiedostaa</a:t>
            </a:r>
          </a:p>
          <a:p>
            <a:pPr lvl="1"/>
            <a:r>
              <a:rPr lang="fi-FI" dirty="0"/>
              <a:t>kielen merkitys vuorovaikutukselle, tiedon        jäsentelylle, identiteetille, ajattelulle, yksilölle sekä suhteiden ja ymmärryksen rakentumiselle</a:t>
            </a:r>
          </a:p>
          <a:p>
            <a:pPr lvl="1"/>
            <a:r>
              <a:rPr lang="fi-FI" dirty="0"/>
              <a:t>kielen tilanteisuus – oppiaineen kieli, koulukieli, arkikieli sekä eri tilanteissa käytettävä kieli</a:t>
            </a:r>
          </a:p>
          <a:p>
            <a:pPr lvl="2"/>
            <a:r>
              <a:rPr lang="fi-FI" dirty="0"/>
              <a:t>jokaisella oppiaineella oma kielensä ja/tai kielenkäyttötapansa, vrt. esim. luonnontieteet, historia, liikunta</a:t>
            </a:r>
          </a:p>
          <a:p>
            <a:pPr lvl="2"/>
            <a:r>
              <a:rPr lang="fi-FI" dirty="0"/>
              <a:t>vrt. myös esim. viralliset ja epäviralliset kielenkäytöntilanteet </a:t>
            </a:r>
          </a:p>
          <a:p>
            <a:pPr lvl="1"/>
            <a:r>
              <a:rPr lang="fi-FI" dirty="0"/>
              <a:t>monikielisyys (myös murteet ja variantit)</a:t>
            </a:r>
          </a:p>
          <a:p>
            <a:pPr lvl="1"/>
            <a:r>
              <a:rPr lang="fi-FI" dirty="0"/>
              <a:t>kieliin liittyvät ideologiat ja uskomukset</a:t>
            </a:r>
          </a:p>
          <a:p>
            <a:pPr lvl="2"/>
            <a:r>
              <a:rPr lang="fi-FI" dirty="0"/>
              <a:t> esim. eri kielten tai eri kieliosaamisen arvottaminen</a:t>
            </a:r>
          </a:p>
          <a:p>
            <a:pPr lvl="1"/>
            <a:r>
              <a:rPr lang="fi-FI" dirty="0"/>
              <a:t>opettajan oma rooli kielitietoisena ja kielellisenä mallina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9" name="Cloud Callout 8"/>
          <p:cNvSpPr/>
          <p:nvPr/>
        </p:nvSpPr>
        <p:spPr>
          <a:xfrm>
            <a:off x="6488816" y="64654"/>
            <a:ext cx="2673608" cy="2115127"/>
          </a:xfrm>
          <a:prstGeom prst="cloudCallout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Kuinka moni näistä ajatuksista tuli esille aikaisemmissa keskusteluissa?</a:t>
            </a:r>
          </a:p>
        </p:txBody>
      </p:sp>
    </p:spTree>
    <p:extLst>
      <p:ext uri="{BB962C8B-B14F-4D97-AF65-F5344CB8AC3E}">
        <p14:creationId xmlns:p14="http://schemas.microsoft.com/office/powerpoint/2010/main" val="11265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Kielitietoisuuden merkityksestä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Kielitietoisuudesta on hyötyä </a:t>
            </a:r>
            <a:r>
              <a:rPr lang="fi-FI" b="1" dirty="0"/>
              <a:t>kaikille oppijoille</a:t>
            </a:r>
            <a:r>
              <a:rPr lang="fi-FI" dirty="0"/>
              <a:t>, oppilaan taustasta riippumatta</a:t>
            </a:r>
          </a:p>
          <a:p>
            <a:r>
              <a:rPr lang="fi-FI" dirty="0"/>
              <a:t>Kielitietoiset käytänteet tukevat oppimista ja oppilaan hyvinvointia, esim.</a:t>
            </a:r>
          </a:p>
          <a:p>
            <a:pPr lvl="1"/>
            <a:r>
              <a:rPr lang="fi-FI" dirty="0"/>
              <a:t>monikielisyyden salliminen ja tukeminen luokkahuoneessa ja koulussa</a:t>
            </a:r>
          </a:p>
          <a:p>
            <a:pPr lvl="1"/>
            <a:r>
              <a:rPr lang="fi-FI" dirty="0" err="1"/>
              <a:t>audio</a:t>
            </a:r>
            <a:r>
              <a:rPr lang="fi-FI" dirty="0"/>
              <a:t>-visuaaliset apukeinot, tekstien ja termien avaaminen, eleet ja ilmeet, kirjalliset ohjeet, kuvat…</a:t>
            </a:r>
          </a:p>
          <a:p>
            <a:pPr lvl="1"/>
            <a:r>
              <a:rPr lang="fi-FI" dirty="0"/>
              <a:t>multimodaalisuus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750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14036"/>
            <a:ext cx="7356324" cy="931993"/>
          </a:xfrm>
        </p:spPr>
        <p:txBody>
          <a:bodyPr/>
          <a:lstStyle/>
          <a:p>
            <a:r>
              <a:rPr lang="fi-FI" dirty="0"/>
              <a:t>Kielitietoisuus ja PID-malli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90501" y="1357745"/>
            <a:ext cx="4089400" cy="4785687"/>
          </a:xfrm>
        </p:spPr>
        <p:txBody>
          <a:bodyPr>
            <a:normAutofit fontScale="77500" lnSpcReduction="20000"/>
          </a:bodyPr>
          <a:lstStyle/>
          <a:p>
            <a:r>
              <a:rPr lang="fi-FI" b="1" dirty="0"/>
              <a:t>Havaitseminen</a:t>
            </a:r>
          </a:p>
          <a:p>
            <a:pPr lvl="1"/>
            <a:r>
              <a:rPr lang="fi-FI" dirty="0"/>
              <a:t>Miten opettaja käyttää kieltä/kieliä?</a:t>
            </a:r>
          </a:p>
          <a:p>
            <a:pPr lvl="1"/>
            <a:r>
              <a:rPr lang="fi-FI" dirty="0"/>
              <a:t>Kuinka opettajan kieli auttaa oppilaita seuraamaan / ymmärtämään opetusta?</a:t>
            </a:r>
          </a:p>
          <a:p>
            <a:pPr lvl="1"/>
            <a:r>
              <a:rPr lang="fi-FI" dirty="0"/>
              <a:t>Kuinka opettaja voi nähdä, ovatko oppilaat ymmärtäneet sanoman?</a:t>
            </a:r>
          </a:p>
          <a:p>
            <a:pPr lvl="1"/>
            <a:endParaRPr lang="fi-FI" dirty="0"/>
          </a:p>
          <a:p>
            <a:r>
              <a:rPr lang="fi-FI" b="1" dirty="0"/>
              <a:t>Tulkinta</a:t>
            </a:r>
          </a:p>
          <a:p>
            <a:pPr lvl="1"/>
            <a:r>
              <a:rPr lang="fi-FI" sz="2500" dirty="0"/>
              <a:t>Miten opettajan ymmärrys oppilaista ja oppilaiden kielellisestä ja kulttuurisesta taustasta ohjaa tilanteesta tehtäviä tulkintoja?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9975" y="6592888"/>
            <a:ext cx="454025" cy="180975"/>
          </a:xfrm>
        </p:spPr>
        <p:txBody>
          <a:bodyPr/>
          <a:lstStyle/>
          <a:p>
            <a:fld id="{0FE3988A-0109-0B40-965D-9E0ED41EFEE4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279901" y="1773382"/>
            <a:ext cx="4864099" cy="4895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sz="2200" b="1" dirty="0"/>
              <a:t>Päätöksenteko</a:t>
            </a:r>
            <a:endParaRPr lang="fi-FI" sz="1700" dirty="0"/>
          </a:p>
          <a:p>
            <a:pPr lvl="1"/>
            <a:r>
              <a:rPr lang="fi-FI" sz="1900" dirty="0"/>
              <a:t>Mitä kielellisiä keinoja opettaja (voi) käyttää, jos oppilas ei ymmärtänyt?</a:t>
            </a:r>
          </a:p>
          <a:p>
            <a:pPr lvl="1"/>
            <a:r>
              <a:rPr lang="fi-FI" sz="1900" dirty="0"/>
              <a:t>Kuinka opettaja reagoi, jos oppilas ei näytä ymmärtävän tehtävää / seuraavan opetusta?</a:t>
            </a:r>
          </a:p>
          <a:p>
            <a:pPr marL="457200" lvl="1" indent="0">
              <a:buNone/>
            </a:pPr>
            <a:endParaRPr lang="fi-FI" sz="1700" dirty="0"/>
          </a:p>
          <a:p>
            <a:pPr lvl="1"/>
            <a:endParaRPr lang="fi-FI" dirty="0"/>
          </a:p>
        </p:txBody>
      </p:sp>
      <p:pic>
        <p:nvPicPr>
          <p:cNvPr id="13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9644" t="43121" r="49983" b="23214"/>
          <a:stretch/>
        </p:blipFill>
        <p:spPr>
          <a:xfrm>
            <a:off x="4868762" y="1170017"/>
            <a:ext cx="3686377" cy="2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 action="ppaction://hlinkfile"/>
              </a:rPr>
              <a:t>Video I 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Havainnoi vuorovaikutusta opettajan ja oppilaiden välillä.</a:t>
            </a:r>
          </a:p>
          <a:p>
            <a:pPr lvl="1"/>
            <a:r>
              <a:rPr lang="fi-FI" dirty="0"/>
              <a:t>Millaisia havaintoja teit oppilaiden kielellisestä toiminnasta?</a:t>
            </a:r>
          </a:p>
          <a:p>
            <a:pPr lvl="1"/>
            <a:r>
              <a:rPr lang="fi-FI" dirty="0"/>
              <a:t>Kuinka opettaja saa oppilaiden huomion kiinnittymään aiheeseen ja millaisia kielellisiä keinoja hän käyttää oppilaiden osallistamiseksi?</a:t>
            </a:r>
          </a:p>
          <a:p>
            <a:r>
              <a:rPr lang="fi-FI" dirty="0"/>
              <a:t>Varaudu kirjoittamaan ajatuksiasi ja keskustelemaan havainnoistasi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22.3.2023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732837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.potx" id="{9280246C-8154-4742-BA74-FA58D652E538}" vid="{AF9E5D57-5B5E-401D-B2CE-10D92039A025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.potx" id="{9280246C-8154-4742-BA74-FA58D652E538}" vid="{2DE237A3-F387-42F7-8438-1775296BE603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.potx" id="{9280246C-8154-4742-BA74-FA58D652E538}" vid="{7C106CE1-9F54-4332-819A-B1E99B1D9E08}"/>
    </a:ext>
  </a:extLst>
</a:theme>
</file>

<file path=ppt/theme/theme4.xml><?xml version="1.0" encoding="utf-8"?>
<a:theme xmlns:a="http://schemas.openxmlformats.org/drawingml/2006/main" name="1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JYU ei kuvia kevyt Helvetica</Template>
  <TotalTime>4067</TotalTime>
  <Words>816</Words>
  <Application>Microsoft Office PowerPoint</Application>
  <PresentationFormat>On-screen Show (4:3)</PresentationFormat>
  <Paragraphs>146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-apple-system</vt:lpstr>
      <vt:lpstr>Arial</vt:lpstr>
      <vt:lpstr>Calibri</vt:lpstr>
      <vt:lpstr>Helvetica</vt:lpstr>
      <vt:lpstr>Palatino Linotype</vt:lpstr>
      <vt:lpstr>JYU Otsikkodiat</vt:lpstr>
      <vt:lpstr>JYU sisältö pohjat</vt:lpstr>
      <vt:lpstr>2_Mukautettu suunnittelumalli</vt:lpstr>
      <vt:lpstr>1_JYU sisältö pohjat</vt:lpstr>
      <vt:lpstr>Video club 7 Kielitietoisuus</vt:lpstr>
      <vt:lpstr>Luokkahuonevuorovaikutuksen havainnoinnin prosessit </vt:lpstr>
      <vt:lpstr>PowerPoint Presentation</vt:lpstr>
      <vt:lpstr>Ennakkotehtävä</vt:lpstr>
      <vt:lpstr>Pohdintaa pienryhmissä/ryhmässä</vt:lpstr>
      <vt:lpstr>Kielitietoisuuden merkityksestä</vt:lpstr>
      <vt:lpstr>Kielitietoisuuden merkityksestä</vt:lpstr>
      <vt:lpstr>Kielitietoisuus ja PID-malli</vt:lpstr>
      <vt:lpstr>Video I </vt:lpstr>
      <vt:lpstr>Video II</vt:lpstr>
      <vt:lpstr>Video II </vt:lpstr>
      <vt:lpstr>PowerPoint Presentation</vt:lpstr>
      <vt:lpstr>Pohdittavaksi</vt:lpstr>
      <vt:lpstr>Ohjeistus itsenäiseen havainnointiin</vt:lpstr>
      <vt:lpstr>Video Club 8  Kokoava kerta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club 3.4.2020 Kielitietoisuus</dc:title>
  <dc:creator>Sopanen, Pauliina</dc:creator>
  <cp:lastModifiedBy>Tallavaara, Riitta</cp:lastModifiedBy>
  <cp:revision>84</cp:revision>
  <dcterms:created xsi:type="dcterms:W3CDTF">2020-03-26T12:07:19Z</dcterms:created>
  <dcterms:modified xsi:type="dcterms:W3CDTF">2023-03-22T06:21:07Z</dcterms:modified>
</cp:coreProperties>
</file>