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65" r:id="rId6"/>
    <p:sldId id="267" r:id="rId7"/>
    <p:sldId id="280" r:id="rId8"/>
    <p:sldId id="271" r:id="rId9"/>
    <p:sldId id="273" r:id="rId10"/>
    <p:sldId id="274" r:id="rId11"/>
    <p:sldId id="275" r:id="rId12"/>
    <p:sldId id="277" r:id="rId13"/>
    <p:sldId id="276" r:id="rId14"/>
    <p:sldId id="272" r:id="rId15"/>
    <p:sldId id="279" r:id="rId16"/>
    <p:sldId id="278" r:id="rId17"/>
    <p:sldId id="266" r:id="rId18"/>
    <p:sldId id="281" r:id="rId19"/>
    <p:sldId id="282"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orient="horz" pos="3884">
          <p15:clr>
            <a:srgbClr val="A4A3A4"/>
          </p15:clr>
        </p15:guide>
        <p15:guide id="5" orient="horz" pos="300">
          <p15:clr>
            <a:srgbClr val="A4A3A4"/>
          </p15:clr>
        </p15:guide>
        <p15:guide id="6" orient="horz" pos="1117">
          <p15:clr>
            <a:srgbClr val="A4A3A4"/>
          </p15:clr>
        </p15:guide>
        <p15:guide id="7" pos="302">
          <p15:clr>
            <a:srgbClr val="A4A3A4"/>
          </p15:clr>
        </p15:guide>
        <p15:guide id="9" pos="7378" userDrawn="1">
          <p15:clr>
            <a:srgbClr val="A4A3A4"/>
          </p15:clr>
        </p15:guide>
        <p15:guide id="10" pos="665">
          <p15:clr>
            <a:srgbClr val="A4A3A4"/>
          </p15:clr>
        </p15:guide>
        <p15:guide id="11"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A5B"/>
    <a:srgbClr val="0029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93772" autoAdjust="0"/>
  </p:normalViewPr>
  <p:slideViewPr>
    <p:cSldViewPr showGuides="1">
      <p:cViewPr varScale="1">
        <p:scale>
          <a:sx n="62" d="100"/>
          <a:sy n="62" d="100"/>
        </p:scale>
        <p:origin x="712" y="56"/>
      </p:cViewPr>
      <p:guideLst>
        <p:guide orient="horz" pos="2160"/>
        <p:guide orient="horz" pos="3884"/>
        <p:guide orient="horz" pos="300"/>
        <p:guide orient="horz" pos="1117"/>
        <p:guide pos="302"/>
        <p:guide pos="7378"/>
        <p:guide pos="665"/>
        <p:guide pos="3840"/>
      </p:guideLst>
    </p:cSldViewPr>
  </p:slideViewPr>
  <p:notesTextViewPr>
    <p:cViewPr>
      <p:scale>
        <a:sx n="1" d="1"/>
        <a:sy n="1" d="1"/>
      </p:scale>
      <p:origin x="0" y="0"/>
    </p:cViewPr>
  </p:notesTextViewPr>
  <p:notesViewPr>
    <p:cSldViewPr showGuides="1">
      <p:cViewPr varScale="1">
        <p:scale>
          <a:sx n="88" d="100"/>
          <a:sy n="88" d="100"/>
        </p:scale>
        <p:origin x="37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65808B-E55E-495E-AD4D-B469E5CD22EF}" type="datetimeFigureOut">
              <a:rPr lang="fi-FI" sz="800" smtClean="0"/>
              <a:t>20.3.2023</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AF4E2-CB80-489C-B09B-4F5EEF4552BF}" type="slidenum">
              <a:rPr lang="fi-FI" sz="800" smtClean="0"/>
              <a:t>‹#›</a:t>
            </a:fld>
            <a:endParaRPr lang="fi-FI" sz="800"/>
          </a:p>
        </p:txBody>
      </p:sp>
    </p:spTree>
    <p:extLst>
      <p:ext uri="{BB962C8B-B14F-4D97-AF65-F5344CB8AC3E}">
        <p14:creationId xmlns:p14="http://schemas.microsoft.com/office/powerpoint/2010/main" val="1579175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4BDF7DAC-3845-4961-8DB5-52D3C261C68E}" type="datetimeFigureOut">
              <a:rPr lang="fi-FI" smtClean="0"/>
              <a:pPr/>
              <a:t>20.3.2023</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A2CDBA3-8E53-4B38-8A28-94E4F9D9260E}" type="slidenum">
              <a:rPr lang="fi-FI" smtClean="0"/>
              <a:pPr/>
              <a:t>‹#›</a:t>
            </a:fld>
            <a:endParaRPr lang="fi-FI"/>
          </a:p>
        </p:txBody>
      </p:sp>
    </p:spTree>
    <p:extLst>
      <p:ext uri="{BB962C8B-B14F-4D97-AF65-F5344CB8AC3E}">
        <p14:creationId xmlns:p14="http://schemas.microsoft.com/office/powerpoint/2010/main" val="6038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Esimerkiksi normeja</a:t>
            </a:r>
            <a:r>
              <a:rPr lang="fi-FI" baseline="0" dirty="0"/>
              <a:t> opettamalla koulu sosiaalistaa lapset ja nuoret yhteiskuntaan. Jos asiaa katsotaan opettajan näkökulmasta, hän on sekä normien kohde (esim. opetussuunnitelmaa tulee toteuttaa, odotukset opettajan käytöstä kohtaan, käsitykset siitä, mitä on olla opettaja), mutta myös normittava toimija, joka tuo myös omia ajattelu- ja toimintamallejaan mukaan opetustilanteisiin (esim. pojat ovat matemaattisesti tyttöjä parempia, käsitykset siitä, mikä on opettajalle suotavaa toimintaa).</a:t>
            </a:r>
          </a:p>
          <a:p>
            <a:endParaRPr lang="fi-FI" baseline="0" dirty="0"/>
          </a:p>
          <a:p>
            <a:r>
              <a:rPr lang="fi-FI" baseline="0" dirty="0"/>
              <a:t>Normin rikkomisesta: </a:t>
            </a:r>
          </a:p>
          <a:p>
            <a:r>
              <a:rPr lang="fi-FI" baseline="0" dirty="0"/>
              <a:t>Rikkominen ja sen seuraukset eivät ole aina negatiivisia etenkin jos asiaa katsoo yhteiskunnallisesta näkökulmasta. Kuten aiemmin sanottua, normi tulee usein näkyväksi vasta kun sitä rikotaan. Tämä näkyväksi tuleminen mahdollistaa normin tarkastelun ja mahdollistaa sen muuttamisen</a:t>
            </a:r>
            <a:endParaRPr lang="fi-FI" dirty="0"/>
          </a:p>
          <a:p>
            <a:endParaRPr lang="fi-FI" dirty="0"/>
          </a:p>
        </p:txBody>
      </p:sp>
      <p:sp>
        <p:nvSpPr>
          <p:cNvPr id="4" name="Slide Number Placeholder 3"/>
          <p:cNvSpPr>
            <a:spLocks noGrp="1"/>
          </p:cNvSpPr>
          <p:nvPr>
            <p:ph type="sldNum" sz="quarter" idx="10"/>
          </p:nvPr>
        </p:nvSpPr>
        <p:spPr/>
        <p:txBody>
          <a:bodyPr/>
          <a:lstStyle/>
          <a:p>
            <a:fld id="{DA2CDBA3-8E53-4B38-8A28-94E4F9D9260E}" type="slidenum">
              <a:rPr lang="fi-FI" smtClean="0"/>
              <a:pPr/>
              <a:t>5</a:t>
            </a:fld>
            <a:endParaRPr lang="fi-FI"/>
          </a:p>
        </p:txBody>
      </p:sp>
    </p:spTree>
    <p:extLst>
      <p:ext uri="{BB962C8B-B14F-4D97-AF65-F5344CB8AC3E}">
        <p14:creationId xmlns:p14="http://schemas.microsoft.com/office/powerpoint/2010/main" val="159224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Maria Curie 1927</a:t>
            </a:r>
          </a:p>
        </p:txBody>
      </p:sp>
      <p:sp>
        <p:nvSpPr>
          <p:cNvPr id="4" name="Slide Number Placeholder 3"/>
          <p:cNvSpPr>
            <a:spLocks noGrp="1"/>
          </p:cNvSpPr>
          <p:nvPr>
            <p:ph type="sldNum" sz="quarter" idx="10"/>
          </p:nvPr>
        </p:nvSpPr>
        <p:spPr/>
        <p:txBody>
          <a:bodyPr/>
          <a:lstStyle/>
          <a:p>
            <a:fld id="{DA2CDBA3-8E53-4B38-8A28-94E4F9D9260E}" type="slidenum">
              <a:rPr lang="fi-FI" smtClean="0"/>
              <a:pPr/>
              <a:t>6</a:t>
            </a:fld>
            <a:endParaRPr lang="fi-FI"/>
          </a:p>
        </p:txBody>
      </p:sp>
    </p:spTree>
    <p:extLst>
      <p:ext uri="{BB962C8B-B14F-4D97-AF65-F5344CB8AC3E}">
        <p14:creationId xmlns:p14="http://schemas.microsoft.com/office/powerpoint/2010/main" val="134619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A2CDBA3-8E53-4B38-8A28-94E4F9D9260E}" type="slidenum">
              <a:rPr lang="fi-FI" smtClean="0"/>
              <a:pPr/>
              <a:t>7</a:t>
            </a:fld>
            <a:endParaRPr lang="fi-FI"/>
          </a:p>
        </p:txBody>
      </p:sp>
    </p:spTree>
    <p:extLst>
      <p:ext uri="{BB962C8B-B14F-4D97-AF65-F5344CB8AC3E}">
        <p14:creationId xmlns:p14="http://schemas.microsoft.com/office/powerpoint/2010/main" val="208451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Rosa Parks</a:t>
            </a:r>
          </a:p>
        </p:txBody>
      </p:sp>
      <p:sp>
        <p:nvSpPr>
          <p:cNvPr id="4" name="Slide Number Placeholder 3"/>
          <p:cNvSpPr>
            <a:spLocks noGrp="1"/>
          </p:cNvSpPr>
          <p:nvPr>
            <p:ph type="sldNum" sz="quarter" idx="10"/>
          </p:nvPr>
        </p:nvSpPr>
        <p:spPr/>
        <p:txBody>
          <a:bodyPr/>
          <a:lstStyle/>
          <a:p>
            <a:fld id="{DA2CDBA3-8E53-4B38-8A28-94E4F9D9260E}" type="slidenum">
              <a:rPr lang="fi-FI" smtClean="0"/>
              <a:pPr/>
              <a:t>8</a:t>
            </a:fld>
            <a:endParaRPr lang="fi-FI"/>
          </a:p>
        </p:txBody>
      </p:sp>
    </p:spTree>
    <p:extLst>
      <p:ext uri="{BB962C8B-B14F-4D97-AF65-F5344CB8AC3E}">
        <p14:creationId xmlns:p14="http://schemas.microsoft.com/office/powerpoint/2010/main" val="252144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A2CDBA3-8E53-4B38-8A28-94E4F9D9260E}" type="slidenum">
              <a:rPr lang="fi-FI" smtClean="0"/>
              <a:pPr/>
              <a:t>10</a:t>
            </a:fld>
            <a:endParaRPr lang="fi-FI"/>
          </a:p>
        </p:txBody>
      </p:sp>
    </p:spTree>
    <p:extLst>
      <p:ext uri="{BB962C8B-B14F-4D97-AF65-F5344CB8AC3E}">
        <p14:creationId xmlns:p14="http://schemas.microsoft.com/office/powerpoint/2010/main" val="11782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Pitäen</a:t>
            </a:r>
            <a:r>
              <a:rPr lang="fi-FI" baseline="0" dirty="0"/>
              <a:t> mielessä koulutuksen dilemman, jonka esittelin muutama dia aiemmin, </a:t>
            </a:r>
            <a:r>
              <a:rPr lang="fi-FI" baseline="0" dirty="0" err="1"/>
              <a:t>mun</a:t>
            </a:r>
            <a:r>
              <a:rPr lang="fi-FI" baseline="0" dirty="0"/>
              <a:t> pointsi on se, että kuten noissa kaikissa kuvissa, mekin sosiaalistetaan nyt ja tulevaisuudessa lapsia ja nuoria elämään tietynlaisessa yhteiskunnassa tietynlaisten normien mukaan. Me opettajina ei olla irrallaan tästä sosiaalistamisesta/sosiaalistumisesta – yhtäältä me sosiaalistustaan kouluissa tietynlaisiin normeihin ja toisaalta me sosiaalistetaan lapsia ja nuoria niihin. Näiden lisäksi meillä on omat normimme tai huomaamattomat ajattelutapamme, jotka ohjaavat meidän toimintaa.</a:t>
            </a:r>
          </a:p>
          <a:p>
            <a:endParaRPr lang="fi-FI" baseline="0" dirty="0"/>
          </a:p>
          <a:p>
            <a:r>
              <a:rPr lang="fi-FI" baseline="0" dirty="0"/>
              <a:t>Koska koulutus ja kasvatus on aina tulevaisuuteen ja vielä parempaan tulevaisuuteen kohdistuvaa toimintaa, meidän pitäisi kasvattaa nuorista MYÖS yhteiskunnallisesti valveutuneita kansalaisia, jotka ovat valmiita muuttamaan tarvittaessa maailmaa (meidän kanssamme). Kuten osaltaan noissa kuvissakin. </a:t>
            </a:r>
          </a:p>
          <a:p>
            <a:endParaRPr lang="fi-FI" baseline="0" dirty="0"/>
          </a:p>
          <a:p>
            <a:r>
              <a:rPr lang="fi-FI" baseline="0" dirty="0"/>
              <a:t>Ongelma tässä on nähdäkseni se, että normit (ja muut sosiaalistavat asiat) ovat monesti sen kaltaisia totuuksia, joita Hannu Simola lainauksessa kuvaa. Ts. ne on niin itsestään selviä, että niitä ei meinaa havaita. Havaitsemista voidaan kuitenkin opettaa ja opetella ja se onkin yksi tämän opintojakson keskeinen asia.</a:t>
            </a:r>
          </a:p>
          <a:p>
            <a:endParaRPr lang="fi-FI" baseline="0" dirty="0"/>
          </a:p>
          <a:p>
            <a:r>
              <a:rPr lang="fi-FI" baseline="0" dirty="0"/>
              <a:t>Vain sitä voi muuttaa, minkä näkee ja siksi(</a:t>
            </a:r>
            <a:r>
              <a:rPr lang="fi-FI" baseline="0" dirty="0" err="1"/>
              <a:t>kin</a:t>
            </a:r>
            <a:r>
              <a:rPr lang="fi-FI" baseline="0" dirty="0"/>
              <a:t>) tällä opintojaksolla sekä tutustutaan erilaisiin normeihin ja rikotaankin niitä sekä erilaisiin ilmiöihin, jotka raamittavat (rajaavasti) koulun ja opettajien toimintaa. Nämä asiat eivät ole välttämättä helppoja, mutta ehkä se tekee niistä erityisen kiinnostavia. </a:t>
            </a:r>
            <a:endParaRPr lang="fi-FI" dirty="0"/>
          </a:p>
        </p:txBody>
      </p:sp>
      <p:sp>
        <p:nvSpPr>
          <p:cNvPr id="4" name="Slide Number Placeholder 3"/>
          <p:cNvSpPr>
            <a:spLocks noGrp="1"/>
          </p:cNvSpPr>
          <p:nvPr>
            <p:ph type="sldNum" sz="quarter" idx="10"/>
          </p:nvPr>
        </p:nvSpPr>
        <p:spPr/>
        <p:txBody>
          <a:bodyPr/>
          <a:lstStyle/>
          <a:p>
            <a:fld id="{DA2CDBA3-8E53-4B38-8A28-94E4F9D9260E}" type="slidenum">
              <a:rPr lang="fi-FI" smtClean="0"/>
              <a:pPr/>
              <a:t>11</a:t>
            </a:fld>
            <a:endParaRPr lang="fi-FI"/>
          </a:p>
        </p:txBody>
      </p:sp>
    </p:spTree>
    <p:extLst>
      <p:ext uri="{BB962C8B-B14F-4D97-AF65-F5344CB8AC3E}">
        <p14:creationId xmlns:p14="http://schemas.microsoft.com/office/powerpoint/2010/main" val="311701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A2CDBA3-8E53-4B38-8A28-94E4F9D9260E}" type="slidenum">
              <a:rPr lang="fi-FI" smtClean="0"/>
              <a:pPr/>
              <a:t>14</a:t>
            </a:fld>
            <a:endParaRPr lang="fi-FI"/>
          </a:p>
        </p:txBody>
      </p:sp>
    </p:spTree>
    <p:extLst>
      <p:ext uri="{BB962C8B-B14F-4D97-AF65-F5344CB8AC3E}">
        <p14:creationId xmlns:p14="http://schemas.microsoft.com/office/powerpoint/2010/main" val="421542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67FC8AB4-BAF4-4D42-8872-AFDC24CCDD75}" type="datetime1">
              <a:rPr lang="fi-FI" smtClean="0"/>
              <a:t>20.3.2023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2" name="Rectangle 21"/>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78430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2CE15D4-FA64-420B-9AFA-D27A5DC99D4A}"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0571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8D3444F-85E1-4DC9-8EA2-A919F80CF21D}"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94605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4174A7B-F398-422A-9274-A7A0A77AE029}"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2542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26A6F59-3B3E-4434-8A80-1A363BC70A00}" type="datetime1">
              <a:rPr lang="fi-FI" smtClean="0"/>
              <a:t>20.3.2023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8237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E4582CA-7D08-4C64-A2BA-A286A40F9810}" type="datetime1">
              <a:rPr lang="fi-FI" smtClean="0"/>
              <a:t>20.3.2023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7988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82341A2-48E2-4BFE-BD0D-9B7D2B6441E4}" type="datetime1">
              <a:rPr lang="fi-FI" smtClean="0"/>
              <a:t>20.3.2023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2022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96972CC-29C7-4312-AA7D-FC0D130E2651}"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1672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4EC5881-BBB2-4666-A10D-F4C42740CE29}"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88366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B3183C9-4B92-47A3-9B0C-4F7FFD5778B3}"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300299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172078D-D4CF-4F8B-89D4-683D8E317D99}" type="datetime1">
              <a:rPr lang="fi-FI" smtClean="0"/>
              <a:t>20.3.2023</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5828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59AA285B-F5FB-48E8-9E8F-9D20CFE3E443}" type="datetime1">
              <a:rPr lang="fi-FI" smtClean="0"/>
              <a:t>20.3.2023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7" name="Rectangle 16"/>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72739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1A76703-07DF-4528-8F0F-740BB826187F}" type="datetime1">
              <a:rPr lang="fi-FI" smtClean="0"/>
              <a:t>20.3.2023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2728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6B4B8D-95FF-4589-9B9A-3A6306CC07E9}" type="datetime1">
              <a:rPr lang="fi-FI" smtClean="0"/>
              <a:t>20.3.2023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94665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3B50EBD-CCAD-42A7-BEF7-F6A4385AEC96}" type="datetime1">
              <a:rPr lang="fi-FI" smtClean="0"/>
              <a:t>20.3.2023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7933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CA70593-6CFC-4FA8-9168-1F36779AADF9}" type="datetime1">
              <a:rPr lang="fi-FI" smtClean="0"/>
              <a:t>20.3.2023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Tree>
    <p:extLst>
      <p:ext uri="{BB962C8B-B14F-4D97-AF65-F5344CB8AC3E}">
        <p14:creationId xmlns:p14="http://schemas.microsoft.com/office/powerpoint/2010/main" val="159408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6F5A953-C7A8-4DC0-B83F-3DF5D37EDE88}"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7655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1D06809-94E2-48DA-B120-4BBAD84AC78E}"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308304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D9941DD-DFFB-4F5E-804F-172516824F1B}"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76097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5368543-CE59-49F8-867C-8A3FBAAD7A9F}"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7357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014E90D-FE23-4FB2-9E95-A78C890E1071}" type="datetime1">
              <a:rPr lang="fi-FI" smtClean="0"/>
              <a:t>20.3.2023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183984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7FBE958-3B47-436D-8DD1-2D5CAB1F4512}" type="datetime1">
              <a:rPr lang="fi-FI" smtClean="0"/>
              <a:t>20.3.2023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373998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90CBC3C4-7E9F-4D5C-9AE6-9858016C1106}" type="datetime1">
              <a:rPr lang="fi-FI" smtClean="0"/>
              <a:t>20.3.2023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4" name="Rectangle 23"/>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4736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5003B9F0-AC92-4F95-88F1-368CC87E5C5E}" type="datetime1">
              <a:rPr lang="fi-FI" smtClean="0"/>
              <a:t>20.3.2023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userDrawn="1"/>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1" name="Rectangle 10"/>
            <p:cNvSpPr/>
            <p:nvPr userDrawn="1"/>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4583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96635665-A412-4858-82BF-B092FC41CFF7}" type="datetime1">
              <a:rPr lang="fi-FI" smtClean="0"/>
              <a:t>20.3.2023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206310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5F15990C-8331-4DA1-97FF-1E3F516B1243}" type="datetime1">
              <a:rPr lang="fi-FI" smtClean="0"/>
              <a:t>20.3.2023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3107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31D3040-EC68-41B6-B426-75D972819FB0}" type="datetime1">
              <a:rPr lang="fi-FI" smtClean="0"/>
              <a:t>20.3.2023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8394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562767B-731B-4464-9ABA-9ADF7EB493B6}" type="datetime1">
              <a:rPr lang="fi-FI" smtClean="0"/>
              <a:t>20.3.2023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375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B8B2A89-1602-4E9D-8AE2-C3B623ABF8B4}" type="datetime1">
              <a:rPr lang="fi-FI" smtClean="0"/>
              <a:t>20.3.2023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021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92BBFBBC-9947-494E-8801-827AD1579B09}" type="datetime1">
              <a:rPr lang="fi-FI" smtClean="0"/>
              <a:t>20.3.2023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tx2"/>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878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2435E05-882E-487F-8F92-FA8A4A13627E}" type="datetime1">
              <a:rPr lang="fi-FI" smtClean="0"/>
              <a:t>20.3.2023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tx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8" name="Rectangle 17"/>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3955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E0D9521-BE67-4899-9D66-A6004EC8346E}"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74347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E5F2A8-0E19-4A6C-8620-E482DF92A49E}" type="datetime1">
              <a:rPr lang="fi-FI" smtClean="0"/>
              <a:t>20.3.2023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1437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0B5DB4A7-9188-4095-84E1-E1DCB0ECE150}"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2847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53FC9E98-C3B4-4609-BD80-85D9B3F8898B}"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940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C303AC-00DE-4A76-B195-7695749E5363}" type="datetime1">
              <a:rPr lang="fi-FI" smtClean="0"/>
              <a:t>20.3.2023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908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09E99790-A5AA-4C9F-86E4-F2AE5C5929B8}" type="datetime1">
              <a:rPr lang="fi-FI" smtClean="0"/>
              <a:t>20.3.2023</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E548902-A2E1-4711-A467-290FB9FE5D63}" type="slidenum">
              <a:rPr lang="fi-FI" smtClean="0"/>
              <a:pPr/>
              <a:t>‹#›</a:t>
            </a:fld>
            <a:endParaRPr lang="fi-FI" dirty="0"/>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userDrawn="1"/>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78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63" r:id="rId7"/>
    <p:sldLayoutId id="2147483651" r:id="rId8"/>
    <p:sldLayoutId id="2147483664" r:id="rId9"/>
    <p:sldLayoutId id="2147483667" r:id="rId10"/>
    <p:sldLayoutId id="2147483665" r:id="rId11"/>
    <p:sldLayoutId id="2147483666" r:id="rId12"/>
    <p:sldLayoutId id="2147483652" r:id="rId13"/>
    <p:sldLayoutId id="2147483653" r:id="rId14"/>
    <p:sldLayoutId id="2147483668" r:id="rId15"/>
    <p:sldLayoutId id="2147483670" r:id="rId16"/>
    <p:sldLayoutId id="2147483671" r:id="rId17"/>
    <p:sldLayoutId id="2147483672" r:id="rId18"/>
    <p:sldLayoutId id="2147483673" r:id="rId19"/>
    <p:sldLayoutId id="2147483669" r:id="rId20"/>
    <p:sldLayoutId id="2147483690" r:id="rId21"/>
    <p:sldLayoutId id="2147483691" r:id="rId22"/>
    <p:sldLayoutId id="2147483692" r:id="rId23"/>
    <p:sldLayoutId id="2147483683" r:id="rId24"/>
    <p:sldLayoutId id="2147483682" r:id="rId25"/>
    <p:sldLayoutId id="2147483684" r:id="rId26"/>
    <p:sldLayoutId id="2147483685" r:id="rId27"/>
    <p:sldLayoutId id="2147483679" r:id="rId28"/>
    <p:sldLayoutId id="2147483680" r:id="rId29"/>
    <p:sldLayoutId id="2147483681" r:id="rId30"/>
    <p:sldLayoutId id="2147483654" r:id="rId31"/>
    <p:sldLayoutId id="2147483655" r:id="rId32"/>
    <p:sldLayoutId id="2147483687" r:id="rId33"/>
    <p:sldLayoutId id="2147483689" r:id="rId34"/>
    <p:sldLayoutId id="2147483686" r:id="rId35"/>
    <p:sldLayoutId id="2147483688"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DF0E-79CC-4AD4-9282-BDA7486609ED}"/>
              </a:ext>
            </a:extLst>
          </p:cNvPr>
          <p:cNvSpPr>
            <a:spLocks noGrp="1"/>
          </p:cNvSpPr>
          <p:nvPr>
            <p:ph type="ctrTitle"/>
          </p:nvPr>
        </p:nvSpPr>
        <p:spPr/>
        <p:txBody>
          <a:bodyPr/>
          <a:lstStyle/>
          <a:p>
            <a:r>
              <a:rPr lang="fi-FI" dirty="0"/>
              <a:t>KTKP020 – Kasvatus, yhteiskunta ja muutos</a:t>
            </a:r>
          </a:p>
        </p:txBody>
      </p:sp>
      <p:sp>
        <p:nvSpPr>
          <p:cNvPr id="3" name="Subtitle 2">
            <a:extLst>
              <a:ext uri="{FF2B5EF4-FFF2-40B4-BE49-F238E27FC236}">
                <a16:creationId xmlns:a16="http://schemas.microsoft.com/office/drawing/2014/main" id="{936DCE36-DFEA-49B5-9C94-1C08F4DFCFA0}"/>
              </a:ext>
            </a:extLst>
          </p:cNvPr>
          <p:cNvSpPr>
            <a:spLocks noGrp="1"/>
          </p:cNvSpPr>
          <p:nvPr>
            <p:ph type="subTitle" idx="1"/>
          </p:nvPr>
        </p:nvSpPr>
        <p:spPr/>
        <p:txBody>
          <a:bodyPr/>
          <a:lstStyle/>
          <a:p>
            <a:pPr algn="l"/>
            <a:endParaRPr lang="fi-FI" dirty="0"/>
          </a:p>
        </p:txBody>
      </p:sp>
      <p:sp>
        <p:nvSpPr>
          <p:cNvPr id="4" name="Date Placeholder 3">
            <a:extLst>
              <a:ext uri="{FF2B5EF4-FFF2-40B4-BE49-F238E27FC236}">
                <a16:creationId xmlns:a16="http://schemas.microsoft.com/office/drawing/2014/main" id="{5BC3BD7A-A09F-4D82-B119-CE3709359CA5}"/>
              </a:ext>
            </a:extLst>
          </p:cNvPr>
          <p:cNvSpPr>
            <a:spLocks noGrp="1"/>
          </p:cNvSpPr>
          <p:nvPr>
            <p:ph type="dt" sz="half" idx="10"/>
          </p:nvPr>
        </p:nvSpPr>
        <p:spPr/>
        <p:txBody>
          <a:bodyPr/>
          <a:lstStyle/>
          <a:p>
            <a:fld id="{67FC8AB4-BAF4-4D42-8872-AFDC24CCDD75}" type="datetime1">
              <a:rPr lang="fi-FI" smtClean="0"/>
              <a:t>20.3.2023</a:t>
            </a:fld>
            <a:endParaRPr lang="fi-FI" dirty="0"/>
          </a:p>
        </p:txBody>
      </p:sp>
      <p:sp>
        <p:nvSpPr>
          <p:cNvPr id="5" name="Footer Placeholder 4">
            <a:extLst>
              <a:ext uri="{FF2B5EF4-FFF2-40B4-BE49-F238E27FC236}">
                <a16:creationId xmlns:a16="http://schemas.microsoft.com/office/drawing/2014/main" id="{860F42CC-ED38-43FF-9EA2-1EE00D9D77EE}"/>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9CC9D064-1A71-4202-B860-A7740089B742}"/>
              </a:ext>
            </a:extLst>
          </p:cNvPr>
          <p:cNvSpPr>
            <a:spLocks noGrp="1"/>
          </p:cNvSpPr>
          <p:nvPr>
            <p:ph type="sldNum" sz="quarter" idx="12"/>
          </p:nvPr>
        </p:nvSpPr>
        <p:spPr/>
        <p:txBody>
          <a:bodyPr/>
          <a:lstStyle/>
          <a:p>
            <a:fld id="{9E548902-A2E1-4711-A467-290FB9FE5D63}" type="slidenum">
              <a:rPr lang="fi-FI" smtClean="0"/>
              <a:pPr/>
              <a:t>1</a:t>
            </a:fld>
            <a:endParaRPr lang="fi-FI"/>
          </a:p>
        </p:txBody>
      </p:sp>
    </p:spTree>
    <p:extLst>
      <p:ext uri="{BB962C8B-B14F-4D97-AF65-F5344CB8AC3E}">
        <p14:creationId xmlns:p14="http://schemas.microsoft.com/office/powerpoint/2010/main" val="25274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t="2739" b="2739"/>
          <a:stretch>
            <a:fillRect/>
          </a:stretch>
        </p:blipFill>
        <p:spPr/>
      </p:pic>
      <p:sp>
        <p:nvSpPr>
          <p:cNvPr id="3" name="Date Placeholder 2"/>
          <p:cNvSpPr>
            <a:spLocks noGrp="1"/>
          </p:cNvSpPr>
          <p:nvPr>
            <p:ph type="dt" sz="half" idx="10"/>
          </p:nvPr>
        </p:nvSpPr>
        <p:spPr/>
        <p:txBody>
          <a:bodyPr/>
          <a:lstStyle/>
          <a:p>
            <a:fld id="{A7FBE958-3B47-436D-8DD1-2D5CAB1F4512}"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10</a:t>
            </a:fld>
            <a:endParaRPr lang="fi-FI"/>
          </a:p>
        </p:txBody>
      </p:sp>
      <p:sp>
        <p:nvSpPr>
          <p:cNvPr id="6" name="Title 5"/>
          <p:cNvSpPr>
            <a:spLocks noGrp="1"/>
          </p:cNvSpPr>
          <p:nvPr>
            <p:ph type="ctrTitle"/>
          </p:nvPr>
        </p:nvSpPr>
        <p:spPr>
          <a:xfrm>
            <a:off x="7968208" y="5157144"/>
            <a:ext cx="5688632" cy="1008112"/>
          </a:xfrm>
        </p:spPr>
        <p:txBody>
          <a:bodyPr/>
          <a:lstStyle/>
          <a:p>
            <a:r>
              <a:rPr lang="fi-FI" dirty="0">
                <a:solidFill>
                  <a:schemeClr val="bg1"/>
                </a:solidFill>
              </a:rPr>
              <a:t>2019</a:t>
            </a:r>
          </a:p>
        </p:txBody>
      </p:sp>
    </p:spTree>
    <p:extLst>
      <p:ext uri="{BB962C8B-B14F-4D97-AF65-F5344CB8AC3E}">
        <p14:creationId xmlns:p14="http://schemas.microsoft.com/office/powerpoint/2010/main" val="4200020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24555" y="692696"/>
            <a:ext cx="12097344" cy="5040560"/>
          </a:xfrm>
          <a:prstGeom prst="wedgeEllipseCallout">
            <a:avLst/>
          </a:prstGeom>
          <a:solidFill>
            <a:schemeClr val="accent2">
              <a:alpha val="2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Content Placeholder 2"/>
          <p:cNvSpPr>
            <a:spLocks noGrp="1"/>
          </p:cNvSpPr>
          <p:nvPr>
            <p:ph idx="1"/>
          </p:nvPr>
        </p:nvSpPr>
        <p:spPr>
          <a:xfrm>
            <a:off x="479425" y="188640"/>
            <a:ext cx="11229363" cy="5977211"/>
          </a:xfrm>
        </p:spPr>
        <p:txBody>
          <a:bodyPr/>
          <a:lstStyle/>
          <a:p>
            <a:pPr marL="0" indent="0" algn="ctr">
              <a:buNone/>
            </a:pPr>
            <a:endParaRPr lang="fi-FI" i="1" dirty="0"/>
          </a:p>
          <a:p>
            <a:pPr marL="0" indent="0" algn="ctr">
              <a:buNone/>
            </a:pPr>
            <a:endParaRPr lang="fi-FI" i="1" dirty="0"/>
          </a:p>
          <a:p>
            <a:pPr marL="0" indent="0" algn="ctr">
              <a:buNone/>
            </a:pPr>
            <a:endParaRPr lang="fi-FI" i="1" dirty="0"/>
          </a:p>
          <a:p>
            <a:pPr marL="0" indent="0" algn="ctr">
              <a:buNone/>
            </a:pPr>
            <a:endParaRPr lang="fi-FI" i="1" dirty="0"/>
          </a:p>
          <a:p>
            <a:pPr marL="0" indent="0" algn="ctr">
              <a:buNone/>
            </a:pPr>
            <a:endParaRPr lang="fi-FI" sz="2400" i="1" dirty="0"/>
          </a:p>
          <a:p>
            <a:pPr marL="0" indent="0" algn="ctr">
              <a:buNone/>
            </a:pPr>
            <a:r>
              <a:rPr lang="fi-FI" sz="2400" i="1" dirty="0"/>
              <a:t>”Kaikkein tärkeimmät totuudet tunnustetaan huomaamatta sivulauseissa, implisiittisesti rivien välissä. Ne ovat usein annettuina otettuja itsestäänselvyyksiä, hyvin tiedettyjä mutta huonosti tiedostettuja, laajasti tunnustettuja mutta vähän tunnistettuja. Tällaisten totuuksien voima on juuri niiden vastaansanomattomassa itsestäänselvyydessä, joka ohjaa puheitamme, ajatteluamme ja myös toimintaamme.”</a:t>
            </a:r>
          </a:p>
          <a:p>
            <a:pPr marL="0" indent="0" algn="ctr">
              <a:buNone/>
            </a:pPr>
            <a:r>
              <a:rPr lang="fi-FI" sz="2400" dirty="0"/>
              <a:t>(Simola 2015)</a:t>
            </a:r>
          </a:p>
        </p:txBody>
      </p:sp>
      <p:sp>
        <p:nvSpPr>
          <p:cNvPr id="4" name="Date Placeholder 3"/>
          <p:cNvSpPr>
            <a:spLocks noGrp="1"/>
          </p:cNvSpPr>
          <p:nvPr>
            <p:ph type="dt" sz="half" idx="10"/>
          </p:nvPr>
        </p:nvSpPr>
        <p:spPr/>
        <p:txBody>
          <a:bodyPr/>
          <a:lstStyle/>
          <a:p>
            <a:fld id="{1E0D9521-BE67-4899-9D66-A6004EC8346E}" type="datetime1">
              <a:rPr lang="fi-FI" smtClean="0"/>
              <a:t>20.3.2023</a:t>
            </a:fld>
            <a:endParaRPr lang="fi-FI"/>
          </a:p>
        </p:txBody>
      </p:sp>
      <p:sp>
        <p:nvSpPr>
          <p:cNvPr id="5" name="Footer Placeholder 4"/>
          <p:cNvSpPr>
            <a:spLocks noGrp="1"/>
          </p:cNvSpPr>
          <p:nvPr>
            <p:ph type="ftr" sz="quarter" idx="11"/>
          </p:nvPr>
        </p:nvSpPr>
        <p:spPr/>
        <p:txBody>
          <a:bodyPr/>
          <a:lstStyle/>
          <a:p>
            <a:r>
              <a:rPr lang="fi-FI"/>
              <a:t>JYU Since 1863.</a:t>
            </a:r>
          </a:p>
        </p:txBody>
      </p:sp>
      <p:sp>
        <p:nvSpPr>
          <p:cNvPr id="6" name="Slide Number Placeholder 5"/>
          <p:cNvSpPr>
            <a:spLocks noGrp="1"/>
          </p:cNvSpPr>
          <p:nvPr>
            <p:ph type="sldNum" sz="quarter" idx="12"/>
          </p:nvPr>
        </p:nvSpPr>
        <p:spPr/>
        <p:txBody>
          <a:bodyPr/>
          <a:lstStyle/>
          <a:p>
            <a:fld id="{9E548902-A2E1-4711-A467-290FB9FE5D63}" type="slidenum">
              <a:rPr lang="fi-FI" smtClean="0"/>
              <a:t>11</a:t>
            </a:fld>
            <a:endParaRPr lang="fi-FI"/>
          </a:p>
        </p:txBody>
      </p:sp>
    </p:spTree>
    <p:extLst>
      <p:ext uri="{BB962C8B-B14F-4D97-AF65-F5344CB8AC3E}">
        <p14:creationId xmlns:p14="http://schemas.microsoft.com/office/powerpoint/2010/main" val="381457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5990C-8331-4DA1-97FF-1E3F516B1243}" type="datetime1">
              <a:rPr lang="fi-FI" smtClean="0"/>
              <a:t>20.3.2023</a:t>
            </a:fld>
            <a:endParaRPr lang="fi-FI"/>
          </a:p>
        </p:txBody>
      </p:sp>
      <p:sp>
        <p:nvSpPr>
          <p:cNvPr id="3" name="Footer Placeholder 2"/>
          <p:cNvSpPr>
            <a:spLocks noGrp="1"/>
          </p:cNvSpPr>
          <p:nvPr>
            <p:ph type="ftr" sz="quarter" idx="11"/>
          </p:nvPr>
        </p:nvSpPr>
        <p:spPr/>
        <p:txBody>
          <a:bodyPr/>
          <a:lstStyle/>
          <a:p>
            <a:r>
              <a:rPr lang="fi-FI"/>
              <a:t>JYU Since 1863.</a:t>
            </a:r>
          </a:p>
        </p:txBody>
      </p:sp>
      <p:sp>
        <p:nvSpPr>
          <p:cNvPr id="4" name="Slide Number Placeholder 3"/>
          <p:cNvSpPr>
            <a:spLocks noGrp="1"/>
          </p:cNvSpPr>
          <p:nvPr>
            <p:ph type="sldNum" sz="quarter" idx="12"/>
          </p:nvPr>
        </p:nvSpPr>
        <p:spPr/>
        <p:txBody>
          <a:bodyPr/>
          <a:lstStyle/>
          <a:p>
            <a:fld id="{9E548902-A2E1-4711-A467-290FB9FE5D63}" type="slidenum">
              <a:rPr lang="fi-FI" smtClean="0"/>
              <a:t>12</a:t>
            </a:fld>
            <a:endParaRPr lang="fi-FI"/>
          </a:p>
        </p:txBody>
      </p:sp>
      <p:sp>
        <p:nvSpPr>
          <p:cNvPr id="5" name="Donut 4"/>
          <p:cNvSpPr/>
          <p:nvPr/>
        </p:nvSpPr>
        <p:spPr>
          <a:xfrm>
            <a:off x="2999656" y="188640"/>
            <a:ext cx="6768752" cy="6287526"/>
          </a:xfrm>
          <a:prstGeom prst="donut">
            <a:avLst>
              <a:gd name="adj" fmla="val 327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 name="TextBox 5"/>
          <p:cNvSpPr txBox="1"/>
          <p:nvPr/>
        </p:nvSpPr>
        <p:spPr>
          <a:xfrm>
            <a:off x="3863752" y="2609128"/>
            <a:ext cx="5040560" cy="1446550"/>
          </a:xfrm>
          <a:prstGeom prst="rect">
            <a:avLst/>
          </a:prstGeom>
          <a:noFill/>
        </p:spPr>
        <p:txBody>
          <a:bodyPr wrap="square" rtlCol="0">
            <a:spAutoFit/>
          </a:bodyPr>
          <a:lstStyle/>
          <a:p>
            <a:pPr algn="ctr"/>
            <a:r>
              <a:rPr lang="fi-FI" sz="4400" dirty="0"/>
              <a:t>Kommentteja ja kysymyksiä?</a:t>
            </a:r>
          </a:p>
        </p:txBody>
      </p:sp>
    </p:spTree>
    <p:extLst>
      <p:ext uri="{BB962C8B-B14F-4D97-AF65-F5344CB8AC3E}">
        <p14:creationId xmlns:p14="http://schemas.microsoft.com/office/powerpoint/2010/main" val="4218299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Kotitehtäväksi</a:t>
            </a:r>
          </a:p>
        </p:txBody>
      </p:sp>
      <p:sp>
        <p:nvSpPr>
          <p:cNvPr id="3" name="Date Placeholder 2"/>
          <p:cNvSpPr>
            <a:spLocks noGrp="1"/>
          </p:cNvSpPr>
          <p:nvPr>
            <p:ph type="dt" sz="half" idx="10"/>
          </p:nvPr>
        </p:nvSpPr>
        <p:spPr/>
        <p:txBody>
          <a:bodyPr/>
          <a:lstStyle/>
          <a:p>
            <a:fld id="{A0E5F2A8-0E19-4A6C-8620-E482DF92A49E}"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13</a:t>
            </a:fld>
            <a:endParaRPr lang="fi-FI"/>
          </a:p>
        </p:txBody>
      </p:sp>
      <p:sp>
        <p:nvSpPr>
          <p:cNvPr id="6" name="Text Placeholder 5"/>
          <p:cNvSpPr>
            <a:spLocks noGrp="1"/>
          </p:cNvSpPr>
          <p:nvPr>
            <p:ph type="body" sz="quarter" idx="13"/>
          </p:nvPr>
        </p:nvSpPr>
        <p:spPr>
          <a:xfrm>
            <a:off x="1055440" y="1412776"/>
            <a:ext cx="10657135" cy="5040560"/>
          </a:xfrm>
        </p:spPr>
        <p:txBody>
          <a:bodyPr/>
          <a:lstStyle/>
          <a:p>
            <a:r>
              <a:rPr lang="fi-FI" sz="1600" dirty="0"/>
              <a:t>Norminrikkomistehtävä</a:t>
            </a:r>
          </a:p>
          <a:p>
            <a:pPr lvl="1"/>
            <a:r>
              <a:rPr lang="fi-FI" sz="1600" dirty="0"/>
              <a:t>Menkää ja rikkokaa jotain sosiaalista normia (ilman että rikotte lakia).</a:t>
            </a:r>
          </a:p>
          <a:p>
            <a:pPr lvl="2"/>
            <a:r>
              <a:rPr lang="fi-FI" sz="1600" dirty="0"/>
              <a:t>Muodostakaa 3 hengen ryhmiä (oman opehuoneen sisältä), suunnitelkaa tehtävä ryhmässä, mutta miettikää toteutus siten, että voitte toteuttaa </a:t>
            </a:r>
            <a:r>
              <a:rPr lang="fi-FI" sz="1600"/>
              <a:t>sen yksilöinä.</a:t>
            </a:r>
            <a:endParaRPr lang="fi-FI" sz="1600" dirty="0"/>
          </a:p>
          <a:p>
            <a:pPr lvl="2"/>
            <a:r>
              <a:rPr lang="fi-FI" sz="1600" dirty="0"/>
              <a:t>Tehkää norminrikkomisestanne esitys, jossa kuvaatte:</a:t>
            </a:r>
          </a:p>
          <a:p>
            <a:pPr lvl="3"/>
            <a:r>
              <a:rPr lang="fi-FI" sz="1600" dirty="0"/>
              <a:t>Mitä teitte?</a:t>
            </a:r>
          </a:p>
          <a:p>
            <a:pPr lvl="3"/>
            <a:r>
              <a:rPr lang="fi-FI" sz="1600" dirty="0"/>
              <a:t>Miksi teitte?</a:t>
            </a:r>
          </a:p>
          <a:p>
            <a:pPr lvl="3"/>
            <a:r>
              <a:rPr lang="fi-FI" sz="1600" dirty="0"/>
              <a:t>Mitä tunsitte? </a:t>
            </a:r>
          </a:p>
          <a:p>
            <a:pPr lvl="3"/>
            <a:r>
              <a:rPr lang="fi-FI" sz="1600" dirty="0"/>
              <a:t>Millaisia ajatuksia heräsi? </a:t>
            </a:r>
          </a:p>
          <a:p>
            <a:pPr lvl="3"/>
            <a:r>
              <a:rPr lang="fi-FI" sz="1600" dirty="0"/>
              <a:t>Mitä opitte normeista ja itsestänne?</a:t>
            </a:r>
          </a:p>
          <a:p>
            <a:pPr lvl="1"/>
            <a:r>
              <a:rPr lang="fi-FI" sz="1600" dirty="0"/>
              <a:t>Valmistautukaa käsittelemään tehtävää kotiryhmätapaamisessa 20.3.</a:t>
            </a:r>
          </a:p>
          <a:p>
            <a:r>
              <a:rPr lang="fi-FI" sz="1600" dirty="0"/>
              <a:t>Miettikää tulevan viikon aikana myös:</a:t>
            </a:r>
          </a:p>
          <a:p>
            <a:pPr lvl="1"/>
            <a:r>
              <a:rPr lang="fi-FI" sz="1600" dirty="0"/>
              <a:t>Mikä maailmassa on vikana?</a:t>
            </a:r>
          </a:p>
          <a:p>
            <a:pPr lvl="1"/>
            <a:r>
              <a:rPr lang="fi-FI" sz="1600" dirty="0"/>
              <a:t>Mitä asioita haluaisin muuttaa maailmassa?</a:t>
            </a:r>
          </a:p>
        </p:txBody>
      </p:sp>
    </p:spTree>
    <p:extLst>
      <p:ext uri="{BB962C8B-B14F-4D97-AF65-F5344CB8AC3E}">
        <p14:creationId xmlns:p14="http://schemas.microsoft.com/office/powerpoint/2010/main" val="2786503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40F01-7954-EAE8-3F2D-AE6944DA7AC2}"/>
              </a:ext>
            </a:extLst>
          </p:cNvPr>
          <p:cNvSpPr>
            <a:spLocks noGrp="1"/>
          </p:cNvSpPr>
          <p:nvPr>
            <p:ph type="title"/>
          </p:nvPr>
        </p:nvSpPr>
        <p:spPr>
          <a:xfrm>
            <a:off x="1339685" y="548680"/>
            <a:ext cx="10369103" cy="648072"/>
          </a:xfrm>
        </p:spPr>
        <p:txBody>
          <a:bodyPr/>
          <a:lstStyle/>
          <a:p>
            <a:r>
              <a:rPr lang="fi-FI" sz="3200" dirty="0">
                <a:effectLst/>
                <a:latin typeface="Calibri" panose="020F0502020204030204" pitchFamily="34" charset="0"/>
                <a:ea typeface="Calibri" panose="020F0502020204030204" pitchFamily="34" charset="0"/>
                <a:cs typeface="Arial" panose="020B0604020202020204" pitchFamily="34" charset="0"/>
              </a:rPr>
              <a:t>Lupaus paremmasta -tehtävä</a:t>
            </a:r>
          </a:p>
        </p:txBody>
      </p:sp>
      <p:sp>
        <p:nvSpPr>
          <p:cNvPr id="3" name="Sisällön paikkamerkki 2">
            <a:extLst>
              <a:ext uri="{FF2B5EF4-FFF2-40B4-BE49-F238E27FC236}">
                <a16:creationId xmlns:a16="http://schemas.microsoft.com/office/drawing/2014/main" id="{29536420-B4E6-0E98-630A-38A2E93E3B25}"/>
              </a:ext>
            </a:extLst>
          </p:cNvPr>
          <p:cNvSpPr>
            <a:spLocks noGrp="1"/>
          </p:cNvSpPr>
          <p:nvPr>
            <p:ph idx="1"/>
          </p:nvPr>
        </p:nvSpPr>
        <p:spPr>
          <a:xfrm>
            <a:off x="479425" y="1340768"/>
            <a:ext cx="11229363" cy="4825083"/>
          </a:xfrm>
        </p:spPr>
        <p:txBody>
          <a:bodyPr>
            <a:normAutofit fontScale="92500" lnSpcReduction="20000"/>
          </a:bodyPr>
          <a:lstStyle/>
          <a:p>
            <a:r>
              <a:rPr lang="fi-FI" sz="2200" dirty="0">
                <a:effectLst/>
                <a:latin typeface="Calibri" panose="020F0502020204030204" pitchFamily="34" charset="0"/>
                <a:ea typeface="Calibri" panose="020F0502020204030204" pitchFamily="34" charset="0"/>
                <a:cs typeface="Arial" panose="020B0604020202020204" pitchFamily="34" charset="0"/>
              </a:rPr>
              <a:t>Pohtikaa yksin ja kirjoittakaa muistiin kotitehtävän pohjalta:</a:t>
            </a:r>
          </a:p>
          <a:p>
            <a:pPr lvl="1"/>
            <a:r>
              <a:rPr lang="fi-FI" sz="2200" dirty="0">
                <a:latin typeface="Calibri" panose="020F0502020204030204" pitchFamily="34" charset="0"/>
                <a:ea typeface="Calibri" panose="020F0502020204030204" pitchFamily="34" charset="0"/>
                <a:cs typeface="Arial" panose="020B0604020202020204" pitchFamily="34" charset="0"/>
              </a:rPr>
              <a:t>Mikä maailmassa on vikana?</a:t>
            </a:r>
          </a:p>
          <a:p>
            <a:pPr lvl="1"/>
            <a:r>
              <a:rPr lang="fi-FI" sz="2200" dirty="0">
                <a:latin typeface="Calibri" panose="020F0502020204030204" pitchFamily="34" charset="0"/>
                <a:ea typeface="Calibri" panose="020F0502020204030204" pitchFamily="34" charset="0"/>
                <a:cs typeface="Arial" panose="020B0604020202020204" pitchFamily="34" charset="0"/>
              </a:rPr>
              <a:t>Mikä Suomessa on vikana?</a:t>
            </a:r>
          </a:p>
          <a:p>
            <a:pPr lvl="1"/>
            <a:r>
              <a:rPr lang="fi-FI" sz="2200" dirty="0">
                <a:latin typeface="Calibri" panose="020F0502020204030204" pitchFamily="34" charset="0"/>
                <a:ea typeface="Calibri" panose="020F0502020204030204" pitchFamily="34" charset="0"/>
                <a:cs typeface="Arial" panose="020B0604020202020204" pitchFamily="34" charset="0"/>
              </a:rPr>
              <a:t>Mikä omassa lähiympäristössäsi on vikana?</a:t>
            </a:r>
            <a:endParaRPr lang="fi-FI" sz="2200" dirty="0">
              <a:effectLst/>
              <a:latin typeface="Calibri" panose="020F0502020204030204" pitchFamily="34" charset="0"/>
              <a:ea typeface="Calibri" panose="020F0502020204030204" pitchFamily="34" charset="0"/>
              <a:cs typeface="Arial" panose="020B0604020202020204" pitchFamily="34" charset="0"/>
            </a:endParaRPr>
          </a:p>
          <a:p>
            <a:r>
              <a:rPr lang="fi-FI" sz="2200" dirty="0">
                <a:effectLst/>
                <a:latin typeface="Calibri" panose="020F0502020204030204" pitchFamily="34" charset="0"/>
                <a:ea typeface="Calibri" panose="020F0502020204030204" pitchFamily="34" charset="0"/>
                <a:cs typeface="Arial" panose="020B0604020202020204" pitchFamily="34" charset="0"/>
              </a:rPr>
              <a:t>Learning Café: </a:t>
            </a:r>
          </a:p>
          <a:p>
            <a:pPr lvl="1"/>
            <a:r>
              <a:rPr lang="fi-FI" sz="2200" dirty="0">
                <a:effectLst/>
                <a:latin typeface="Calibri" panose="020F0502020204030204" pitchFamily="34" charset="0"/>
                <a:ea typeface="Calibri" panose="020F0502020204030204" pitchFamily="34" charset="0"/>
                <a:cs typeface="Arial" panose="020B0604020202020204" pitchFamily="34" charset="0"/>
              </a:rPr>
              <a:t>Jakaudutaan pieniin ryhmiin. </a:t>
            </a:r>
          </a:p>
          <a:p>
            <a:pPr lvl="1"/>
            <a:r>
              <a:rPr lang="fi-FI" sz="2200" dirty="0">
                <a:effectLst/>
                <a:latin typeface="Calibri" panose="020F0502020204030204" pitchFamily="34" charset="0"/>
                <a:ea typeface="Calibri" panose="020F0502020204030204" pitchFamily="34" charset="0"/>
                <a:cs typeface="Arial" panose="020B0604020202020204" pitchFamily="34" charset="0"/>
              </a:rPr>
              <a:t>Ryhmissä kierrätte kolmella eri pisteellä, joissa kirjoitatte muistiinpanoja ja ajatuksia em. kysymyksistä ja tutustutte toisten pohdintoihin.</a:t>
            </a:r>
          </a:p>
          <a:p>
            <a:r>
              <a:rPr lang="fi-FI" sz="2200" dirty="0">
                <a:latin typeface="Calibri" panose="020F0502020204030204" pitchFamily="34" charset="0"/>
                <a:ea typeface="Calibri" panose="020F0502020204030204" pitchFamily="34" charset="0"/>
                <a:cs typeface="Arial" panose="020B0604020202020204" pitchFamily="34" charset="0"/>
              </a:rPr>
              <a:t>Lupaus paremmasta -tehtävä:</a:t>
            </a:r>
          </a:p>
          <a:p>
            <a:pPr lvl="1"/>
            <a:r>
              <a:rPr lang="fi-FI" sz="2200" dirty="0">
                <a:effectLst/>
                <a:latin typeface="Calibri" panose="020F0502020204030204" pitchFamily="34" charset="0"/>
                <a:ea typeface="Calibri" panose="020F0502020204030204" pitchFamily="34" charset="0"/>
                <a:cs typeface="Arial" panose="020B0604020202020204" pitchFamily="34" charset="0"/>
              </a:rPr>
              <a:t>Tässä tehtävässä tavoitteenanne on muuttaa maailmaa</a:t>
            </a:r>
          </a:p>
          <a:p>
            <a:pPr lvl="1"/>
            <a:r>
              <a:rPr lang="fi-FI" sz="2200" dirty="0">
                <a:effectLst/>
                <a:latin typeface="Calibri" panose="020F0502020204030204" pitchFamily="34" charset="0"/>
                <a:ea typeface="Calibri" panose="020F0502020204030204" pitchFamily="34" charset="0"/>
                <a:cs typeface="Arial" panose="020B0604020202020204" pitchFamily="34" charset="0"/>
              </a:rPr>
              <a:t>Learning Cafen pohjalta pohdi itsellesi asia</a:t>
            </a:r>
            <a:r>
              <a:rPr lang="fi-FI" sz="2200" dirty="0">
                <a:latin typeface="Calibri" panose="020F0502020204030204" pitchFamily="34" charset="0"/>
                <a:ea typeface="Calibri" panose="020F0502020204030204" pitchFamily="34" charset="0"/>
                <a:cs typeface="Arial" panose="020B0604020202020204" pitchFamily="34" charset="0"/>
              </a:rPr>
              <a:t>, ilmiö, kokonaisuus, kohde tms., johon haluat muutosta ja tartu toimeen</a:t>
            </a:r>
          </a:p>
          <a:p>
            <a:pPr lvl="2"/>
            <a:r>
              <a:rPr lang="fi-FI" sz="2200" dirty="0">
                <a:effectLst/>
                <a:latin typeface="Calibri" panose="020F0502020204030204" pitchFamily="34" charset="0"/>
                <a:ea typeface="Calibri" panose="020F0502020204030204" pitchFamily="34" charset="0"/>
                <a:cs typeface="Arial" panose="020B0604020202020204" pitchFamily="34" charset="0"/>
              </a:rPr>
              <a:t>Muutosprosessin tulee kestää vähintään viikko. Hakekaa mahdollisimman konkreettisia ja laajalle leviäviä muutosprosesseja (systeemiajattelu)</a:t>
            </a:r>
          </a:p>
        </p:txBody>
      </p:sp>
    </p:spTree>
    <p:extLst>
      <p:ext uri="{BB962C8B-B14F-4D97-AF65-F5344CB8AC3E}">
        <p14:creationId xmlns:p14="http://schemas.microsoft.com/office/powerpoint/2010/main" val="1759975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63958B-9768-CED8-EC70-3D3EF3915E79}"/>
              </a:ext>
            </a:extLst>
          </p:cNvPr>
          <p:cNvSpPr>
            <a:spLocks noGrp="1"/>
          </p:cNvSpPr>
          <p:nvPr>
            <p:ph type="title"/>
          </p:nvPr>
        </p:nvSpPr>
        <p:spPr/>
        <p:txBody>
          <a:bodyPr/>
          <a:lstStyle/>
          <a:p>
            <a:r>
              <a:rPr lang="fi-FI" sz="3200" dirty="0">
                <a:effectLst/>
                <a:latin typeface="Calibri" panose="020F0502020204030204" pitchFamily="34" charset="0"/>
                <a:ea typeface="Calibri" panose="020F0502020204030204" pitchFamily="34" charset="0"/>
                <a:cs typeface="Arial" panose="020B0604020202020204" pitchFamily="34" charset="0"/>
              </a:rPr>
              <a:t>Lupaus paremmasta -tehtävä</a:t>
            </a:r>
            <a:endParaRPr lang="fi-FI" dirty="0"/>
          </a:p>
        </p:txBody>
      </p:sp>
      <p:sp>
        <p:nvSpPr>
          <p:cNvPr id="3" name="Sisällön paikkamerkki 2">
            <a:extLst>
              <a:ext uri="{FF2B5EF4-FFF2-40B4-BE49-F238E27FC236}">
                <a16:creationId xmlns:a16="http://schemas.microsoft.com/office/drawing/2014/main" id="{453D4A72-F281-4235-BAF9-FE32018E8983}"/>
              </a:ext>
            </a:extLst>
          </p:cNvPr>
          <p:cNvSpPr>
            <a:spLocks noGrp="1"/>
          </p:cNvSpPr>
          <p:nvPr>
            <p:ph idx="1"/>
          </p:nvPr>
        </p:nvSpPr>
        <p:spPr/>
        <p:txBody>
          <a:bodyPr/>
          <a:lstStyle/>
          <a:p>
            <a:r>
              <a:rPr lang="fi-FI" dirty="0"/>
              <a:t>Raportointi:</a:t>
            </a:r>
          </a:p>
          <a:p>
            <a:pPr lvl="1"/>
            <a:r>
              <a:rPr lang="fi-FI" dirty="0"/>
              <a:t>Kirjoita tehtävästä reflektiivinen kirjoitus, jossa: </a:t>
            </a:r>
          </a:p>
          <a:p>
            <a:pPr lvl="2"/>
            <a:r>
              <a:rPr lang="fi-FI" dirty="0"/>
              <a:t>Kuvaat valitsemaasi muutosprosessia, sen lähtökohtia ja vaikutuksia</a:t>
            </a:r>
          </a:p>
          <a:p>
            <a:pPr lvl="2"/>
            <a:r>
              <a:rPr lang="fi-FI" dirty="0"/>
              <a:t>Analysoit ja käsitteellistä kokemuksiasi Lupaus paremmasta -kirjan valitsemiesi artikkelien tukemana</a:t>
            </a:r>
          </a:p>
          <a:p>
            <a:pPr lvl="3"/>
            <a:r>
              <a:rPr lang="fi-FI" dirty="0"/>
              <a:t>Käytä vähintään kahta kirjan artikkelia (ja viittaa niihin). Mikään ei estä sinua lukemasta kirjaa laajemmin tai hyödyntämästä muuta kirjallisuutta (esim. opintojakson kirjallisuus).</a:t>
            </a:r>
          </a:p>
          <a:p>
            <a:pPr lvl="2"/>
            <a:r>
              <a:rPr lang="fi-FI" dirty="0"/>
              <a:t>Liitä kirjoituksesi osaksi </a:t>
            </a:r>
            <a:r>
              <a:rPr lang="fi-FI" dirty="0" err="1"/>
              <a:t>Propea</a:t>
            </a:r>
            <a:endParaRPr lang="fi-FI" dirty="0"/>
          </a:p>
          <a:p>
            <a:pPr lvl="2"/>
            <a:r>
              <a:rPr lang="fi-FI" dirty="0"/>
              <a:t>Kirjoituksen laajuus on vähintään kolme sivua</a:t>
            </a:r>
          </a:p>
        </p:txBody>
      </p:sp>
      <p:sp>
        <p:nvSpPr>
          <p:cNvPr id="4" name="Päivämäärän paikkamerkki 3">
            <a:extLst>
              <a:ext uri="{FF2B5EF4-FFF2-40B4-BE49-F238E27FC236}">
                <a16:creationId xmlns:a16="http://schemas.microsoft.com/office/drawing/2014/main" id="{83668928-8202-66ED-1E9B-241E21E8B5C9}"/>
              </a:ext>
            </a:extLst>
          </p:cNvPr>
          <p:cNvSpPr>
            <a:spLocks noGrp="1"/>
          </p:cNvSpPr>
          <p:nvPr>
            <p:ph type="dt" sz="half" idx="10"/>
          </p:nvPr>
        </p:nvSpPr>
        <p:spPr/>
        <p:txBody>
          <a:bodyPr/>
          <a:lstStyle/>
          <a:p>
            <a:fld id="{1E0D9521-BE67-4899-9D66-A6004EC8346E}" type="datetime1">
              <a:rPr lang="fi-FI" smtClean="0"/>
              <a:t>20.3.2023</a:t>
            </a:fld>
            <a:endParaRPr lang="fi-FI"/>
          </a:p>
        </p:txBody>
      </p:sp>
      <p:sp>
        <p:nvSpPr>
          <p:cNvPr id="5" name="Alatunnisteen paikkamerkki 4">
            <a:extLst>
              <a:ext uri="{FF2B5EF4-FFF2-40B4-BE49-F238E27FC236}">
                <a16:creationId xmlns:a16="http://schemas.microsoft.com/office/drawing/2014/main" id="{2A8EEC9F-9C5F-B712-C4C0-924191CED568}"/>
              </a:ext>
            </a:extLst>
          </p:cNvPr>
          <p:cNvSpPr>
            <a:spLocks noGrp="1"/>
          </p:cNvSpPr>
          <p:nvPr>
            <p:ph type="ftr" sz="quarter" idx="11"/>
          </p:nvPr>
        </p:nvSpPr>
        <p:spPr/>
        <p:txBody>
          <a:bodyPr/>
          <a:lstStyle/>
          <a:p>
            <a:r>
              <a:rPr lang="fi-FI"/>
              <a:t>JYU Since 1863.</a:t>
            </a:r>
          </a:p>
        </p:txBody>
      </p:sp>
      <p:sp>
        <p:nvSpPr>
          <p:cNvPr id="6" name="Dian numeron paikkamerkki 5">
            <a:extLst>
              <a:ext uri="{FF2B5EF4-FFF2-40B4-BE49-F238E27FC236}">
                <a16:creationId xmlns:a16="http://schemas.microsoft.com/office/drawing/2014/main" id="{C3A2DE36-0FE0-D64A-445F-3506FB7BF671}"/>
              </a:ext>
            </a:extLst>
          </p:cNvPr>
          <p:cNvSpPr>
            <a:spLocks noGrp="1"/>
          </p:cNvSpPr>
          <p:nvPr>
            <p:ph type="sldNum" sz="quarter" idx="12"/>
          </p:nvPr>
        </p:nvSpPr>
        <p:spPr/>
        <p:txBody>
          <a:bodyPr/>
          <a:lstStyle/>
          <a:p>
            <a:fld id="{9E548902-A2E1-4711-A467-290FB9FE5D63}" type="slidenum">
              <a:rPr lang="fi-FI" smtClean="0"/>
              <a:t>15</a:t>
            </a:fld>
            <a:endParaRPr lang="fi-FI"/>
          </a:p>
        </p:txBody>
      </p:sp>
    </p:spTree>
    <p:extLst>
      <p:ext uri="{BB962C8B-B14F-4D97-AF65-F5344CB8AC3E}">
        <p14:creationId xmlns:p14="http://schemas.microsoft.com/office/powerpoint/2010/main" val="947909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63958B-9768-CED8-EC70-3D3EF3915E79}"/>
              </a:ext>
            </a:extLst>
          </p:cNvPr>
          <p:cNvSpPr>
            <a:spLocks noGrp="1"/>
          </p:cNvSpPr>
          <p:nvPr>
            <p:ph type="title"/>
          </p:nvPr>
        </p:nvSpPr>
        <p:spPr/>
        <p:txBody>
          <a:bodyPr/>
          <a:lstStyle/>
          <a:p>
            <a:r>
              <a:rPr lang="fi-FI" sz="3200" dirty="0">
                <a:effectLst/>
                <a:latin typeface="Calibri" panose="020F0502020204030204" pitchFamily="34" charset="0"/>
                <a:ea typeface="Calibri" panose="020F0502020204030204" pitchFamily="34" charset="0"/>
                <a:cs typeface="Arial" panose="020B0604020202020204" pitchFamily="34" charset="0"/>
              </a:rPr>
              <a:t>Lupaus paremmasta -tehtävä</a:t>
            </a:r>
            <a:endParaRPr lang="fi-FI" dirty="0"/>
          </a:p>
        </p:txBody>
      </p:sp>
      <p:sp>
        <p:nvSpPr>
          <p:cNvPr id="3" name="Sisällön paikkamerkki 2">
            <a:extLst>
              <a:ext uri="{FF2B5EF4-FFF2-40B4-BE49-F238E27FC236}">
                <a16:creationId xmlns:a16="http://schemas.microsoft.com/office/drawing/2014/main" id="{453D4A72-F281-4235-BAF9-FE32018E8983}"/>
              </a:ext>
            </a:extLst>
          </p:cNvPr>
          <p:cNvSpPr>
            <a:spLocks noGrp="1"/>
          </p:cNvSpPr>
          <p:nvPr>
            <p:ph idx="1"/>
          </p:nvPr>
        </p:nvSpPr>
        <p:spPr>
          <a:xfrm>
            <a:off x="479426" y="1340768"/>
            <a:ext cx="11229363" cy="5256584"/>
          </a:xfrm>
        </p:spPr>
        <p:txBody>
          <a:bodyPr/>
          <a:lstStyle/>
          <a:p>
            <a:r>
              <a:rPr lang="fi-FI" sz="1400" dirty="0"/>
              <a:t>Arviointi:</a:t>
            </a:r>
          </a:p>
          <a:p>
            <a:pPr lvl="1"/>
            <a:r>
              <a:rPr lang="fi-FI" sz="1400" dirty="0"/>
              <a:t>Tämä tehtäväkokonaisuus muodostaa 1/3 opintojakson arvosanasta</a:t>
            </a:r>
          </a:p>
          <a:p>
            <a:pPr lvl="1"/>
            <a:r>
              <a:rPr lang="fi-FI" sz="1400" dirty="0"/>
              <a:t>Kriteeriperustainen itse- ja opearvio, jonka keskiarvo muodostaa tehtävän arvosanan</a:t>
            </a:r>
          </a:p>
          <a:p>
            <a:pPr lvl="1"/>
            <a:r>
              <a:rPr lang="fi-FI" sz="1400" dirty="0"/>
              <a:t>Arvioinnin kohteena toiminta tehtävän aikana sekä raportin reflektio</a:t>
            </a:r>
          </a:p>
          <a:p>
            <a:r>
              <a:rPr lang="fi-FI" sz="1400" dirty="0"/>
              <a:t>Kriteerit:</a:t>
            </a:r>
          </a:p>
          <a:p>
            <a:pPr lvl="1"/>
            <a:r>
              <a:rPr lang="fi-FI" sz="1400" b="0" i="0" dirty="0">
                <a:solidFill>
                  <a:srgbClr val="333333"/>
                </a:solidFill>
                <a:effectLst/>
                <a:latin typeface="Poppins" panose="00000500000000000000" pitchFamily="2" charset="0"/>
              </a:rPr>
              <a:t>5: </a:t>
            </a:r>
            <a:r>
              <a:rPr lang="fi-FI" sz="1400" dirty="0">
                <a:solidFill>
                  <a:srgbClr val="333333"/>
                </a:solidFill>
                <a:latin typeface="Poppins" panose="00000500000000000000" pitchFamily="2" charset="0"/>
              </a:rPr>
              <a:t>Valitsin muutoskohteeksi yhteiskunnallisesti merkittävän kohteen ja pystyn perustelemaan merkityksellisyyden kirjotuksessani valitsemiini artikkeleihin pohjautuen. Käytän artikkeleja tehtävän analyysissä tieteellisesti mielekkäällä tavalla. Haastoin itseäni tehtävän aikana ja tein siitä itselleni merkityksellisen. Koen, että sain aikaan konkreettista muutosta, joka vaikuttaa sekä itseeni että ihmisiin ympärilläni.</a:t>
            </a:r>
          </a:p>
          <a:p>
            <a:pPr lvl="1"/>
            <a:r>
              <a:rPr lang="fi-FI" sz="1400" b="0" i="0" dirty="0">
                <a:solidFill>
                  <a:srgbClr val="333333"/>
                </a:solidFill>
                <a:effectLst/>
                <a:latin typeface="Poppins" panose="00000500000000000000" pitchFamily="2" charset="0"/>
              </a:rPr>
              <a:t>3: </a:t>
            </a:r>
            <a:r>
              <a:rPr lang="fi-FI" sz="1400" dirty="0">
                <a:solidFill>
                  <a:srgbClr val="333333"/>
                </a:solidFill>
                <a:latin typeface="Poppins" panose="00000500000000000000" pitchFamily="2" charset="0"/>
              </a:rPr>
              <a:t>Valitsemani muutoskohde on yhteiskunnallisesti merkittävä, mutta valinnan perustelussa ja analyysissä käytän enemmän omaa ajatteluani kuin lukemiani artikkeleja. Haastoin tehtävässä itseäni jonkin verran ja tein tehtävästä itselleni merkityksellisen, mutta koen, että olisin pystynyt parempaan. Sain aikaan konkreettista muutosta, mutta se näkyy ensisijaisesti omassa elämässäni tai muutamaan ihmiseen ympärilläni.</a:t>
            </a:r>
          </a:p>
          <a:p>
            <a:pPr lvl="1"/>
            <a:r>
              <a:rPr lang="fi-FI" sz="1400" b="0" i="0" dirty="0">
                <a:solidFill>
                  <a:srgbClr val="333333"/>
                </a:solidFill>
                <a:effectLst/>
                <a:latin typeface="Poppins" panose="00000500000000000000" pitchFamily="2" charset="0"/>
              </a:rPr>
              <a:t>1: En löytänyt yhteiskunnallisesti merkityksellistä muutoskohdetta, </a:t>
            </a:r>
            <a:r>
              <a:rPr lang="fi-FI" sz="1400" dirty="0">
                <a:solidFill>
                  <a:srgbClr val="333333"/>
                </a:solidFill>
                <a:latin typeface="Poppins" panose="00000500000000000000" pitchFamily="2" charset="0"/>
              </a:rPr>
              <a:t>vaan valitsin jonkun muun itselleni tärkeän kohteen. Otin tehtävän tosissani. Jäin tehtävässä itselleni tutulle ja turvalliselle alueelle, mutta koin, että sillä on kuitenkin vaikutusta. Luin tarpeellisen määrän artikkeleja, mutta niiden kytkeminen osaksi analyysiä jäi pinnalliseksi.</a:t>
            </a:r>
          </a:p>
          <a:p>
            <a:pPr lvl="1"/>
            <a:r>
              <a:rPr lang="fi-FI" sz="1400" dirty="0">
                <a:solidFill>
                  <a:srgbClr val="333333"/>
                </a:solidFill>
                <a:latin typeface="Poppins" panose="00000500000000000000" pitchFamily="2" charset="0"/>
              </a:rPr>
              <a:t>Raportin reflektion arviointi </a:t>
            </a:r>
            <a:r>
              <a:rPr lang="fi-FI" sz="1400" dirty="0" err="1">
                <a:solidFill>
                  <a:srgbClr val="333333"/>
                </a:solidFill>
                <a:latin typeface="Poppins" panose="00000500000000000000" pitchFamily="2" charset="0"/>
              </a:rPr>
              <a:t>peda.netissä</a:t>
            </a:r>
            <a:r>
              <a:rPr lang="fi-FI" sz="1400" dirty="0">
                <a:solidFill>
                  <a:srgbClr val="333333"/>
                </a:solidFill>
                <a:latin typeface="Poppins" panose="00000500000000000000" pitchFamily="2" charset="0"/>
              </a:rPr>
              <a:t>: </a:t>
            </a:r>
          </a:p>
        </p:txBody>
      </p:sp>
      <p:sp>
        <p:nvSpPr>
          <p:cNvPr id="4" name="Päivämäärän paikkamerkki 3">
            <a:extLst>
              <a:ext uri="{FF2B5EF4-FFF2-40B4-BE49-F238E27FC236}">
                <a16:creationId xmlns:a16="http://schemas.microsoft.com/office/drawing/2014/main" id="{83668928-8202-66ED-1E9B-241E21E8B5C9}"/>
              </a:ext>
            </a:extLst>
          </p:cNvPr>
          <p:cNvSpPr>
            <a:spLocks noGrp="1"/>
          </p:cNvSpPr>
          <p:nvPr>
            <p:ph type="dt" sz="half" idx="10"/>
          </p:nvPr>
        </p:nvSpPr>
        <p:spPr/>
        <p:txBody>
          <a:bodyPr/>
          <a:lstStyle/>
          <a:p>
            <a:fld id="{1E0D9521-BE67-4899-9D66-A6004EC8346E}" type="datetime1">
              <a:rPr lang="fi-FI" smtClean="0"/>
              <a:t>20.3.2023</a:t>
            </a:fld>
            <a:endParaRPr lang="fi-FI" dirty="0"/>
          </a:p>
        </p:txBody>
      </p:sp>
      <p:sp>
        <p:nvSpPr>
          <p:cNvPr id="5" name="Alatunnisteen paikkamerkki 4">
            <a:extLst>
              <a:ext uri="{FF2B5EF4-FFF2-40B4-BE49-F238E27FC236}">
                <a16:creationId xmlns:a16="http://schemas.microsoft.com/office/drawing/2014/main" id="{2A8EEC9F-9C5F-B712-C4C0-924191CED568}"/>
              </a:ext>
            </a:extLst>
          </p:cNvPr>
          <p:cNvSpPr>
            <a:spLocks noGrp="1"/>
          </p:cNvSpPr>
          <p:nvPr>
            <p:ph type="ftr" sz="quarter" idx="11"/>
          </p:nvPr>
        </p:nvSpPr>
        <p:spPr/>
        <p:txBody>
          <a:bodyPr/>
          <a:lstStyle/>
          <a:p>
            <a:r>
              <a:rPr lang="fi-FI"/>
              <a:t>JYU Since 1863.</a:t>
            </a:r>
          </a:p>
        </p:txBody>
      </p:sp>
      <p:sp>
        <p:nvSpPr>
          <p:cNvPr id="6" name="Dian numeron paikkamerkki 5">
            <a:extLst>
              <a:ext uri="{FF2B5EF4-FFF2-40B4-BE49-F238E27FC236}">
                <a16:creationId xmlns:a16="http://schemas.microsoft.com/office/drawing/2014/main" id="{C3A2DE36-0FE0-D64A-445F-3506FB7BF671}"/>
              </a:ext>
            </a:extLst>
          </p:cNvPr>
          <p:cNvSpPr>
            <a:spLocks noGrp="1"/>
          </p:cNvSpPr>
          <p:nvPr>
            <p:ph type="sldNum" sz="quarter" idx="12"/>
          </p:nvPr>
        </p:nvSpPr>
        <p:spPr/>
        <p:txBody>
          <a:bodyPr/>
          <a:lstStyle/>
          <a:p>
            <a:fld id="{9E548902-A2E1-4711-A467-290FB9FE5D63}" type="slidenum">
              <a:rPr lang="fi-FI" smtClean="0"/>
              <a:t>16</a:t>
            </a:fld>
            <a:endParaRPr lang="fi-FI"/>
          </a:p>
        </p:txBody>
      </p:sp>
    </p:spTree>
    <p:extLst>
      <p:ext uri="{BB962C8B-B14F-4D97-AF65-F5344CB8AC3E}">
        <p14:creationId xmlns:p14="http://schemas.microsoft.com/office/powerpoint/2010/main" val="886487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595" r="11595"/>
          <a:stretch>
            <a:fillRect/>
          </a:stretch>
        </p:blipFill>
        <p:spPr/>
      </p:pic>
      <p:sp>
        <p:nvSpPr>
          <p:cNvPr id="3" name="Date Placeholder 2"/>
          <p:cNvSpPr>
            <a:spLocks noGrp="1"/>
          </p:cNvSpPr>
          <p:nvPr>
            <p:ph type="dt" sz="half" idx="10"/>
          </p:nvPr>
        </p:nvSpPr>
        <p:spPr/>
        <p:txBody>
          <a:bodyPr/>
          <a:lstStyle/>
          <a:p>
            <a:fld id="{D8D3444F-85E1-4DC9-8EA2-A919F80CF21D}"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2</a:t>
            </a:fld>
            <a:endParaRPr lang="fi-FI"/>
          </a:p>
        </p:txBody>
      </p:sp>
      <p:sp>
        <p:nvSpPr>
          <p:cNvPr id="6" name="Title 5"/>
          <p:cNvSpPr>
            <a:spLocks noGrp="1"/>
          </p:cNvSpPr>
          <p:nvPr>
            <p:ph type="ctrTitle"/>
          </p:nvPr>
        </p:nvSpPr>
        <p:spPr>
          <a:xfrm>
            <a:off x="805367" y="1484784"/>
            <a:ext cx="4319587" cy="2015802"/>
          </a:xfrm>
        </p:spPr>
        <p:txBody>
          <a:bodyPr/>
          <a:lstStyle/>
          <a:p>
            <a:r>
              <a:rPr lang="fi-FI" dirty="0"/>
              <a:t>Miksi koulu on olemassa?</a:t>
            </a:r>
          </a:p>
        </p:txBody>
      </p:sp>
      <p:sp>
        <p:nvSpPr>
          <p:cNvPr id="7" name="Subtitle 6"/>
          <p:cNvSpPr>
            <a:spLocks noGrp="1"/>
          </p:cNvSpPr>
          <p:nvPr>
            <p:ph type="subTitle" idx="1"/>
          </p:nvPr>
        </p:nvSpPr>
        <p:spPr>
          <a:xfrm>
            <a:off x="781966" y="3573016"/>
            <a:ext cx="4319587" cy="2088654"/>
          </a:xfrm>
        </p:spPr>
        <p:txBody>
          <a:bodyPr/>
          <a:lstStyle/>
          <a:p>
            <a:r>
              <a:rPr lang="fi-FI" dirty="0"/>
              <a:t>Pohtikaa kysymystä pienissä (3-4 hlö) ryhmissä kymmenen minuuttia</a:t>
            </a:r>
          </a:p>
          <a:p>
            <a:r>
              <a:rPr lang="fi-FI" dirty="0">
                <a:solidFill>
                  <a:schemeClr val="bg1"/>
                </a:solidFill>
              </a:rPr>
              <a:t>Valmistautukaa esittämään pohdintojanne muulle ryhmälle</a:t>
            </a:r>
          </a:p>
          <a:p>
            <a:endParaRPr lang="fi-FI" dirty="0"/>
          </a:p>
        </p:txBody>
      </p:sp>
    </p:spTree>
    <p:extLst>
      <p:ext uri="{BB962C8B-B14F-4D97-AF65-F5344CB8AC3E}">
        <p14:creationId xmlns:p14="http://schemas.microsoft.com/office/powerpoint/2010/main" val="14175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335360" y="1762940"/>
            <a:ext cx="5976664" cy="4042323"/>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dirty="0"/>
              <a:t>Kasvatuksen ja koulutuksen dilemma</a:t>
            </a:r>
          </a:p>
        </p:txBody>
      </p:sp>
      <p:sp>
        <p:nvSpPr>
          <p:cNvPr id="3" name="Content Placeholder 2"/>
          <p:cNvSpPr>
            <a:spLocks noGrp="1"/>
          </p:cNvSpPr>
          <p:nvPr>
            <p:ph sz="half" idx="1"/>
          </p:nvPr>
        </p:nvSpPr>
        <p:spPr>
          <a:xfrm>
            <a:off x="1055440" y="1916832"/>
            <a:ext cx="4896296" cy="4392612"/>
          </a:xfrm>
        </p:spPr>
        <p:txBody>
          <a:bodyPr/>
          <a:lstStyle/>
          <a:p>
            <a:pPr marL="0" indent="0" algn="ctr">
              <a:buNone/>
            </a:pPr>
            <a:endParaRPr lang="fi-FI" dirty="0"/>
          </a:p>
          <a:p>
            <a:pPr marL="0" indent="0" algn="ctr">
              <a:buNone/>
            </a:pPr>
            <a:endParaRPr lang="fi-FI" dirty="0"/>
          </a:p>
          <a:p>
            <a:pPr marL="0" indent="0" algn="ctr">
              <a:buNone/>
            </a:pPr>
            <a:r>
              <a:rPr lang="fi-FI" i="1" dirty="0">
                <a:solidFill>
                  <a:schemeClr val="bg1"/>
                </a:solidFill>
              </a:rPr>
              <a:t>Samaan aikaan kun koulun tehtävä on opettaa uusille sukupolville arvokkaiksi katsottuja tietoja ja taitoja, sen tehtävä on kasvattaa lapsista ja nuorista kriittisiä kansalaisia, joilla on tarvittavat tiedot ja valmiudet asettaa kriittiseen valoon ne tiedot ja taidot, joita koulu on heille opettanut</a:t>
            </a:r>
            <a:endParaRPr lang="fi-FI" dirty="0">
              <a:solidFill>
                <a:schemeClr val="bg1"/>
              </a:solidFill>
            </a:endParaRPr>
          </a:p>
        </p:txBody>
      </p:sp>
      <p:sp>
        <p:nvSpPr>
          <p:cNvPr id="4" name="Content Placeholder 3"/>
          <p:cNvSpPr>
            <a:spLocks noGrp="1"/>
          </p:cNvSpPr>
          <p:nvPr>
            <p:ph sz="half" idx="2"/>
          </p:nvPr>
        </p:nvSpPr>
        <p:spPr/>
        <p:txBody>
          <a:bodyPr/>
          <a:lstStyle/>
          <a:p>
            <a:r>
              <a:rPr lang="fi-FI" dirty="0"/>
              <a:t>Toisin sanoen, koulun tehtävä on samaan aikaan sosiaalistaa lapsia ja nuoria vallitsevaan yhteiskuntaan sekä kasvattaa heistä toimijoita, jotka asettavat kyseenalaiseksi ja uudistavat sitä yhteiskuntaa, johon heidät on sosiaalistettu</a:t>
            </a:r>
          </a:p>
          <a:p>
            <a:pPr lvl="1"/>
            <a:r>
              <a:rPr lang="fi-FI" dirty="0"/>
              <a:t>Sosiaalistamisen, </a:t>
            </a:r>
            <a:r>
              <a:rPr lang="fi-FI" dirty="0" err="1"/>
              <a:t>uusintamisen</a:t>
            </a:r>
            <a:r>
              <a:rPr lang="fi-FI" dirty="0"/>
              <a:t> ja uudistumisen välinen jännite, jota ei pääse karkuun</a:t>
            </a:r>
          </a:p>
          <a:p>
            <a:pPr lvl="1"/>
            <a:r>
              <a:rPr lang="fi-FI" dirty="0"/>
              <a:t>Jännite tulee näkyväksi esimerkiksi </a:t>
            </a:r>
            <a:r>
              <a:rPr lang="fi-FI" i="1" dirty="0"/>
              <a:t>normeissa</a:t>
            </a:r>
            <a:r>
              <a:rPr lang="fi-FI" dirty="0"/>
              <a:t>, joita kouluun kohdistuu ja joita koulu oppilaisiin ja opiskelijoihin kohdistaa</a:t>
            </a:r>
          </a:p>
          <a:p>
            <a:pPr lvl="1"/>
            <a:endParaRPr lang="fi-FI" dirty="0"/>
          </a:p>
        </p:txBody>
      </p:sp>
      <p:sp>
        <p:nvSpPr>
          <p:cNvPr id="5" name="Date Placeholder 4"/>
          <p:cNvSpPr>
            <a:spLocks noGrp="1"/>
          </p:cNvSpPr>
          <p:nvPr>
            <p:ph type="dt" sz="half" idx="10"/>
          </p:nvPr>
        </p:nvSpPr>
        <p:spPr/>
        <p:txBody>
          <a:bodyPr/>
          <a:lstStyle/>
          <a:p>
            <a:fld id="{126A6F59-3B3E-4434-8A80-1A363BC70A00}" type="datetime1">
              <a:rPr lang="fi-FI" smtClean="0"/>
              <a:t>20.3.2023</a:t>
            </a:fld>
            <a:endParaRPr lang="fi-FI"/>
          </a:p>
        </p:txBody>
      </p:sp>
      <p:sp>
        <p:nvSpPr>
          <p:cNvPr id="6" name="Footer Placeholder 5"/>
          <p:cNvSpPr>
            <a:spLocks noGrp="1"/>
          </p:cNvSpPr>
          <p:nvPr>
            <p:ph type="ftr" sz="quarter" idx="11"/>
          </p:nvPr>
        </p:nvSpPr>
        <p:spPr/>
        <p:txBody>
          <a:bodyPr/>
          <a:lstStyle/>
          <a:p>
            <a:r>
              <a:rPr lang="fi-FI"/>
              <a:t>JYU Since 1863.</a:t>
            </a:r>
          </a:p>
        </p:txBody>
      </p:sp>
      <p:sp>
        <p:nvSpPr>
          <p:cNvPr id="7" name="Slide Number Placeholder 6"/>
          <p:cNvSpPr>
            <a:spLocks noGrp="1"/>
          </p:cNvSpPr>
          <p:nvPr>
            <p:ph type="sldNum" sz="quarter" idx="12"/>
          </p:nvPr>
        </p:nvSpPr>
        <p:spPr/>
        <p:txBody>
          <a:bodyPr/>
          <a:lstStyle/>
          <a:p>
            <a:fld id="{9E548902-A2E1-4711-A467-290FB9FE5D63}" type="slidenum">
              <a:rPr lang="fi-FI" smtClean="0"/>
              <a:t>3</a:t>
            </a:fld>
            <a:endParaRPr lang="fi-FI"/>
          </a:p>
        </p:txBody>
      </p:sp>
    </p:spTree>
    <p:extLst>
      <p:ext uri="{BB962C8B-B14F-4D97-AF65-F5344CB8AC3E}">
        <p14:creationId xmlns:p14="http://schemas.microsoft.com/office/powerpoint/2010/main" val="149803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84D71C-2463-9746-3471-496944C8BB96}"/>
              </a:ext>
            </a:extLst>
          </p:cNvPr>
          <p:cNvSpPr>
            <a:spLocks noGrp="1"/>
          </p:cNvSpPr>
          <p:nvPr>
            <p:ph type="title"/>
          </p:nvPr>
        </p:nvSpPr>
        <p:spPr>
          <a:xfrm>
            <a:off x="1343471" y="476250"/>
            <a:ext cx="4608513" cy="1080542"/>
          </a:xfrm>
        </p:spPr>
        <p:txBody>
          <a:bodyPr/>
          <a:lstStyle/>
          <a:p>
            <a:r>
              <a:rPr lang="fi-FI" dirty="0"/>
              <a:t>Mikä on normi?</a:t>
            </a:r>
          </a:p>
        </p:txBody>
      </p:sp>
      <p:sp>
        <p:nvSpPr>
          <p:cNvPr id="3" name="Sisällön paikkamerkki 2">
            <a:extLst>
              <a:ext uri="{FF2B5EF4-FFF2-40B4-BE49-F238E27FC236}">
                <a16:creationId xmlns:a16="http://schemas.microsoft.com/office/drawing/2014/main" id="{02273DA2-403D-E2F7-7B5F-0A9B88E7B746}"/>
              </a:ext>
            </a:extLst>
          </p:cNvPr>
          <p:cNvSpPr>
            <a:spLocks noGrp="1"/>
          </p:cNvSpPr>
          <p:nvPr>
            <p:ph sz="half" idx="1"/>
          </p:nvPr>
        </p:nvSpPr>
        <p:spPr/>
        <p:txBody>
          <a:bodyPr/>
          <a:lstStyle/>
          <a:p>
            <a:r>
              <a:rPr lang="fi-FI" dirty="0"/>
              <a:t>Käsitteellä </a:t>
            </a:r>
            <a:r>
              <a:rPr lang="fi-FI" i="1" dirty="0"/>
              <a:t>normi </a:t>
            </a:r>
            <a:r>
              <a:rPr lang="fi-FI" dirty="0"/>
              <a:t>selitetään ihmisen tietynlaista käyttäytymistä tietynlaisissa tilanteissa. </a:t>
            </a:r>
          </a:p>
          <a:p>
            <a:r>
              <a:rPr lang="fi-FI" dirty="0"/>
              <a:t>Muodostuu yhteisössä tai yhteisöissä hyväksytystä/ei-hyväksytyistä tavoista toimia tai käyttäytyä.</a:t>
            </a:r>
          </a:p>
          <a:p>
            <a:r>
              <a:rPr lang="fi-FI" dirty="0"/>
              <a:t>Tulee näkyväksi usein, vasta kun normia rikotaan.</a:t>
            </a:r>
          </a:p>
          <a:p>
            <a:endParaRPr lang="fi-FI" dirty="0"/>
          </a:p>
          <a:p>
            <a:endParaRPr lang="fi-FI" dirty="0"/>
          </a:p>
          <a:p>
            <a:r>
              <a:rPr lang="fi-FI" dirty="0"/>
              <a:t>Mitä normeja vartijat ovat lehtitietojen mukaan rikkoneet?</a:t>
            </a:r>
          </a:p>
          <a:p>
            <a:endParaRPr lang="fi-FI" dirty="0"/>
          </a:p>
        </p:txBody>
      </p:sp>
      <p:sp>
        <p:nvSpPr>
          <p:cNvPr id="4" name="Sisällön paikkamerkki 3">
            <a:extLst>
              <a:ext uri="{FF2B5EF4-FFF2-40B4-BE49-F238E27FC236}">
                <a16:creationId xmlns:a16="http://schemas.microsoft.com/office/drawing/2014/main" id="{F65E4BE7-ED58-3790-7ECD-170815280266}"/>
              </a:ext>
            </a:extLst>
          </p:cNvPr>
          <p:cNvSpPr>
            <a:spLocks noGrp="1"/>
          </p:cNvSpPr>
          <p:nvPr>
            <p:ph sz="half" idx="2"/>
          </p:nvPr>
        </p:nvSpPr>
        <p:spPr/>
        <p:txBody>
          <a:bodyPr/>
          <a:lstStyle/>
          <a:p>
            <a:endParaRPr lang="fi-FI"/>
          </a:p>
        </p:txBody>
      </p:sp>
      <p:sp>
        <p:nvSpPr>
          <p:cNvPr id="5" name="Päivämäärän paikkamerkki 4">
            <a:extLst>
              <a:ext uri="{FF2B5EF4-FFF2-40B4-BE49-F238E27FC236}">
                <a16:creationId xmlns:a16="http://schemas.microsoft.com/office/drawing/2014/main" id="{9F5F2B88-402E-73E4-9970-5DC82D7C02DD}"/>
              </a:ext>
            </a:extLst>
          </p:cNvPr>
          <p:cNvSpPr>
            <a:spLocks noGrp="1"/>
          </p:cNvSpPr>
          <p:nvPr>
            <p:ph type="dt" sz="half" idx="10"/>
          </p:nvPr>
        </p:nvSpPr>
        <p:spPr/>
        <p:txBody>
          <a:bodyPr/>
          <a:lstStyle/>
          <a:p>
            <a:fld id="{126A6F59-3B3E-4434-8A80-1A363BC70A00}" type="datetime1">
              <a:rPr lang="fi-FI" smtClean="0"/>
              <a:t>20.3.2023</a:t>
            </a:fld>
            <a:endParaRPr lang="fi-FI"/>
          </a:p>
        </p:txBody>
      </p:sp>
      <p:sp>
        <p:nvSpPr>
          <p:cNvPr id="6" name="Alatunnisteen paikkamerkki 5">
            <a:extLst>
              <a:ext uri="{FF2B5EF4-FFF2-40B4-BE49-F238E27FC236}">
                <a16:creationId xmlns:a16="http://schemas.microsoft.com/office/drawing/2014/main" id="{264CCE37-DD3C-D19F-8563-0F04C8DD732A}"/>
              </a:ext>
            </a:extLst>
          </p:cNvPr>
          <p:cNvSpPr>
            <a:spLocks noGrp="1"/>
          </p:cNvSpPr>
          <p:nvPr>
            <p:ph type="ftr" sz="quarter" idx="11"/>
          </p:nvPr>
        </p:nvSpPr>
        <p:spPr/>
        <p:txBody>
          <a:bodyPr/>
          <a:lstStyle/>
          <a:p>
            <a:r>
              <a:rPr lang="fi-FI"/>
              <a:t>JYU Since 1863.</a:t>
            </a:r>
          </a:p>
        </p:txBody>
      </p:sp>
      <p:sp>
        <p:nvSpPr>
          <p:cNvPr id="7" name="Dian numeron paikkamerkki 6">
            <a:extLst>
              <a:ext uri="{FF2B5EF4-FFF2-40B4-BE49-F238E27FC236}">
                <a16:creationId xmlns:a16="http://schemas.microsoft.com/office/drawing/2014/main" id="{B6B5B485-4D64-99DC-3BEE-CD60BC476821}"/>
              </a:ext>
            </a:extLst>
          </p:cNvPr>
          <p:cNvSpPr>
            <a:spLocks noGrp="1"/>
          </p:cNvSpPr>
          <p:nvPr>
            <p:ph type="sldNum" sz="quarter" idx="12"/>
          </p:nvPr>
        </p:nvSpPr>
        <p:spPr/>
        <p:txBody>
          <a:bodyPr/>
          <a:lstStyle/>
          <a:p>
            <a:fld id="{9E548902-A2E1-4711-A467-290FB9FE5D63}" type="slidenum">
              <a:rPr lang="fi-FI" smtClean="0"/>
              <a:t>4</a:t>
            </a:fld>
            <a:endParaRPr lang="fi-FI"/>
          </a:p>
        </p:txBody>
      </p:sp>
      <p:pic>
        <p:nvPicPr>
          <p:cNvPr id="9" name="Kuva 8">
            <a:extLst>
              <a:ext uri="{FF2B5EF4-FFF2-40B4-BE49-F238E27FC236}">
                <a16:creationId xmlns:a16="http://schemas.microsoft.com/office/drawing/2014/main" id="{CDEC401D-E405-450D-C296-0E864C91533F}"/>
              </a:ext>
            </a:extLst>
          </p:cNvPr>
          <p:cNvPicPr>
            <a:picLocks noChangeAspect="1"/>
          </p:cNvPicPr>
          <p:nvPr/>
        </p:nvPicPr>
        <p:blipFill>
          <a:blip r:embed="rId2"/>
          <a:stretch>
            <a:fillRect/>
          </a:stretch>
        </p:blipFill>
        <p:spPr>
          <a:xfrm>
            <a:off x="6006780" y="0"/>
            <a:ext cx="6207043" cy="6669360"/>
          </a:xfrm>
          <a:prstGeom prst="rect">
            <a:avLst/>
          </a:prstGeom>
        </p:spPr>
      </p:pic>
    </p:spTree>
    <p:extLst>
      <p:ext uri="{BB962C8B-B14F-4D97-AF65-F5344CB8AC3E}">
        <p14:creationId xmlns:p14="http://schemas.microsoft.com/office/powerpoint/2010/main" val="335998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Koulun normit</a:t>
            </a:r>
          </a:p>
        </p:txBody>
      </p:sp>
      <p:sp>
        <p:nvSpPr>
          <p:cNvPr id="3" name="Date Placeholder 2"/>
          <p:cNvSpPr>
            <a:spLocks noGrp="1"/>
          </p:cNvSpPr>
          <p:nvPr>
            <p:ph type="dt" sz="half" idx="10"/>
          </p:nvPr>
        </p:nvSpPr>
        <p:spPr/>
        <p:txBody>
          <a:bodyPr/>
          <a:lstStyle/>
          <a:p>
            <a:fld id="{A0E5F2A8-0E19-4A6C-8620-E482DF92A49E}"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5</a:t>
            </a:fld>
            <a:endParaRPr lang="fi-FI"/>
          </a:p>
        </p:txBody>
      </p:sp>
      <p:sp>
        <p:nvSpPr>
          <p:cNvPr id="6" name="Text Placeholder 5"/>
          <p:cNvSpPr>
            <a:spLocks noGrp="1"/>
          </p:cNvSpPr>
          <p:nvPr>
            <p:ph type="body" sz="quarter" idx="13"/>
          </p:nvPr>
        </p:nvSpPr>
        <p:spPr>
          <a:xfrm>
            <a:off x="1055439" y="980728"/>
            <a:ext cx="10657135" cy="4968552"/>
          </a:xfrm>
        </p:spPr>
        <p:txBody>
          <a:bodyPr/>
          <a:lstStyle/>
          <a:p>
            <a:r>
              <a:rPr lang="fi-FI" dirty="0"/>
              <a:t>Koulussa on virallisia normeja, joita </a:t>
            </a:r>
            <a:r>
              <a:rPr lang="fi-FI" i="1" dirty="0"/>
              <a:t>täytyy </a:t>
            </a:r>
            <a:r>
              <a:rPr lang="fi-FI" dirty="0"/>
              <a:t>noudattaa</a:t>
            </a:r>
          </a:p>
          <a:p>
            <a:pPr lvl="1"/>
            <a:r>
              <a:rPr lang="fi-FI" dirty="0"/>
              <a:t>Esim. lainsäädäntö, opetussuunnitelma jne.</a:t>
            </a:r>
          </a:p>
          <a:p>
            <a:pPr lvl="2"/>
            <a:r>
              <a:rPr lang="fi-FI" dirty="0"/>
              <a:t>Näitäkin voidaan toteuttaa kouluissa hyvin eri tavalla. Esimerkiksi opetussuunnitelman mukainen opetus – mitä se on?</a:t>
            </a:r>
          </a:p>
          <a:p>
            <a:pPr lvl="1"/>
            <a:r>
              <a:rPr lang="fi-FI" dirty="0"/>
              <a:t>Yhteisön itse määrittelemät: esim. koulun säännöt</a:t>
            </a:r>
          </a:p>
          <a:p>
            <a:r>
              <a:rPr lang="fi-FI" dirty="0"/>
              <a:t>Sekä kulttuurisia ja sosiaalisia normeja, joita </a:t>
            </a:r>
            <a:r>
              <a:rPr lang="fi-FI" i="1" dirty="0"/>
              <a:t>noudatetaan huomaamatta</a:t>
            </a:r>
          </a:p>
          <a:p>
            <a:pPr lvl="1"/>
            <a:r>
              <a:rPr lang="fi-FI" dirty="0"/>
              <a:t>Sovinnaisuussäännöt: esim. sisällä ei pidetä hattua</a:t>
            </a:r>
          </a:p>
          <a:p>
            <a:pPr lvl="1"/>
            <a:r>
              <a:rPr lang="fi-FI" dirty="0"/>
              <a:t>Osa normeista kohdistuu koulua pienempiin yhteisöihin, kuten yksittäisiin luokkiin tai opiskelijajoukkoihin</a:t>
            </a:r>
          </a:p>
          <a:p>
            <a:pPr lvl="2"/>
            <a:r>
              <a:rPr lang="fi-FI" dirty="0"/>
              <a:t>Esim. luokan oma ”koodisto” olla viittaamatta tunnilla, koska se on </a:t>
            </a:r>
            <a:r>
              <a:rPr lang="fi-FI" dirty="0" err="1"/>
              <a:t>hikareiden</a:t>
            </a:r>
            <a:r>
              <a:rPr lang="fi-FI" dirty="0"/>
              <a:t> hommaa…</a:t>
            </a:r>
          </a:p>
          <a:p>
            <a:r>
              <a:rPr lang="fi-FI" dirty="0"/>
              <a:t>Myös opettajalla on omia arvoja ja arvostuksia, jotka toimivat normien tapaan</a:t>
            </a:r>
          </a:p>
          <a:p>
            <a:pPr lvl="1"/>
            <a:r>
              <a:rPr lang="fi-FI" dirty="0"/>
              <a:t>Esim. koulutusmyönteisyys</a:t>
            </a:r>
          </a:p>
          <a:p>
            <a:pPr lvl="1"/>
            <a:r>
              <a:rPr lang="fi-FI" dirty="0"/>
              <a:t>Saattavat olla vastakkaisia virallisille tai kulttuurisille ja sosiaalisille normeille</a:t>
            </a:r>
          </a:p>
          <a:p>
            <a:r>
              <a:rPr lang="fi-FI" dirty="0"/>
              <a:t>Normeihin kasvattamista ja normien noudattamista määrittää sanktiojärjestelmä</a:t>
            </a:r>
          </a:p>
          <a:p>
            <a:pPr lvl="1"/>
            <a:r>
              <a:rPr lang="fi-FI" dirty="0"/>
              <a:t>Normin rikkomisella on seurauksensa</a:t>
            </a:r>
          </a:p>
        </p:txBody>
      </p:sp>
    </p:spTree>
    <p:extLst>
      <p:ext uri="{BB962C8B-B14F-4D97-AF65-F5344CB8AC3E}">
        <p14:creationId xmlns:p14="http://schemas.microsoft.com/office/powerpoint/2010/main" val="373319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232" b="12232"/>
          <a:stretch>
            <a:fillRect/>
          </a:stretch>
        </p:blipFill>
        <p:spPr>
          <a:xfrm>
            <a:off x="8562" y="0"/>
            <a:ext cx="12192000" cy="6669088"/>
          </a:xfrm>
        </p:spPr>
      </p:pic>
      <p:sp>
        <p:nvSpPr>
          <p:cNvPr id="3" name="Date Placeholder 2"/>
          <p:cNvSpPr>
            <a:spLocks noGrp="1"/>
          </p:cNvSpPr>
          <p:nvPr>
            <p:ph type="dt" sz="half" idx="10"/>
          </p:nvPr>
        </p:nvSpPr>
        <p:spPr/>
        <p:txBody>
          <a:bodyPr/>
          <a:lstStyle/>
          <a:p>
            <a:fld id="{A7FBE958-3B47-436D-8DD1-2D5CAB1F4512}"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6</a:t>
            </a:fld>
            <a:endParaRPr lang="fi-FI"/>
          </a:p>
        </p:txBody>
      </p:sp>
      <p:sp>
        <p:nvSpPr>
          <p:cNvPr id="6" name="Title 5"/>
          <p:cNvSpPr>
            <a:spLocks noGrp="1"/>
          </p:cNvSpPr>
          <p:nvPr>
            <p:ph type="ctrTitle"/>
          </p:nvPr>
        </p:nvSpPr>
        <p:spPr>
          <a:xfrm>
            <a:off x="8868357" y="332656"/>
            <a:ext cx="2952230" cy="1268760"/>
          </a:xfrm>
        </p:spPr>
        <p:txBody>
          <a:bodyPr/>
          <a:lstStyle/>
          <a:p>
            <a:r>
              <a:rPr lang="fi-FI" dirty="0">
                <a:solidFill>
                  <a:schemeClr val="tx1"/>
                </a:solidFill>
              </a:rPr>
              <a:t>1927</a:t>
            </a:r>
          </a:p>
        </p:txBody>
      </p:sp>
    </p:spTree>
    <p:extLst>
      <p:ext uri="{BB962C8B-B14F-4D97-AF65-F5344CB8AC3E}">
        <p14:creationId xmlns:p14="http://schemas.microsoft.com/office/powerpoint/2010/main" val="1090244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64" b="7664"/>
          <a:stretch>
            <a:fillRect/>
          </a:stretch>
        </p:blipFill>
        <p:spPr>
          <a:xfrm>
            <a:off x="0" y="44624"/>
            <a:ext cx="12192000" cy="6669088"/>
          </a:xfrm>
        </p:spPr>
      </p:pic>
      <p:sp>
        <p:nvSpPr>
          <p:cNvPr id="3" name="Date Placeholder 2"/>
          <p:cNvSpPr>
            <a:spLocks noGrp="1"/>
          </p:cNvSpPr>
          <p:nvPr>
            <p:ph type="dt" sz="half" idx="10"/>
          </p:nvPr>
        </p:nvSpPr>
        <p:spPr/>
        <p:txBody>
          <a:bodyPr/>
          <a:lstStyle/>
          <a:p>
            <a:fld id="{A7FBE958-3B47-436D-8DD1-2D5CAB1F4512}"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7</a:t>
            </a:fld>
            <a:endParaRPr lang="fi-FI"/>
          </a:p>
        </p:txBody>
      </p:sp>
      <p:sp>
        <p:nvSpPr>
          <p:cNvPr id="6" name="Title 5"/>
          <p:cNvSpPr>
            <a:spLocks noGrp="1"/>
          </p:cNvSpPr>
          <p:nvPr>
            <p:ph type="ctrTitle"/>
          </p:nvPr>
        </p:nvSpPr>
        <p:spPr>
          <a:xfrm>
            <a:off x="7896249" y="5028331"/>
            <a:ext cx="4896446" cy="1484249"/>
          </a:xfrm>
        </p:spPr>
        <p:txBody>
          <a:bodyPr/>
          <a:lstStyle/>
          <a:p>
            <a:r>
              <a:rPr lang="fi-FI" dirty="0">
                <a:solidFill>
                  <a:schemeClr val="bg1"/>
                </a:solidFill>
              </a:rPr>
              <a:t>1936</a:t>
            </a:r>
          </a:p>
        </p:txBody>
      </p:sp>
    </p:spTree>
    <p:extLst>
      <p:ext uri="{BB962C8B-B14F-4D97-AF65-F5344CB8AC3E}">
        <p14:creationId xmlns:p14="http://schemas.microsoft.com/office/powerpoint/2010/main" val="2494705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650" b="22650"/>
          <a:stretch>
            <a:fillRect/>
          </a:stretch>
        </p:blipFill>
        <p:spPr>
          <a:xfrm>
            <a:off x="0" y="-9097"/>
            <a:ext cx="12192000" cy="6669088"/>
          </a:xfrm>
        </p:spPr>
      </p:pic>
      <p:sp>
        <p:nvSpPr>
          <p:cNvPr id="3" name="Date Placeholder 2"/>
          <p:cNvSpPr>
            <a:spLocks noGrp="1"/>
          </p:cNvSpPr>
          <p:nvPr>
            <p:ph type="dt" sz="half" idx="10"/>
          </p:nvPr>
        </p:nvSpPr>
        <p:spPr/>
        <p:txBody>
          <a:bodyPr/>
          <a:lstStyle/>
          <a:p>
            <a:fld id="{A7FBE958-3B47-436D-8DD1-2D5CAB1F4512}"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8</a:t>
            </a:fld>
            <a:endParaRPr lang="fi-FI"/>
          </a:p>
        </p:txBody>
      </p:sp>
      <p:sp>
        <p:nvSpPr>
          <p:cNvPr id="6" name="Title 5"/>
          <p:cNvSpPr>
            <a:spLocks noGrp="1"/>
          </p:cNvSpPr>
          <p:nvPr>
            <p:ph type="ctrTitle"/>
          </p:nvPr>
        </p:nvSpPr>
        <p:spPr>
          <a:xfrm>
            <a:off x="7968208" y="332656"/>
            <a:ext cx="4392390" cy="1368152"/>
          </a:xfrm>
        </p:spPr>
        <p:txBody>
          <a:bodyPr/>
          <a:lstStyle/>
          <a:p>
            <a:r>
              <a:rPr lang="fi-FI" dirty="0"/>
              <a:t>1955</a:t>
            </a:r>
          </a:p>
        </p:txBody>
      </p:sp>
    </p:spTree>
    <p:extLst>
      <p:ext uri="{BB962C8B-B14F-4D97-AF65-F5344CB8AC3E}">
        <p14:creationId xmlns:p14="http://schemas.microsoft.com/office/powerpoint/2010/main" val="278701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FBE958-3B47-436D-8DD1-2D5CAB1F4512}" type="datetime1">
              <a:rPr lang="fi-FI" smtClean="0"/>
              <a:t>20.3.2023</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9</a:t>
            </a:fld>
            <a:endParaRPr lang="fi-FI"/>
          </a:p>
        </p:txBody>
      </p:sp>
      <p:sp>
        <p:nvSpPr>
          <p:cNvPr id="6" name="Title 5"/>
          <p:cNvSpPr>
            <a:spLocks noGrp="1"/>
          </p:cNvSpPr>
          <p:nvPr>
            <p:ph type="ctrTitle"/>
          </p:nvPr>
        </p:nvSpPr>
        <p:spPr>
          <a:xfrm>
            <a:off x="1919536" y="548680"/>
            <a:ext cx="11233150" cy="2016224"/>
          </a:xfrm>
        </p:spPr>
        <p:txBody>
          <a:bodyPr/>
          <a:lstStyle/>
          <a:p>
            <a:endParaRPr lang="fi-FI"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16" b="4416"/>
          <a:stretch>
            <a:fillRect/>
          </a:stretch>
        </p:blipFill>
        <p:spPr/>
      </p:pic>
      <p:sp>
        <p:nvSpPr>
          <p:cNvPr id="11" name="Title 5"/>
          <p:cNvSpPr txBox="1">
            <a:spLocks/>
          </p:cNvSpPr>
          <p:nvPr/>
        </p:nvSpPr>
        <p:spPr>
          <a:xfrm>
            <a:off x="7968208" y="116632"/>
            <a:ext cx="4392390" cy="1368152"/>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4000" b="1" kern="1200" spc="-20" baseline="0">
                <a:solidFill>
                  <a:schemeClr val="accent2"/>
                </a:solidFill>
                <a:latin typeface="+mj-lt"/>
                <a:ea typeface="+mj-ea"/>
                <a:cs typeface="+mj-cs"/>
              </a:defRPr>
            </a:lvl1pPr>
          </a:lstStyle>
          <a:p>
            <a:r>
              <a:rPr lang="fi-FI" dirty="0"/>
              <a:t>1989</a:t>
            </a:r>
          </a:p>
        </p:txBody>
      </p:sp>
    </p:spTree>
    <p:extLst>
      <p:ext uri="{BB962C8B-B14F-4D97-AF65-F5344CB8AC3E}">
        <p14:creationId xmlns:p14="http://schemas.microsoft.com/office/powerpoint/2010/main" val="1968977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potx" id="{0DFE65F5-F1E1-403F-8A93-29D28E6C8532}" vid="{5D28690B-7111-41DF-9F1C-51C9F5A3512A}"/>
    </a:ext>
  </a:extLst>
</a:theme>
</file>

<file path=ppt/theme/theme2.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2198E0B9DAAC144897FA9BB3EB71E01" ma:contentTypeVersion="4" ma:contentTypeDescription="Luo uusi asiakirja." ma:contentTypeScope="" ma:versionID="d325d2f7230d2149a66c6aa17f57b79e">
  <xsd:schema xmlns:xsd="http://www.w3.org/2001/XMLSchema" xmlns:xs="http://www.w3.org/2001/XMLSchema" xmlns:p="http://schemas.microsoft.com/office/2006/metadata/properties" xmlns:ns2="5da9b8cd-efe8-4577-bd62-019d6b095ab7" targetNamespace="http://schemas.microsoft.com/office/2006/metadata/properties" ma:root="true" ma:fieldsID="5b5cab765ae279879af1442068b20202" ns2:_="">
    <xsd:import namespace="5da9b8cd-efe8-4577-bd62-019d6b095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9b8cd-efe8-4577-bd62-019d6b095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E27709-0784-4513-8D38-597ED2EE1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9b8cd-efe8-4577-bd62-019d6b095a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78146C-AF1A-4290-98A8-C867F244BA3D}">
  <ds:schemaRefs>
    <ds:schemaRef ds:uri="http://schemas.microsoft.com/sharepoint/v3/contenttype/forms"/>
  </ds:schemaRefs>
</ds:datastoreItem>
</file>

<file path=customXml/itemProps3.xml><?xml version="1.0" encoding="utf-8"?>
<ds:datastoreItem xmlns:ds="http://schemas.openxmlformats.org/officeDocument/2006/customXml" ds:itemID="{E5328D38-DB21-4001-BF3A-F03535C6BB7C}">
  <ds:schemaRefs>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5da9b8cd-efe8-4577-bd62-019d6b095ab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 JYU Template</Template>
  <TotalTime>761</TotalTime>
  <Words>1249</Words>
  <Application>Microsoft Office PowerPoint</Application>
  <PresentationFormat>Widescreen</PresentationFormat>
  <Paragraphs>154</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Aleo</vt:lpstr>
      <vt:lpstr>Calibri</vt:lpstr>
      <vt:lpstr>Lato</vt:lpstr>
      <vt:lpstr>Lato Black</vt:lpstr>
      <vt:lpstr>Poppins</vt:lpstr>
      <vt:lpstr>Wingdings</vt:lpstr>
      <vt:lpstr>JYO</vt:lpstr>
      <vt:lpstr>KTKP020 – Kasvatus, yhteiskunta ja muutos</vt:lpstr>
      <vt:lpstr>Miksi koulu on olemassa?</vt:lpstr>
      <vt:lpstr>Kasvatuksen ja koulutuksen dilemma</vt:lpstr>
      <vt:lpstr>Mikä on normi?</vt:lpstr>
      <vt:lpstr>Koulun normit</vt:lpstr>
      <vt:lpstr>1927</vt:lpstr>
      <vt:lpstr>1936</vt:lpstr>
      <vt:lpstr>1955</vt:lpstr>
      <vt:lpstr>PowerPoint Presentation</vt:lpstr>
      <vt:lpstr>2019</vt:lpstr>
      <vt:lpstr>PowerPoint Presentation</vt:lpstr>
      <vt:lpstr>PowerPoint Presentation</vt:lpstr>
      <vt:lpstr>Kotitehtäväksi</vt:lpstr>
      <vt:lpstr>Lupaus paremmasta -tehtävä</vt:lpstr>
      <vt:lpstr>Lupaus paremmasta -tehtävä</vt:lpstr>
      <vt:lpstr>Lupaus paremmasta -tehtävä</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KTKP020 – Kasvatus, yhteiskunta ja muutos</dc:title>
  <dc:creator>Hiljanen, Mikko</dc:creator>
  <cp:lastModifiedBy>Tallavaara, Riitta</cp:lastModifiedBy>
  <cp:revision>44</cp:revision>
  <dcterms:created xsi:type="dcterms:W3CDTF">2021-01-08T07:54:33Z</dcterms:created>
  <dcterms:modified xsi:type="dcterms:W3CDTF">2023-03-20T11:08:51Z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0x01010072198E0B9DAAC144897FA9BB3EB71E01</vt:lpwstr>
  </property>
</Properties>
</file>