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notesMasterIdLst>
    <p:notesMasterId r:id="rId13"/>
  </p:notesMasterIdLst>
  <p:sldIdLst>
    <p:sldId id="256" r:id="rId2"/>
    <p:sldId id="257" r:id="rId3"/>
    <p:sldId id="259" r:id="rId4"/>
    <p:sldId id="258" r:id="rId5"/>
    <p:sldId id="260" r:id="rId6"/>
    <p:sldId id="261" r:id="rId7"/>
    <p:sldId id="262" r:id="rId8"/>
    <p:sldId id="266" r:id="rId9"/>
    <p:sldId id="263" r:id="rId10"/>
    <p:sldId id="264" r:id="rId11"/>
    <p:sldId id="2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130" autoAdjust="0"/>
  </p:normalViewPr>
  <p:slideViewPr>
    <p:cSldViewPr snapToGrid="0" snapToObjects="1">
      <p:cViewPr>
        <p:scale>
          <a:sx n="75" d="100"/>
          <a:sy n="75" d="100"/>
        </p:scale>
        <p:origin x="-776" y="-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C2494F-42A8-D84E-A97D-36047FF178EA}" type="datetimeFigureOut">
              <a:rPr lang="fi-FI" smtClean="0"/>
              <a:t>6.10.16</a:t>
            </a:fld>
            <a:endParaRPr lang="fi-FI"/>
          </a:p>
        </p:txBody>
      </p:sp>
      <p:sp>
        <p:nvSpPr>
          <p:cNvPr id="4" name="Dian kuvan paikkamerkki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0475B1-504C-3B4B-89F9-AD705D223694}" type="slidenum">
              <a:rPr lang="fi-FI" smtClean="0"/>
              <a:t>‹#›</a:t>
            </a:fld>
            <a:endParaRPr lang="fi-FI"/>
          </a:p>
        </p:txBody>
      </p:sp>
    </p:spTree>
    <p:extLst>
      <p:ext uri="{BB962C8B-B14F-4D97-AF65-F5344CB8AC3E}">
        <p14:creationId xmlns:p14="http://schemas.microsoft.com/office/powerpoint/2010/main" val="205635152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DE0475B1-504C-3B4B-89F9-AD705D223694}" type="slidenum">
              <a:rPr lang="fi-FI" smtClean="0"/>
              <a:t>1</a:t>
            </a:fld>
            <a:endParaRPr lang="fi-FI"/>
          </a:p>
        </p:txBody>
      </p:sp>
    </p:spTree>
    <p:extLst>
      <p:ext uri="{BB962C8B-B14F-4D97-AF65-F5344CB8AC3E}">
        <p14:creationId xmlns:p14="http://schemas.microsoft.com/office/powerpoint/2010/main" val="2554879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i-FI" sz="1200" kern="1200" dirty="0" smtClean="0">
                <a:solidFill>
                  <a:schemeClr val="tx1"/>
                </a:solidFill>
                <a:effectLst/>
                <a:latin typeface="+mn-lt"/>
                <a:ea typeface="+mn-ea"/>
                <a:cs typeface="+mn-cs"/>
              </a:rPr>
              <a:t>Esim. Matikassa ei analysoida kuvioiden fyysisiä ominaisuuksia (ympyrän kaarella ei oikeasti ole paksuutta ollenkaan). Esim. historiassa kuvituskuvia tai vaikkapa ajankuvaa selittäviä kuvia. Esim. fysiikassa kuvalliset mallit kuten atomimalli, joka ei ole atomin näköinen. Esim. biologiassa muokattuja kuvia elimistä (kuten poikkileikkaus silmästä). Esim. entä kielten oppikirjat (kuvituskuvia, sisältöä avaavia kuvioita jne.). Keitä/millaista oppimista kuvat palvelevat? </a:t>
            </a:r>
            <a:endParaRPr lang="fi-FI" dirty="0" smtClean="0">
              <a:effectLst/>
            </a:endParaRPr>
          </a:p>
          <a:p>
            <a:endParaRPr lang="fi-FI" dirty="0"/>
          </a:p>
        </p:txBody>
      </p:sp>
      <p:sp>
        <p:nvSpPr>
          <p:cNvPr id="4" name="Dian numeron paikkamerkki 3"/>
          <p:cNvSpPr>
            <a:spLocks noGrp="1"/>
          </p:cNvSpPr>
          <p:nvPr>
            <p:ph type="sldNum" sz="quarter" idx="10"/>
          </p:nvPr>
        </p:nvSpPr>
        <p:spPr/>
        <p:txBody>
          <a:bodyPr/>
          <a:lstStyle/>
          <a:p>
            <a:fld id="{DE0475B1-504C-3B4B-89F9-AD705D223694}" type="slidenum">
              <a:rPr lang="fi-FI" smtClean="0"/>
              <a:t>7</a:t>
            </a:fld>
            <a:endParaRPr lang="fi-FI"/>
          </a:p>
        </p:txBody>
      </p:sp>
    </p:spTree>
    <p:extLst>
      <p:ext uri="{BB962C8B-B14F-4D97-AF65-F5344CB8AC3E}">
        <p14:creationId xmlns:p14="http://schemas.microsoft.com/office/powerpoint/2010/main" val="2964060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10" name="Rounded Rectangle 9"/>
          <p:cNvSpPr/>
          <p:nvPr/>
        </p:nvSpPr>
        <p:spPr>
          <a:xfrm rot="20707748">
            <a:off x="-617539" y="-652551"/>
            <a:ext cx="6664606" cy="3942692"/>
          </a:xfrm>
          <a:custGeom>
            <a:avLst/>
            <a:gdLst/>
            <a:ahLst/>
            <a:cxnLst/>
            <a:rect l="l" t="t" r="r" b="b"/>
            <a:pathLst>
              <a:path w="6664606" h="3942692">
                <a:moveTo>
                  <a:pt x="1046923" y="0"/>
                </a:moveTo>
                <a:lnTo>
                  <a:pt x="6664606" y="1491692"/>
                </a:lnTo>
                <a:lnTo>
                  <a:pt x="6664606" y="3860602"/>
                </a:lnTo>
                <a:cubicBezTo>
                  <a:pt x="6664606" y="3905939"/>
                  <a:pt x="6627853" y="3942692"/>
                  <a:pt x="6582516" y="3942692"/>
                </a:cubicBezTo>
                <a:lnTo>
                  <a:pt x="0" y="3942692"/>
                </a:lnTo>
                <a:close/>
              </a:path>
            </a:pathLst>
          </a:custGeom>
          <a:solidFill>
            <a:schemeClr val="bg1">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rot="20707748">
            <a:off x="6168153" y="-441831"/>
            <a:ext cx="3126510" cy="2426476"/>
          </a:xfrm>
          <a:custGeom>
            <a:avLst/>
            <a:gdLst/>
            <a:ahLst/>
            <a:cxnLst/>
            <a:rect l="l" t="t" r="r" b="b"/>
            <a:pathLst>
              <a:path w="3126510" h="2426476">
                <a:moveTo>
                  <a:pt x="0" y="0"/>
                </a:moveTo>
                <a:lnTo>
                  <a:pt x="3126510" y="830198"/>
                </a:lnTo>
                <a:lnTo>
                  <a:pt x="2702642" y="2426476"/>
                </a:lnTo>
                <a:lnTo>
                  <a:pt x="82091" y="2426476"/>
                </a:lnTo>
                <a:cubicBezTo>
                  <a:pt x="36754" y="2426475"/>
                  <a:pt x="1" y="2389722"/>
                  <a:pt x="1" y="2344385"/>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rot="20707748">
            <a:off x="7144098" y="2001564"/>
            <a:ext cx="2679455" cy="4946037"/>
          </a:xfrm>
          <a:custGeom>
            <a:avLst/>
            <a:gdLst/>
            <a:ahLst/>
            <a:cxnLst/>
            <a:rect l="l" t="t" r="r" b="b"/>
            <a:pathLst>
              <a:path w="2679455" h="4946037">
                <a:moveTo>
                  <a:pt x="2679455" y="0"/>
                </a:moveTo>
                <a:lnTo>
                  <a:pt x="1366108" y="4946037"/>
                </a:lnTo>
                <a:lnTo>
                  <a:pt x="0" y="4583288"/>
                </a:lnTo>
                <a:lnTo>
                  <a:pt x="0" y="82090"/>
                </a:lnTo>
                <a:cubicBezTo>
                  <a:pt x="0" y="36753"/>
                  <a:pt x="36753" y="0"/>
                  <a:pt x="82090" y="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20707748">
            <a:off x="-205621" y="3323292"/>
            <a:ext cx="7378073" cy="4557796"/>
          </a:xfrm>
          <a:custGeom>
            <a:avLst/>
            <a:gdLst/>
            <a:ahLst/>
            <a:cxnLst/>
            <a:rect l="l" t="t" r="r" b="b"/>
            <a:pathLst>
              <a:path w="7378073" h="4557796">
                <a:moveTo>
                  <a:pt x="7327936" y="6451"/>
                </a:moveTo>
                <a:cubicBezTo>
                  <a:pt x="7357400" y="18913"/>
                  <a:pt x="7378073" y="48087"/>
                  <a:pt x="7378073" y="82090"/>
                </a:cubicBezTo>
                <a:lnTo>
                  <a:pt x="7378073" y="4557796"/>
                </a:lnTo>
                <a:lnTo>
                  <a:pt x="0" y="2598658"/>
                </a:lnTo>
                <a:lnTo>
                  <a:pt x="690034" y="0"/>
                </a:lnTo>
                <a:lnTo>
                  <a:pt x="7295983" y="0"/>
                </a:lnTo>
                <a:cubicBezTo>
                  <a:pt x="7307317" y="0"/>
                  <a:pt x="7318115" y="2297"/>
                  <a:pt x="7327936"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900000">
            <a:off x="547834" y="3632676"/>
            <a:ext cx="5985159" cy="1606102"/>
          </a:xfrm>
        </p:spPr>
        <p:txBody>
          <a:bodyPr>
            <a:normAutofit/>
          </a:bodyPr>
          <a:lstStyle>
            <a:lvl1pPr>
              <a:lnSpc>
                <a:spcPts val="6000"/>
              </a:lnSpc>
              <a:defRPr sz="6000">
                <a:solidFill>
                  <a:schemeClr val="tx1"/>
                </a:solidFill>
              </a:defRPr>
            </a:lvl1pPr>
          </a:lstStyle>
          <a:p>
            <a:r>
              <a:rPr lang="fi-FI" smtClean="0"/>
              <a:t>Muokkaa perustyylejä naps.</a:t>
            </a:r>
            <a:endParaRPr lang="en-US" dirty="0"/>
          </a:p>
        </p:txBody>
      </p:sp>
      <p:sp>
        <p:nvSpPr>
          <p:cNvPr id="3" name="Subtitle 2"/>
          <p:cNvSpPr>
            <a:spLocks noGrp="1"/>
          </p:cNvSpPr>
          <p:nvPr>
            <p:ph type="subTitle" idx="1"/>
          </p:nvPr>
        </p:nvSpPr>
        <p:spPr>
          <a:xfrm rot="-900000">
            <a:off x="2201145" y="5027230"/>
            <a:ext cx="4655297" cy="1128495"/>
          </a:xfrm>
        </p:spPr>
        <p:txBody>
          <a:bodyPr>
            <a:normAutofit/>
          </a:bodyPr>
          <a:lstStyle>
            <a:lvl1pPr marL="0" indent="0" algn="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t>
            </a:r>
            <a:endParaRPr lang="en-US" dirty="0"/>
          </a:p>
        </p:txBody>
      </p:sp>
      <p:sp>
        <p:nvSpPr>
          <p:cNvPr id="4" name="Date Placeholder 3"/>
          <p:cNvSpPr>
            <a:spLocks noGrp="1"/>
          </p:cNvSpPr>
          <p:nvPr>
            <p:ph type="dt" sz="half" idx="10"/>
          </p:nvPr>
        </p:nvSpPr>
        <p:spPr>
          <a:xfrm rot="-900000">
            <a:off x="6741465" y="2313285"/>
            <a:ext cx="1524000" cy="365125"/>
          </a:xfrm>
        </p:spPr>
        <p:txBody>
          <a:bodyPr/>
          <a:lstStyle>
            <a:lvl1pPr algn="l">
              <a:defRPr sz="1800">
                <a:solidFill>
                  <a:schemeClr val="tx1"/>
                </a:solidFill>
              </a:defRPr>
            </a:lvl1pPr>
          </a:lstStyle>
          <a:p>
            <a:fld id="{D140825E-4A15-4D39-8176-1F07E904CB30}" type="datetimeFigureOut">
              <a:rPr lang="en-US" smtClean="0"/>
              <a:t>6.10.16</a:t>
            </a:fld>
            <a:endParaRPr lang="en-US"/>
          </a:p>
        </p:txBody>
      </p:sp>
      <p:sp>
        <p:nvSpPr>
          <p:cNvPr id="5" name="Footer Placeholder 4"/>
          <p:cNvSpPr>
            <a:spLocks noGrp="1"/>
          </p:cNvSpPr>
          <p:nvPr>
            <p:ph type="ftr" sz="quarter" idx="11"/>
          </p:nvPr>
        </p:nvSpPr>
        <p:spPr>
          <a:xfrm rot="-900000">
            <a:off x="6551292" y="1528629"/>
            <a:ext cx="2465987" cy="365125"/>
          </a:xfrm>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p:nvPr>
        </p:nvSpPr>
        <p:spPr>
          <a:xfrm rot="-900000">
            <a:off x="6451719" y="1162062"/>
            <a:ext cx="2133600" cy="421038"/>
          </a:xfrm>
        </p:spPr>
        <p:txBody>
          <a:bodyPr anchor="ctr"/>
          <a:lstStyle>
            <a:lvl1pPr algn="l">
              <a:defRPr sz="2400">
                <a:solidFill>
                  <a:schemeClr val="tx1"/>
                </a:solidFill>
              </a:defRPr>
            </a:lvl1pPr>
          </a:lstStyle>
          <a:p>
            <a:fld id="{93E4AAA4-6363-4581-962D-1ACCC2D600C5}" type="slidenum">
              <a:rPr lang="en-US" smtClean="0"/>
              <a:t>‹#›</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12" name="Rounded Rectangle 11"/>
          <p:cNvSpPr/>
          <p:nvPr/>
        </p:nvSpPr>
        <p:spPr>
          <a:xfrm rot="20707748">
            <a:off x="-895918" y="-766298"/>
            <a:ext cx="8332816" cy="5894380"/>
          </a:xfrm>
          <a:custGeom>
            <a:avLst/>
            <a:gdLst/>
            <a:ahLst/>
            <a:cxnLst/>
            <a:rect l="l" t="t" r="r" b="b"/>
            <a:pathLst>
              <a:path w="8332816" h="5894380">
                <a:moveTo>
                  <a:pt x="1565164" y="0"/>
                </a:moveTo>
                <a:lnTo>
                  <a:pt x="8332816" y="1797049"/>
                </a:lnTo>
                <a:lnTo>
                  <a:pt x="8332816" y="5812290"/>
                </a:lnTo>
                <a:cubicBezTo>
                  <a:pt x="8332816" y="5857627"/>
                  <a:pt x="8296063" y="5894380"/>
                  <a:pt x="8250726" y="5894380"/>
                </a:cubicBezTo>
                <a:lnTo>
                  <a:pt x="0" y="5894380"/>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20707748">
            <a:off x="64746" y="5089618"/>
            <a:ext cx="8528044" cy="2911464"/>
          </a:xfrm>
          <a:custGeom>
            <a:avLst/>
            <a:gdLst/>
            <a:ahLst/>
            <a:cxnLst/>
            <a:rect l="l" t="t" r="r" b="b"/>
            <a:pathLst>
              <a:path w="8528044" h="2911464">
                <a:moveTo>
                  <a:pt x="8477907" y="6451"/>
                </a:moveTo>
                <a:cubicBezTo>
                  <a:pt x="8507371" y="18913"/>
                  <a:pt x="8528044" y="48087"/>
                  <a:pt x="8528044" y="82090"/>
                </a:cubicBezTo>
                <a:lnTo>
                  <a:pt x="8528044" y="2911464"/>
                </a:lnTo>
                <a:lnTo>
                  <a:pt x="0" y="646970"/>
                </a:lnTo>
                <a:lnTo>
                  <a:pt x="171794" y="0"/>
                </a:lnTo>
                <a:lnTo>
                  <a:pt x="8445954" y="0"/>
                </a:lnTo>
                <a:cubicBezTo>
                  <a:pt x="8457288" y="0"/>
                  <a:pt x="8468086" y="2297"/>
                  <a:pt x="847790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0707748">
            <a:off x="8533928" y="3839503"/>
            <a:ext cx="1011244" cy="2994350"/>
          </a:xfrm>
          <a:custGeom>
            <a:avLst/>
            <a:gdLst/>
            <a:ahLst/>
            <a:cxnLst/>
            <a:rect l="l" t="t" r="r" b="b"/>
            <a:pathLst>
              <a:path w="1011244" h="2994350">
                <a:moveTo>
                  <a:pt x="1011244" y="0"/>
                </a:moveTo>
                <a:lnTo>
                  <a:pt x="216140" y="2994350"/>
                </a:lnTo>
                <a:lnTo>
                  <a:pt x="0" y="2936957"/>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0707748">
            <a:off x="7588490" y="-321837"/>
            <a:ext cx="1976541" cy="4072806"/>
          </a:xfrm>
          <a:custGeom>
            <a:avLst/>
            <a:gdLst/>
            <a:ahLst/>
            <a:cxnLst/>
            <a:rect l="l" t="t" r="r" b="b"/>
            <a:pathLst>
              <a:path w="1976541" h="4072806">
                <a:moveTo>
                  <a:pt x="0" y="0"/>
                </a:moveTo>
                <a:lnTo>
                  <a:pt x="1976541" y="524841"/>
                </a:lnTo>
                <a:lnTo>
                  <a:pt x="1034432" y="4072806"/>
                </a:lnTo>
                <a:lnTo>
                  <a:pt x="82090" y="4072806"/>
                </a:lnTo>
                <a:cubicBezTo>
                  <a:pt x="36753" y="4072806"/>
                  <a:pt x="0" y="4036053"/>
                  <a:pt x="0" y="399071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900000">
            <a:off x="3183882" y="4760430"/>
            <a:ext cx="5004753" cy="1299542"/>
          </a:xfrm>
        </p:spPr>
        <p:txBody>
          <a:bodyPr anchor="t"/>
          <a:lstStyle/>
          <a:p>
            <a:r>
              <a:rPr lang="fi-FI" smtClean="0"/>
              <a:t>Muokkaa perustyylejä naps.</a:t>
            </a:r>
            <a:endParaRPr lang="en-US"/>
          </a:p>
        </p:txBody>
      </p:sp>
      <p:sp>
        <p:nvSpPr>
          <p:cNvPr id="3" name="Vertical Text Placeholder 2"/>
          <p:cNvSpPr>
            <a:spLocks noGrp="1"/>
          </p:cNvSpPr>
          <p:nvPr>
            <p:ph type="body" orient="vert" idx="1"/>
          </p:nvPr>
        </p:nvSpPr>
        <p:spPr>
          <a:xfrm rot="-900000">
            <a:off x="781854" y="984581"/>
            <a:ext cx="6581279" cy="3604759"/>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Date Placeholder 3"/>
          <p:cNvSpPr>
            <a:spLocks noGrp="1"/>
          </p:cNvSpPr>
          <p:nvPr>
            <p:ph type="dt" sz="half" idx="10"/>
          </p:nvPr>
        </p:nvSpPr>
        <p:spPr>
          <a:xfrm rot="-900000">
            <a:off x="6996405" y="6238502"/>
            <a:ext cx="1524000" cy="365125"/>
          </a:xfrm>
        </p:spPr>
        <p:txBody>
          <a:bodyPr/>
          <a:lstStyle/>
          <a:p>
            <a:fld id="{8F1B69E8-23E9-4C1F-AA2B-3C5BA6EDBEAE}" type="datetimeFigureOut">
              <a:rPr lang="en-US" smtClean="0"/>
              <a:t>6.10.16</a:t>
            </a:fld>
            <a:endParaRPr lang="en-US"/>
          </a:p>
        </p:txBody>
      </p:sp>
      <p:sp>
        <p:nvSpPr>
          <p:cNvPr id="5" name="Footer Placeholder 4"/>
          <p:cNvSpPr>
            <a:spLocks noGrp="1"/>
          </p:cNvSpPr>
          <p:nvPr>
            <p:ph type="ftr" sz="quarter" idx="11"/>
          </p:nvPr>
        </p:nvSpPr>
        <p:spPr>
          <a:xfrm rot="-900000">
            <a:off x="5321849" y="6094794"/>
            <a:ext cx="3124200" cy="365125"/>
          </a:xfrm>
        </p:spPr>
        <p:txBody>
          <a:bodyPr/>
          <a:lstStyle>
            <a:lvl1pPr algn="r">
              <a:defRPr/>
            </a:lvl1pPr>
          </a:lstStyle>
          <a:p>
            <a:endParaRPr lang="en-US"/>
          </a:p>
        </p:txBody>
      </p:sp>
      <p:sp>
        <p:nvSpPr>
          <p:cNvPr id="6" name="Slide Number Placeholder 5"/>
          <p:cNvSpPr>
            <a:spLocks noGrp="1"/>
          </p:cNvSpPr>
          <p:nvPr>
            <p:ph type="sldNum" sz="quarter" idx="12"/>
          </p:nvPr>
        </p:nvSpPr>
        <p:spPr>
          <a:xfrm rot="-900000">
            <a:off x="8182730" y="3246937"/>
            <a:ext cx="907445" cy="365125"/>
          </a:xfrm>
        </p:spPr>
        <p:txBody>
          <a:bodyPr/>
          <a:lstStyle>
            <a:lvl1pPr algn="l">
              <a:defRPr/>
            </a:lvl1pPr>
          </a:lstStyle>
          <a:p>
            <a:fld id="{4382A7F7-08BF-4252-8141-63FB96055BBB}" type="slidenum">
              <a:rPr lang="en-US" smtClean="0"/>
              <a:t>‹#›</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12" name="Rounded Rectangle 11"/>
          <p:cNvSpPr/>
          <p:nvPr/>
        </p:nvSpPr>
        <p:spPr>
          <a:xfrm rot="20707748">
            <a:off x="-882907" y="-626065"/>
            <a:ext cx="7440156" cy="7347127"/>
          </a:xfrm>
          <a:custGeom>
            <a:avLst/>
            <a:gdLst/>
            <a:ahLst/>
            <a:cxnLst/>
            <a:rect l="l" t="t" r="r" b="b"/>
            <a:pathLst>
              <a:path w="7440156" h="7347127">
                <a:moveTo>
                  <a:pt x="1760047" y="0"/>
                </a:moveTo>
                <a:lnTo>
                  <a:pt x="7440156" y="1508269"/>
                </a:lnTo>
                <a:lnTo>
                  <a:pt x="7440156" y="7265037"/>
                </a:lnTo>
                <a:cubicBezTo>
                  <a:pt x="7440156" y="7310374"/>
                  <a:pt x="7403403" y="7347127"/>
                  <a:pt x="7358066" y="7347127"/>
                </a:cubicBezTo>
                <a:lnTo>
                  <a:pt x="2707078" y="7347127"/>
                </a:lnTo>
                <a:lnTo>
                  <a:pt x="0" y="6628304"/>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20707748">
            <a:off x="3227235" y="6274264"/>
            <a:ext cx="4396677" cy="1167472"/>
          </a:xfrm>
          <a:custGeom>
            <a:avLst/>
            <a:gdLst/>
            <a:ahLst/>
            <a:cxnLst/>
            <a:rect l="l" t="t" r="r" b="b"/>
            <a:pathLst>
              <a:path w="4396677" h="1167472">
                <a:moveTo>
                  <a:pt x="4346539" y="6451"/>
                </a:moveTo>
                <a:cubicBezTo>
                  <a:pt x="4376003" y="18913"/>
                  <a:pt x="4396677" y="48087"/>
                  <a:pt x="4396677" y="82090"/>
                </a:cubicBezTo>
                <a:lnTo>
                  <a:pt x="4396677" y="1167472"/>
                </a:lnTo>
                <a:lnTo>
                  <a:pt x="0" y="0"/>
                </a:lnTo>
                <a:lnTo>
                  <a:pt x="4314586" y="0"/>
                </a:lnTo>
                <a:cubicBezTo>
                  <a:pt x="4325920" y="0"/>
                  <a:pt x="4336718" y="2297"/>
                  <a:pt x="4346539"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0707748">
            <a:off x="7659524" y="5459724"/>
            <a:ext cx="1710569" cy="1538689"/>
          </a:xfrm>
          <a:custGeom>
            <a:avLst/>
            <a:gdLst/>
            <a:ahLst/>
            <a:cxnLst/>
            <a:rect l="l" t="t" r="r" b="b"/>
            <a:pathLst>
              <a:path w="1710569" h="1538689">
                <a:moveTo>
                  <a:pt x="1710569" y="1"/>
                </a:moveTo>
                <a:lnTo>
                  <a:pt x="1301993" y="1538689"/>
                </a:lnTo>
                <a:lnTo>
                  <a:pt x="0" y="1192965"/>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0707748">
            <a:off x="6666426" y="-490731"/>
            <a:ext cx="3065776" cy="5811871"/>
          </a:xfrm>
          <a:custGeom>
            <a:avLst/>
            <a:gdLst/>
            <a:ahLst/>
            <a:cxnLst/>
            <a:rect l="l" t="t" r="r" b="b"/>
            <a:pathLst>
              <a:path w="3065776" h="5811871">
                <a:moveTo>
                  <a:pt x="0" y="0"/>
                </a:moveTo>
                <a:lnTo>
                  <a:pt x="3065776" y="814071"/>
                </a:lnTo>
                <a:lnTo>
                  <a:pt x="1738684" y="5811871"/>
                </a:lnTo>
                <a:lnTo>
                  <a:pt x="82090" y="5811871"/>
                </a:lnTo>
                <a:cubicBezTo>
                  <a:pt x="36753" y="5811871"/>
                  <a:pt x="0" y="5775118"/>
                  <a:pt x="0" y="572978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rot="-900000">
            <a:off x="6793335" y="511413"/>
            <a:ext cx="1435608" cy="4818888"/>
          </a:xfrm>
        </p:spPr>
        <p:txBody>
          <a:bodyPr vert="eaVert"/>
          <a:lstStyle/>
          <a:p>
            <a:r>
              <a:rPr lang="fi-FI" smtClean="0"/>
              <a:t>Muokkaa perustyylejä naps.</a:t>
            </a:r>
            <a:endParaRPr lang="en-US" dirty="0"/>
          </a:p>
        </p:txBody>
      </p:sp>
      <p:sp>
        <p:nvSpPr>
          <p:cNvPr id="3" name="Vertical Text Placeholder 2"/>
          <p:cNvSpPr>
            <a:spLocks noGrp="1"/>
          </p:cNvSpPr>
          <p:nvPr>
            <p:ph type="body" orient="vert" idx="1"/>
          </p:nvPr>
        </p:nvSpPr>
        <p:spPr>
          <a:xfrm rot="-900000">
            <a:off x="967762" y="1075673"/>
            <a:ext cx="5398955" cy="508826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a:xfrm rot="-900000">
            <a:off x="7754112" y="5888736"/>
            <a:ext cx="1243584" cy="365125"/>
          </a:xfrm>
        </p:spPr>
        <p:txBody>
          <a:bodyPr/>
          <a:lstStyle>
            <a:lvl1pPr algn="l">
              <a:defRPr/>
            </a:lvl1pPr>
          </a:lstStyle>
          <a:p>
            <a:fld id="{8F1B69E8-23E9-4C1F-AA2B-3C5BA6EDBEAE}" type="datetimeFigureOut">
              <a:rPr lang="en-US" smtClean="0"/>
              <a:t>6.10.16</a:t>
            </a:fld>
            <a:endParaRPr lang="en-US"/>
          </a:p>
        </p:txBody>
      </p:sp>
      <p:sp>
        <p:nvSpPr>
          <p:cNvPr id="5" name="Footer Placeholder 4"/>
          <p:cNvSpPr>
            <a:spLocks noGrp="1"/>
          </p:cNvSpPr>
          <p:nvPr>
            <p:ph type="ftr" sz="quarter" idx="11"/>
          </p:nvPr>
        </p:nvSpPr>
        <p:spPr>
          <a:xfrm rot="-900000">
            <a:off x="4997808" y="6188244"/>
            <a:ext cx="2380306" cy="365125"/>
          </a:xfrm>
        </p:spPr>
        <p:txBody>
          <a:bodyPr/>
          <a:lstStyle>
            <a:lvl1pPr algn="r">
              <a:defRPr/>
            </a:lvl1pPr>
          </a:lstStyle>
          <a:p>
            <a:endParaRPr lang="en-US"/>
          </a:p>
        </p:txBody>
      </p:sp>
      <p:sp>
        <p:nvSpPr>
          <p:cNvPr id="6" name="Slide Number Placeholder 5"/>
          <p:cNvSpPr>
            <a:spLocks noGrp="1"/>
          </p:cNvSpPr>
          <p:nvPr>
            <p:ph type="sldNum" sz="quarter" idx="12"/>
          </p:nvPr>
        </p:nvSpPr>
        <p:spPr>
          <a:xfrm rot="-900000">
            <a:off x="7690104" y="5641848"/>
            <a:ext cx="1243584" cy="365125"/>
          </a:xfrm>
        </p:spPr>
        <p:txBody>
          <a:bodyPr/>
          <a:lstStyle>
            <a:lvl1pPr algn="l">
              <a:defRPr/>
            </a:lvl1pPr>
          </a:lstStyle>
          <a:p>
            <a:fld id="{4382A7F7-08BF-4252-8141-63FB96055BBB}" type="slidenum">
              <a:rPr lang="en-US" smtClean="0"/>
              <a:t>‹#›</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9" name="Rounded Rectangle 8"/>
          <p:cNvSpPr/>
          <p:nvPr/>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633894" y="2921988"/>
            <a:ext cx="5064953" cy="1695631"/>
          </a:xfrm>
        </p:spPr>
        <p:txBody>
          <a:bodyPr/>
          <a:lstStyle/>
          <a:p>
            <a:r>
              <a:rPr lang="fi-FI" smtClean="0"/>
              <a:t>Muokkaa perustyylejä naps.</a:t>
            </a:r>
            <a:endParaRPr lang="en-US"/>
          </a:p>
        </p:txBody>
      </p:sp>
      <p:sp>
        <p:nvSpPr>
          <p:cNvPr id="3" name="Content Placeholder 2"/>
          <p:cNvSpPr>
            <a:spLocks noGrp="1"/>
          </p:cNvSpPr>
          <p:nvPr>
            <p:ph idx="1"/>
          </p:nvPr>
        </p:nvSpPr>
        <p:spPr>
          <a:xfrm rot="900000">
            <a:off x="3479028" y="959716"/>
            <a:ext cx="4658735" cy="5077623"/>
          </a:xfrm>
        </p:spPr>
        <p:txBody>
          <a:bodyPr anchor="ct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a:xfrm rot="900000">
            <a:off x="1690988" y="608314"/>
            <a:ext cx="1789355" cy="365125"/>
          </a:xfrm>
        </p:spPr>
        <p:txBody>
          <a:bodyPr/>
          <a:lstStyle/>
          <a:p>
            <a:fld id="{8F1B69E8-23E9-4C1F-AA2B-3C5BA6EDBEAE}" type="datetimeFigureOut">
              <a:rPr lang="en-US" smtClean="0"/>
              <a:t>6.10.16</a:t>
            </a:fld>
            <a:endParaRPr lang="en-US"/>
          </a:p>
        </p:txBody>
      </p:sp>
      <p:sp>
        <p:nvSpPr>
          <p:cNvPr id="5" name="Footer Placeholder 4"/>
          <p:cNvSpPr>
            <a:spLocks noGrp="1"/>
          </p:cNvSpPr>
          <p:nvPr>
            <p:ph type="ftr" sz="quarter" idx="11"/>
          </p:nvPr>
        </p:nvSpPr>
        <p:spPr>
          <a:xfrm rot="900000">
            <a:off x="3103620" y="6177546"/>
            <a:ext cx="2392237" cy="365125"/>
          </a:xfrm>
        </p:spPr>
        <p:txBody>
          <a:bodyPr/>
          <a:lstStyle/>
          <a:p>
            <a:endParaRPr lang="en-US"/>
          </a:p>
        </p:txBody>
      </p:sp>
      <p:sp>
        <p:nvSpPr>
          <p:cNvPr id="6" name="Slide Number Placeholder 5"/>
          <p:cNvSpPr>
            <a:spLocks noGrp="1"/>
          </p:cNvSpPr>
          <p:nvPr>
            <p:ph type="sldNum" sz="quarter" idx="12"/>
          </p:nvPr>
        </p:nvSpPr>
        <p:spPr>
          <a:xfrm rot="900000">
            <a:off x="1265370" y="300797"/>
            <a:ext cx="2287319" cy="365125"/>
          </a:xfrm>
        </p:spPr>
        <p:txBody>
          <a:bodyPr/>
          <a:lstStyle/>
          <a:p>
            <a:fld id="{4382A7F7-08BF-4252-8141-63FB96055BBB}" type="slidenum">
              <a:rPr lang="en-US" smtClean="0"/>
              <a:t>‹#›</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17" name="Rounded Rectangle 16"/>
          <p:cNvSpPr/>
          <p:nvPr/>
        </p:nvSpPr>
        <p:spPr>
          <a:xfrm rot="900000">
            <a:off x="-57216" y="-1017685"/>
            <a:ext cx="7411427" cy="3438177"/>
          </a:xfrm>
          <a:custGeom>
            <a:avLst/>
            <a:gdLst/>
            <a:ahLst/>
            <a:cxnLst/>
            <a:rect l="l" t="t" r="r" b="b"/>
            <a:pathLst>
              <a:path w="7411427" h="3438177">
                <a:moveTo>
                  <a:pt x="0" y="1985886"/>
                </a:moveTo>
                <a:lnTo>
                  <a:pt x="7411427" y="0"/>
                </a:lnTo>
                <a:lnTo>
                  <a:pt x="7411427" y="3356087"/>
                </a:lnTo>
                <a:cubicBezTo>
                  <a:pt x="7411427" y="3401424"/>
                  <a:pt x="7374674" y="3438177"/>
                  <a:pt x="7329337" y="3438177"/>
                </a:cubicBezTo>
                <a:lnTo>
                  <a:pt x="389140" y="3438177"/>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900000">
            <a:off x="-776641" y="2417820"/>
            <a:ext cx="6998365" cy="5080081"/>
          </a:xfrm>
          <a:custGeom>
            <a:avLst/>
            <a:gdLst/>
            <a:ahLst/>
            <a:cxnLst/>
            <a:rect l="l" t="t" r="r" b="b"/>
            <a:pathLst>
              <a:path w="6998365" h="5080081">
                <a:moveTo>
                  <a:pt x="0" y="0"/>
                </a:moveTo>
                <a:lnTo>
                  <a:pt x="6916275" y="0"/>
                </a:lnTo>
                <a:cubicBezTo>
                  <a:pt x="6961612" y="0"/>
                  <a:pt x="6998365" y="36753"/>
                  <a:pt x="6998365" y="82090"/>
                </a:cubicBezTo>
                <a:lnTo>
                  <a:pt x="6998365" y="3569608"/>
                </a:lnTo>
                <a:lnTo>
                  <a:pt x="1361203" y="5080081"/>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900000">
            <a:off x="6338067" y="3775812"/>
            <a:ext cx="3102275" cy="3544033"/>
          </a:xfrm>
          <a:custGeom>
            <a:avLst/>
            <a:gdLst/>
            <a:ahLst/>
            <a:cxnLst/>
            <a:rect l="l" t="t" r="r" b="b"/>
            <a:pathLst>
              <a:path w="3102275" h="3544033">
                <a:moveTo>
                  <a:pt x="50137" y="6451"/>
                </a:moveTo>
                <a:cubicBezTo>
                  <a:pt x="59958" y="2297"/>
                  <a:pt x="70756" y="0"/>
                  <a:pt x="82090" y="0"/>
                </a:cubicBezTo>
                <a:lnTo>
                  <a:pt x="2375388" y="0"/>
                </a:lnTo>
                <a:lnTo>
                  <a:pt x="3102275" y="2712781"/>
                </a:lnTo>
                <a:lnTo>
                  <a:pt x="0" y="3544033"/>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p:cNvSpPr/>
          <p:nvPr/>
        </p:nvSpPr>
        <p:spPr>
          <a:xfrm rot="900000">
            <a:off x="7327879" y="-104312"/>
            <a:ext cx="2350627" cy="3820866"/>
          </a:xfrm>
          <a:custGeom>
            <a:avLst/>
            <a:gdLst/>
            <a:ahLst/>
            <a:cxnLst/>
            <a:rect l="l" t="t" r="r" b="b"/>
            <a:pathLst>
              <a:path w="2350627" h="3820866">
                <a:moveTo>
                  <a:pt x="1" y="355523"/>
                </a:moveTo>
                <a:lnTo>
                  <a:pt x="1326829" y="0"/>
                </a:lnTo>
                <a:lnTo>
                  <a:pt x="2350627" y="3820866"/>
                </a:lnTo>
                <a:lnTo>
                  <a:pt x="82091" y="3820866"/>
                </a:lnTo>
                <a:cubicBezTo>
                  <a:pt x="36754" y="3820866"/>
                  <a:pt x="1" y="3784113"/>
                  <a:pt x="0" y="373877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900000">
            <a:off x="534986" y="2921829"/>
            <a:ext cx="5690855" cy="1570680"/>
          </a:xfrm>
        </p:spPr>
        <p:txBody>
          <a:bodyPr anchor="b">
            <a:noAutofit/>
          </a:bodyPr>
          <a:lstStyle>
            <a:lvl1pPr algn="r">
              <a:defRPr sz="4800" b="0" cap="none" baseline="0"/>
            </a:lvl1pPr>
          </a:lstStyle>
          <a:p>
            <a:r>
              <a:rPr lang="fi-FI" smtClean="0"/>
              <a:t>Muokkaa perustyylejä naps.</a:t>
            </a:r>
            <a:endParaRPr lang="en-US" dirty="0"/>
          </a:p>
        </p:txBody>
      </p:sp>
      <p:sp>
        <p:nvSpPr>
          <p:cNvPr id="3" name="Text Placeholder 2"/>
          <p:cNvSpPr>
            <a:spLocks noGrp="1"/>
          </p:cNvSpPr>
          <p:nvPr>
            <p:ph type="body" idx="1"/>
          </p:nvPr>
        </p:nvSpPr>
        <p:spPr>
          <a:xfrm rot="900000">
            <a:off x="537849" y="4494201"/>
            <a:ext cx="5271544" cy="1500187"/>
          </a:xfrm>
        </p:spPr>
        <p:txBody>
          <a:bodyPr anchor="t">
            <a:normAutofit/>
          </a:bodyPr>
          <a:lstStyle>
            <a:lvl1pPr marL="0" indent="0" algn="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a:xfrm rot="900000">
            <a:off x="6878368" y="3761385"/>
            <a:ext cx="1524000" cy="365125"/>
          </a:xfrm>
        </p:spPr>
        <p:txBody>
          <a:bodyPr/>
          <a:lstStyle>
            <a:lvl1pPr algn="l">
              <a:defRPr/>
            </a:lvl1pPr>
          </a:lstStyle>
          <a:p>
            <a:fld id="{D140825E-4A15-4D39-8176-1F07E904CB30}" type="datetimeFigureOut">
              <a:rPr lang="en-US" smtClean="0"/>
              <a:t>6.10.16</a:t>
            </a:fld>
            <a:endParaRPr lang="en-US"/>
          </a:p>
        </p:txBody>
      </p:sp>
      <p:sp>
        <p:nvSpPr>
          <p:cNvPr id="5" name="Footer Placeholder 4"/>
          <p:cNvSpPr>
            <a:spLocks noGrp="1"/>
          </p:cNvSpPr>
          <p:nvPr>
            <p:ph type="ftr" sz="quarter" idx="11"/>
          </p:nvPr>
        </p:nvSpPr>
        <p:spPr>
          <a:xfrm rot="900000">
            <a:off x="7056965" y="3170795"/>
            <a:ext cx="1926305" cy="365125"/>
          </a:xfrm>
        </p:spPr>
        <p:txBody>
          <a:bodyPr/>
          <a:lstStyle/>
          <a:p>
            <a:endParaRPr lang="en-US"/>
          </a:p>
        </p:txBody>
      </p:sp>
      <p:sp>
        <p:nvSpPr>
          <p:cNvPr id="6" name="Slide Number Placeholder 5"/>
          <p:cNvSpPr>
            <a:spLocks noGrp="1"/>
          </p:cNvSpPr>
          <p:nvPr>
            <p:ph type="sldNum" sz="quarter" idx="12"/>
          </p:nvPr>
        </p:nvSpPr>
        <p:spPr>
          <a:xfrm rot="900000" flipH="1">
            <a:off x="7176363" y="2661157"/>
            <a:ext cx="683979" cy="365125"/>
          </a:xfrm>
        </p:spPr>
        <p:txBody>
          <a:bodyPr/>
          <a:lstStyle>
            <a:lvl1pPr algn="l">
              <a:defRPr/>
            </a:lvl1pPr>
          </a:lstStyle>
          <a:p>
            <a:fld id="{93E4AAA4-6363-4581-962D-1ACCC2D600C5}" type="slidenum">
              <a:rPr lang="en-US" smtClean="0"/>
              <a:t>‹#›</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17" name="Rounded Rectangle 16"/>
          <p:cNvSpPr/>
          <p:nvPr/>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5171893" y="2231024"/>
            <a:ext cx="4820301" cy="1436159"/>
          </a:xfrm>
        </p:spPr>
        <p:txBody>
          <a:bodyPr/>
          <a:lstStyle/>
          <a:p>
            <a:r>
              <a:rPr lang="fi-FI" smtClean="0"/>
              <a:t>Muokkaa perustyylejä naps.</a:t>
            </a:r>
            <a:endParaRPr lang="en-US"/>
          </a:p>
        </p:txBody>
      </p:sp>
      <p:sp>
        <p:nvSpPr>
          <p:cNvPr id="3" name="Content Placeholder 2"/>
          <p:cNvSpPr>
            <a:spLocks noGrp="1"/>
          </p:cNvSpPr>
          <p:nvPr>
            <p:ph sz="half" idx="1"/>
          </p:nvPr>
        </p:nvSpPr>
        <p:spPr>
          <a:xfrm rot="-900000">
            <a:off x="1014439" y="1335061"/>
            <a:ext cx="2578608" cy="4839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Content Placeholder 3"/>
          <p:cNvSpPr>
            <a:spLocks noGrp="1"/>
          </p:cNvSpPr>
          <p:nvPr>
            <p:ph sz="half" idx="2"/>
          </p:nvPr>
        </p:nvSpPr>
        <p:spPr>
          <a:xfrm rot="-900000">
            <a:off x="3701032" y="618005"/>
            <a:ext cx="2580010" cy="4837176"/>
          </a:xfrm>
        </p:spPr>
        <p:txBody>
          <a:bodyPr anchor="t"/>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Date Placeholder 4"/>
          <p:cNvSpPr>
            <a:spLocks noGrp="1"/>
          </p:cNvSpPr>
          <p:nvPr>
            <p:ph type="dt" sz="half" idx="10"/>
          </p:nvPr>
        </p:nvSpPr>
        <p:spPr>
          <a:xfrm rot="-900000">
            <a:off x="7755919" y="5887412"/>
            <a:ext cx="1241980" cy="365125"/>
          </a:xfrm>
        </p:spPr>
        <p:txBody>
          <a:bodyPr/>
          <a:lstStyle>
            <a:lvl1pPr algn="l">
              <a:defRPr/>
            </a:lvl1pPr>
          </a:lstStyle>
          <a:p>
            <a:fld id="{8F1B69E8-23E9-4C1F-AA2B-3C5BA6EDBEAE}" type="datetimeFigureOut">
              <a:rPr lang="en-US" smtClean="0"/>
              <a:t>6.10.16</a:t>
            </a:fld>
            <a:endParaRPr lang="en-US"/>
          </a:p>
        </p:txBody>
      </p:sp>
      <p:sp>
        <p:nvSpPr>
          <p:cNvPr id="6" name="Footer Placeholder 5"/>
          <p:cNvSpPr>
            <a:spLocks noGrp="1"/>
          </p:cNvSpPr>
          <p:nvPr>
            <p:ph type="ftr" sz="quarter" idx="11"/>
          </p:nvPr>
        </p:nvSpPr>
        <p:spPr>
          <a:xfrm rot="-900000">
            <a:off x="4054658" y="5494374"/>
            <a:ext cx="31242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rot="-900000">
            <a:off x="7690164" y="5643110"/>
            <a:ext cx="1241693" cy="365125"/>
          </a:xfrm>
        </p:spPr>
        <p:txBody>
          <a:bodyPr/>
          <a:lstStyle>
            <a:lvl1pPr algn="l">
              <a:defRPr/>
            </a:lvl1pPr>
          </a:lstStyle>
          <a:p>
            <a:fld id="{4382A7F7-08BF-4252-8141-63FB96055BBB}" type="slidenum">
              <a:rPr lang="en-US" smtClean="0"/>
              <a:t>‹#›</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53" name="Rounded Rectangle 52"/>
          <p:cNvSpPr/>
          <p:nvPr/>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5175504" y="2231136"/>
            <a:ext cx="4818888" cy="1435608"/>
          </a:xfrm>
        </p:spPr>
        <p:txBody>
          <a:bodyPr/>
          <a:lstStyle>
            <a:lvl1pPr>
              <a:defRPr/>
            </a:lvl1pPr>
          </a:lstStyle>
          <a:p>
            <a:r>
              <a:rPr lang="fi-FI" smtClean="0"/>
              <a:t>Muokkaa perustyylejä naps.</a:t>
            </a:r>
            <a:endParaRPr lang="en-US"/>
          </a:p>
        </p:txBody>
      </p:sp>
      <p:sp>
        <p:nvSpPr>
          <p:cNvPr id="3" name="Text Placeholder 2"/>
          <p:cNvSpPr>
            <a:spLocks noGrp="1"/>
          </p:cNvSpPr>
          <p:nvPr>
            <p:ph type="body" idx="1"/>
          </p:nvPr>
        </p:nvSpPr>
        <p:spPr>
          <a:xfrm rot="-900000">
            <a:off x="854761" y="1406870"/>
            <a:ext cx="2213148" cy="759866"/>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Content Placeholder 3"/>
          <p:cNvSpPr>
            <a:spLocks noGrp="1"/>
          </p:cNvSpPr>
          <p:nvPr>
            <p:ph sz="half" idx="2"/>
          </p:nvPr>
        </p:nvSpPr>
        <p:spPr>
          <a:xfrm rot="-900000">
            <a:off x="1120518" y="2227895"/>
            <a:ext cx="2578608" cy="3938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5" name="Text Placeholder 4"/>
          <p:cNvSpPr>
            <a:spLocks noGrp="1"/>
          </p:cNvSpPr>
          <p:nvPr>
            <p:ph type="body" sz="quarter" idx="3"/>
          </p:nvPr>
        </p:nvSpPr>
        <p:spPr>
          <a:xfrm rot="-900000">
            <a:off x="3535709" y="687503"/>
            <a:ext cx="2214753" cy="753043"/>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Content Placeholder 5"/>
          <p:cNvSpPr>
            <a:spLocks noGrp="1"/>
          </p:cNvSpPr>
          <p:nvPr>
            <p:ph sz="quarter" idx="4"/>
          </p:nvPr>
        </p:nvSpPr>
        <p:spPr>
          <a:xfrm rot="-900000">
            <a:off x="3808498" y="1495882"/>
            <a:ext cx="2578608" cy="39559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7" name="Date Placeholder 6"/>
          <p:cNvSpPr>
            <a:spLocks noGrp="1"/>
          </p:cNvSpPr>
          <p:nvPr>
            <p:ph type="dt" sz="half" idx="10"/>
          </p:nvPr>
        </p:nvSpPr>
        <p:spPr>
          <a:xfrm rot="-900000">
            <a:off x="7754112" y="5888736"/>
            <a:ext cx="1243584" cy="365125"/>
          </a:xfrm>
        </p:spPr>
        <p:txBody>
          <a:bodyPr/>
          <a:lstStyle>
            <a:lvl1pPr algn="l">
              <a:defRPr/>
            </a:lvl1pPr>
          </a:lstStyle>
          <a:p>
            <a:fld id="{8F1B69E8-23E9-4C1F-AA2B-3C5BA6EDBEAE}" type="datetimeFigureOut">
              <a:rPr lang="en-US" smtClean="0"/>
              <a:t>6.10.16</a:t>
            </a:fld>
            <a:endParaRPr lang="en-US"/>
          </a:p>
        </p:txBody>
      </p:sp>
      <p:sp>
        <p:nvSpPr>
          <p:cNvPr id="8" name="Footer Placeholder 7"/>
          <p:cNvSpPr>
            <a:spLocks noGrp="1"/>
          </p:cNvSpPr>
          <p:nvPr>
            <p:ph type="ftr" sz="quarter" idx="11"/>
          </p:nvPr>
        </p:nvSpPr>
        <p:spPr>
          <a:xfrm rot="-900000">
            <a:off x="4050792" y="5495544"/>
            <a:ext cx="3124200" cy="365125"/>
          </a:xfrm>
        </p:spPr>
        <p:txBody>
          <a:bodyPr/>
          <a:lstStyle>
            <a:lvl1pPr algn="r">
              <a:defRPr/>
            </a:lvl1pPr>
          </a:lstStyle>
          <a:p>
            <a:endParaRPr lang="en-US"/>
          </a:p>
        </p:txBody>
      </p:sp>
      <p:sp>
        <p:nvSpPr>
          <p:cNvPr id="9" name="Slide Number Placeholder 8"/>
          <p:cNvSpPr>
            <a:spLocks noGrp="1"/>
          </p:cNvSpPr>
          <p:nvPr>
            <p:ph type="sldNum" sz="quarter" idx="12"/>
          </p:nvPr>
        </p:nvSpPr>
        <p:spPr>
          <a:xfrm rot="-900000">
            <a:off x="7690104" y="5641848"/>
            <a:ext cx="1243584" cy="365125"/>
          </a:xfrm>
        </p:spPr>
        <p:txBody>
          <a:bodyPr/>
          <a:lstStyle>
            <a:lvl1pPr algn="l">
              <a:defRPr/>
            </a:lvl1pPr>
          </a:lstStyle>
          <a:p>
            <a:fld id="{4382A7F7-08BF-4252-8141-63FB96055BBB}" type="slidenum">
              <a:rPr lang="en-US" smtClean="0"/>
              <a:t>‹#›</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1" name="Rounded Rectangle 20"/>
          <p:cNvSpPr/>
          <p:nvPr/>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630936" y="2926080"/>
            <a:ext cx="5065776" cy="1691640"/>
          </a:xfrm>
        </p:spPr>
        <p:txBody>
          <a:bodyPr/>
          <a:lstStyle/>
          <a:p>
            <a:r>
              <a:rPr lang="fi-FI" smtClean="0"/>
              <a:t>Muokkaa perustyylejä naps.</a:t>
            </a:r>
            <a:endParaRPr lang="en-US"/>
          </a:p>
        </p:txBody>
      </p:sp>
      <p:sp>
        <p:nvSpPr>
          <p:cNvPr id="3" name="Date Placeholder 2"/>
          <p:cNvSpPr>
            <a:spLocks noGrp="1"/>
          </p:cNvSpPr>
          <p:nvPr>
            <p:ph type="dt" sz="half" idx="10"/>
          </p:nvPr>
        </p:nvSpPr>
        <p:spPr>
          <a:xfrm rot="900000">
            <a:off x="1691640" y="612648"/>
            <a:ext cx="1792224" cy="365125"/>
          </a:xfrm>
        </p:spPr>
        <p:txBody>
          <a:bodyPr/>
          <a:lstStyle/>
          <a:p>
            <a:fld id="{8F1B69E8-23E9-4C1F-AA2B-3C5BA6EDBEAE}" type="datetimeFigureOut">
              <a:rPr lang="en-US" smtClean="0"/>
              <a:t>6.10.16</a:t>
            </a:fld>
            <a:endParaRPr lang="en-US"/>
          </a:p>
        </p:txBody>
      </p:sp>
      <p:sp>
        <p:nvSpPr>
          <p:cNvPr id="4" name="Footer Placeholder 3"/>
          <p:cNvSpPr>
            <a:spLocks noGrp="1"/>
          </p:cNvSpPr>
          <p:nvPr>
            <p:ph type="ftr" sz="quarter" idx="11"/>
          </p:nvPr>
        </p:nvSpPr>
        <p:spPr>
          <a:xfrm rot="900000">
            <a:off x="2493721" y="6101033"/>
            <a:ext cx="3052113" cy="365125"/>
          </a:xfrm>
        </p:spPr>
        <p:txBody>
          <a:bodyPr/>
          <a:lstStyle/>
          <a:p>
            <a:endParaRPr lang="en-US"/>
          </a:p>
        </p:txBody>
      </p:sp>
      <p:sp>
        <p:nvSpPr>
          <p:cNvPr id="5" name="Slide Number Placeholder 4"/>
          <p:cNvSpPr>
            <a:spLocks noGrp="1"/>
          </p:cNvSpPr>
          <p:nvPr>
            <p:ph type="sldNum" sz="quarter" idx="12"/>
          </p:nvPr>
        </p:nvSpPr>
        <p:spPr>
          <a:xfrm rot="900000">
            <a:off x="1261872" y="301752"/>
            <a:ext cx="2286000" cy="365125"/>
          </a:xfrm>
        </p:spPr>
        <p:txBody>
          <a:bodyPr/>
          <a:lstStyle/>
          <a:p>
            <a:fld id="{4382A7F7-08BF-4252-8141-63FB96055BBB}" type="slidenum">
              <a:rPr lang="en-US" smtClean="0"/>
              <a:t>‹#›</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12" name="Rounded Rectangle 11"/>
          <p:cNvSpPr/>
          <p:nvPr/>
        </p:nvSpPr>
        <p:spPr>
          <a:xfrm rot="900000">
            <a:off x="-372248" y="-1218153"/>
            <a:ext cx="8577953" cy="6344114"/>
          </a:xfrm>
          <a:custGeom>
            <a:avLst/>
            <a:gdLst/>
            <a:ahLst/>
            <a:cxnLst/>
            <a:rect l="l" t="t" r="r" b="b"/>
            <a:pathLst>
              <a:path w="8577953" h="6344114">
                <a:moveTo>
                  <a:pt x="0" y="2298455"/>
                </a:moveTo>
                <a:lnTo>
                  <a:pt x="8577953" y="0"/>
                </a:lnTo>
                <a:lnTo>
                  <a:pt x="8577953" y="6262024"/>
                </a:lnTo>
                <a:cubicBezTo>
                  <a:pt x="8577953" y="6307361"/>
                  <a:pt x="8541200" y="6344113"/>
                  <a:pt x="8495863" y="6344113"/>
                </a:cubicBezTo>
                <a:lnTo>
                  <a:pt x="1084031" y="634411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900000">
            <a:off x="-449071" y="5207889"/>
            <a:ext cx="7470000" cy="2486713"/>
          </a:xfrm>
          <a:custGeom>
            <a:avLst/>
            <a:gdLst/>
            <a:ahLst/>
            <a:cxnLst/>
            <a:rect l="l" t="t" r="r" b="b"/>
            <a:pathLst>
              <a:path w="7470000" h="2486713">
                <a:moveTo>
                  <a:pt x="0" y="0"/>
                </a:moveTo>
                <a:lnTo>
                  <a:pt x="7387910" y="0"/>
                </a:lnTo>
                <a:cubicBezTo>
                  <a:pt x="7433247" y="0"/>
                  <a:pt x="7470000" y="36753"/>
                  <a:pt x="7470000" y="82090"/>
                </a:cubicBezTo>
                <a:lnTo>
                  <a:pt x="7470000" y="663670"/>
                </a:lnTo>
                <a:lnTo>
                  <a:pt x="666313" y="2486713"/>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900000">
            <a:off x="7192310" y="6483326"/>
            <a:ext cx="1932834" cy="635630"/>
          </a:xfrm>
          <a:custGeom>
            <a:avLst/>
            <a:gdLst/>
            <a:ahLst/>
            <a:cxnLst/>
            <a:rect l="l" t="t" r="r" b="b"/>
            <a:pathLst>
              <a:path w="1932834" h="635630">
                <a:moveTo>
                  <a:pt x="50137" y="6451"/>
                </a:moveTo>
                <a:cubicBezTo>
                  <a:pt x="59958" y="2297"/>
                  <a:pt x="70756" y="0"/>
                  <a:pt x="82090" y="0"/>
                </a:cubicBezTo>
                <a:lnTo>
                  <a:pt x="1901288" y="0"/>
                </a:lnTo>
                <a:lnTo>
                  <a:pt x="1932834" y="117729"/>
                </a:lnTo>
                <a:lnTo>
                  <a:pt x="0" y="635630"/>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p:nvSpPr>
        <p:spPr>
          <a:xfrm rot="900000">
            <a:off x="8127084" y="92392"/>
            <a:ext cx="1878991" cy="6414233"/>
          </a:xfrm>
          <a:custGeom>
            <a:avLst/>
            <a:gdLst/>
            <a:ahLst/>
            <a:cxnLst/>
            <a:rect l="l" t="t" r="r" b="b"/>
            <a:pathLst>
              <a:path w="1878991" h="6414233">
                <a:moveTo>
                  <a:pt x="0" y="42953"/>
                </a:moveTo>
                <a:lnTo>
                  <a:pt x="160303" y="0"/>
                </a:lnTo>
                <a:lnTo>
                  <a:pt x="1878991" y="6414233"/>
                </a:lnTo>
                <a:lnTo>
                  <a:pt x="82090" y="6414233"/>
                </a:lnTo>
                <a:cubicBezTo>
                  <a:pt x="36753" y="6414233"/>
                  <a:pt x="0" y="6377480"/>
                  <a:pt x="0" y="633214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a:xfrm rot="900000">
            <a:off x="7521938" y="5927116"/>
            <a:ext cx="1524000" cy="365125"/>
          </a:xfrm>
        </p:spPr>
        <p:txBody>
          <a:bodyPr/>
          <a:lstStyle>
            <a:lvl1pPr algn="l">
              <a:defRPr/>
            </a:lvl1pPr>
          </a:lstStyle>
          <a:p>
            <a:fld id="{8F1B69E8-23E9-4C1F-AA2B-3C5BA6EDBEAE}" type="datetimeFigureOut">
              <a:rPr lang="en-US" smtClean="0"/>
              <a:t>6.10.16</a:t>
            </a:fld>
            <a:endParaRPr lang="en-US"/>
          </a:p>
        </p:txBody>
      </p:sp>
      <p:sp>
        <p:nvSpPr>
          <p:cNvPr id="3" name="Footer Placeholder 2"/>
          <p:cNvSpPr>
            <a:spLocks noGrp="1"/>
          </p:cNvSpPr>
          <p:nvPr>
            <p:ph type="ftr" sz="quarter" idx="11"/>
          </p:nvPr>
        </p:nvSpPr>
        <p:spPr>
          <a:xfrm rot="900000">
            <a:off x="3892286" y="5987296"/>
            <a:ext cx="3124200" cy="295162"/>
          </a:xfrm>
        </p:spPr>
        <p:txBody>
          <a:bodyPr/>
          <a:lstStyle>
            <a:lvl1pPr algn="r">
              <a:defRPr/>
            </a:lvl1pPr>
          </a:lstStyle>
          <a:p>
            <a:endParaRPr lang="en-US"/>
          </a:p>
        </p:txBody>
      </p:sp>
      <p:sp>
        <p:nvSpPr>
          <p:cNvPr id="4" name="Slide Number Placeholder 3"/>
          <p:cNvSpPr>
            <a:spLocks noGrp="1"/>
          </p:cNvSpPr>
          <p:nvPr>
            <p:ph type="sldNum" sz="quarter" idx="12"/>
          </p:nvPr>
        </p:nvSpPr>
        <p:spPr>
          <a:xfrm rot="900000">
            <a:off x="7599046" y="5570110"/>
            <a:ext cx="716206" cy="365125"/>
          </a:xfrm>
        </p:spPr>
        <p:txBody>
          <a:bodyPr/>
          <a:lstStyle>
            <a:lvl1pPr algn="l">
              <a:defRPr/>
            </a:lvl1pPr>
          </a:lstStyle>
          <a:p>
            <a:fld id="{4382A7F7-08BF-4252-8141-63FB96055BBB}" type="slidenum">
              <a:rPr lang="en-US" smtClean="0"/>
              <a:t>‹#›</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13" name="Rounded Rectangle 12"/>
          <p:cNvSpPr/>
          <p:nvPr/>
        </p:nvSpPr>
        <p:spPr>
          <a:xfrm rot="20707748">
            <a:off x="-897260" y="-624538"/>
            <a:ext cx="7286946" cy="6041338"/>
          </a:xfrm>
          <a:custGeom>
            <a:avLst/>
            <a:gdLst/>
            <a:ahLst/>
            <a:cxnLst/>
            <a:rect l="l" t="t" r="r" b="b"/>
            <a:pathLst>
              <a:path w="7286946" h="6041338">
                <a:moveTo>
                  <a:pt x="1604186" y="0"/>
                </a:moveTo>
                <a:lnTo>
                  <a:pt x="7286946" y="1508972"/>
                </a:lnTo>
                <a:lnTo>
                  <a:pt x="7286946" y="5959247"/>
                </a:lnTo>
                <a:cubicBezTo>
                  <a:pt x="7286946" y="6004584"/>
                  <a:pt x="7250193" y="6041337"/>
                  <a:pt x="7204856" y="6041337"/>
                </a:cubicBezTo>
                <a:lnTo>
                  <a:pt x="0" y="6041338"/>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0707748">
            <a:off x="64806" y="5378153"/>
            <a:ext cx="7443151" cy="2476431"/>
          </a:xfrm>
          <a:custGeom>
            <a:avLst/>
            <a:gdLst/>
            <a:ahLst/>
            <a:cxnLst/>
            <a:rect l="l" t="t" r="r" b="b"/>
            <a:pathLst>
              <a:path w="7443151" h="2476431">
                <a:moveTo>
                  <a:pt x="7393013" y="6452"/>
                </a:moveTo>
                <a:cubicBezTo>
                  <a:pt x="7422477" y="18914"/>
                  <a:pt x="7443150" y="48087"/>
                  <a:pt x="7443150" y="82090"/>
                </a:cubicBezTo>
                <a:lnTo>
                  <a:pt x="7443151" y="2476431"/>
                </a:lnTo>
                <a:lnTo>
                  <a:pt x="0" y="500014"/>
                </a:lnTo>
                <a:lnTo>
                  <a:pt x="132771" y="1"/>
                </a:lnTo>
                <a:lnTo>
                  <a:pt x="7361060" y="1"/>
                </a:lnTo>
                <a:cubicBezTo>
                  <a:pt x="7372394" y="0"/>
                  <a:pt x="7383192" y="2298"/>
                  <a:pt x="7393013" y="6452"/>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0707748">
            <a:off x="7660994" y="5459931"/>
            <a:ext cx="1709023" cy="1538302"/>
          </a:xfrm>
          <a:custGeom>
            <a:avLst/>
            <a:gdLst/>
            <a:ahLst/>
            <a:cxnLst/>
            <a:rect l="l" t="t" r="r" b="b"/>
            <a:pathLst>
              <a:path w="1709023" h="1538302">
                <a:moveTo>
                  <a:pt x="1709023" y="0"/>
                </a:moveTo>
                <a:lnTo>
                  <a:pt x="1300550" y="1538302"/>
                </a:lnTo>
                <a:lnTo>
                  <a:pt x="0" y="119296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20707748">
            <a:off x="6673110" y="-489836"/>
            <a:ext cx="3059119" cy="5809409"/>
          </a:xfrm>
          <a:custGeom>
            <a:avLst/>
            <a:gdLst/>
            <a:ahLst/>
            <a:cxnLst/>
            <a:rect l="l" t="t" r="r" b="b"/>
            <a:pathLst>
              <a:path w="3059119" h="5809409">
                <a:moveTo>
                  <a:pt x="0" y="0"/>
                </a:moveTo>
                <a:lnTo>
                  <a:pt x="3059119" y="812303"/>
                </a:lnTo>
                <a:lnTo>
                  <a:pt x="1732212" y="5809409"/>
                </a:lnTo>
                <a:lnTo>
                  <a:pt x="82090" y="5809409"/>
                </a:lnTo>
                <a:cubicBezTo>
                  <a:pt x="36753" y="5809409"/>
                  <a:pt x="0" y="5772656"/>
                  <a:pt x="0" y="5727319"/>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5175504" y="2231136"/>
            <a:ext cx="4818888" cy="1435608"/>
          </a:xfrm>
        </p:spPr>
        <p:txBody>
          <a:bodyPr anchor="b"/>
          <a:lstStyle>
            <a:lvl1pPr algn="r">
              <a:defRPr sz="4400" b="0"/>
            </a:lvl1pPr>
          </a:lstStyle>
          <a:p>
            <a:r>
              <a:rPr lang="fi-FI" smtClean="0"/>
              <a:t>Muokkaa perustyylejä naps.</a:t>
            </a:r>
            <a:endParaRPr lang="en-US" dirty="0"/>
          </a:p>
        </p:txBody>
      </p:sp>
      <p:sp>
        <p:nvSpPr>
          <p:cNvPr id="3" name="Content Placeholder 2"/>
          <p:cNvSpPr>
            <a:spLocks noGrp="1"/>
          </p:cNvSpPr>
          <p:nvPr>
            <p:ph idx="1"/>
          </p:nvPr>
        </p:nvSpPr>
        <p:spPr>
          <a:xfrm rot="-900000">
            <a:off x="844848" y="997933"/>
            <a:ext cx="5343100" cy="3888220"/>
          </a:xfrm>
        </p:spPr>
        <p:txBody>
          <a:bodyPr anchor="b"/>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Text Placeholder 3"/>
          <p:cNvSpPr>
            <a:spLocks noGrp="1"/>
          </p:cNvSpPr>
          <p:nvPr>
            <p:ph type="body" sz="half" idx="2"/>
          </p:nvPr>
        </p:nvSpPr>
        <p:spPr>
          <a:xfrm rot="-900000">
            <a:off x="3216573" y="5144589"/>
            <a:ext cx="3930375" cy="988131"/>
          </a:xfrm>
        </p:spPr>
        <p:txBody>
          <a:bodyPr>
            <a:normAutofit/>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Date Placeholder 4"/>
          <p:cNvSpPr>
            <a:spLocks noGrp="1"/>
          </p:cNvSpPr>
          <p:nvPr>
            <p:ph type="dt" sz="half" idx="10"/>
          </p:nvPr>
        </p:nvSpPr>
        <p:spPr>
          <a:xfrm rot="-900000">
            <a:off x="7754112" y="5888736"/>
            <a:ext cx="1243584" cy="365125"/>
          </a:xfrm>
        </p:spPr>
        <p:txBody>
          <a:bodyPr/>
          <a:lstStyle>
            <a:lvl1pPr algn="l">
              <a:defRPr/>
            </a:lvl1pPr>
          </a:lstStyle>
          <a:p>
            <a:fld id="{8F1B69E8-23E9-4C1F-AA2B-3C5BA6EDBEAE}" type="datetimeFigureOut">
              <a:rPr lang="en-US" smtClean="0"/>
              <a:t>6.10.16</a:t>
            </a:fld>
            <a:endParaRPr lang="en-US"/>
          </a:p>
        </p:txBody>
      </p:sp>
      <p:sp>
        <p:nvSpPr>
          <p:cNvPr id="6" name="Footer Placeholder 5"/>
          <p:cNvSpPr>
            <a:spLocks noGrp="1"/>
          </p:cNvSpPr>
          <p:nvPr>
            <p:ph type="ftr" sz="quarter" idx="11"/>
          </p:nvPr>
        </p:nvSpPr>
        <p:spPr>
          <a:xfrm rot="-900000">
            <a:off x="4263966" y="6099104"/>
            <a:ext cx="3063047"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rot="-900000">
            <a:off x="7690104" y="5641848"/>
            <a:ext cx="1243584" cy="365125"/>
          </a:xfrm>
        </p:spPr>
        <p:txBody>
          <a:bodyPr/>
          <a:lstStyle>
            <a:lvl1pPr algn="l">
              <a:defRPr/>
            </a:lvl1pPr>
          </a:lstStyle>
          <a:p>
            <a:fld id="{4382A7F7-08BF-4252-8141-63FB96055BBB}" type="slidenum">
              <a:rPr lang="en-US" smtClean="0"/>
              <a:t>‹#›</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15" name="Rounded Rectangle 14"/>
          <p:cNvSpPr/>
          <p:nvPr/>
        </p:nvSpPr>
        <p:spPr>
          <a:xfrm rot="900000">
            <a:off x="-533701" y="-979752"/>
            <a:ext cx="6672870" cy="6821601"/>
          </a:xfrm>
          <a:custGeom>
            <a:avLst/>
            <a:gdLst/>
            <a:ahLst/>
            <a:cxnLst/>
            <a:rect l="l" t="t" r="r" b="b"/>
            <a:pathLst>
              <a:path w="6672870" h="6821601">
                <a:moveTo>
                  <a:pt x="0" y="1787990"/>
                </a:moveTo>
                <a:lnTo>
                  <a:pt x="6672870" y="0"/>
                </a:lnTo>
                <a:lnTo>
                  <a:pt x="6672870" y="6739511"/>
                </a:lnTo>
                <a:cubicBezTo>
                  <a:pt x="6672870" y="6784848"/>
                  <a:pt x="6636117" y="6821601"/>
                  <a:pt x="6590780" y="6821601"/>
                </a:cubicBezTo>
                <a:lnTo>
                  <a:pt x="1348753" y="6821601"/>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900000">
            <a:off x="-283896" y="5969722"/>
            <a:ext cx="5300494" cy="1495954"/>
          </a:xfrm>
          <a:custGeom>
            <a:avLst/>
            <a:gdLst/>
            <a:ahLst/>
            <a:cxnLst/>
            <a:rect l="l" t="t" r="r" b="b"/>
            <a:pathLst>
              <a:path w="5300494" h="1495954">
                <a:moveTo>
                  <a:pt x="0" y="0"/>
                </a:moveTo>
                <a:lnTo>
                  <a:pt x="5218404" y="0"/>
                </a:lnTo>
                <a:cubicBezTo>
                  <a:pt x="5263741" y="0"/>
                  <a:pt x="5300494" y="36753"/>
                  <a:pt x="5300494" y="82090"/>
                </a:cubicBezTo>
                <a:lnTo>
                  <a:pt x="5300494" y="183095"/>
                </a:lnTo>
                <a:lnTo>
                  <a:pt x="400840" y="149595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rot="900000">
            <a:off x="6930292" y="-242630"/>
            <a:ext cx="2434235" cy="1383623"/>
          </a:xfrm>
          <a:custGeom>
            <a:avLst/>
            <a:gdLst/>
            <a:ahLst/>
            <a:cxnLst/>
            <a:rect l="l" t="t" r="r" b="b"/>
            <a:pathLst>
              <a:path w="2434235" h="1383623">
                <a:moveTo>
                  <a:pt x="0" y="552912"/>
                </a:moveTo>
                <a:lnTo>
                  <a:pt x="2063495" y="0"/>
                </a:lnTo>
                <a:lnTo>
                  <a:pt x="2434235" y="1383623"/>
                </a:lnTo>
                <a:lnTo>
                  <a:pt x="82090" y="1383622"/>
                </a:lnTo>
                <a:cubicBezTo>
                  <a:pt x="36754" y="1383622"/>
                  <a:pt x="0" y="1346869"/>
                  <a:pt x="0" y="130153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900000">
            <a:off x="5899782" y="1282101"/>
            <a:ext cx="3842742" cy="6178450"/>
          </a:xfrm>
          <a:custGeom>
            <a:avLst/>
            <a:gdLst/>
            <a:ahLst/>
            <a:cxnLst/>
            <a:rect l="l" t="t" r="r" b="b"/>
            <a:pathLst>
              <a:path w="3842742" h="6178450">
                <a:moveTo>
                  <a:pt x="50137" y="6451"/>
                </a:moveTo>
                <a:cubicBezTo>
                  <a:pt x="59958" y="2297"/>
                  <a:pt x="70756" y="0"/>
                  <a:pt x="82090" y="0"/>
                </a:cubicBezTo>
                <a:lnTo>
                  <a:pt x="2463128" y="0"/>
                </a:lnTo>
                <a:lnTo>
                  <a:pt x="3842742" y="5148790"/>
                </a:lnTo>
                <a:lnTo>
                  <a:pt x="0" y="6178450"/>
                </a:lnTo>
                <a:lnTo>
                  <a:pt x="0" y="82090"/>
                </a:lnTo>
                <a:cubicBezTo>
                  <a:pt x="0" y="48087"/>
                  <a:pt x="20674" y="18913"/>
                  <a:pt x="5013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4578273" y="2744935"/>
            <a:ext cx="5036383" cy="1997131"/>
          </a:xfrm>
        </p:spPr>
        <p:txBody>
          <a:bodyPr anchor="t">
            <a:normAutofit/>
          </a:bodyPr>
          <a:lstStyle>
            <a:lvl1pPr algn="r">
              <a:defRPr sz="4400" b="0"/>
            </a:lvl1pPr>
          </a:lstStyle>
          <a:p>
            <a:r>
              <a:rPr lang="fi-FI" smtClean="0"/>
              <a:t>Muokkaa perustyylejä naps.</a:t>
            </a:r>
            <a:endParaRPr lang="en-US"/>
          </a:p>
        </p:txBody>
      </p:sp>
      <p:sp>
        <p:nvSpPr>
          <p:cNvPr id="3" name="Picture Placeholder 2"/>
          <p:cNvSpPr>
            <a:spLocks noGrp="1"/>
          </p:cNvSpPr>
          <p:nvPr>
            <p:ph type="pic" idx="1"/>
          </p:nvPr>
        </p:nvSpPr>
        <p:spPr>
          <a:xfrm rot="900000">
            <a:off x="1507529" y="615731"/>
            <a:ext cx="4323504" cy="3294418"/>
          </a:xfrm>
          <a:prstGeom prst="roundRect">
            <a:avLst>
              <a:gd name="adj" fmla="val 4992"/>
            </a:avLst>
          </a:prstGeom>
          <a:ln w="19050">
            <a:solidFill>
              <a:schemeClr val="tx1"/>
            </a:solidFill>
          </a:ln>
          <a:effectLst>
            <a:innerShdw blurRad="101600" dir="13500000">
              <a:prstClr val="black">
                <a:alpha val="70000"/>
              </a:prstClr>
            </a:inn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Vedä kuva paikkamerkkiin tai lisää napsauttamalla kuvaketta</a:t>
            </a:r>
            <a:endParaRPr lang="en-US"/>
          </a:p>
        </p:txBody>
      </p:sp>
      <p:sp>
        <p:nvSpPr>
          <p:cNvPr id="4" name="Text Placeholder 3"/>
          <p:cNvSpPr>
            <a:spLocks noGrp="1"/>
          </p:cNvSpPr>
          <p:nvPr>
            <p:ph type="body" sz="half" idx="2"/>
          </p:nvPr>
        </p:nvSpPr>
        <p:spPr>
          <a:xfrm rot="900000">
            <a:off x="822789" y="4161126"/>
            <a:ext cx="4310915" cy="1203540"/>
          </a:xfrm>
        </p:spPr>
        <p:txBody>
          <a:bodyPr anchor="t">
            <a:normAutofit/>
          </a:bodyPr>
          <a:lstStyle>
            <a:lvl1pPr marL="0" indent="0" algn="ctr">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Date Placeholder 4"/>
          <p:cNvSpPr>
            <a:spLocks noGrp="1"/>
          </p:cNvSpPr>
          <p:nvPr>
            <p:ph type="dt" sz="half" idx="10"/>
          </p:nvPr>
        </p:nvSpPr>
        <p:spPr>
          <a:xfrm rot="900000">
            <a:off x="6992395" y="571255"/>
            <a:ext cx="1524000" cy="365125"/>
          </a:xfrm>
        </p:spPr>
        <p:txBody>
          <a:bodyPr/>
          <a:lstStyle>
            <a:lvl1pPr algn="l">
              <a:defRPr/>
            </a:lvl1pPr>
          </a:lstStyle>
          <a:p>
            <a:fld id="{8F1B69E8-23E9-4C1F-AA2B-3C5BA6EDBEAE}" type="datetimeFigureOut">
              <a:rPr lang="en-US" smtClean="0"/>
              <a:t>6.10.16</a:t>
            </a:fld>
            <a:endParaRPr lang="en-US"/>
          </a:p>
        </p:txBody>
      </p:sp>
      <p:sp>
        <p:nvSpPr>
          <p:cNvPr id="6" name="Footer Placeholder 5"/>
          <p:cNvSpPr>
            <a:spLocks noGrp="1"/>
          </p:cNvSpPr>
          <p:nvPr>
            <p:ph type="ftr" sz="quarter" idx="11"/>
          </p:nvPr>
        </p:nvSpPr>
        <p:spPr>
          <a:xfrm rot="900000">
            <a:off x="647292" y="5162531"/>
            <a:ext cx="2977453"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rot="900000">
            <a:off x="7046470" y="391054"/>
            <a:ext cx="1963187" cy="365125"/>
          </a:xfrm>
        </p:spPr>
        <p:txBody>
          <a:bodyPr/>
          <a:lstStyle>
            <a:lvl1pPr algn="l">
              <a:defRPr/>
            </a:lvl1pPr>
          </a:lstStyle>
          <a:p>
            <a:fld id="{4382A7F7-08BF-4252-8141-63FB96055BBB}" type="slidenum">
              <a:rPr lang="en-US" smtClean="0"/>
              <a:t>‹#›</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Scan1080Base.png"/>
          <p:cNvPicPr>
            <a:picLocks noChangeAspect="1"/>
          </p:cNvPicPr>
          <p:nvPr/>
        </p:nvPicPr>
        <p:blipFill>
          <a:blip r:embed="rId13" cstate="print">
            <a:lum bright="-38000"/>
          </a:blip>
          <a:stretch>
            <a:fillRect/>
          </a:stretch>
        </p:blipFill>
        <p:spPr>
          <a:xfrm>
            <a:off x="0" y="0"/>
            <a:ext cx="9144000" cy="6858000"/>
          </a:xfrm>
          <a:prstGeom prst="rect">
            <a:avLst/>
          </a:prstGeom>
        </p:spPr>
      </p:pic>
      <p:sp>
        <p:nvSpPr>
          <p:cNvPr id="2" name="Title Placeholder 1"/>
          <p:cNvSpPr>
            <a:spLocks noGrp="1"/>
          </p:cNvSpPr>
          <p:nvPr>
            <p:ph type="title"/>
          </p:nvPr>
        </p:nvSpPr>
        <p:spPr>
          <a:xfrm rot="-5400000">
            <a:off x="-673455" y="2807056"/>
            <a:ext cx="5320597" cy="1840087"/>
          </a:xfrm>
          <a:prstGeom prst="rect">
            <a:avLst/>
          </a:prstGeom>
        </p:spPr>
        <p:txBody>
          <a:bodyPr vert="horz" lIns="91440" tIns="45720" rIns="91440" bIns="45720" rtlCol="0" anchor="b">
            <a:normAutofit/>
          </a:bodyPr>
          <a:lstStyle/>
          <a:p>
            <a:r>
              <a:rPr lang="fi-FI" smtClean="0"/>
              <a:t>Muokkaa perustyylejä naps.</a:t>
            </a:r>
            <a:endParaRPr lang="en-US" dirty="0"/>
          </a:p>
        </p:txBody>
      </p:sp>
      <p:sp>
        <p:nvSpPr>
          <p:cNvPr id="3" name="Text Placeholder 2"/>
          <p:cNvSpPr>
            <a:spLocks noGrp="1"/>
          </p:cNvSpPr>
          <p:nvPr>
            <p:ph type="body" idx="1"/>
          </p:nvPr>
        </p:nvSpPr>
        <p:spPr>
          <a:xfrm>
            <a:off x="3657600" y="990600"/>
            <a:ext cx="5027024" cy="4783348"/>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2"/>
          </p:nvPr>
        </p:nvSpPr>
        <p:spPr>
          <a:xfrm>
            <a:off x="7162800" y="6096001"/>
            <a:ext cx="1524000" cy="365125"/>
          </a:xfrm>
          <a:prstGeom prst="rect">
            <a:avLst/>
          </a:prstGeom>
        </p:spPr>
        <p:txBody>
          <a:bodyPr vert="horz" lIns="91440" tIns="45720" rIns="91440" bIns="45720" rtlCol="0" anchor="ctr"/>
          <a:lstStyle>
            <a:lvl1pPr algn="r">
              <a:defRPr sz="1200">
                <a:solidFill>
                  <a:schemeClr val="tx1">
                    <a:tint val="75000"/>
                  </a:schemeClr>
                </a:solidFill>
                <a:effectLst/>
              </a:defRPr>
            </a:lvl1pPr>
          </a:lstStyle>
          <a:p>
            <a:fld id="{8F1B69E8-23E9-4C1F-AA2B-3C5BA6EDBEAE}" type="datetimeFigureOut">
              <a:rPr lang="en-US" smtClean="0"/>
              <a:t>6.10.16</a:t>
            </a:fld>
            <a:endParaRPr lang="en-US"/>
          </a:p>
        </p:txBody>
      </p:sp>
      <p:sp>
        <p:nvSpPr>
          <p:cNvPr id="5" name="Footer Placeholder 4"/>
          <p:cNvSpPr>
            <a:spLocks noGrp="1"/>
          </p:cNvSpPr>
          <p:nvPr>
            <p:ph type="ftr" sz="quarter" idx="3"/>
          </p:nvPr>
        </p:nvSpPr>
        <p:spPr>
          <a:xfrm>
            <a:off x="4038600" y="6096001"/>
            <a:ext cx="3124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3047" y="532491"/>
            <a:ext cx="21336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4382A7F7-08BF-4252-8141-63FB96055BBB}"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ransition xmlns:p14="http://schemas.microsoft.com/office/powerpoint/2010/main"/>
  <p:timing>
    <p:tnLst>
      <p:par>
        <p:cTn xmlns:p14="http://schemas.microsoft.com/office/powerpoint/2010/main" id="1" dur="indefinite" restart="never" nodeType="tmRoot"/>
      </p:par>
    </p:tnLst>
  </p:timing>
  <p:txStyles>
    <p:titleStyle>
      <a:lvl1pPr algn="r"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spcAft>
          <a:spcPts val="600"/>
        </a:spcAft>
        <a:buSzPct val="140000"/>
        <a:buFont typeface="Wingdings" pitchFamily="2" charset="2"/>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731520" indent="-365760" algn="l" defTabSz="914400" rtl="0" eaLnBrk="1" latinLnBrk="0" hangingPunct="1">
        <a:spcBef>
          <a:spcPct val="20000"/>
        </a:spcBef>
        <a:spcAft>
          <a:spcPts val="600"/>
        </a:spcAft>
        <a:buSzPct val="140000"/>
        <a:buFont typeface="Wingdings" pitchFamily="2" charset="2"/>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097280" indent="-320040" algn="l" defTabSz="914400" rtl="0" eaLnBrk="1" latinLnBrk="0" hangingPunct="1">
        <a:spcBef>
          <a:spcPct val="20000"/>
        </a:spcBef>
        <a:spcAft>
          <a:spcPts val="600"/>
        </a:spcAft>
        <a:buSzPct val="140000"/>
        <a:buFont typeface="Wingdings" pitchFamily="2" charset="2"/>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74320" algn="l" defTabSz="914400" rtl="0" eaLnBrk="1" latinLnBrk="0" hangingPunct="1">
        <a:spcBef>
          <a:spcPct val="20000"/>
        </a:spcBef>
        <a:spcAft>
          <a:spcPts val="600"/>
        </a:spcAft>
        <a:buSzPct val="14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74320" algn="l" defTabSz="914400" rtl="0" eaLnBrk="1" latinLnBrk="0" hangingPunct="1">
        <a:spcBef>
          <a:spcPct val="20000"/>
        </a:spcBef>
        <a:spcAft>
          <a:spcPts val="600"/>
        </a:spcAft>
        <a:buSzPct val="14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192024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19456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46888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74320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smtClean="0"/>
              <a:t>POM11JO</a:t>
            </a:r>
            <a:endParaRPr lang="fi-FI" dirty="0"/>
          </a:p>
        </p:txBody>
      </p:sp>
      <p:sp>
        <p:nvSpPr>
          <p:cNvPr id="3" name="Alaotsikko 2"/>
          <p:cNvSpPr>
            <a:spLocks noGrp="1"/>
          </p:cNvSpPr>
          <p:nvPr>
            <p:ph type="subTitle" idx="1"/>
          </p:nvPr>
        </p:nvSpPr>
        <p:spPr>
          <a:xfrm rot="-900000">
            <a:off x="2244745" y="5021490"/>
            <a:ext cx="4655297" cy="1465411"/>
          </a:xfrm>
        </p:spPr>
        <p:txBody>
          <a:bodyPr>
            <a:normAutofit fontScale="92500" lnSpcReduction="10000"/>
          </a:bodyPr>
          <a:lstStyle/>
          <a:p>
            <a:r>
              <a:rPr lang="fi-FI" dirty="0" smtClean="0"/>
              <a:t>Kielisensitiivinen matematiikan opetus ja monilukutaito</a:t>
            </a:r>
          </a:p>
          <a:p>
            <a:r>
              <a:rPr lang="fi-FI" sz="1700" dirty="0" smtClean="0"/>
              <a:t>Syksy 2016</a:t>
            </a:r>
          </a:p>
          <a:p>
            <a:r>
              <a:rPr lang="fi-FI" sz="1700" dirty="0" smtClean="0"/>
              <a:t>Mirva Löfman</a:t>
            </a:r>
            <a:endParaRPr lang="fi-FI" sz="1700" dirty="0"/>
          </a:p>
        </p:txBody>
      </p:sp>
    </p:spTree>
    <p:extLst>
      <p:ext uri="{BB962C8B-B14F-4D97-AF65-F5344CB8AC3E}">
        <p14:creationId xmlns:p14="http://schemas.microsoft.com/office/powerpoint/2010/main" val="1440215322"/>
      </p:ext>
    </p:extLst>
  </p:cSld>
  <p:clrMapOvr>
    <a:masterClrMapping/>
  </p:clrMapOvr>
  <p:transition xmlns:p14="http://schemas.microsoft.com/office/powerpoint/2010/mai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 </a:t>
            </a:r>
            <a:endParaRPr lang="fi-FI" dirty="0"/>
          </a:p>
        </p:txBody>
      </p:sp>
      <p:sp>
        <p:nvSpPr>
          <p:cNvPr id="3" name="Sisällön paikkamerkki 2"/>
          <p:cNvSpPr>
            <a:spLocks noGrp="1"/>
          </p:cNvSpPr>
          <p:nvPr>
            <p:ph idx="1"/>
          </p:nvPr>
        </p:nvSpPr>
        <p:spPr/>
        <p:txBody>
          <a:bodyPr/>
          <a:lstStyle/>
          <a:p>
            <a:r>
              <a:rPr lang="fi-FI" dirty="0">
                <a:effectLst/>
              </a:rPr>
              <a:t>Paljonko terminologiaa tarvitaan eri </a:t>
            </a:r>
            <a:r>
              <a:rPr lang="fi-FI" dirty="0" smtClean="0">
                <a:effectLst/>
              </a:rPr>
              <a:t>oppiaineissa? </a:t>
            </a:r>
          </a:p>
          <a:p>
            <a:endParaRPr lang="fi-FI" dirty="0">
              <a:effectLst/>
            </a:endParaRPr>
          </a:p>
          <a:p>
            <a:pPr marL="0" indent="0">
              <a:buNone/>
            </a:pPr>
            <a:r>
              <a:rPr lang="fi-FI" sz="2000" dirty="0">
                <a:effectLst/>
              </a:rPr>
              <a:t>(esim. </a:t>
            </a:r>
            <a:r>
              <a:rPr lang="fi-FI" sz="2000" i="1" dirty="0">
                <a:effectLst/>
              </a:rPr>
              <a:t>subjekti </a:t>
            </a:r>
            <a:r>
              <a:rPr lang="fi-FI" sz="2000" dirty="0">
                <a:effectLst/>
              </a:rPr>
              <a:t>vai lause junana, jossa predikaattiverbi veturi ja muut lauseenjäsenet vaunuja; </a:t>
            </a:r>
            <a:r>
              <a:rPr lang="fi-FI" sz="2000" i="1" dirty="0">
                <a:effectLst/>
              </a:rPr>
              <a:t>käänteisluku </a:t>
            </a:r>
            <a:r>
              <a:rPr lang="fi-FI" sz="2000" dirty="0">
                <a:effectLst/>
              </a:rPr>
              <a:t>vai idea ilman termiä)</a:t>
            </a:r>
          </a:p>
          <a:p>
            <a:endParaRPr lang="fi-FI" dirty="0"/>
          </a:p>
        </p:txBody>
      </p:sp>
    </p:spTree>
    <p:extLst>
      <p:ext uri="{BB962C8B-B14F-4D97-AF65-F5344CB8AC3E}">
        <p14:creationId xmlns:p14="http://schemas.microsoft.com/office/powerpoint/2010/main" val="4232625572"/>
      </p:ext>
    </p:extLst>
  </p:cSld>
  <p:clrMapOvr>
    <a:masterClrMapping/>
  </p:clrMapOvr>
  <p:transition xmlns:p14="http://schemas.microsoft.com/office/powerpoint/2010/mai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type="body" orient="vert" idx="4294967295"/>
          </p:nvPr>
        </p:nvSpPr>
        <p:spPr>
          <a:xfrm>
            <a:off x="643467" y="1158053"/>
            <a:ext cx="7823200" cy="5087938"/>
          </a:xfrm>
        </p:spPr>
        <p:txBody>
          <a:bodyPr>
            <a:normAutofit fontScale="85000" lnSpcReduction="20000"/>
          </a:bodyPr>
          <a:lstStyle/>
          <a:p>
            <a:r>
              <a:rPr lang="fi-FI" sz="3100" dirty="0">
                <a:effectLst/>
              </a:rPr>
              <a:t>Rajoittaako muoto opetusta (ja samalla myös oppilaiden ajattelua)? </a:t>
            </a:r>
            <a:r>
              <a:rPr lang="fi-FI" sz="3100" dirty="0" smtClean="0">
                <a:effectLst/>
              </a:rPr>
              <a:t>Miten</a:t>
            </a:r>
            <a:r>
              <a:rPr lang="fi-FI" sz="3100" dirty="0">
                <a:effectLst/>
              </a:rPr>
              <a:t>? </a:t>
            </a:r>
            <a:endParaRPr lang="fi-FI" sz="3100" dirty="0" smtClean="0">
              <a:effectLst/>
            </a:endParaRPr>
          </a:p>
          <a:p>
            <a:r>
              <a:rPr lang="fi-FI" sz="3100" dirty="0" smtClean="0">
                <a:effectLst/>
              </a:rPr>
              <a:t>Käytetäänkö </a:t>
            </a:r>
            <a:r>
              <a:rPr lang="fi-FI" sz="3100" dirty="0">
                <a:effectLst/>
              </a:rPr>
              <a:t>koulussa ”turhia” muotoiluja? </a:t>
            </a:r>
            <a:endParaRPr lang="fi-FI" sz="3100" dirty="0" smtClean="0">
              <a:effectLst/>
            </a:endParaRPr>
          </a:p>
          <a:p>
            <a:r>
              <a:rPr lang="fi-FI" sz="3100" dirty="0" smtClean="0">
                <a:effectLst/>
              </a:rPr>
              <a:t>Meneekö </a:t>
            </a:r>
            <a:r>
              <a:rPr lang="fi-FI" sz="3100" dirty="0">
                <a:effectLst/>
              </a:rPr>
              <a:t>muoto järjen edelle? </a:t>
            </a:r>
            <a:endParaRPr lang="fi-FI" sz="3100" dirty="0" smtClean="0">
              <a:effectLst/>
            </a:endParaRPr>
          </a:p>
          <a:p>
            <a:endParaRPr lang="fi-FI" dirty="0">
              <a:effectLst/>
            </a:endParaRPr>
          </a:p>
          <a:p>
            <a:pPr>
              <a:buFont typeface="Arial"/>
              <a:buChar char="•"/>
            </a:pPr>
            <a:r>
              <a:rPr lang="fi-FI" sz="2300" dirty="0">
                <a:effectLst/>
              </a:rPr>
              <a:t>Esim. laventamis-merkki aina vasemmalla murtolukuja laventaessa vaikka matemaatikoille on ihan sama minne sen merkin laittaa. </a:t>
            </a:r>
            <a:endParaRPr lang="fi-FI" sz="2300" dirty="0" smtClean="0">
              <a:effectLst/>
            </a:endParaRPr>
          </a:p>
          <a:p>
            <a:pPr marL="0" indent="0">
              <a:buNone/>
            </a:pPr>
            <a:endParaRPr lang="fi-FI" sz="2300" dirty="0">
              <a:effectLst/>
            </a:endParaRPr>
          </a:p>
          <a:p>
            <a:pPr>
              <a:buFont typeface="Arial"/>
              <a:buChar char="•"/>
            </a:pPr>
            <a:r>
              <a:rPr lang="fi-FI" sz="2300" dirty="0" smtClean="0">
                <a:effectLst/>
              </a:rPr>
              <a:t>Esim</a:t>
            </a:r>
            <a:r>
              <a:rPr lang="fi-FI" sz="2300" dirty="0">
                <a:effectLst/>
              </a:rPr>
              <a:t>. Miten kirja-arvostelu tehdään (vrt. vanhanaikainen printtiarvostelu ja </a:t>
            </a:r>
            <a:r>
              <a:rPr lang="fi-FI" sz="2300" dirty="0" err="1">
                <a:effectLst/>
              </a:rPr>
              <a:t>blogit</a:t>
            </a:r>
            <a:r>
              <a:rPr lang="fi-FI" sz="2300" dirty="0">
                <a:effectLst/>
              </a:rPr>
              <a:t>, esim. pitääkö aina aloittaa kirjailijan elämäkertatiedoilla tai kirjan juoniselostuksella)? Esim. Voiko jakokulma olla liian pitkä? Esim. </a:t>
            </a:r>
            <a:r>
              <a:rPr lang="fi-FI" sz="2300" dirty="0" err="1">
                <a:effectLst/>
              </a:rPr>
              <a:t>kuviksesta</a:t>
            </a:r>
            <a:r>
              <a:rPr lang="fi-FI" sz="2300" dirty="0">
                <a:effectLst/>
              </a:rPr>
              <a:t>: Kuu ei voi olla valkoinen, koska kaikki paperista pitää värittää (tyhjää ei saa jäädä)? </a:t>
            </a:r>
          </a:p>
          <a:p>
            <a:endParaRPr lang="fi-FI" dirty="0" smtClean="0">
              <a:effectLst/>
            </a:endParaRPr>
          </a:p>
          <a:p>
            <a:endParaRPr lang="fi-FI" dirty="0">
              <a:effectLst/>
            </a:endParaRPr>
          </a:p>
          <a:p>
            <a:endParaRPr lang="fi-FI" dirty="0"/>
          </a:p>
        </p:txBody>
      </p:sp>
    </p:spTree>
    <p:extLst>
      <p:ext uri="{BB962C8B-B14F-4D97-AF65-F5344CB8AC3E}">
        <p14:creationId xmlns:p14="http://schemas.microsoft.com/office/powerpoint/2010/main" val="209700344"/>
      </p:ext>
    </p:extLst>
  </p:cSld>
  <p:clrMapOvr>
    <a:masterClrMapping/>
  </p:clrMapOvr>
  <p:transition xmlns:p14="http://schemas.microsoft.com/office/powerpoint/2010/mai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21st </a:t>
            </a:r>
            <a:r>
              <a:rPr lang="fi-FI" dirty="0" err="1" smtClean="0"/>
              <a:t>Century</a:t>
            </a:r>
            <a:r>
              <a:rPr lang="fi-FI" dirty="0" smtClean="0"/>
              <a:t> </a:t>
            </a:r>
            <a:r>
              <a:rPr lang="fi-FI" dirty="0" err="1" smtClean="0"/>
              <a:t>Skills</a:t>
            </a:r>
            <a:endParaRPr lang="fi-FI" dirty="0"/>
          </a:p>
        </p:txBody>
      </p:sp>
      <p:sp>
        <p:nvSpPr>
          <p:cNvPr id="3" name="Sisällön paikkamerkki 2"/>
          <p:cNvSpPr>
            <a:spLocks noGrp="1"/>
          </p:cNvSpPr>
          <p:nvPr>
            <p:ph idx="1"/>
          </p:nvPr>
        </p:nvSpPr>
        <p:spPr/>
        <p:txBody>
          <a:bodyPr>
            <a:normAutofit fontScale="85000" lnSpcReduction="20000"/>
          </a:bodyPr>
          <a:lstStyle/>
          <a:p>
            <a:pPr marL="0" indent="0">
              <a:lnSpc>
                <a:spcPct val="70000"/>
              </a:lnSpc>
              <a:buNone/>
            </a:pPr>
            <a:r>
              <a:rPr lang="fi-FI" dirty="0"/>
              <a:t>TAPA AJATELLA</a:t>
            </a:r>
          </a:p>
          <a:p>
            <a:pPr lvl="1">
              <a:lnSpc>
                <a:spcPct val="70000"/>
              </a:lnSpc>
            </a:pPr>
            <a:r>
              <a:rPr lang="fi-FI" dirty="0"/>
              <a:t>Luovuus ja innovatiivisuus</a:t>
            </a:r>
          </a:p>
          <a:p>
            <a:pPr lvl="1">
              <a:lnSpc>
                <a:spcPct val="70000"/>
              </a:lnSpc>
            </a:pPr>
            <a:r>
              <a:rPr lang="fi-FI" dirty="0"/>
              <a:t>Kriittinen ajattelu ja ongelmanratkaisu</a:t>
            </a:r>
          </a:p>
          <a:p>
            <a:pPr lvl="1">
              <a:lnSpc>
                <a:spcPct val="70000"/>
              </a:lnSpc>
            </a:pPr>
            <a:r>
              <a:rPr lang="fi-FI" dirty="0"/>
              <a:t>Oppimaan oppiminen</a:t>
            </a:r>
          </a:p>
          <a:p>
            <a:pPr marL="0" indent="0">
              <a:lnSpc>
                <a:spcPct val="70000"/>
              </a:lnSpc>
              <a:buNone/>
            </a:pPr>
            <a:r>
              <a:rPr lang="fi-FI" dirty="0"/>
              <a:t>TAPA TEHDÄ TYÖTÄ</a:t>
            </a:r>
          </a:p>
          <a:p>
            <a:pPr lvl="1">
              <a:lnSpc>
                <a:spcPct val="70000"/>
              </a:lnSpc>
            </a:pPr>
            <a:r>
              <a:rPr lang="fi-FI" dirty="0"/>
              <a:t>Kommunikaatio</a:t>
            </a:r>
          </a:p>
          <a:p>
            <a:pPr lvl="1">
              <a:lnSpc>
                <a:spcPct val="70000"/>
              </a:lnSpc>
            </a:pPr>
            <a:r>
              <a:rPr lang="fi-FI" dirty="0"/>
              <a:t>Yhteistyö</a:t>
            </a:r>
          </a:p>
          <a:p>
            <a:pPr marL="0" indent="0">
              <a:lnSpc>
                <a:spcPct val="70000"/>
              </a:lnSpc>
              <a:buNone/>
            </a:pPr>
            <a:r>
              <a:rPr lang="fi-FI" dirty="0"/>
              <a:t>TYÖVÄLINEIDEN HALLINTA</a:t>
            </a:r>
          </a:p>
          <a:p>
            <a:pPr lvl="1">
              <a:lnSpc>
                <a:spcPct val="70000"/>
              </a:lnSpc>
            </a:pPr>
            <a:r>
              <a:rPr lang="fi-FI" dirty="0"/>
              <a:t>Informaation lukutaito</a:t>
            </a:r>
          </a:p>
          <a:p>
            <a:pPr lvl="1">
              <a:lnSpc>
                <a:spcPct val="70000"/>
              </a:lnSpc>
            </a:pPr>
            <a:r>
              <a:rPr lang="fi-FI" dirty="0" err="1"/>
              <a:t>TVT-taidot</a:t>
            </a:r>
            <a:r>
              <a:rPr lang="fi-FI" dirty="0"/>
              <a:t> ja verkko-oppiminen</a:t>
            </a:r>
          </a:p>
          <a:p>
            <a:pPr marL="0" indent="0">
              <a:lnSpc>
                <a:spcPct val="70000"/>
              </a:lnSpc>
              <a:buNone/>
            </a:pPr>
            <a:r>
              <a:rPr lang="fi-FI" dirty="0"/>
              <a:t>KANSALAISENA MAAILMASSA</a:t>
            </a:r>
          </a:p>
          <a:p>
            <a:pPr lvl="1">
              <a:lnSpc>
                <a:spcPct val="70000"/>
              </a:lnSpc>
            </a:pPr>
            <a:r>
              <a:rPr lang="fi-FI" dirty="0"/>
              <a:t>Globaali ja paikallinen kansalaisuus</a:t>
            </a:r>
          </a:p>
          <a:p>
            <a:pPr lvl="1">
              <a:lnSpc>
                <a:spcPct val="70000"/>
              </a:lnSpc>
            </a:pPr>
            <a:r>
              <a:rPr lang="fi-FI" dirty="0"/>
              <a:t>Elämä ja työura</a:t>
            </a:r>
          </a:p>
          <a:p>
            <a:pPr lvl="1">
              <a:lnSpc>
                <a:spcPct val="70000"/>
              </a:lnSpc>
            </a:pPr>
            <a:r>
              <a:rPr lang="fi-FI" dirty="0"/>
              <a:t>Kulttuuritietoisuus ja sosiaalinen vastuu</a:t>
            </a:r>
          </a:p>
          <a:p>
            <a:endParaRPr lang="fi-FI" dirty="0"/>
          </a:p>
        </p:txBody>
      </p:sp>
    </p:spTree>
    <p:extLst>
      <p:ext uri="{BB962C8B-B14F-4D97-AF65-F5344CB8AC3E}">
        <p14:creationId xmlns:p14="http://schemas.microsoft.com/office/powerpoint/2010/main" val="594540654"/>
      </p:ext>
    </p:extLst>
  </p:cSld>
  <p:clrMapOvr>
    <a:masterClrMapping/>
  </p:clrMapOvr>
  <p:transition xmlns:p14="http://schemas.microsoft.com/office/powerpoint/2010/mai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Tekstejä?</a:t>
            </a:r>
            <a:endParaRPr lang="fi-FI" dirty="0"/>
          </a:p>
        </p:txBody>
      </p:sp>
      <p:pic>
        <p:nvPicPr>
          <p:cNvPr id="4" name="Sisällön paikkamerkki 3" descr="Hitler.png"/>
          <p:cNvPicPr>
            <a:picLocks noGrp="1" noChangeAspect="1"/>
          </p:cNvPicPr>
          <p:nvPr>
            <p:ph idx="1"/>
          </p:nvPr>
        </p:nvPicPr>
        <p:blipFill rotWithShape="1">
          <a:blip r:embed="rId2">
            <a:extLst>
              <a:ext uri="{28A0092B-C50C-407E-A947-70E740481C1C}">
                <a14:useLocalDpi xmlns:a14="http://schemas.microsoft.com/office/drawing/2010/main" val="0"/>
              </a:ext>
            </a:extLst>
          </a:blip>
          <a:srcRect t="1552" b="-276"/>
          <a:stretch/>
        </p:blipFill>
        <p:spPr>
          <a:xfrm rot="171546">
            <a:off x="4814359" y="2694969"/>
            <a:ext cx="1788481" cy="19739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Kuva 4" descr="Youtub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8177" y="438703"/>
            <a:ext cx="3499556" cy="1968500"/>
          </a:xfrm>
          <a:prstGeom prst="rect">
            <a:avLst/>
          </a:prstGeom>
        </p:spPr>
      </p:pic>
      <p:pic>
        <p:nvPicPr>
          <p:cNvPr id="6" name="Kuva 5" descr="Unknow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187146">
            <a:off x="4642110" y="5042192"/>
            <a:ext cx="2361746" cy="1369012"/>
          </a:xfrm>
          <a:prstGeom prst="rect">
            <a:avLst/>
          </a:prstGeom>
        </p:spPr>
      </p:pic>
      <p:pic>
        <p:nvPicPr>
          <p:cNvPr id="7" name="Kuva 6" descr="liikennemerkki.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445401">
            <a:off x="2829621" y="4651710"/>
            <a:ext cx="1540304" cy="1372035"/>
          </a:xfrm>
          <a:prstGeom prst="rect">
            <a:avLst/>
          </a:prstGeom>
        </p:spPr>
      </p:pic>
      <p:pic>
        <p:nvPicPr>
          <p:cNvPr id="8" name="Kuva 7" descr="Kartta.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399791">
            <a:off x="7648938" y="4481246"/>
            <a:ext cx="1126820" cy="2007909"/>
          </a:xfrm>
          <a:prstGeom prst="rect">
            <a:avLst/>
          </a:prstGeom>
        </p:spPr>
      </p:pic>
    </p:spTree>
    <p:extLst>
      <p:ext uri="{BB962C8B-B14F-4D97-AF65-F5344CB8AC3E}">
        <p14:creationId xmlns:p14="http://schemas.microsoft.com/office/powerpoint/2010/main" val="38120665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Monilukutaito</a:t>
            </a:r>
            <a:endParaRPr lang="fi-FI" dirty="0"/>
          </a:p>
        </p:txBody>
      </p:sp>
      <p:sp>
        <p:nvSpPr>
          <p:cNvPr id="3" name="Sisällön paikkamerkki 2"/>
          <p:cNvSpPr>
            <a:spLocks noGrp="1"/>
          </p:cNvSpPr>
          <p:nvPr>
            <p:ph idx="1"/>
          </p:nvPr>
        </p:nvSpPr>
        <p:spPr>
          <a:xfrm rot="900000">
            <a:off x="3457982" y="778945"/>
            <a:ext cx="5009843" cy="5642477"/>
          </a:xfrm>
        </p:spPr>
        <p:txBody>
          <a:bodyPr>
            <a:normAutofit fontScale="77500" lnSpcReduction="20000"/>
          </a:bodyPr>
          <a:lstStyle/>
          <a:p>
            <a:endParaRPr lang="fi-FI" dirty="0" smtClean="0"/>
          </a:p>
          <a:p>
            <a:r>
              <a:rPr lang="fi-FI" dirty="0" smtClean="0"/>
              <a:t>= </a:t>
            </a:r>
            <a:r>
              <a:rPr lang="fi-FI" b="1" dirty="0"/>
              <a:t>erilaisten tekstien tulkitsemisen, tuottamisen ja arvottamisen taitoja</a:t>
            </a:r>
            <a:r>
              <a:rPr lang="fi-FI" dirty="0"/>
              <a:t>, jotka auttavat oppilaita ymmärtämään monimuotoisia kulttuurisia viestinnän muotoja sekä rakentamaan omaa identiteettiään (POPS 2014).</a:t>
            </a:r>
          </a:p>
          <a:p>
            <a:r>
              <a:rPr lang="fi-FI" dirty="0"/>
              <a:t>S</a:t>
            </a:r>
            <a:r>
              <a:rPr lang="fi-FI" dirty="0" smtClean="0"/>
              <a:t>ateenvarjokäsite </a:t>
            </a:r>
            <a:r>
              <a:rPr lang="fi-FI" dirty="0"/>
              <a:t>erilaisille lukutaidoille</a:t>
            </a:r>
          </a:p>
          <a:p>
            <a:r>
              <a:rPr lang="fi-FI" dirty="0" err="1"/>
              <a:t>Opsissa</a:t>
            </a:r>
            <a:r>
              <a:rPr lang="fi-FI" dirty="0"/>
              <a:t> laaja-alaisen osaamisen tavoitteena ja siten </a:t>
            </a:r>
            <a:r>
              <a:rPr lang="fi-FI" dirty="0" err="1"/>
              <a:t>läpileikkaa</a:t>
            </a:r>
            <a:r>
              <a:rPr lang="fi-FI" dirty="0"/>
              <a:t> kaikki </a:t>
            </a:r>
            <a:r>
              <a:rPr lang="fi-FI" dirty="0" smtClean="0"/>
              <a:t>oppiaineet</a:t>
            </a:r>
          </a:p>
          <a:p>
            <a:pPr marL="0" indent="0">
              <a:buNone/>
            </a:pPr>
            <a:endParaRPr lang="fi-FI" dirty="0" smtClean="0"/>
          </a:p>
          <a:p>
            <a:pPr marL="0" indent="0">
              <a:buNone/>
            </a:pPr>
            <a:r>
              <a:rPr lang="fi-FI" sz="2600" dirty="0">
                <a:effectLst/>
              </a:rPr>
              <a:t>http://www.oph.fi/download/163777_perusopetuksen_opetussuunnitelman_perusteet_2014.p </a:t>
            </a:r>
            <a:r>
              <a:rPr lang="fi-FI" sz="2600" dirty="0" err="1">
                <a:effectLst/>
              </a:rPr>
              <a:t>df</a:t>
            </a:r>
            <a:r>
              <a:rPr lang="fi-FI" sz="2600" dirty="0">
                <a:effectLst/>
              </a:rPr>
              <a:t> </a:t>
            </a:r>
            <a:endParaRPr lang="fi-FI" sz="2600" dirty="0"/>
          </a:p>
          <a:p>
            <a:endParaRPr lang="fi-FI" dirty="0" smtClean="0"/>
          </a:p>
          <a:p>
            <a:pPr marL="0" indent="0">
              <a:buNone/>
            </a:pPr>
            <a:endParaRPr lang="fi-FI" dirty="0"/>
          </a:p>
          <a:p>
            <a:endParaRPr lang="fi-FI" dirty="0"/>
          </a:p>
        </p:txBody>
      </p:sp>
    </p:spTree>
    <p:extLst>
      <p:ext uri="{BB962C8B-B14F-4D97-AF65-F5344CB8AC3E}">
        <p14:creationId xmlns:p14="http://schemas.microsoft.com/office/powerpoint/2010/main" val="2787915844"/>
      </p:ext>
    </p:extLst>
  </p:cSld>
  <p:clrMapOvr>
    <a:masterClrMapping/>
  </p:clrMapOvr>
  <p:transition xmlns:p14="http://schemas.microsoft.com/office/powerpoint/2010/mai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Paritehtävä</a:t>
            </a:r>
            <a:endParaRPr lang="fi-FI" dirty="0"/>
          </a:p>
        </p:txBody>
      </p:sp>
      <p:sp>
        <p:nvSpPr>
          <p:cNvPr id="3" name="Sisällön paikkamerkki 2"/>
          <p:cNvSpPr>
            <a:spLocks noGrp="1"/>
          </p:cNvSpPr>
          <p:nvPr>
            <p:ph idx="1"/>
          </p:nvPr>
        </p:nvSpPr>
        <p:spPr>
          <a:xfrm rot="900000">
            <a:off x="3413104" y="995839"/>
            <a:ext cx="4999043" cy="5542240"/>
          </a:xfrm>
        </p:spPr>
        <p:txBody>
          <a:bodyPr>
            <a:normAutofit fontScale="77500" lnSpcReduction="20000"/>
          </a:bodyPr>
          <a:lstStyle/>
          <a:p>
            <a:pPr marL="0" indent="0">
              <a:buNone/>
            </a:pPr>
            <a:r>
              <a:rPr lang="fi-FI" dirty="0">
                <a:effectLst/>
              </a:rPr>
              <a:t>Anna esimerkki tilanteesta, jossa oppilas selittää jonkin OMAN ideansa </a:t>
            </a:r>
            <a:endParaRPr lang="fi-FI" dirty="0" smtClean="0">
              <a:effectLst/>
            </a:endParaRPr>
          </a:p>
          <a:p>
            <a:pPr marL="514350" indent="-514350">
              <a:buAutoNum type="alphaLcParenR"/>
            </a:pPr>
            <a:r>
              <a:rPr lang="fi-FI" dirty="0">
                <a:effectLst/>
              </a:rPr>
              <a:t>s</a:t>
            </a:r>
            <a:r>
              <a:rPr lang="fi-FI" dirty="0" smtClean="0">
                <a:effectLst/>
              </a:rPr>
              <a:t>anallisesti</a:t>
            </a:r>
            <a:endParaRPr lang="fi-FI" dirty="0">
              <a:effectLst/>
            </a:endParaRPr>
          </a:p>
          <a:p>
            <a:pPr marL="514350" indent="-514350">
              <a:buAutoNum type="alphaLcParenR"/>
            </a:pPr>
            <a:r>
              <a:rPr lang="fi-FI" dirty="0" smtClean="0">
                <a:effectLst/>
              </a:rPr>
              <a:t>visuaalisesti</a:t>
            </a:r>
          </a:p>
          <a:p>
            <a:pPr marL="514350" indent="-514350">
              <a:buAutoNum type="alphaLcParenR"/>
            </a:pPr>
            <a:r>
              <a:rPr lang="fi-FI" dirty="0" smtClean="0">
                <a:effectLst/>
              </a:rPr>
              <a:t>diagrammilla </a:t>
            </a:r>
            <a:r>
              <a:rPr lang="fi-FI" dirty="0">
                <a:effectLst/>
              </a:rPr>
              <a:t>tai </a:t>
            </a:r>
            <a:r>
              <a:rPr lang="fi-FI" dirty="0" smtClean="0">
                <a:effectLst/>
              </a:rPr>
              <a:t>kuvaajalla</a:t>
            </a:r>
          </a:p>
          <a:p>
            <a:pPr marL="514350" indent="-514350">
              <a:buAutoNum type="alphaLcParenR"/>
            </a:pPr>
            <a:r>
              <a:rPr lang="fi-FI" dirty="0" smtClean="0">
                <a:effectLst/>
              </a:rPr>
              <a:t>käyttäen lukuja</a:t>
            </a:r>
            <a:endParaRPr lang="fi-FI" dirty="0">
              <a:effectLst/>
            </a:endParaRPr>
          </a:p>
          <a:p>
            <a:pPr marL="514350" indent="-514350">
              <a:buAutoNum type="alphaLcParenR"/>
            </a:pPr>
            <a:r>
              <a:rPr lang="fi-FI" dirty="0" smtClean="0">
                <a:effectLst/>
              </a:rPr>
              <a:t>käyttäen symboleja</a:t>
            </a:r>
            <a:endParaRPr lang="fi-FI" dirty="0">
              <a:effectLst/>
            </a:endParaRPr>
          </a:p>
          <a:p>
            <a:pPr marL="514350" indent="-514350">
              <a:buAutoNum type="alphaLcParenR"/>
            </a:pPr>
            <a:r>
              <a:rPr lang="fi-FI" dirty="0" smtClean="0">
                <a:effectLst/>
              </a:rPr>
              <a:t>kehon avulla</a:t>
            </a:r>
            <a:endParaRPr lang="fi-FI" dirty="0">
              <a:effectLst/>
            </a:endParaRPr>
          </a:p>
          <a:p>
            <a:pPr marL="514350" indent="-514350">
              <a:buAutoNum type="alphaLcParenR"/>
            </a:pPr>
            <a:r>
              <a:rPr lang="fi-FI" dirty="0" smtClean="0">
                <a:effectLst/>
              </a:rPr>
              <a:t>konkreettisilla välineillä</a:t>
            </a:r>
            <a:endParaRPr lang="fi-FI" dirty="0">
              <a:effectLst/>
            </a:endParaRPr>
          </a:p>
          <a:p>
            <a:pPr marL="514350" indent="-514350">
              <a:buAutoNum type="alphaLcParenR"/>
            </a:pPr>
            <a:r>
              <a:rPr lang="fi-FI" dirty="0" smtClean="0">
                <a:effectLst/>
              </a:rPr>
              <a:t>jollain </a:t>
            </a:r>
            <a:r>
              <a:rPr lang="fi-FI" dirty="0">
                <a:effectLst/>
              </a:rPr>
              <a:t>muulla. </a:t>
            </a:r>
            <a:endParaRPr lang="fi-FI" dirty="0"/>
          </a:p>
          <a:p>
            <a:pPr marL="0" indent="0">
              <a:buNone/>
            </a:pPr>
            <a:endParaRPr lang="fi-FI" dirty="0" smtClean="0">
              <a:effectLst/>
            </a:endParaRPr>
          </a:p>
          <a:p>
            <a:pPr marL="0" indent="0">
              <a:buNone/>
            </a:pPr>
            <a:r>
              <a:rPr lang="fi-FI" dirty="0" smtClean="0">
                <a:effectLst/>
              </a:rPr>
              <a:t>Keksi </a:t>
            </a:r>
            <a:r>
              <a:rPr lang="fi-FI" dirty="0">
                <a:effectLst/>
              </a:rPr>
              <a:t>esimerkki kahdesta aineesta. </a:t>
            </a:r>
            <a:endParaRPr lang="fi-FI" dirty="0"/>
          </a:p>
          <a:p>
            <a:endParaRPr lang="fi-FI" dirty="0"/>
          </a:p>
        </p:txBody>
      </p:sp>
    </p:spTree>
    <p:extLst>
      <p:ext uri="{BB962C8B-B14F-4D97-AF65-F5344CB8AC3E}">
        <p14:creationId xmlns:p14="http://schemas.microsoft.com/office/powerpoint/2010/main" val="707211288"/>
      </p:ext>
    </p:extLst>
  </p:cSld>
  <p:clrMapOvr>
    <a:masterClrMapping/>
  </p:clrMapOvr>
  <p:transition xmlns:p14="http://schemas.microsoft.com/office/powerpoint/2010/mai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Esim.</a:t>
            </a:r>
            <a:endParaRPr lang="fi-FI" dirty="0"/>
          </a:p>
        </p:txBody>
      </p:sp>
      <p:sp>
        <p:nvSpPr>
          <p:cNvPr id="4" name="Tekstin paikkamerkki 3"/>
          <p:cNvSpPr>
            <a:spLocks noGrp="1"/>
          </p:cNvSpPr>
          <p:nvPr>
            <p:ph type="body" idx="1"/>
          </p:nvPr>
        </p:nvSpPr>
        <p:spPr>
          <a:xfrm rot="-900000">
            <a:off x="29947" y="1136367"/>
            <a:ext cx="2213148" cy="522770"/>
          </a:xfrm>
        </p:spPr>
        <p:txBody>
          <a:bodyPr/>
          <a:lstStyle/>
          <a:p>
            <a:r>
              <a:rPr lang="fi-FI" b="1" dirty="0" smtClean="0"/>
              <a:t>Matikka</a:t>
            </a:r>
            <a:endParaRPr lang="fi-FI" b="1" dirty="0"/>
          </a:p>
        </p:txBody>
      </p:sp>
      <p:sp>
        <p:nvSpPr>
          <p:cNvPr id="3" name="Sisällön paikkamerkki 2"/>
          <p:cNvSpPr>
            <a:spLocks noGrp="1"/>
          </p:cNvSpPr>
          <p:nvPr>
            <p:ph sz="half" idx="2"/>
          </p:nvPr>
        </p:nvSpPr>
        <p:spPr>
          <a:xfrm rot="-900000">
            <a:off x="754401" y="1659598"/>
            <a:ext cx="2590913" cy="4982654"/>
          </a:xfrm>
        </p:spPr>
        <p:txBody>
          <a:bodyPr>
            <a:normAutofit/>
          </a:bodyPr>
          <a:lstStyle/>
          <a:p>
            <a:pPr marL="0" indent="0">
              <a:buNone/>
            </a:pPr>
            <a:r>
              <a:rPr lang="fi-FI" sz="1800" b="1" dirty="0">
                <a:effectLst/>
              </a:rPr>
              <a:t>O</a:t>
            </a:r>
            <a:r>
              <a:rPr lang="fi-FI" sz="1800" b="1" dirty="0" smtClean="0">
                <a:effectLst/>
              </a:rPr>
              <a:t>ppilas voi selittää, mistä tietää minkä tahansa kahden parittoman luvun summan olevan parillinen. </a:t>
            </a:r>
            <a:endParaRPr lang="fi-FI" sz="1800" b="1" dirty="0" smtClean="0"/>
          </a:p>
          <a:p>
            <a:pPr>
              <a:buFont typeface="Arial"/>
              <a:buChar char="•"/>
            </a:pPr>
            <a:r>
              <a:rPr lang="fi-FI" sz="1900" dirty="0" smtClean="0">
                <a:effectLst/>
              </a:rPr>
              <a:t>Kuvallinen: </a:t>
            </a:r>
          </a:p>
          <a:p>
            <a:pPr marL="0" indent="0">
              <a:buNone/>
            </a:pPr>
            <a:r>
              <a:rPr lang="fi-FI" sz="1900" dirty="0" smtClean="0">
                <a:effectLst/>
              </a:rPr>
              <a:t>xx xx x + xx xx xx x = xx xx + xx xx xx + xx </a:t>
            </a:r>
          </a:p>
          <a:p>
            <a:pPr>
              <a:buFont typeface="Arial"/>
              <a:buChar char="•"/>
            </a:pPr>
            <a:r>
              <a:rPr lang="fi-FI" sz="1900" dirty="0" smtClean="0">
                <a:effectLst/>
              </a:rPr>
              <a:t>Luvuin:</a:t>
            </a:r>
          </a:p>
          <a:p>
            <a:pPr marL="0" indent="0">
              <a:buNone/>
            </a:pPr>
            <a:r>
              <a:rPr lang="fi-FI" sz="1900" dirty="0" smtClean="0">
                <a:effectLst/>
              </a:rPr>
              <a:t> 5 + 7 = 4 + 1 + 6 + 1 = 4 + 6 + 2 </a:t>
            </a:r>
            <a:endParaRPr lang="fi-FI" sz="1900" dirty="0" smtClean="0"/>
          </a:p>
          <a:p>
            <a:pPr marL="0" indent="0">
              <a:buNone/>
            </a:pPr>
            <a:endParaRPr lang="fi-FI" dirty="0" smtClean="0">
              <a:effectLst/>
            </a:endParaRPr>
          </a:p>
          <a:p>
            <a:endParaRPr lang="fi-FI" dirty="0"/>
          </a:p>
        </p:txBody>
      </p:sp>
      <p:sp>
        <p:nvSpPr>
          <p:cNvPr id="5" name="Tekstin paikkamerkki 4"/>
          <p:cNvSpPr>
            <a:spLocks noGrp="1"/>
          </p:cNvSpPr>
          <p:nvPr>
            <p:ph type="body" sz="quarter" idx="3"/>
          </p:nvPr>
        </p:nvSpPr>
        <p:spPr>
          <a:xfrm rot="-900000">
            <a:off x="3235163" y="440556"/>
            <a:ext cx="2214753" cy="458257"/>
          </a:xfrm>
        </p:spPr>
        <p:txBody>
          <a:bodyPr/>
          <a:lstStyle/>
          <a:p>
            <a:r>
              <a:rPr lang="fi-FI" b="1" dirty="0" err="1" smtClean="0"/>
              <a:t>Äikkä</a:t>
            </a:r>
            <a:endParaRPr lang="fi-FI" b="1" dirty="0"/>
          </a:p>
        </p:txBody>
      </p:sp>
      <p:sp>
        <p:nvSpPr>
          <p:cNvPr id="6" name="Sisällön paikkamerkki 5"/>
          <p:cNvSpPr>
            <a:spLocks noGrp="1"/>
          </p:cNvSpPr>
          <p:nvPr>
            <p:ph sz="quarter" idx="4"/>
          </p:nvPr>
        </p:nvSpPr>
        <p:spPr>
          <a:xfrm rot="-900000">
            <a:off x="3450320" y="897928"/>
            <a:ext cx="3293345" cy="4571220"/>
          </a:xfrm>
        </p:spPr>
        <p:txBody>
          <a:bodyPr>
            <a:normAutofit fontScale="25000" lnSpcReduction="20000"/>
          </a:bodyPr>
          <a:lstStyle/>
          <a:p>
            <a:pPr marL="0" indent="0">
              <a:buNone/>
            </a:pPr>
            <a:r>
              <a:rPr lang="fi-FI" sz="8000" b="1" dirty="0">
                <a:effectLst/>
              </a:rPr>
              <a:t>T</a:t>
            </a:r>
            <a:r>
              <a:rPr lang="fi-FI" sz="8000" b="1" dirty="0" smtClean="0">
                <a:effectLst/>
              </a:rPr>
              <a:t>arinan </a:t>
            </a:r>
            <a:r>
              <a:rPr lang="fi-FI" sz="8000" b="1" dirty="0">
                <a:effectLst/>
              </a:rPr>
              <a:t>juoni </a:t>
            </a:r>
            <a:endParaRPr lang="fi-FI" sz="8000" b="1" dirty="0" smtClean="0"/>
          </a:p>
          <a:p>
            <a:pPr>
              <a:buFont typeface="Arial"/>
              <a:buChar char="•"/>
            </a:pPr>
            <a:r>
              <a:rPr lang="fi-FI" sz="7200" dirty="0" smtClean="0">
                <a:effectLst/>
              </a:rPr>
              <a:t>kaavion </a:t>
            </a:r>
            <a:r>
              <a:rPr lang="fi-FI" sz="7200" dirty="0">
                <a:effectLst/>
              </a:rPr>
              <a:t>muodossa </a:t>
            </a:r>
          </a:p>
          <a:p>
            <a:pPr>
              <a:buFont typeface="Arial"/>
              <a:buChar char="•"/>
            </a:pPr>
            <a:r>
              <a:rPr lang="fi-FI" sz="7200" dirty="0" smtClean="0">
                <a:effectLst/>
              </a:rPr>
              <a:t>diagrammina </a:t>
            </a:r>
            <a:r>
              <a:rPr lang="fi-FI" sz="7200" dirty="0">
                <a:effectLst/>
              </a:rPr>
              <a:t>(henkilösuhteet nuolilla ym.) </a:t>
            </a:r>
          </a:p>
          <a:p>
            <a:pPr>
              <a:buFont typeface="Arial"/>
              <a:buChar char="•"/>
            </a:pPr>
            <a:r>
              <a:rPr lang="fi-FI" sz="7200" dirty="0" err="1" smtClean="0">
                <a:effectLst/>
              </a:rPr>
              <a:t>uonen</a:t>
            </a:r>
            <a:r>
              <a:rPr lang="fi-FI" sz="7200" dirty="0" smtClean="0">
                <a:effectLst/>
              </a:rPr>
              <a:t> </a:t>
            </a:r>
            <a:r>
              <a:rPr lang="fi-FI" sz="7200" dirty="0">
                <a:effectLst/>
              </a:rPr>
              <a:t>sanallinen selostus: mitä tapahtuu alussa, miten tapahtumat etenevät, miten tarina loppuu </a:t>
            </a:r>
            <a:endParaRPr lang="fi-FI" sz="7200" dirty="0" smtClean="0">
              <a:effectLst/>
            </a:endParaRPr>
          </a:p>
          <a:p>
            <a:pPr>
              <a:buFont typeface="Arial"/>
              <a:buChar char="•"/>
            </a:pPr>
            <a:r>
              <a:rPr lang="fi-FI" sz="7200" dirty="0" smtClean="0">
                <a:effectLst/>
              </a:rPr>
              <a:t>esittäviä </a:t>
            </a:r>
            <a:r>
              <a:rPr lang="fi-FI" sz="7200" dirty="0">
                <a:effectLst/>
              </a:rPr>
              <a:t>kuvia yhdistettynä symboleihin </a:t>
            </a:r>
            <a:endParaRPr lang="fi-FI" sz="7200" dirty="0" smtClean="0">
              <a:effectLst/>
            </a:endParaRPr>
          </a:p>
          <a:p>
            <a:pPr>
              <a:buFont typeface="Arial"/>
              <a:buChar char="•"/>
            </a:pPr>
            <a:r>
              <a:rPr lang="fi-FI" sz="7200" dirty="0" smtClean="0">
                <a:effectLst/>
              </a:rPr>
              <a:t>e</a:t>
            </a:r>
            <a:r>
              <a:rPr lang="fi-FI" sz="7200" dirty="0">
                <a:effectLst/>
              </a:rPr>
              <a:t>-kuvakirja </a:t>
            </a:r>
            <a:r>
              <a:rPr lang="fi-FI" sz="7200" dirty="0" err="1">
                <a:effectLst/>
              </a:rPr>
              <a:t>iPadilla</a:t>
            </a:r>
            <a:r>
              <a:rPr lang="fi-FI" sz="7200" dirty="0">
                <a:effectLst/>
              </a:rPr>
              <a:t> (</a:t>
            </a:r>
            <a:r>
              <a:rPr lang="fi-FI" sz="7200" dirty="0" err="1">
                <a:effectLst/>
              </a:rPr>
              <a:t>Book</a:t>
            </a:r>
            <a:r>
              <a:rPr lang="fi-FI" sz="7200" dirty="0">
                <a:effectLst/>
              </a:rPr>
              <a:t> </a:t>
            </a:r>
            <a:r>
              <a:rPr lang="fi-FI" sz="7200" dirty="0" err="1">
                <a:effectLst/>
              </a:rPr>
              <a:t>Creator</a:t>
            </a:r>
            <a:r>
              <a:rPr lang="fi-FI" sz="7200" dirty="0">
                <a:effectLst/>
              </a:rPr>
              <a:t>) tai sarjakuvaohjelmalla </a:t>
            </a:r>
            <a:endParaRPr lang="fi-FI" sz="7200" dirty="0" smtClean="0">
              <a:effectLst/>
            </a:endParaRPr>
          </a:p>
          <a:p>
            <a:pPr>
              <a:buFont typeface="Arial"/>
              <a:buChar char="•"/>
            </a:pPr>
            <a:r>
              <a:rPr lang="fi-FI" sz="7200" dirty="0" smtClean="0">
                <a:effectLst/>
              </a:rPr>
              <a:t>juonen </a:t>
            </a:r>
            <a:r>
              <a:rPr lang="fi-FI" sz="7200" dirty="0">
                <a:effectLst/>
              </a:rPr>
              <a:t>dramatisointi (</a:t>
            </a:r>
            <a:r>
              <a:rPr lang="fi-FI" sz="7200" dirty="0" err="1">
                <a:effectLst/>
              </a:rPr>
              <a:t>still-kuvia</a:t>
            </a:r>
            <a:r>
              <a:rPr lang="fi-FI" sz="7200" dirty="0">
                <a:effectLst/>
              </a:rPr>
              <a:t> merkittävistä juonenkäänteistä). </a:t>
            </a:r>
          </a:p>
          <a:p>
            <a:endParaRPr lang="fi-FI" sz="7200" dirty="0"/>
          </a:p>
        </p:txBody>
      </p:sp>
    </p:spTree>
    <p:extLst>
      <p:ext uri="{BB962C8B-B14F-4D97-AF65-F5344CB8AC3E}">
        <p14:creationId xmlns:p14="http://schemas.microsoft.com/office/powerpoint/2010/main" val="2094746359"/>
      </p:ext>
    </p:extLst>
  </p:cSld>
  <p:clrMapOvr>
    <a:masterClrMapping/>
  </p:clrMapOvr>
  <p:transition xmlns:p14="http://schemas.microsoft.com/office/powerpoint/2010/mai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p:cNvSpPr>
            <a:spLocks noGrp="1"/>
          </p:cNvSpPr>
          <p:nvPr>
            <p:ph type="title"/>
          </p:nvPr>
        </p:nvSpPr>
        <p:spPr/>
        <p:txBody>
          <a:bodyPr/>
          <a:lstStyle/>
          <a:p>
            <a:r>
              <a:rPr lang="fi-FI" dirty="0" smtClean="0"/>
              <a:t>Keskustelu</a:t>
            </a:r>
            <a:endParaRPr lang="fi-FI" dirty="0"/>
          </a:p>
        </p:txBody>
      </p:sp>
      <p:pic>
        <p:nvPicPr>
          <p:cNvPr id="9" name="Sisällön paikkamerkki 8" descr="Atomi.png"/>
          <p:cNvPicPr>
            <a:picLocks noGrp="1" noChangeAspect="1"/>
          </p:cNvPicPr>
          <p:nvPr>
            <p:ph idx="1"/>
          </p:nvPr>
        </p:nvPicPr>
        <p:blipFill rotWithShape="1">
          <a:blip r:embed="rId3">
            <a:extLst>
              <a:ext uri="{28A0092B-C50C-407E-A947-70E740481C1C}">
                <a14:useLocalDpi xmlns:a14="http://schemas.microsoft.com/office/drawing/2010/main" val="0"/>
              </a:ext>
            </a:extLst>
          </a:blip>
          <a:srcRect l="14188" t="-126" r="12012" b="-126"/>
          <a:stretch/>
        </p:blipFill>
        <p:spPr>
          <a:xfrm rot="21248620">
            <a:off x="271209" y="1356047"/>
            <a:ext cx="1886416" cy="1813977"/>
          </a:xfrm>
        </p:spPr>
      </p:pic>
      <p:pic>
        <p:nvPicPr>
          <p:cNvPr id="10" name="Kuva 9" descr="Silmä_mv.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58857">
            <a:off x="6266942" y="3526660"/>
            <a:ext cx="2623058" cy="1900767"/>
          </a:xfrm>
          <a:prstGeom prst="rect">
            <a:avLst/>
          </a:prstGeom>
        </p:spPr>
      </p:pic>
      <p:pic>
        <p:nvPicPr>
          <p:cNvPr id="11" name="Kuva 10" descr="Sota.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153431">
            <a:off x="2971800" y="4189178"/>
            <a:ext cx="2895600" cy="1911096"/>
          </a:xfrm>
          <a:prstGeom prst="rect">
            <a:avLst/>
          </a:prstGeom>
        </p:spPr>
      </p:pic>
      <p:sp>
        <p:nvSpPr>
          <p:cNvPr id="12" name="Suorakulmio 11"/>
          <p:cNvSpPr/>
          <p:nvPr/>
        </p:nvSpPr>
        <p:spPr>
          <a:xfrm>
            <a:off x="3996266" y="504023"/>
            <a:ext cx="4572000" cy="2677656"/>
          </a:xfrm>
          <a:prstGeom prst="rect">
            <a:avLst/>
          </a:prstGeom>
        </p:spPr>
        <p:txBody>
          <a:bodyPr>
            <a:spAutoFit/>
          </a:bodyPr>
          <a:lstStyle/>
          <a:p>
            <a:pPr marL="285750" indent="-285750">
              <a:buFont typeface="Arial"/>
              <a:buChar char="•"/>
            </a:pPr>
            <a:r>
              <a:rPr lang="fi-FI" sz="2400" dirty="0"/>
              <a:t>Miten esitysmuotojen käyttö eroaa eri aineissa (tieteenalan käytännöt)</a:t>
            </a:r>
            <a:r>
              <a:rPr lang="fi-FI" sz="2400" dirty="0" smtClean="0"/>
              <a:t>?</a:t>
            </a:r>
          </a:p>
          <a:p>
            <a:endParaRPr lang="fi-FI" sz="2400" dirty="0"/>
          </a:p>
          <a:p>
            <a:pPr marL="285750" indent="-285750">
              <a:buFont typeface="Arial"/>
              <a:buChar char="•"/>
            </a:pPr>
            <a:r>
              <a:rPr lang="fi-FI" sz="2400" dirty="0"/>
              <a:t>Miten kuvia luetaan ja käytetään eri tavoin eri oppiaineissa?</a:t>
            </a:r>
          </a:p>
        </p:txBody>
      </p:sp>
    </p:spTree>
    <p:extLst>
      <p:ext uri="{BB962C8B-B14F-4D97-AF65-F5344CB8AC3E}">
        <p14:creationId xmlns:p14="http://schemas.microsoft.com/office/powerpoint/2010/main" val="2926346798"/>
      </p:ext>
    </p:extLst>
  </p:cSld>
  <p:clrMapOvr>
    <a:masterClrMapping/>
  </p:clrMapOvr>
  <p:transition xmlns:p14="http://schemas.microsoft.com/office/powerpoint/2010/mai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dirty="0"/>
          </a:p>
        </p:txBody>
      </p:sp>
      <p:pic>
        <p:nvPicPr>
          <p:cNvPr id="4" name="Sisällön paikkamerkki 3" descr="Näyttökuva 2016-10-06 kello 9.28.42.png"/>
          <p:cNvPicPr>
            <a:picLocks noGrp="1" noChangeAspect="1"/>
          </p:cNvPicPr>
          <p:nvPr>
            <p:ph idx="1"/>
          </p:nvPr>
        </p:nvPicPr>
        <p:blipFill rotWithShape="1">
          <a:blip r:embed="rId2">
            <a:extLst>
              <a:ext uri="{28A0092B-C50C-407E-A947-70E740481C1C}">
                <a14:useLocalDpi xmlns:a14="http://schemas.microsoft.com/office/drawing/2010/main" val="0"/>
              </a:ext>
            </a:extLst>
          </a:blip>
          <a:srcRect t="-1809" b="-2196"/>
          <a:stretch/>
        </p:blipFill>
        <p:spPr>
          <a:xfrm>
            <a:off x="660401" y="232511"/>
            <a:ext cx="7697220" cy="5931222"/>
          </a:xfrm>
        </p:spPr>
      </p:pic>
    </p:spTree>
    <p:extLst>
      <p:ext uri="{BB962C8B-B14F-4D97-AF65-F5344CB8AC3E}">
        <p14:creationId xmlns:p14="http://schemas.microsoft.com/office/powerpoint/2010/main" val="2774988043"/>
      </p:ext>
    </p:extLst>
  </p:cSld>
  <p:clrMapOvr>
    <a:masterClrMapping/>
  </p:clrMapOvr>
  <p:transition xmlns:p14="http://schemas.microsoft.com/office/powerpoint/2010/mai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 </a:t>
            </a:r>
            <a:endParaRPr lang="fi-FI" dirty="0"/>
          </a:p>
        </p:txBody>
      </p:sp>
      <p:sp>
        <p:nvSpPr>
          <p:cNvPr id="3" name="Sisällön paikkamerkki 2"/>
          <p:cNvSpPr>
            <a:spLocks noGrp="1"/>
          </p:cNvSpPr>
          <p:nvPr>
            <p:ph idx="1"/>
          </p:nvPr>
        </p:nvSpPr>
        <p:spPr/>
        <p:txBody>
          <a:bodyPr/>
          <a:lstStyle/>
          <a:p>
            <a:r>
              <a:rPr lang="fi-FI" dirty="0">
                <a:effectLst/>
              </a:rPr>
              <a:t>Minkä tyyppiset esitysmuodot palvelevat </a:t>
            </a:r>
            <a:r>
              <a:rPr lang="fi-FI" dirty="0" err="1">
                <a:effectLst/>
              </a:rPr>
              <a:t>oppijoita</a:t>
            </a:r>
            <a:r>
              <a:rPr lang="fi-FI" dirty="0">
                <a:effectLst/>
              </a:rPr>
              <a:t> eri tilanteissa? </a:t>
            </a:r>
          </a:p>
          <a:p>
            <a:endParaRPr lang="fi-FI" dirty="0"/>
          </a:p>
        </p:txBody>
      </p:sp>
    </p:spTree>
    <p:extLst>
      <p:ext uri="{BB962C8B-B14F-4D97-AF65-F5344CB8AC3E}">
        <p14:creationId xmlns:p14="http://schemas.microsoft.com/office/powerpoint/2010/main" val="154091549"/>
      </p:ext>
    </p:extLst>
  </p:cSld>
  <p:clrMapOvr>
    <a:masterClrMapping/>
  </p:clrMapOvr>
  <p:transition xmlns:p14="http://schemas.microsoft.com/office/powerpoint/2010/main"/>
</p:sld>
</file>

<file path=ppt/theme/theme1.xml><?xml version="1.0" encoding="utf-8"?>
<a:theme xmlns:a="http://schemas.openxmlformats.org/drawingml/2006/main" name="Kilter">
  <a:themeElements>
    <a:clrScheme name="Kuvapiste">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Kilter">
      <a:majorFont>
        <a:latin typeface="Rockwell"/>
        <a:ea typeface=""/>
        <a:cs typeface=""/>
        <a:font script="Grek" typeface="Cambria"/>
        <a:font script="Cyrl" typeface="Cambria"/>
        <a:font script="Jpan" typeface="ＭＳ 明朝"/>
        <a:font script="Hang" typeface="바탕"/>
        <a:font script="Hans" typeface="华文新魏"/>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ＭＳ 明朝"/>
        <a:font script="Hang" typeface="바탕"/>
        <a:font script="Hans" typeface="华文新魏"/>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ilter">
      <a:fillStyleLst>
        <a:solidFill>
          <a:schemeClr val="phClr"/>
        </a:solidFill>
        <a:gradFill rotWithShape="1">
          <a:gsLst>
            <a:gs pos="0">
              <a:schemeClr val="phClr">
                <a:tint val="14000"/>
                <a:satMod val="180000"/>
                <a:lumMod val="100000"/>
              </a:schemeClr>
            </a:gs>
            <a:gs pos="42000">
              <a:schemeClr val="phClr">
                <a:tint val="40000"/>
                <a:satMod val="160000"/>
                <a:lumMod val="94000"/>
              </a:schemeClr>
            </a:gs>
            <a:gs pos="100000">
              <a:schemeClr val="phClr">
                <a:tint val="94000"/>
                <a:satMod val="140000"/>
              </a:schemeClr>
            </a:gs>
          </a:gsLst>
          <a:lin ang="5160000" scaled="1"/>
        </a:gradFill>
        <a:gradFill rotWithShape="1">
          <a:gsLst>
            <a:gs pos="38000">
              <a:schemeClr val="phClr">
                <a:satMod val="120000"/>
              </a:schemeClr>
            </a:gs>
            <a:gs pos="100000">
              <a:schemeClr val="phClr">
                <a:shade val="60000"/>
                <a:satMod val="180000"/>
                <a:lumMod val="70000"/>
              </a:schemeClr>
            </a:gs>
          </a:gsLst>
          <a:lin ang="4680000" scaled="0"/>
        </a:gradFill>
      </a:fillStyleLst>
      <a:lnStyleLst>
        <a:ln w="12700" cap="flat" cmpd="sng" algn="ctr">
          <a:solidFill>
            <a:schemeClr val="phClr">
              <a:shade val="50000"/>
            </a:schemeClr>
          </a:solidFill>
          <a:prstDash val="solid"/>
        </a:ln>
        <a:ln w="25400" cap="flat" cmpd="sng" algn="ctr">
          <a:solidFill>
            <a:schemeClr val="phClr">
              <a:shade val="75000"/>
              <a:lumMod val="90000"/>
            </a:schemeClr>
          </a:solidFill>
          <a:prstDash val="solid"/>
        </a:ln>
        <a:ln w="38100" cap="flat" cmpd="sng" algn="ctr">
          <a:solidFill>
            <a:schemeClr val="phClr"/>
          </a:solidFill>
          <a:prstDash val="solid"/>
        </a:ln>
      </a:lnStyleLst>
      <a:effectStyleLst>
        <a:effectStyle>
          <a:effectLst>
            <a:outerShdw blurRad="63500" dist="12700" dir="5400000" sx="102000" sy="102000" rotWithShape="0">
              <a:srgbClr val="000000">
                <a:alpha val="20000"/>
              </a:srgbClr>
            </a:outerShdw>
          </a:effectLst>
        </a:effectStyle>
        <a:effectStyle>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a:effectStyle>
        <a:effectStyle>
          <a:effectLst>
            <a:outerShdw blurRad="107950" dist="12700" dir="5040000" rotWithShape="0">
              <a:srgbClr val="000000">
                <a:alpha val="54000"/>
              </a:srgbClr>
            </a:outerShdw>
          </a:effectLst>
          <a:scene3d>
            <a:camera prst="orthographicFront">
              <a:rot lat="0" lon="0" rev="0"/>
            </a:camera>
            <a:lightRig rig="threePt" dir="tl">
              <a:rot lat="0" lon="0" rev="19800000"/>
            </a:lightRig>
          </a:scene3d>
          <a:sp3d prstMaterial="plastic">
            <a:bevelT h="63500" prst="softRound"/>
          </a:sp3d>
        </a:effectStyle>
      </a:effectStyleLst>
      <a:bgFillStyleLst>
        <a:solidFill>
          <a:schemeClr val="phClr"/>
        </a:solidFill>
        <a:gradFill rotWithShape="1">
          <a:gsLst>
            <a:gs pos="0">
              <a:schemeClr val="phClr">
                <a:tint val="95000"/>
                <a:satMod val="140000"/>
                <a:lumMod val="120000"/>
              </a:schemeClr>
            </a:gs>
            <a:gs pos="100000">
              <a:schemeClr val="phClr">
                <a:tint val="95000"/>
                <a:shade val="70000"/>
                <a:satMod val="180000"/>
                <a:lumMod val="82000"/>
              </a:schemeClr>
            </a:gs>
          </a:gsLst>
          <a:path path="circle">
            <a:fillToRect l="25000" t="25000" r="25000" b="25000"/>
          </a:path>
        </a:gradFill>
        <a:gradFill rotWithShape="1">
          <a:gsLst>
            <a:gs pos="0">
              <a:schemeClr val="phClr">
                <a:tint val="94000"/>
                <a:satMod val="140000"/>
                <a:lumMod val="120000"/>
              </a:schemeClr>
            </a:gs>
            <a:gs pos="100000">
              <a:schemeClr val="phClr">
                <a:tint val="97000"/>
                <a:shade val="70000"/>
                <a:satMod val="190000"/>
                <a:lumMod val="72000"/>
              </a:schemeClr>
            </a:gs>
          </a:gsLst>
          <a:path path="circle">
            <a:fillToRect l="50000" t="50000" r="50000"/>
          </a:path>
        </a:gradFill>
      </a:bgFillStyleLst>
    </a:fmtScheme>
  </a:themeElements>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Kilter.thmx</Template>
  <TotalTime>55</TotalTime>
  <Words>449</Words>
  <Application>Microsoft Macintosh PowerPoint</Application>
  <PresentationFormat>Näytössä katseltava diaesitys (4:3)</PresentationFormat>
  <Paragraphs>76</Paragraphs>
  <Slides>11</Slides>
  <Notes>2</Notes>
  <HiddenSlides>0</HiddenSlides>
  <MMClips>0</MMClips>
  <ScaleCrop>false</ScaleCrop>
  <HeadingPairs>
    <vt:vector size="4" baseType="variant">
      <vt:variant>
        <vt:lpstr>Teema</vt:lpstr>
      </vt:variant>
      <vt:variant>
        <vt:i4>1</vt:i4>
      </vt:variant>
      <vt:variant>
        <vt:lpstr>Dian otsikot</vt:lpstr>
      </vt:variant>
      <vt:variant>
        <vt:i4>11</vt:i4>
      </vt:variant>
    </vt:vector>
  </HeadingPairs>
  <TitlesOfParts>
    <vt:vector size="12" baseType="lpstr">
      <vt:lpstr>Kilter</vt:lpstr>
      <vt:lpstr>POM11JO</vt:lpstr>
      <vt:lpstr>21st Century Skills</vt:lpstr>
      <vt:lpstr>Tekstejä?</vt:lpstr>
      <vt:lpstr>Monilukutaito</vt:lpstr>
      <vt:lpstr>Paritehtävä</vt:lpstr>
      <vt:lpstr>Esim.</vt:lpstr>
      <vt:lpstr>Keskustelu</vt:lpstr>
      <vt:lpstr>PowerPoint-esitys</vt:lpstr>
      <vt:lpstr> </vt:lpstr>
      <vt:lpstr> </vt:lpstr>
      <vt:lpstr>PowerPoint-esitys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POM11JO</dc:title>
  <dc:creator>Mirva Löfman</dc:creator>
  <cp:lastModifiedBy>Mirva Löfman</cp:lastModifiedBy>
  <cp:revision>7</cp:revision>
  <dcterms:created xsi:type="dcterms:W3CDTF">2016-10-05T05:44:50Z</dcterms:created>
  <dcterms:modified xsi:type="dcterms:W3CDTF">2016-10-06T06:36:24Z</dcterms:modified>
</cp:coreProperties>
</file>