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40" r:id="rId1"/>
  </p:sldMasterIdLst>
  <p:notesMasterIdLst>
    <p:notesMasterId r:id="rId14"/>
  </p:notesMasterIdLst>
  <p:sldIdLst>
    <p:sldId id="595" r:id="rId2"/>
    <p:sldId id="276" r:id="rId3"/>
    <p:sldId id="279" r:id="rId4"/>
    <p:sldId id="262" r:id="rId5"/>
    <p:sldId id="280" r:id="rId6"/>
    <p:sldId id="281" r:id="rId7"/>
    <p:sldId id="282" r:id="rId8"/>
    <p:sldId id="283" r:id="rId9"/>
    <p:sldId id="284" r:id="rId10"/>
    <p:sldId id="268" r:id="rId11"/>
    <p:sldId id="269" r:id="rId12"/>
    <p:sldId id="285" r:id="rId13"/>
  </p:sldIdLst>
  <p:sldSz cx="12192000" cy="6858000"/>
  <p:notesSz cx="6810375" cy="99425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iitta-Leena Metsäpelto" initials="RM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899" autoAdjust="0"/>
    <p:restoredTop sz="86971" autoAdjust="0"/>
  </p:normalViewPr>
  <p:slideViewPr>
    <p:cSldViewPr snapToGrid="0">
      <p:cViewPr varScale="1">
        <p:scale>
          <a:sx n="58" d="100"/>
          <a:sy n="58" d="100"/>
        </p:scale>
        <p:origin x="992" y="4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Grid="0">
      <p:cViewPr varScale="1">
        <p:scale>
          <a:sx n="42" d="100"/>
          <a:sy n="42" d="100"/>
        </p:scale>
        <p:origin x="2328" y="53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CAA5C43-C198-424D-953F-3541A15DB84C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A36B237B-2284-4646-ACCE-D8D5D7C15290}">
      <dgm:prSet/>
      <dgm:spPr/>
      <dgm:t>
        <a:bodyPr/>
        <a:lstStyle/>
        <a:p>
          <a:r>
            <a:rPr lang="en-US" b="1"/>
            <a:t>toukokuu MINÄ JA TURVALLINEN ARKI</a:t>
          </a:r>
          <a:endParaRPr lang="en-US"/>
        </a:p>
      </dgm:t>
    </dgm:pt>
    <dgm:pt modelId="{C9653C58-B66A-43D3-85E4-4CE7B1F9EAAC}" type="parTrans" cxnId="{1175A992-6955-4585-BE19-BC6B23747190}">
      <dgm:prSet/>
      <dgm:spPr/>
      <dgm:t>
        <a:bodyPr/>
        <a:lstStyle/>
        <a:p>
          <a:endParaRPr lang="en-US"/>
        </a:p>
      </dgm:t>
    </dgm:pt>
    <dgm:pt modelId="{5B2B550A-2DFA-405F-B48A-B4CAD31BB28B}" type="sibTrans" cxnId="{1175A992-6955-4585-BE19-BC6B23747190}">
      <dgm:prSet/>
      <dgm:spPr/>
      <dgm:t>
        <a:bodyPr/>
        <a:lstStyle/>
        <a:p>
          <a:endParaRPr lang="en-US"/>
        </a:p>
      </dgm:t>
    </dgm:pt>
    <dgm:pt modelId="{DBD3BDCC-FC05-4033-BF01-165B3BA366D8}">
      <dgm:prSet/>
      <dgm:spPr/>
      <dgm:t>
        <a:bodyPr/>
        <a:lstStyle/>
        <a:p>
          <a:r>
            <a:rPr lang="en-US" b="1"/>
            <a:t>Tavoitteet</a:t>
          </a:r>
          <a:endParaRPr lang="en-US"/>
        </a:p>
      </dgm:t>
    </dgm:pt>
    <dgm:pt modelId="{9DF1B841-6ED9-4811-9DC3-A2C70504A7F7}" type="parTrans" cxnId="{FBF78AA4-3AB1-4163-8A8C-BC25EB5D08FB}">
      <dgm:prSet/>
      <dgm:spPr/>
      <dgm:t>
        <a:bodyPr/>
        <a:lstStyle/>
        <a:p>
          <a:endParaRPr lang="en-US"/>
        </a:p>
      </dgm:t>
    </dgm:pt>
    <dgm:pt modelId="{FD97786D-2B00-4734-9FC3-0FBEEE8FD25E}" type="sibTrans" cxnId="{FBF78AA4-3AB1-4163-8A8C-BC25EB5D08FB}">
      <dgm:prSet/>
      <dgm:spPr/>
      <dgm:t>
        <a:bodyPr/>
        <a:lstStyle/>
        <a:p>
          <a:endParaRPr lang="en-US"/>
        </a:p>
      </dgm:t>
    </dgm:pt>
    <dgm:pt modelId="{04000849-E886-4547-9FB9-186F538862A1}">
      <dgm:prSet/>
      <dgm:spPr/>
      <dgm:t>
        <a:bodyPr/>
        <a:lstStyle/>
        <a:p>
          <a:r>
            <a:rPr lang="en-US"/>
            <a:t>tekee yhteenvetoa ja osaa perustella omaan hyvinvointiin liittyviä tekijöitä</a:t>
          </a:r>
        </a:p>
      </dgm:t>
    </dgm:pt>
    <dgm:pt modelId="{24D4A5F1-42BC-4306-B12B-56925B9EDE18}" type="parTrans" cxnId="{6DD9B5B8-1F4D-4AB4-A9C5-5DF9823E5D0A}">
      <dgm:prSet/>
      <dgm:spPr/>
      <dgm:t>
        <a:bodyPr/>
        <a:lstStyle/>
        <a:p>
          <a:endParaRPr lang="en-US"/>
        </a:p>
      </dgm:t>
    </dgm:pt>
    <dgm:pt modelId="{B4E62D61-78FA-4E11-901B-92635EF25709}" type="sibTrans" cxnId="{6DD9B5B8-1F4D-4AB4-A9C5-5DF9823E5D0A}">
      <dgm:prSet/>
      <dgm:spPr/>
      <dgm:t>
        <a:bodyPr/>
        <a:lstStyle/>
        <a:p>
          <a:endParaRPr lang="en-US"/>
        </a:p>
      </dgm:t>
    </dgm:pt>
    <dgm:pt modelId="{97581831-0B9B-49C5-82EF-C084F0013451}">
      <dgm:prSet/>
      <dgm:spPr/>
      <dgm:t>
        <a:bodyPr/>
        <a:lstStyle/>
        <a:p>
          <a:r>
            <a:rPr lang="en-US"/>
            <a:t>kertoa turvallisen ja terveellisen arjen tekijöitä</a:t>
          </a:r>
        </a:p>
      </dgm:t>
    </dgm:pt>
    <dgm:pt modelId="{A20A2CFF-C6F2-4F04-BECB-EE3E22F77AED}" type="parTrans" cxnId="{D3FC79B8-D7C8-4B56-8663-8F6EB207896E}">
      <dgm:prSet/>
      <dgm:spPr/>
      <dgm:t>
        <a:bodyPr/>
        <a:lstStyle/>
        <a:p>
          <a:endParaRPr lang="en-US"/>
        </a:p>
      </dgm:t>
    </dgm:pt>
    <dgm:pt modelId="{0C08F4E5-B717-48CC-814E-F5936AA3A8F6}" type="sibTrans" cxnId="{D3FC79B8-D7C8-4B56-8663-8F6EB207896E}">
      <dgm:prSet/>
      <dgm:spPr/>
      <dgm:t>
        <a:bodyPr/>
        <a:lstStyle/>
        <a:p>
          <a:endParaRPr lang="en-US"/>
        </a:p>
      </dgm:t>
    </dgm:pt>
    <dgm:pt modelId="{72670FB5-7425-47A8-8265-6BEA058DB077}">
      <dgm:prSet/>
      <dgm:spPr/>
      <dgm:t>
        <a:bodyPr/>
        <a:lstStyle/>
        <a:p>
          <a:r>
            <a:rPr lang="en-US" b="1"/>
            <a:t>Sisällöt</a:t>
          </a:r>
          <a:endParaRPr lang="en-US"/>
        </a:p>
      </dgm:t>
    </dgm:pt>
    <dgm:pt modelId="{77961EB8-8F1B-43A6-BC16-24123B7E33BB}" type="parTrans" cxnId="{36DFB7B7-FCB7-4E57-8E3A-F506B4EF5090}">
      <dgm:prSet/>
      <dgm:spPr/>
      <dgm:t>
        <a:bodyPr/>
        <a:lstStyle/>
        <a:p>
          <a:endParaRPr lang="en-US"/>
        </a:p>
      </dgm:t>
    </dgm:pt>
    <dgm:pt modelId="{28562773-F6EA-4299-A3AB-DA113E23C302}" type="sibTrans" cxnId="{36DFB7B7-FCB7-4E57-8E3A-F506B4EF5090}">
      <dgm:prSet/>
      <dgm:spPr/>
      <dgm:t>
        <a:bodyPr/>
        <a:lstStyle/>
        <a:p>
          <a:endParaRPr lang="en-US"/>
        </a:p>
      </dgm:t>
    </dgm:pt>
    <dgm:pt modelId="{964B689A-39A4-451F-9A73-11BEB9BA57F9}">
      <dgm:prSet/>
      <dgm:spPr/>
      <dgm:t>
        <a:bodyPr/>
        <a:lstStyle/>
        <a:p>
          <a:r>
            <a:rPr lang="en-US"/>
            <a:t>hyvinvoinnin itsearviointi; Onko hyvinvoinnissani tapahtunut muutosta? Olenko oppinut uutta hyvinvoinnista?</a:t>
          </a:r>
        </a:p>
      </dgm:t>
    </dgm:pt>
    <dgm:pt modelId="{D999998E-0B47-45F2-978E-5554339D1F31}" type="parTrans" cxnId="{5CB015E2-422B-4B98-8693-EDF426F9A852}">
      <dgm:prSet/>
      <dgm:spPr/>
      <dgm:t>
        <a:bodyPr/>
        <a:lstStyle/>
        <a:p>
          <a:endParaRPr lang="en-US"/>
        </a:p>
      </dgm:t>
    </dgm:pt>
    <dgm:pt modelId="{E79B64DC-F31C-4C68-AEA3-21CBC29FEFA0}" type="sibTrans" cxnId="{5CB015E2-422B-4B98-8693-EDF426F9A852}">
      <dgm:prSet/>
      <dgm:spPr/>
      <dgm:t>
        <a:bodyPr/>
        <a:lstStyle/>
        <a:p>
          <a:endParaRPr lang="en-US"/>
        </a:p>
      </dgm:t>
    </dgm:pt>
    <dgm:pt modelId="{308F65C1-B234-44D3-A1C3-185CE9C39588}">
      <dgm:prSet/>
      <dgm:spPr/>
      <dgm:t>
        <a:bodyPr/>
        <a:lstStyle/>
        <a:p>
          <a:r>
            <a:rPr lang="en-US"/>
            <a:t>ensiavun alkeita ja käytännön turvallisuusohjeita</a:t>
          </a:r>
        </a:p>
      </dgm:t>
    </dgm:pt>
    <dgm:pt modelId="{EC582CFD-6288-4478-BD8F-BC0E96E19EA8}" type="parTrans" cxnId="{863726BD-665A-4B37-8097-644F5CCD219E}">
      <dgm:prSet/>
      <dgm:spPr/>
      <dgm:t>
        <a:bodyPr/>
        <a:lstStyle/>
        <a:p>
          <a:endParaRPr lang="en-US"/>
        </a:p>
      </dgm:t>
    </dgm:pt>
    <dgm:pt modelId="{F370C8E1-3C41-47EE-80EC-CDBA5391ADBF}" type="sibTrans" cxnId="{863726BD-665A-4B37-8097-644F5CCD219E}">
      <dgm:prSet/>
      <dgm:spPr/>
      <dgm:t>
        <a:bodyPr/>
        <a:lstStyle/>
        <a:p>
          <a:endParaRPr lang="en-US"/>
        </a:p>
      </dgm:t>
    </dgm:pt>
    <dgm:pt modelId="{C2C9AF8E-1F83-4413-82D6-49AFEDFEB40B}" type="pres">
      <dgm:prSet presAssocID="{7CAA5C43-C198-424D-953F-3541A15DB84C}" presName="linear" presStyleCnt="0">
        <dgm:presLayoutVars>
          <dgm:animLvl val="lvl"/>
          <dgm:resizeHandles val="exact"/>
        </dgm:presLayoutVars>
      </dgm:prSet>
      <dgm:spPr/>
    </dgm:pt>
    <dgm:pt modelId="{2A9E70A3-A3F2-4FAA-86B3-7812B06BB4B0}" type="pres">
      <dgm:prSet presAssocID="{A36B237B-2284-4646-ACCE-D8D5D7C15290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4519C64D-ED7F-4F73-B5C9-80E2B0070077}" type="pres">
      <dgm:prSet presAssocID="{5B2B550A-2DFA-405F-B48A-B4CAD31BB28B}" presName="spacer" presStyleCnt="0"/>
      <dgm:spPr/>
    </dgm:pt>
    <dgm:pt modelId="{C8CD1D89-3FB9-439B-81C0-FEB753469A03}" type="pres">
      <dgm:prSet presAssocID="{DBD3BDCC-FC05-4033-BF01-165B3BA366D8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8CF70D32-7547-457B-A745-8599370439F3}" type="pres">
      <dgm:prSet presAssocID="{DBD3BDCC-FC05-4033-BF01-165B3BA366D8}" presName="childText" presStyleLbl="revTx" presStyleIdx="0" presStyleCnt="2">
        <dgm:presLayoutVars>
          <dgm:bulletEnabled val="1"/>
        </dgm:presLayoutVars>
      </dgm:prSet>
      <dgm:spPr/>
    </dgm:pt>
    <dgm:pt modelId="{7326ED28-1633-4F90-86BA-CC2B89471AA6}" type="pres">
      <dgm:prSet presAssocID="{72670FB5-7425-47A8-8265-6BEA058DB077}" presName="parentText" presStyleLbl="node1" presStyleIdx="2" presStyleCnt="3">
        <dgm:presLayoutVars>
          <dgm:chMax val="0"/>
          <dgm:bulletEnabled val="1"/>
        </dgm:presLayoutVars>
      </dgm:prSet>
      <dgm:spPr/>
    </dgm:pt>
    <dgm:pt modelId="{F92AAE04-E54D-4081-859D-10F391A13001}" type="pres">
      <dgm:prSet presAssocID="{72670FB5-7425-47A8-8265-6BEA058DB077}" presName="childText" presStyleLbl="revTx" presStyleIdx="1" presStyleCnt="2">
        <dgm:presLayoutVars>
          <dgm:bulletEnabled val="1"/>
        </dgm:presLayoutVars>
      </dgm:prSet>
      <dgm:spPr/>
    </dgm:pt>
  </dgm:ptLst>
  <dgm:cxnLst>
    <dgm:cxn modelId="{267BBD38-81BB-4D71-ABB1-6B2B45F63F89}" type="presOf" srcId="{04000849-E886-4547-9FB9-186F538862A1}" destId="{8CF70D32-7547-457B-A745-8599370439F3}" srcOrd="0" destOrd="0" presId="urn:microsoft.com/office/officeart/2005/8/layout/vList2"/>
    <dgm:cxn modelId="{D161CC42-E427-4607-9A5E-DA3039A9C0E3}" type="presOf" srcId="{DBD3BDCC-FC05-4033-BF01-165B3BA366D8}" destId="{C8CD1D89-3FB9-439B-81C0-FEB753469A03}" srcOrd="0" destOrd="0" presId="urn:microsoft.com/office/officeart/2005/8/layout/vList2"/>
    <dgm:cxn modelId="{0DADA767-2358-4606-B938-BCC89D917F0E}" type="presOf" srcId="{7CAA5C43-C198-424D-953F-3541A15DB84C}" destId="{C2C9AF8E-1F83-4413-82D6-49AFEDFEB40B}" srcOrd="0" destOrd="0" presId="urn:microsoft.com/office/officeart/2005/8/layout/vList2"/>
    <dgm:cxn modelId="{E6EABF55-C7DC-4290-9BC5-142AB1F2ECC0}" type="presOf" srcId="{964B689A-39A4-451F-9A73-11BEB9BA57F9}" destId="{F92AAE04-E54D-4081-859D-10F391A13001}" srcOrd="0" destOrd="0" presId="urn:microsoft.com/office/officeart/2005/8/layout/vList2"/>
    <dgm:cxn modelId="{7ECD5179-336A-4FAC-8178-252A980BF2F1}" type="presOf" srcId="{72670FB5-7425-47A8-8265-6BEA058DB077}" destId="{7326ED28-1633-4F90-86BA-CC2B89471AA6}" srcOrd="0" destOrd="0" presId="urn:microsoft.com/office/officeart/2005/8/layout/vList2"/>
    <dgm:cxn modelId="{1175A992-6955-4585-BE19-BC6B23747190}" srcId="{7CAA5C43-C198-424D-953F-3541A15DB84C}" destId="{A36B237B-2284-4646-ACCE-D8D5D7C15290}" srcOrd="0" destOrd="0" parTransId="{C9653C58-B66A-43D3-85E4-4CE7B1F9EAAC}" sibTransId="{5B2B550A-2DFA-405F-B48A-B4CAD31BB28B}"/>
    <dgm:cxn modelId="{FBF78AA4-3AB1-4163-8A8C-BC25EB5D08FB}" srcId="{7CAA5C43-C198-424D-953F-3541A15DB84C}" destId="{DBD3BDCC-FC05-4033-BF01-165B3BA366D8}" srcOrd="1" destOrd="0" parTransId="{9DF1B841-6ED9-4811-9DC3-A2C70504A7F7}" sibTransId="{FD97786D-2B00-4734-9FC3-0FBEEE8FD25E}"/>
    <dgm:cxn modelId="{36DFB7B7-FCB7-4E57-8E3A-F506B4EF5090}" srcId="{7CAA5C43-C198-424D-953F-3541A15DB84C}" destId="{72670FB5-7425-47A8-8265-6BEA058DB077}" srcOrd="2" destOrd="0" parTransId="{77961EB8-8F1B-43A6-BC16-24123B7E33BB}" sibTransId="{28562773-F6EA-4299-A3AB-DA113E23C302}"/>
    <dgm:cxn modelId="{D3FC79B8-D7C8-4B56-8663-8F6EB207896E}" srcId="{DBD3BDCC-FC05-4033-BF01-165B3BA366D8}" destId="{97581831-0B9B-49C5-82EF-C084F0013451}" srcOrd="1" destOrd="0" parTransId="{A20A2CFF-C6F2-4F04-BECB-EE3E22F77AED}" sibTransId="{0C08F4E5-B717-48CC-814E-F5936AA3A8F6}"/>
    <dgm:cxn modelId="{6DD9B5B8-1F4D-4AB4-A9C5-5DF9823E5D0A}" srcId="{DBD3BDCC-FC05-4033-BF01-165B3BA366D8}" destId="{04000849-E886-4547-9FB9-186F538862A1}" srcOrd="0" destOrd="0" parTransId="{24D4A5F1-42BC-4306-B12B-56925B9EDE18}" sibTransId="{B4E62D61-78FA-4E11-901B-92635EF25709}"/>
    <dgm:cxn modelId="{863726BD-665A-4B37-8097-644F5CCD219E}" srcId="{72670FB5-7425-47A8-8265-6BEA058DB077}" destId="{308F65C1-B234-44D3-A1C3-185CE9C39588}" srcOrd="1" destOrd="0" parTransId="{EC582CFD-6288-4478-BD8F-BC0E96E19EA8}" sibTransId="{F370C8E1-3C41-47EE-80EC-CDBA5391ADBF}"/>
    <dgm:cxn modelId="{1A09AED8-A495-489F-8A42-8EE105B9E583}" type="presOf" srcId="{308F65C1-B234-44D3-A1C3-185CE9C39588}" destId="{F92AAE04-E54D-4081-859D-10F391A13001}" srcOrd="0" destOrd="1" presId="urn:microsoft.com/office/officeart/2005/8/layout/vList2"/>
    <dgm:cxn modelId="{09A867DD-B58C-464A-8725-1A098667B12F}" type="presOf" srcId="{A36B237B-2284-4646-ACCE-D8D5D7C15290}" destId="{2A9E70A3-A3F2-4FAA-86B3-7812B06BB4B0}" srcOrd="0" destOrd="0" presId="urn:microsoft.com/office/officeart/2005/8/layout/vList2"/>
    <dgm:cxn modelId="{5CB015E2-422B-4B98-8693-EDF426F9A852}" srcId="{72670FB5-7425-47A8-8265-6BEA058DB077}" destId="{964B689A-39A4-451F-9A73-11BEB9BA57F9}" srcOrd="0" destOrd="0" parTransId="{D999998E-0B47-45F2-978E-5554339D1F31}" sibTransId="{E79B64DC-F31C-4C68-AEA3-21CBC29FEFA0}"/>
    <dgm:cxn modelId="{5ADE84E7-7135-4868-A84A-EAED21218167}" type="presOf" srcId="{97581831-0B9B-49C5-82EF-C084F0013451}" destId="{8CF70D32-7547-457B-A745-8599370439F3}" srcOrd="0" destOrd="1" presId="urn:microsoft.com/office/officeart/2005/8/layout/vList2"/>
    <dgm:cxn modelId="{15F92193-E28F-4956-8347-705032352757}" type="presParOf" srcId="{C2C9AF8E-1F83-4413-82D6-49AFEDFEB40B}" destId="{2A9E70A3-A3F2-4FAA-86B3-7812B06BB4B0}" srcOrd="0" destOrd="0" presId="urn:microsoft.com/office/officeart/2005/8/layout/vList2"/>
    <dgm:cxn modelId="{1D628AC1-8B9F-424A-A1F2-0F7EBCEB5DFB}" type="presParOf" srcId="{C2C9AF8E-1F83-4413-82D6-49AFEDFEB40B}" destId="{4519C64D-ED7F-4F73-B5C9-80E2B0070077}" srcOrd="1" destOrd="0" presId="urn:microsoft.com/office/officeart/2005/8/layout/vList2"/>
    <dgm:cxn modelId="{14677093-4704-4BE1-B57C-4DE503FC3B4A}" type="presParOf" srcId="{C2C9AF8E-1F83-4413-82D6-49AFEDFEB40B}" destId="{C8CD1D89-3FB9-439B-81C0-FEB753469A03}" srcOrd="2" destOrd="0" presId="urn:microsoft.com/office/officeart/2005/8/layout/vList2"/>
    <dgm:cxn modelId="{155A4FFF-F0E7-483F-8775-1A03DE73A4A8}" type="presParOf" srcId="{C2C9AF8E-1F83-4413-82D6-49AFEDFEB40B}" destId="{8CF70D32-7547-457B-A745-8599370439F3}" srcOrd="3" destOrd="0" presId="urn:microsoft.com/office/officeart/2005/8/layout/vList2"/>
    <dgm:cxn modelId="{66E73ADB-0CD1-4851-A9E2-5EAB18C8534D}" type="presParOf" srcId="{C2C9AF8E-1F83-4413-82D6-49AFEDFEB40B}" destId="{7326ED28-1633-4F90-86BA-CC2B89471AA6}" srcOrd="4" destOrd="0" presId="urn:microsoft.com/office/officeart/2005/8/layout/vList2"/>
    <dgm:cxn modelId="{D8D123C3-6502-41E8-A145-BC32A54D3CD2}" type="presParOf" srcId="{C2C9AF8E-1F83-4413-82D6-49AFEDFEB40B}" destId="{F92AAE04-E54D-4081-859D-10F391A13001}" srcOrd="5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14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A9E70A3-A3F2-4FAA-86B3-7812B06BB4B0}">
      <dsp:nvSpPr>
        <dsp:cNvPr id="0" name=""/>
        <dsp:cNvSpPr/>
      </dsp:nvSpPr>
      <dsp:spPr>
        <a:xfrm>
          <a:off x="0" y="570824"/>
          <a:ext cx="6054300" cy="5382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b="1" kern="1200"/>
            <a:t>toukokuu MINÄ JA TURVALLINEN ARKI</a:t>
          </a:r>
          <a:endParaRPr lang="en-US" sz="2300" kern="1200"/>
        </a:p>
      </dsp:txBody>
      <dsp:txXfrm>
        <a:off x="26273" y="597097"/>
        <a:ext cx="6001754" cy="485654"/>
      </dsp:txXfrm>
    </dsp:sp>
    <dsp:sp modelId="{C8CD1D89-3FB9-439B-81C0-FEB753469A03}">
      <dsp:nvSpPr>
        <dsp:cNvPr id="0" name=""/>
        <dsp:cNvSpPr/>
      </dsp:nvSpPr>
      <dsp:spPr>
        <a:xfrm>
          <a:off x="0" y="1175264"/>
          <a:ext cx="6054300" cy="5382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b="1" kern="1200"/>
            <a:t>Tavoitteet</a:t>
          </a:r>
          <a:endParaRPr lang="en-US" sz="2300" kern="1200"/>
        </a:p>
      </dsp:txBody>
      <dsp:txXfrm>
        <a:off x="26273" y="1201537"/>
        <a:ext cx="6001754" cy="485654"/>
      </dsp:txXfrm>
    </dsp:sp>
    <dsp:sp modelId="{8CF70D32-7547-457B-A745-8599370439F3}">
      <dsp:nvSpPr>
        <dsp:cNvPr id="0" name=""/>
        <dsp:cNvSpPr/>
      </dsp:nvSpPr>
      <dsp:spPr>
        <a:xfrm>
          <a:off x="0" y="1713465"/>
          <a:ext cx="6054300" cy="8569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2224" tIns="29210" rIns="163576" bIns="29210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800" kern="1200"/>
            <a:t>tekee yhteenvetoa ja osaa perustella omaan hyvinvointiin liittyviä tekijöitä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800" kern="1200"/>
            <a:t>kertoa turvallisen ja terveellisen arjen tekijöitä</a:t>
          </a:r>
        </a:p>
      </dsp:txBody>
      <dsp:txXfrm>
        <a:off x="0" y="1713465"/>
        <a:ext cx="6054300" cy="856980"/>
      </dsp:txXfrm>
    </dsp:sp>
    <dsp:sp modelId="{7326ED28-1633-4F90-86BA-CC2B89471AA6}">
      <dsp:nvSpPr>
        <dsp:cNvPr id="0" name=""/>
        <dsp:cNvSpPr/>
      </dsp:nvSpPr>
      <dsp:spPr>
        <a:xfrm>
          <a:off x="0" y="2570445"/>
          <a:ext cx="6054300" cy="5382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b="1" kern="1200"/>
            <a:t>Sisällöt</a:t>
          </a:r>
          <a:endParaRPr lang="en-US" sz="2300" kern="1200"/>
        </a:p>
      </dsp:txBody>
      <dsp:txXfrm>
        <a:off x="26273" y="2596718"/>
        <a:ext cx="6001754" cy="485654"/>
      </dsp:txXfrm>
    </dsp:sp>
    <dsp:sp modelId="{F92AAE04-E54D-4081-859D-10F391A13001}">
      <dsp:nvSpPr>
        <dsp:cNvPr id="0" name=""/>
        <dsp:cNvSpPr/>
      </dsp:nvSpPr>
      <dsp:spPr>
        <a:xfrm>
          <a:off x="0" y="3108644"/>
          <a:ext cx="6054300" cy="109503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2224" tIns="29210" rIns="163576" bIns="29210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800" kern="1200"/>
            <a:t>hyvinvoinnin itsearviointi; Onko hyvinvoinnissani tapahtunut muutosta? Olenko oppinut uutta hyvinvoinnista?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800" kern="1200"/>
            <a:t>ensiavun alkeita ja käytännön turvallisuusohjeita</a:t>
          </a:r>
        </a:p>
      </dsp:txBody>
      <dsp:txXfrm>
        <a:off x="0" y="3108644"/>
        <a:ext cx="6054300" cy="109503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1163" cy="49885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57636" y="0"/>
            <a:ext cx="2951163" cy="49885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7739F4-8196-425D-A21A-21F018880820}" type="datetimeFigureOut">
              <a:rPr lang="fi-FI" smtClean="0"/>
              <a:t>4.11.2022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3013"/>
            <a:ext cx="5965825" cy="33559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1038" y="4784835"/>
            <a:ext cx="5448300" cy="391486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9443662"/>
            <a:ext cx="2951163" cy="49885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57636" y="9443662"/>
            <a:ext cx="2951163" cy="49885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08A555-8E8D-450D-9F33-4C9359CFE56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17785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6" name="Google Shape;516;gd1b454f121_1_77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17" name="Google Shape;517;gd1b454f121_1_77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8" name="Google Shape;498;g10eb2d50586_4_7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99" name="Google Shape;499;g10eb2d50586_4_7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00" name="Google Shape;500;g10eb2d50586_4_72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11</a:t>
            </a:fld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7" name="Google Shape;507;g10eb2d50586_4_8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08" name="Google Shape;508;g10eb2d50586_4_8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09" name="Google Shape;509;g10eb2d50586_4_80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12</a:t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6" name="Google Shape;426;g10eb2d50586_4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27" name="Google Shape;427;g10eb2d50586_4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2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800" b="1"/>
              <a:t>MINÄ AJANKÄYTTÄJÄNÄ JA MINÄ RYHMÄSSÄ</a:t>
            </a:r>
            <a:endParaRPr/>
          </a:p>
        </p:txBody>
      </p:sp>
      <p:sp>
        <p:nvSpPr>
          <p:cNvPr id="428" name="Google Shape;428;g10eb2d50586_4_0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3</a:t>
            </a:fld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5" name="Google Shape;435;g10eb2d50586_4_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36" name="Google Shape;436;g10eb2d50586_4_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2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800" b="1"/>
              <a:t>MINÄ ITSE</a:t>
            </a:r>
            <a:endParaRPr/>
          </a:p>
        </p:txBody>
      </p:sp>
      <p:sp>
        <p:nvSpPr>
          <p:cNvPr id="437" name="Google Shape;437;g10eb2d50586_4_12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4</a:t>
            </a:fld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4" name="Google Shape;444;g10eb2d50586_4_2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45" name="Google Shape;445;g10eb2d50586_4_2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46" name="Google Shape;446;g10eb2d50586_4_24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5</a:t>
            </a:fld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3" name="Google Shape;453;g10eb2d50586_4_3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54" name="Google Shape;454;g10eb2d50586_4_3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55" name="Google Shape;455;g10eb2d50586_4_32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6</a:t>
            </a:fld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2" name="Google Shape;462;g10eb2d50586_4_4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63" name="Google Shape;463;g10eb2d50586_4_4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64" name="Google Shape;464;g10eb2d50586_4_40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7</a:t>
            </a:fld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" name="Google Shape;471;g10eb2d50586_4_4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72" name="Google Shape;472;g10eb2d50586_4_4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73" name="Google Shape;473;g10eb2d50586_4_48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8</a:t>
            </a:fld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0" name="Google Shape;480;g10eb2d50586_4_5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81" name="Google Shape;481;g10eb2d50586_4_5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82" name="Google Shape;482;g10eb2d50586_4_56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9</a:t>
            </a:fld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9" name="Google Shape;489;g10eb2d50586_4_6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90" name="Google Shape;490;g10eb2d50586_4_6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91" name="Google Shape;491;g10eb2d50586_4_64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10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960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fi-FI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84890-85D2-4D7B-8EF5-15A9C1DB8F42}" type="datetimeFigureOut">
              <a:rPr lang="en-US" dirty="0"/>
              <a:t>11/4/2022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/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57CC2-0FC8-4686-B024-99790E0F5162}" type="datetimeFigureOut">
              <a:rPr lang="en-US" dirty="0"/>
              <a:t>11/4/2022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64DA5-CD3D-4590-A511-FCD3BC7A793E}" type="datetimeFigureOut">
              <a:rPr lang="en-US" dirty="0"/>
              <a:t>11/4/2022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5661D-6934-4B32-B92C-470368BF1EC6}" type="datetimeFigureOut">
              <a:rPr lang="en-US" dirty="0"/>
              <a:t>11/4/2022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8000" b="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fld id="{C6F822A4-8DA6-4447-9B1F-C5DB58435268}" type="datetimeFigureOut">
              <a:rPr lang="en-US" dirty="0"/>
              <a:t>11/4/2022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endParaRPr lang="en-US" dirty="0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8D31E-DCDA-41A7-9C67-C4B11B94D21D}" type="datetimeFigureOut">
              <a:rPr lang="en-US" dirty="0"/>
              <a:t>11/4/2022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762C0-B258-48F1-ADE6-176B4174CCDD}" type="datetimeFigureOut">
              <a:rPr lang="en-US" dirty="0"/>
              <a:t>11/4/2022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919A6-33EB-49BD-A62F-1FA56B9F9712}" type="datetimeFigureOut">
              <a:rPr lang="en-US" dirty="0"/>
              <a:t>11/4/2022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E7D1B-D673-4CF6-8672-009D42ABD2A0}" type="datetimeFigureOut">
              <a:rPr lang="en-US" dirty="0"/>
              <a:t>11/4/2022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6AA21-1863-4931-97CB-99D0A168701B}" type="datetimeFigureOut">
              <a:rPr lang="en-US" dirty="0"/>
              <a:t>11/4/2022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2C379-9A7C-4C87-A116-CBE9F58B04C5}" type="datetimeFigureOut">
              <a:rPr lang="en-US" dirty="0"/>
              <a:t>11/4/2022</a:t>
            </a:fld>
            <a:endParaRPr lang="en-US" dirty="0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8664C608-40B1-4030-A28D-5B74BC98ADCE}" type="datetimeFigureOut">
              <a:rPr lang="en-US" dirty="0"/>
              <a:t>11/4/2022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kern="1200" cap="all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svg"/><Relationship Id="rId5" Type="http://schemas.openxmlformats.org/officeDocument/2006/relationships/image" Target="../media/image5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du.fi/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du.fi/" TargetMode="Externa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hyperlink" Target="http://mediametka.fi/opetusmateriaalit/" TargetMode="External"/><Relationship Id="rId13" Type="http://schemas.openxmlformats.org/officeDocument/2006/relationships/diagramColors" Target="../diagrams/colors1.xml"/><Relationship Id="rId3" Type="http://schemas.openxmlformats.org/officeDocument/2006/relationships/hyperlink" Target="http://www.mielenterveysseura.fi/fi/materiaalit" TargetMode="External"/><Relationship Id="rId7" Type="http://schemas.openxmlformats.org/officeDocument/2006/relationships/hyperlink" Target="http://www.julkari.fi/bitstream/handle/10024/90799/URN_ISBN_978-952-245-796-7.pdf?sequence=1" TargetMode="External"/><Relationship Id="rId12" Type="http://schemas.openxmlformats.org/officeDocument/2006/relationships/diagramQuickStyle" Target="../diagrams/quickStyle1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Relationship Id="rId6" Type="http://schemas.openxmlformats.org/officeDocument/2006/relationships/hyperlink" Target="http://edu.fi/tunteesta_tunteeseen" TargetMode="External"/><Relationship Id="rId11" Type="http://schemas.openxmlformats.org/officeDocument/2006/relationships/diagramLayout" Target="../diagrams/layout1.xml"/><Relationship Id="rId5" Type="http://schemas.openxmlformats.org/officeDocument/2006/relationships/hyperlink" Target="http://www.liikkuvakoulu.fi/" TargetMode="External"/><Relationship Id="rId10" Type="http://schemas.openxmlformats.org/officeDocument/2006/relationships/diagramData" Target="../diagrams/data1.xml"/><Relationship Id="rId4" Type="http://schemas.openxmlformats.org/officeDocument/2006/relationships/hyperlink" Target="http://www.wellou.fi/lapset/" TargetMode="External"/><Relationship Id="rId9" Type="http://schemas.openxmlformats.org/officeDocument/2006/relationships/hyperlink" Target="http://www.edu.fi/turvallisuus_ja_liikenne/turvanetti/yksilon_ja_yhteiskunnan_turvallisuus/koti_ja_vapaa-aika" TargetMode="External"/><Relationship Id="rId14" Type="http://schemas.microsoft.com/office/2007/relationships/diagramDrawing" Target="../diagrams/drawing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du.fi/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liikenneturva.fi/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du.fi/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liikkuvakoulu.fi/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Relationship Id="rId4" Type="http://schemas.openxmlformats.org/officeDocument/2006/relationships/hyperlink" Target="http://www.tervekoululainen.fi/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du.fi/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tervekoululainen.fi/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EDF3BDB2-0586-430E-811A-74BAFDEE66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12188952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821E305B-0351-4E03-8C1B-F23D3A346E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45152" y="928117"/>
            <a:ext cx="6629400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3C848660-F9C2-4F86-A218-6AE0FB4CCC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41336" y="1110053"/>
            <a:ext cx="6630506" cy="4580301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961376" y="1432223"/>
            <a:ext cx="6057144" cy="3357976"/>
          </a:xfrm>
        </p:spPr>
        <p:txBody>
          <a:bodyPr>
            <a:normAutofit/>
          </a:bodyPr>
          <a:lstStyle/>
          <a:p>
            <a:br>
              <a:rPr lang="fi-FI" sz="2000" dirty="0"/>
            </a:br>
            <a:br>
              <a:rPr lang="fi-FI" sz="2000" dirty="0"/>
            </a:br>
            <a:br>
              <a:rPr lang="fi-FI" sz="2000" dirty="0"/>
            </a:br>
            <a:br>
              <a:rPr lang="fi-FI" sz="2000" dirty="0"/>
            </a:br>
            <a:br>
              <a:rPr lang="fi-FI" sz="2000" dirty="0"/>
            </a:br>
            <a:br>
              <a:rPr lang="fi-FI" sz="2000" dirty="0"/>
            </a:br>
            <a:br>
              <a:rPr lang="fi-FI" sz="2000" dirty="0"/>
            </a:br>
            <a:r>
              <a:rPr lang="fi-FI" sz="2000" b="1" dirty="0"/>
              <a:t>ITSESTÄ HUOLEHTIMISEN JA ARJEN TAIDOT </a:t>
            </a:r>
            <a:br>
              <a:rPr lang="fi-FI" sz="2000" b="1" dirty="0"/>
            </a:br>
            <a:r>
              <a:rPr lang="fi-FI" sz="2000" b="1" dirty="0"/>
              <a:t>L3 </a:t>
            </a:r>
            <a:r>
              <a:rPr lang="fi-FI" sz="2000" b="1"/>
              <a:t>Laaja-alainen osaaminen</a:t>
            </a:r>
            <a:br>
              <a:rPr lang="fi-FI" sz="2000" b="1" dirty="0"/>
            </a:br>
            <a:br>
              <a:rPr lang="fi-FI" sz="2000" b="1" dirty="0"/>
            </a:br>
            <a:br>
              <a:rPr lang="fi-FI" sz="2000" b="1" dirty="0"/>
            </a:br>
            <a:endParaRPr lang="fi-FI" sz="2000" b="1"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5CABD882-B7CE-4433-B509-99205DB705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45152" y="5780565"/>
            <a:ext cx="6629400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7" name="Group 16">
            <a:extLst>
              <a:ext uri="{FF2B5EF4-FFF2-40B4-BE49-F238E27FC236}">
                <a16:creationId xmlns:a16="http://schemas.microsoft.com/office/drawing/2014/main" id="{49F6A645-6137-4F43-8E88-D91CC337D5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9646920" y="5257800"/>
            <a:ext cx="1080904" cy="1080902"/>
            <a:chOff x="9685338" y="4460675"/>
            <a:chExt cx="1080904" cy="1080902"/>
          </a:xfrm>
        </p:grpSpPr>
        <p:sp>
          <p:nvSpPr>
            <p:cNvPr id="18" name="Oval 17">
              <a:extLst>
                <a:ext uri="{FF2B5EF4-FFF2-40B4-BE49-F238E27FC236}">
                  <a16:creationId xmlns:a16="http://schemas.microsoft.com/office/drawing/2014/main" id="{3A2C783A-4EEE-481B-815A-A1BB14F44B8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19" name="Oval 18">
              <a:extLst>
                <a:ext uri="{FF2B5EF4-FFF2-40B4-BE49-F238E27FC236}">
                  <a16:creationId xmlns:a16="http://schemas.microsoft.com/office/drawing/2014/main" id="{A0186437-0053-4886-B612-804E4DC9038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pic>
        <p:nvPicPr>
          <p:cNvPr id="6" name="Graphic 5" descr="Questions">
            <a:extLst>
              <a:ext uri="{FF2B5EF4-FFF2-40B4-BE49-F238E27FC236}">
                <a16:creationId xmlns:a16="http://schemas.microsoft.com/office/drawing/2014/main" id="{59102736-58DB-B7DF-3B31-E469BAC5A8EC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933915" y="1686320"/>
            <a:ext cx="3416725" cy="34167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067236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3" name="Google Shape;493;p50"/>
          <p:cNvSpPr txBox="1">
            <a:spLocks noGrp="1"/>
          </p:cNvSpPr>
          <p:nvPr>
            <p:ph type="title"/>
          </p:nvPr>
        </p:nvSpPr>
        <p:spPr>
          <a:xfrm>
            <a:off x="1922075" y="151776"/>
            <a:ext cx="10369200" cy="10806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2400" dirty="0" err="1">
                <a:solidFill>
                  <a:schemeClr val="dk2"/>
                </a:solidFill>
              </a:rPr>
              <a:t>Itsestä</a:t>
            </a:r>
            <a:r>
              <a:rPr lang="en-US" sz="2400" dirty="0">
                <a:solidFill>
                  <a:schemeClr val="dk2"/>
                </a:solidFill>
              </a:rPr>
              <a:t> </a:t>
            </a:r>
            <a:r>
              <a:rPr lang="en-US" sz="2400" dirty="0" err="1">
                <a:solidFill>
                  <a:schemeClr val="dk2"/>
                </a:solidFill>
              </a:rPr>
              <a:t>huolehtiminen</a:t>
            </a:r>
            <a:r>
              <a:rPr lang="en-US" sz="2400" dirty="0">
                <a:solidFill>
                  <a:schemeClr val="dk2"/>
                </a:solidFill>
              </a:rPr>
              <a:t> ja </a:t>
            </a:r>
            <a:r>
              <a:rPr lang="en-US" sz="2400" dirty="0" err="1">
                <a:solidFill>
                  <a:schemeClr val="dk2"/>
                </a:solidFill>
              </a:rPr>
              <a:t>arjen</a:t>
            </a:r>
            <a:r>
              <a:rPr lang="en-US" sz="2400" dirty="0">
                <a:solidFill>
                  <a:schemeClr val="dk2"/>
                </a:solidFill>
              </a:rPr>
              <a:t> </a:t>
            </a:r>
            <a:r>
              <a:rPr lang="en-US" sz="2400" dirty="0" err="1">
                <a:solidFill>
                  <a:schemeClr val="dk2"/>
                </a:solidFill>
              </a:rPr>
              <a:t>taidot</a:t>
            </a:r>
            <a:r>
              <a:rPr lang="en-US" sz="2400" dirty="0">
                <a:solidFill>
                  <a:schemeClr val="dk2"/>
                </a:solidFill>
              </a:rPr>
              <a:t> </a:t>
            </a:r>
            <a:r>
              <a:rPr lang="en-US" sz="2400" dirty="0" err="1">
                <a:solidFill>
                  <a:schemeClr val="dk2"/>
                </a:solidFill>
              </a:rPr>
              <a:t>vuosiluokilla</a:t>
            </a:r>
            <a:r>
              <a:rPr lang="en-US" sz="2400" dirty="0">
                <a:solidFill>
                  <a:schemeClr val="dk2"/>
                </a:solidFill>
              </a:rPr>
              <a:t> 3-4</a:t>
            </a:r>
            <a:endParaRPr sz="2400" dirty="0">
              <a:solidFill>
                <a:schemeClr val="dk2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2400" dirty="0">
                <a:solidFill>
                  <a:schemeClr val="dk2"/>
                </a:solidFill>
              </a:rPr>
              <a:t>(</a:t>
            </a:r>
            <a:r>
              <a:rPr lang="en-US" sz="2400" dirty="0" err="1">
                <a:solidFill>
                  <a:schemeClr val="dk2"/>
                </a:solidFill>
              </a:rPr>
              <a:t>Jkl</a:t>
            </a:r>
            <a:r>
              <a:rPr lang="en-US" sz="2400" dirty="0">
                <a:solidFill>
                  <a:schemeClr val="dk2"/>
                </a:solidFill>
              </a:rPr>
              <a:t> ARJEN TAIDOT -</a:t>
            </a:r>
            <a:r>
              <a:rPr lang="en-US" sz="2400" dirty="0" err="1">
                <a:solidFill>
                  <a:schemeClr val="dk2"/>
                </a:solidFill>
              </a:rPr>
              <a:t>vuosikello</a:t>
            </a:r>
            <a:r>
              <a:rPr lang="en-US" sz="2400" dirty="0">
                <a:solidFill>
                  <a:schemeClr val="dk2"/>
                </a:solidFill>
              </a:rPr>
              <a:t>)</a:t>
            </a:r>
            <a:endParaRPr sz="2400" dirty="0">
              <a:solidFill>
                <a:schemeClr val="dk2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494" name="Google Shape;494;p50"/>
          <p:cNvSpPr txBox="1">
            <a:spLocks noGrp="1"/>
          </p:cNvSpPr>
          <p:nvPr>
            <p:ph type="body" idx="1"/>
          </p:nvPr>
        </p:nvSpPr>
        <p:spPr>
          <a:xfrm>
            <a:off x="616650" y="1607050"/>
            <a:ext cx="5905200" cy="49902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spcBef>
                <a:spcPts val="400"/>
              </a:spcBef>
              <a:spcAft>
                <a:spcPts val="0"/>
              </a:spcAft>
              <a:buNone/>
            </a:pPr>
            <a:r>
              <a:rPr lang="en-US" b="1"/>
              <a:t>maaliskuu MINÄ JA TERVEYS</a:t>
            </a:r>
            <a:endParaRPr b="1"/>
          </a:p>
          <a:p>
            <a:pPr marL="0" lvl="0" indent="0" algn="l" rtl="0">
              <a:spcBef>
                <a:spcPts val="40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400"/>
              </a:spcBef>
              <a:spcAft>
                <a:spcPts val="0"/>
              </a:spcAft>
              <a:buNone/>
            </a:pPr>
            <a:r>
              <a:rPr lang="en-US" b="1"/>
              <a:t>Tavoitteet</a:t>
            </a:r>
            <a:endParaRPr b="1"/>
          </a:p>
          <a:p>
            <a:pPr marL="457200" lvl="0" indent="-342900" algn="l" rtl="0">
              <a:spcBef>
                <a:spcPts val="400"/>
              </a:spcBef>
              <a:spcAft>
                <a:spcPts val="0"/>
              </a:spcAft>
              <a:buSzPts val="1800"/>
              <a:buChar char="-"/>
            </a:pPr>
            <a:r>
              <a:rPr lang="en-US"/>
              <a:t>harjoittelee itsestä huolehtimista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-US"/>
              <a:t>löytää omia keinoja itsestä huolehtimiseen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-US"/>
              <a:t>ymmärtää kehityksen erilaisia vaiheita</a:t>
            </a:r>
            <a:endParaRPr/>
          </a:p>
          <a:p>
            <a:pPr marL="457200" lvl="0" indent="0" algn="l" rtl="0">
              <a:spcBef>
                <a:spcPts val="40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400"/>
              </a:spcBef>
              <a:spcAft>
                <a:spcPts val="0"/>
              </a:spcAft>
              <a:buNone/>
            </a:pPr>
            <a:r>
              <a:rPr lang="en-US" b="1"/>
              <a:t>Sisällöt</a:t>
            </a:r>
            <a:endParaRPr b="1"/>
          </a:p>
          <a:p>
            <a:pPr marL="457200" lvl="0" indent="-342900" algn="l" rtl="0">
              <a:spcBef>
                <a:spcPts val="400"/>
              </a:spcBef>
              <a:spcAft>
                <a:spcPts val="0"/>
              </a:spcAft>
              <a:buSzPts val="1800"/>
              <a:buChar char="-"/>
            </a:pPr>
            <a:r>
              <a:rPr lang="en-US"/>
              <a:t>huolenpito omasta hygieniasta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-US"/>
              <a:t>kasvaminen, yksilölliset erot kasvamisessa ja kehittymisessä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-US"/>
              <a:t>tutustuminen</a:t>
            </a:r>
            <a:endParaRPr/>
          </a:p>
        </p:txBody>
      </p:sp>
      <p:sp>
        <p:nvSpPr>
          <p:cNvPr id="495" name="Google Shape;495;p50"/>
          <p:cNvSpPr txBox="1">
            <a:spLocks noGrp="1"/>
          </p:cNvSpPr>
          <p:nvPr>
            <p:ph type="body" idx="2"/>
          </p:nvPr>
        </p:nvSpPr>
        <p:spPr>
          <a:xfrm>
            <a:off x="7829697" y="2205024"/>
            <a:ext cx="3306900" cy="39609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spcBef>
                <a:spcPts val="400"/>
              </a:spcBef>
              <a:spcAft>
                <a:spcPts val="0"/>
              </a:spcAft>
              <a:buNone/>
            </a:pPr>
            <a:r>
              <a:rPr lang="en-US"/>
              <a:t>Materiaalit</a:t>
            </a:r>
            <a:endParaRPr/>
          </a:p>
          <a:p>
            <a:pPr marL="0" lvl="0" indent="0" algn="l" rtl="0">
              <a:spcBef>
                <a:spcPts val="400"/>
              </a:spcBef>
              <a:spcAft>
                <a:spcPts val="0"/>
              </a:spcAft>
              <a:buNone/>
            </a:pPr>
            <a:r>
              <a:rPr lang="en-US" u="sng">
                <a:solidFill>
                  <a:schemeClr val="hlink"/>
                </a:solidFill>
                <a:hlinkClick r:id="rId3"/>
              </a:rPr>
              <a:t>www.edu.fi</a:t>
            </a:r>
            <a:r>
              <a:rPr lang="en-US"/>
              <a:t> ihmisterveysoppi</a:t>
            </a:r>
            <a:endParaRPr/>
          </a:p>
        </p:txBody>
      </p:sp>
      <p:sp>
        <p:nvSpPr>
          <p:cNvPr id="496" name="Google Shape;496;p50"/>
          <p:cNvSpPr txBox="1">
            <a:spLocks noGrp="1"/>
          </p:cNvSpPr>
          <p:nvPr>
            <p:ph type="sldNum" idx="12"/>
          </p:nvPr>
        </p:nvSpPr>
        <p:spPr>
          <a:xfrm>
            <a:off x="11280576" y="6381551"/>
            <a:ext cx="432000" cy="2157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10</a:t>
            </a:fld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2" name="Google Shape;502;p51"/>
          <p:cNvSpPr txBox="1">
            <a:spLocks noGrp="1"/>
          </p:cNvSpPr>
          <p:nvPr>
            <p:ph type="title"/>
          </p:nvPr>
        </p:nvSpPr>
        <p:spPr>
          <a:xfrm>
            <a:off x="1343371" y="139900"/>
            <a:ext cx="10369200" cy="10806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2400" dirty="0" err="1">
                <a:solidFill>
                  <a:schemeClr val="dk2"/>
                </a:solidFill>
              </a:rPr>
              <a:t>Itsestä</a:t>
            </a:r>
            <a:r>
              <a:rPr lang="en-US" sz="2400" dirty="0">
                <a:solidFill>
                  <a:schemeClr val="dk2"/>
                </a:solidFill>
              </a:rPr>
              <a:t> </a:t>
            </a:r>
            <a:r>
              <a:rPr lang="en-US" sz="2400" dirty="0" err="1">
                <a:solidFill>
                  <a:schemeClr val="dk2"/>
                </a:solidFill>
              </a:rPr>
              <a:t>huolehtiminen</a:t>
            </a:r>
            <a:r>
              <a:rPr lang="en-US" sz="2400" dirty="0">
                <a:solidFill>
                  <a:schemeClr val="dk2"/>
                </a:solidFill>
              </a:rPr>
              <a:t> ja </a:t>
            </a:r>
            <a:r>
              <a:rPr lang="en-US" sz="2400" dirty="0" err="1">
                <a:solidFill>
                  <a:schemeClr val="dk2"/>
                </a:solidFill>
              </a:rPr>
              <a:t>arjen</a:t>
            </a:r>
            <a:r>
              <a:rPr lang="en-US" sz="2400" dirty="0">
                <a:solidFill>
                  <a:schemeClr val="dk2"/>
                </a:solidFill>
              </a:rPr>
              <a:t> </a:t>
            </a:r>
            <a:r>
              <a:rPr lang="en-US" sz="2400" dirty="0" err="1">
                <a:solidFill>
                  <a:schemeClr val="dk2"/>
                </a:solidFill>
              </a:rPr>
              <a:t>taidot</a:t>
            </a:r>
            <a:r>
              <a:rPr lang="en-US" sz="2400" dirty="0">
                <a:solidFill>
                  <a:schemeClr val="dk2"/>
                </a:solidFill>
              </a:rPr>
              <a:t> </a:t>
            </a:r>
            <a:r>
              <a:rPr lang="en-US" sz="2400" dirty="0" err="1">
                <a:solidFill>
                  <a:schemeClr val="dk2"/>
                </a:solidFill>
              </a:rPr>
              <a:t>vuosiluokilla</a:t>
            </a:r>
            <a:r>
              <a:rPr lang="en-US" sz="2400" dirty="0">
                <a:solidFill>
                  <a:schemeClr val="dk2"/>
                </a:solidFill>
              </a:rPr>
              <a:t> 3-4</a:t>
            </a:r>
            <a:endParaRPr sz="2400" dirty="0">
              <a:solidFill>
                <a:schemeClr val="dk2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2400" dirty="0">
                <a:solidFill>
                  <a:schemeClr val="dk2"/>
                </a:solidFill>
              </a:rPr>
              <a:t>(</a:t>
            </a:r>
            <a:r>
              <a:rPr lang="en-US" sz="2400" dirty="0" err="1">
                <a:solidFill>
                  <a:schemeClr val="dk2"/>
                </a:solidFill>
              </a:rPr>
              <a:t>Jkl</a:t>
            </a:r>
            <a:r>
              <a:rPr lang="en-US" sz="2400" dirty="0">
                <a:solidFill>
                  <a:schemeClr val="dk2"/>
                </a:solidFill>
              </a:rPr>
              <a:t> ARJEN TAIDOT -</a:t>
            </a:r>
            <a:r>
              <a:rPr lang="en-US" sz="2400" dirty="0" err="1">
                <a:solidFill>
                  <a:schemeClr val="dk2"/>
                </a:solidFill>
              </a:rPr>
              <a:t>vuosikello</a:t>
            </a:r>
            <a:r>
              <a:rPr lang="en-US" sz="2400" dirty="0">
                <a:solidFill>
                  <a:schemeClr val="dk2"/>
                </a:solidFill>
              </a:rPr>
              <a:t>)</a:t>
            </a:r>
            <a:endParaRPr sz="2400" dirty="0">
              <a:solidFill>
                <a:schemeClr val="dk2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503" name="Google Shape;503;p51"/>
          <p:cNvSpPr txBox="1">
            <a:spLocks noGrp="1"/>
          </p:cNvSpPr>
          <p:nvPr>
            <p:ph type="body" idx="1"/>
          </p:nvPr>
        </p:nvSpPr>
        <p:spPr>
          <a:xfrm>
            <a:off x="479426" y="1607050"/>
            <a:ext cx="5472600" cy="45588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spcBef>
                <a:spcPts val="400"/>
              </a:spcBef>
              <a:spcAft>
                <a:spcPts val="0"/>
              </a:spcAft>
              <a:buNone/>
            </a:pPr>
            <a:r>
              <a:rPr lang="en-US" b="1"/>
              <a:t>huhtikuu KASVAN JA KEHITYN</a:t>
            </a:r>
            <a:endParaRPr b="1"/>
          </a:p>
          <a:p>
            <a:pPr marL="0" lvl="0" indent="0" algn="l" rtl="0">
              <a:spcBef>
                <a:spcPts val="40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400"/>
              </a:spcBef>
              <a:spcAft>
                <a:spcPts val="0"/>
              </a:spcAft>
              <a:buNone/>
            </a:pPr>
            <a:r>
              <a:rPr lang="en-US" b="1"/>
              <a:t>Tavoitteet</a:t>
            </a:r>
            <a:endParaRPr b="1"/>
          </a:p>
          <a:p>
            <a:pPr marL="457200" lvl="0" indent="-342900" algn="l" rtl="0">
              <a:spcBef>
                <a:spcPts val="400"/>
              </a:spcBef>
              <a:spcAft>
                <a:spcPts val="0"/>
              </a:spcAft>
              <a:buSzPts val="1800"/>
              <a:buChar char="-"/>
            </a:pPr>
            <a:r>
              <a:rPr lang="en-US"/>
              <a:t>oppii määrittelemään ja ymmärtämään oman ikätason kasvua ja kehitysvaiheita</a:t>
            </a:r>
            <a:endParaRPr/>
          </a:p>
          <a:p>
            <a:pPr marL="0" lvl="0" indent="0" algn="l" rtl="0">
              <a:spcBef>
                <a:spcPts val="40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400"/>
              </a:spcBef>
              <a:spcAft>
                <a:spcPts val="0"/>
              </a:spcAft>
              <a:buNone/>
            </a:pPr>
            <a:r>
              <a:rPr lang="en-US" b="1"/>
              <a:t>Sisällöt</a:t>
            </a:r>
            <a:endParaRPr b="1"/>
          </a:p>
          <a:p>
            <a:pPr marL="457200" lvl="0" indent="-342900" algn="l" rtl="0">
              <a:spcBef>
                <a:spcPts val="400"/>
              </a:spcBef>
              <a:spcAft>
                <a:spcPts val="0"/>
              </a:spcAft>
              <a:buSzPts val="1800"/>
              <a:buChar char="-"/>
            </a:pPr>
            <a:r>
              <a:rPr lang="en-US"/>
              <a:t>muuttuva minä -kasvu ja kehitys: mitä on olla tyttö ja poika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-US"/>
              <a:t>elämänkaari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-US"/>
              <a:t>kiinnostuminen ja tykkääminen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-US"/>
              <a:t>fyysiset ja psyykkiset muutokset, esimurrosikä</a:t>
            </a:r>
            <a:endParaRPr/>
          </a:p>
        </p:txBody>
      </p:sp>
      <p:sp>
        <p:nvSpPr>
          <p:cNvPr id="504" name="Google Shape;504;p51"/>
          <p:cNvSpPr txBox="1">
            <a:spLocks noGrp="1"/>
          </p:cNvSpPr>
          <p:nvPr>
            <p:ph type="body" idx="2"/>
          </p:nvPr>
        </p:nvSpPr>
        <p:spPr>
          <a:xfrm>
            <a:off x="7306474" y="2279774"/>
            <a:ext cx="4297200" cy="39609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spcBef>
                <a:spcPts val="400"/>
              </a:spcBef>
              <a:spcAft>
                <a:spcPts val="0"/>
              </a:spcAft>
              <a:buNone/>
            </a:pPr>
            <a:r>
              <a:rPr lang="en-US" b="1"/>
              <a:t>Materiaalit</a:t>
            </a:r>
            <a:endParaRPr b="1"/>
          </a:p>
          <a:p>
            <a:pPr marL="0" lvl="0" indent="0" algn="l" rtl="0">
              <a:spcBef>
                <a:spcPts val="400"/>
              </a:spcBef>
              <a:spcAft>
                <a:spcPts val="0"/>
              </a:spcAft>
              <a:buNone/>
            </a:pPr>
            <a:r>
              <a:rPr lang="en-US"/>
              <a:t>Hyvää mieltä yhdessä käsikirja sv. 103-138</a:t>
            </a:r>
            <a:endParaRPr/>
          </a:p>
          <a:p>
            <a:pPr marL="0" lvl="0" indent="0" algn="l" rtl="0">
              <a:spcBef>
                <a:spcPts val="400"/>
              </a:spcBef>
              <a:spcAft>
                <a:spcPts val="0"/>
              </a:spcAft>
              <a:buNone/>
            </a:pPr>
            <a:r>
              <a:rPr lang="en-US" u="sng">
                <a:solidFill>
                  <a:schemeClr val="hlink"/>
                </a:solidFill>
                <a:hlinkClick r:id="rId3"/>
              </a:rPr>
              <a:t>www.edu.fi</a:t>
            </a:r>
            <a:r>
              <a:rPr lang="en-US"/>
              <a:t> ihmisterveysoppi</a:t>
            </a:r>
            <a:endParaRPr/>
          </a:p>
          <a:p>
            <a:pPr marL="0" lvl="0" indent="0" algn="l" rtl="0">
              <a:spcBef>
                <a:spcPts val="400"/>
              </a:spcBef>
              <a:spcAft>
                <a:spcPts val="0"/>
              </a:spcAft>
              <a:buNone/>
            </a:pPr>
            <a:r>
              <a:rPr lang="en-US"/>
              <a:t>Seksuaalisuuden portaat, Cacciatore, R.</a:t>
            </a:r>
            <a:endParaRPr/>
          </a:p>
          <a:p>
            <a:pPr marL="0" lvl="0" indent="0" algn="l" rtl="0">
              <a:spcBef>
                <a:spcPts val="400"/>
              </a:spcBef>
              <a:spcAft>
                <a:spcPts val="0"/>
              </a:spcAft>
              <a:buNone/>
            </a:pPr>
            <a:r>
              <a:rPr lang="en-US"/>
              <a:t>Turvataitoja lapsille, Lajunen</a:t>
            </a:r>
            <a:endParaRPr/>
          </a:p>
        </p:txBody>
      </p:sp>
      <p:sp>
        <p:nvSpPr>
          <p:cNvPr id="505" name="Google Shape;505;p51"/>
          <p:cNvSpPr txBox="1">
            <a:spLocks noGrp="1"/>
          </p:cNvSpPr>
          <p:nvPr>
            <p:ph type="sldNum" idx="12"/>
          </p:nvPr>
        </p:nvSpPr>
        <p:spPr>
          <a:xfrm>
            <a:off x="11280576" y="6381551"/>
            <a:ext cx="432000" cy="2157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11</a:t>
            </a:fld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1" name="Google Shape;511;p52"/>
          <p:cNvSpPr txBox="1">
            <a:spLocks noGrp="1"/>
          </p:cNvSpPr>
          <p:nvPr>
            <p:ph type="title"/>
          </p:nvPr>
        </p:nvSpPr>
        <p:spPr>
          <a:xfrm>
            <a:off x="1343371" y="177275"/>
            <a:ext cx="10369200" cy="10806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2400" dirty="0" err="1">
                <a:solidFill>
                  <a:schemeClr val="dk2"/>
                </a:solidFill>
              </a:rPr>
              <a:t>Itsestä</a:t>
            </a:r>
            <a:r>
              <a:rPr lang="en-US" sz="2400" dirty="0">
                <a:solidFill>
                  <a:schemeClr val="dk2"/>
                </a:solidFill>
              </a:rPr>
              <a:t> </a:t>
            </a:r>
            <a:r>
              <a:rPr lang="en-US" sz="2400" dirty="0" err="1">
                <a:solidFill>
                  <a:schemeClr val="dk2"/>
                </a:solidFill>
              </a:rPr>
              <a:t>huolehtiminen</a:t>
            </a:r>
            <a:r>
              <a:rPr lang="en-US" sz="2400" dirty="0">
                <a:solidFill>
                  <a:schemeClr val="dk2"/>
                </a:solidFill>
              </a:rPr>
              <a:t> ja </a:t>
            </a:r>
            <a:r>
              <a:rPr lang="en-US" sz="2400" dirty="0" err="1">
                <a:solidFill>
                  <a:schemeClr val="dk2"/>
                </a:solidFill>
              </a:rPr>
              <a:t>arjen</a:t>
            </a:r>
            <a:r>
              <a:rPr lang="en-US" sz="2400" dirty="0">
                <a:solidFill>
                  <a:schemeClr val="dk2"/>
                </a:solidFill>
              </a:rPr>
              <a:t> </a:t>
            </a:r>
            <a:r>
              <a:rPr lang="en-US" sz="2400" dirty="0" err="1">
                <a:solidFill>
                  <a:schemeClr val="dk2"/>
                </a:solidFill>
              </a:rPr>
              <a:t>taidot</a:t>
            </a:r>
            <a:r>
              <a:rPr lang="en-US" sz="2400" dirty="0">
                <a:solidFill>
                  <a:schemeClr val="dk2"/>
                </a:solidFill>
              </a:rPr>
              <a:t> </a:t>
            </a:r>
            <a:r>
              <a:rPr lang="en-US" sz="2400" dirty="0" err="1">
                <a:solidFill>
                  <a:schemeClr val="dk2"/>
                </a:solidFill>
              </a:rPr>
              <a:t>vuosiluokilla</a:t>
            </a:r>
            <a:r>
              <a:rPr lang="en-US" sz="2400" dirty="0">
                <a:solidFill>
                  <a:schemeClr val="dk2"/>
                </a:solidFill>
              </a:rPr>
              <a:t> 3-4</a:t>
            </a:r>
            <a:endParaRPr sz="2400" dirty="0">
              <a:solidFill>
                <a:schemeClr val="dk2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2400" dirty="0">
                <a:solidFill>
                  <a:schemeClr val="dk2"/>
                </a:solidFill>
              </a:rPr>
              <a:t>(</a:t>
            </a:r>
            <a:r>
              <a:rPr lang="en-US" sz="2400" dirty="0" err="1">
                <a:solidFill>
                  <a:schemeClr val="dk2"/>
                </a:solidFill>
              </a:rPr>
              <a:t>Jkl</a:t>
            </a:r>
            <a:r>
              <a:rPr lang="en-US" sz="2400" dirty="0">
                <a:solidFill>
                  <a:schemeClr val="dk2"/>
                </a:solidFill>
              </a:rPr>
              <a:t> ARJEN TAIDOT -</a:t>
            </a:r>
            <a:r>
              <a:rPr lang="en-US" sz="2400" dirty="0" err="1">
                <a:solidFill>
                  <a:schemeClr val="dk2"/>
                </a:solidFill>
              </a:rPr>
              <a:t>vuosikello</a:t>
            </a:r>
            <a:r>
              <a:rPr lang="en-US" sz="2400" dirty="0">
                <a:solidFill>
                  <a:schemeClr val="dk2"/>
                </a:solidFill>
              </a:rPr>
              <a:t>)</a:t>
            </a:r>
            <a:endParaRPr sz="2400" dirty="0">
              <a:solidFill>
                <a:schemeClr val="dk2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513" name="Google Shape;513;p52"/>
          <p:cNvSpPr txBox="1">
            <a:spLocks noGrp="1"/>
          </p:cNvSpPr>
          <p:nvPr>
            <p:ph type="body" idx="2"/>
          </p:nvPr>
        </p:nvSpPr>
        <p:spPr>
          <a:xfrm>
            <a:off x="7306475" y="2223550"/>
            <a:ext cx="4596900" cy="42981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spcBef>
                <a:spcPts val="400"/>
              </a:spcBef>
              <a:spcAft>
                <a:spcPts val="0"/>
              </a:spcAft>
              <a:buNone/>
            </a:pPr>
            <a:r>
              <a:rPr lang="en-US"/>
              <a:t>Materiaalit</a:t>
            </a:r>
            <a:endParaRPr/>
          </a:p>
          <a:p>
            <a:pPr marL="0" lvl="0" indent="0" algn="l" rtl="0">
              <a:spcBef>
                <a:spcPts val="400"/>
              </a:spcBef>
              <a:spcAft>
                <a:spcPts val="0"/>
              </a:spcAft>
              <a:buNone/>
            </a:pPr>
            <a:r>
              <a:rPr lang="en-US"/>
              <a:t>Itsearviointimateriaalit (mielenterveyden käsi)</a:t>
            </a:r>
            <a:endParaRPr/>
          </a:p>
          <a:p>
            <a:pPr marL="0" lvl="0" indent="0" algn="l" rtl="0">
              <a:spcBef>
                <a:spcPts val="40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40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100">
                <a:solidFill>
                  <a:srgbClr val="00428F"/>
                </a:solidFill>
                <a:uFill>
                  <a:noFill/>
                </a:uFill>
                <a:latin typeface="Arial"/>
                <a:ea typeface="Arial"/>
                <a:cs typeface="Arial"/>
                <a:sym typeface="Arial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Suomen Mielenterveysseuran materiaalit</a:t>
            </a:r>
            <a:endParaRPr sz="1100">
              <a:solidFill>
                <a:srgbClr val="00428F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100">
                <a:solidFill>
                  <a:srgbClr val="00428F"/>
                </a:solidFill>
                <a:uFill>
                  <a:noFill/>
                </a:uFill>
                <a:latin typeface="Arial"/>
                <a:ea typeface="Arial"/>
                <a:cs typeface="Arial"/>
                <a:sym typeface="Arial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Wellou-oppimisympäristö: ruoka, ravitsemus, liikunta, lepo ja uni</a:t>
            </a:r>
            <a:endParaRPr sz="1100">
              <a:solidFill>
                <a:srgbClr val="00428F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100">
                <a:solidFill>
                  <a:srgbClr val="00428F"/>
                </a:solidFill>
                <a:uFill>
                  <a:noFill/>
                </a:uFill>
                <a:latin typeface="Arial"/>
                <a:ea typeface="Arial"/>
                <a:cs typeface="Arial"/>
                <a:sym typeface="Arial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Liikkuva koulu</a:t>
            </a:r>
            <a:endParaRPr sz="1100">
              <a:solidFill>
                <a:srgbClr val="00428F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100">
                <a:solidFill>
                  <a:srgbClr val="00428F"/>
                </a:solidFill>
                <a:uFill>
                  <a:noFill/>
                </a:uFill>
                <a:latin typeface="Arial"/>
                <a:ea typeface="Arial"/>
                <a:cs typeface="Arial"/>
                <a:sym typeface="Arial"/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Edu.fi: Tunteesta tunteeseen</a:t>
            </a:r>
            <a:endParaRPr sz="1100">
              <a:solidFill>
                <a:srgbClr val="00428F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100">
                <a:solidFill>
                  <a:srgbClr val="00428F"/>
                </a:solidFill>
                <a:uFill>
                  <a:noFill/>
                </a:uFill>
                <a:latin typeface="Arial"/>
                <a:ea typeface="Arial"/>
                <a:cs typeface="Arial"/>
                <a:sym typeface="Arial"/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Lajunen ym. Turvataitoja lapsille</a:t>
            </a:r>
            <a:endParaRPr sz="1100">
              <a:solidFill>
                <a:srgbClr val="00428F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100">
                <a:solidFill>
                  <a:srgbClr val="00428F"/>
                </a:solidFill>
                <a:uFill>
                  <a:noFill/>
                </a:uFill>
                <a:latin typeface="Arial"/>
                <a:ea typeface="Arial"/>
                <a:cs typeface="Arial"/>
                <a:sym typeface="Arial"/>
                <a:hlinkClick r:id="rId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Mediametka-opetusmateriaalit</a:t>
            </a:r>
            <a:endParaRPr sz="1100">
              <a:solidFill>
                <a:srgbClr val="00428F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100">
                <a:solidFill>
                  <a:srgbClr val="00428F"/>
                </a:solidFill>
                <a:uFill>
                  <a:noFill/>
                </a:uFill>
                <a:latin typeface="Arial"/>
                <a:ea typeface="Arial"/>
                <a:cs typeface="Arial"/>
                <a:sym typeface="Arial"/>
                <a:hlinkClick r:id="rId9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Edu.fi: Turvanetti</a:t>
            </a:r>
            <a:endParaRPr sz="1100">
              <a:solidFill>
                <a:srgbClr val="00428F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14" name="Google Shape;514;p52"/>
          <p:cNvSpPr txBox="1">
            <a:spLocks noGrp="1"/>
          </p:cNvSpPr>
          <p:nvPr>
            <p:ph type="sldNum" idx="12"/>
          </p:nvPr>
        </p:nvSpPr>
        <p:spPr>
          <a:xfrm>
            <a:off x="11280576" y="6381551"/>
            <a:ext cx="432000" cy="2157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12</a:t>
            </a:fld>
            <a:endParaRPr/>
          </a:p>
        </p:txBody>
      </p:sp>
      <p:graphicFrame>
        <p:nvGraphicFramePr>
          <p:cNvPr id="518" name="Google Shape;512;p52">
            <a:extLst>
              <a:ext uri="{FF2B5EF4-FFF2-40B4-BE49-F238E27FC236}">
                <a16:creationId xmlns:a16="http://schemas.microsoft.com/office/drawing/2014/main" id="{FABD2F31-0D6B-B5DC-6861-5632BF18A308}"/>
              </a:ext>
            </a:extLst>
          </p:cNvPr>
          <p:cNvGraphicFramePr/>
          <p:nvPr/>
        </p:nvGraphicFramePr>
        <p:xfrm>
          <a:off x="560600" y="1607050"/>
          <a:ext cx="6054300" cy="47745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0" r:lo="rId11" r:qs="rId12" r:cs="rId13"/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9" name="Google Shape;519;p53"/>
          <p:cNvSpPr txBox="1">
            <a:spLocks noGrp="1"/>
          </p:cNvSpPr>
          <p:nvPr>
            <p:ph type="title"/>
          </p:nvPr>
        </p:nvSpPr>
        <p:spPr>
          <a:xfrm>
            <a:off x="1791308" y="635000"/>
            <a:ext cx="9434400" cy="14409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dirty="0" err="1"/>
              <a:t>Tehtävä</a:t>
            </a:r>
            <a:r>
              <a:rPr lang="en-US" sz="2400" dirty="0"/>
              <a:t>: </a:t>
            </a:r>
            <a:endParaRPr sz="2400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dirty="0"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-US" sz="2400" dirty="0" err="1"/>
              <a:t>Tutuskaa</a:t>
            </a:r>
            <a:r>
              <a:rPr lang="en-US" sz="2400" dirty="0"/>
              <a:t> </a:t>
            </a:r>
            <a:r>
              <a:rPr lang="en-US" sz="2400" dirty="0" err="1"/>
              <a:t>pareittain</a:t>
            </a:r>
            <a:r>
              <a:rPr lang="en-US" sz="2400" dirty="0"/>
              <a:t> </a:t>
            </a:r>
            <a:r>
              <a:rPr lang="en-US" sz="2400" dirty="0" err="1"/>
              <a:t>saamanne</a:t>
            </a:r>
            <a:r>
              <a:rPr lang="en-US" sz="2400" dirty="0"/>
              <a:t> </a:t>
            </a:r>
            <a:r>
              <a:rPr lang="en-US" sz="2400" dirty="0" err="1"/>
              <a:t>kuukauden</a:t>
            </a:r>
            <a:r>
              <a:rPr lang="en-US" sz="2400" dirty="0"/>
              <a:t> </a:t>
            </a:r>
            <a:r>
              <a:rPr lang="en-US" sz="2400" dirty="0" err="1"/>
              <a:t>sisältöihin</a:t>
            </a:r>
            <a:r>
              <a:rPr lang="en-US" sz="2400" dirty="0"/>
              <a:t> ja </a:t>
            </a:r>
            <a:r>
              <a:rPr lang="en-US" sz="2400" dirty="0" err="1"/>
              <a:t>tavoitteisiin</a:t>
            </a:r>
            <a:r>
              <a:rPr lang="en-US" sz="2400" dirty="0"/>
              <a:t> </a:t>
            </a:r>
            <a:r>
              <a:rPr lang="en-US" sz="2400" dirty="0" err="1"/>
              <a:t>sekä</a:t>
            </a:r>
            <a:r>
              <a:rPr lang="en-US" sz="2400" dirty="0"/>
              <a:t> </a:t>
            </a:r>
            <a:r>
              <a:rPr lang="en-US" sz="2400" dirty="0" err="1"/>
              <a:t>lähteisiin</a:t>
            </a:r>
            <a:r>
              <a:rPr lang="en-US" sz="2400" dirty="0"/>
              <a:t>/</a:t>
            </a:r>
            <a:r>
              <a:rPr lang="en-US" sz="2400" dirty="0" err="1"/>
              <a:t>materiaaleihin</a:t>
            </a:r>
            <a:r>
              <a:rPr lang="en-US" sz="2400" dirty="0"/>
              <a:t>. </a:t>
            </a:r>
            <a:endParaRPr sz="2400" dirty="0"/>
          </a:p>
          <a:p>
            <a:pPr marL="45720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dirty="0"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-US" sz="2400" dirty="0" err="1"/>
              <a:t>Tehkää</a:t>
            </a:r>
            <a:r>
              <a:rPr lang="en-US" sz="2400" dirty="0"/>
              <a:t> </a:t>
            </a:r>
            <a:r>
              <a:rPr lang="en-US" sz="2400" dirty="0" err="1"/>
              <a:t>siitä</a:t>
            </a:r>
            <a:r>
              <a:rPr lang="en-US" sz="2400" dirty="0"/>
              <a:t> slide, </a:t>
            </a:r>
            <a:r>
              <a:rPr lang="en-US" sz="2400" dirty="0" err="1"/>
              <a:t>jonka</a:t>
            </a:r>
            <a:r>
              <a:rPr lang="en-US" sz="2400" dirty="0"/>
              <a:t> </a:t>
            </a:r>
            <a:r>
              <a:rPr lang="en-US" sz="2400" dirty="0" err="1"/>
              <a:t>esittelette</a:t>
            </a:r>
            <a:r>
              <a:rPr lang="en-US" sz="2400" dirty="0"/>
              <a:t> </a:t>
            </a:r>
            <a:r>
              <a:rPr lang="en-US" sz="2400" dirty="0" err="1"/>
              <a:t>muille</a:t>
            </a:r>
            <a:endParaRPr sz="2400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520" name="Google Shape;520;p53"/>
          <p:cNvSpPr txBox="1">
            <a:spLocks noGrp="1"/>
          </p:cNvSpPr>
          <p:nvPr>
            <p:ph type="body" idx="1"/>
          </p:nvPr>
        </p:nvSpPr>
        <p:spPr>
          <a:xfrm>
            <a:off x="1508850" y="4005925"/>
            <a:ext cx="9174300" cy="58569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000"/>
          </a:p>
          <a:p>
            <a:pPr marL="0" lvl="0" indent="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</a:pPr>
            <a:endParaRPr sz="2000" i="1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" name="Google Shape;430;p43"/>
          <p:cNvSpPr txBox="1">
            <a:spLocks noGrp="1"/>
          </p:cNvSpPr>
          <p:nvPr>
            <p:ph type="title"/>
          </p:nvPr>
        </p:nvSpPr>
        <p:spPr>
          <a:xfrm>
            <a:off x="1343371" y="194050"/>
            <a:ext cx="10369200" cy="10806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 dirty="0"/>
              <a:t>Vuosikello</a:t>
            </a:r>
            <a:endParaRPr dirty="0"/>
          </a:p>
        </p:txBody>
      </p:sp>
      <p:sp>
        <p:nvSpPr>
          <p:cNvPr id="431" name="Google Shape;431;p43"/>
          <p:cNvSpPr txBox="1">
            <a:spLocks noGrp="1"/>
          </p:cNvSpPr>
          <p:nvPr>
            <p:ph type="body" idx="1"/>
          </p:nvPr>
        </p:nvSpPr>
        <p:spPr>
          <a:xfrm>
            <a:off x="280300" y="1556850"/>
            <a:ext cx="6426900" cy="50403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spcBef>
                <a:spcPts val="400"/>
              </a:spcBef>
              <a:spcAft>
                <a:spcPts val="0"/>
              </a:spcAft>
              <a:buNone/>
            </a:pPr>
            <a:r>
              <a:rPr lang="en-US" b="1"/>
              <a:t>elokuu: MINÄ AJANKÄYTTÄJÄNÄ JA MINÄ RYHMÄSSÄ</a:t>
            </a:r>
            <a:endParaRPr b="1"/>
          </a:p>
          <a:p>
            <a:pPr marL="0" lvl="0" indent="0" algn="l" rtl="0">
              <a:spcBef>
                <a:spcPts val="40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400"/>
              </a:spcBef>
              <a:spcAft>
                <a:spcPts val="0"/>
              </a:spcAft>
              <a:buNone/>
            </a:pPr>
            <a:r>
              <a:rPr lang="en-US" b="1"/>
              <a:t>Tavoitteet</a:t>
            </a:r>
            <a:endParaRPr b="1"/>
          </a:p>
          <a:p>
            <a:pPr marL="457200" lvl="0" indent="-342900" algn="l" rtl="0">
              <a:spcBef>
                <a:spcPts val="400"/>
              </a:spcBef>
              <a:spcAft>
                <a:spcPts val="0"/>
              </a:spcAft>
              <a:buSzPts val="1800"/>
              <a:buChar char="-"/>
            </a:pPr>
            <a:r>
              <a:rPr lang="en-US"/>
              <a:t>tunnistaa arjen hyvinvointiin vaikuttavia tekijöitä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-US"/>
              <a:t>tekee suunnitelmia oman hyvinvoinnin edistämiseksi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-US"/>
              <a:t>suunnittelee omaa ajankäyttöä ja arjen valintoja</a:t>
            </a:r>
            <a:endParaRPr/>
          </a:p>
          <a:p>
            <a:pPr marL="0" lvl="0" indent="0" algn="l" rtl="0">
              <a:spcBef>
                <a:spcPts val="400"/>
              </a:spcBef>
              <a:spcAft>
                <a:spcPts val="0"/>
              </a:spcAft>
              <a:buNone/>
            </a:pPr>
            <a:r>
              <a:rPr lang="en-US" b="1"/>
              <a:t>Sisällöt</a:t>
            </a:r>
            <a:endParaRPr b="1"/>
          </a:p>
          <a:p>
            <a:pPr marL="457200" lvl="0" indent="-342900" algn="l" rtl="0">
              <a:spcBef>
                <a:spcPts val="400"/>
              </a:spcBef>
              <a:spcAft>
                <a:spcPts val="0"/>
              </a:spcAft>
              <a:buSzPts val="1800"/>
              <a:buChar char="-"/>
            </a:pPr>
            <a:r>
              <a:rPr lang="en-US"/>
              <a:t>päivän rytmi - voin itse vaikuttaa hyvään oloon ja hyvään mieleen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-US"/>
              <a:t>ajankäyttö esim. oman ajankäytön tarkkailua erilaisten kyselyiden ja matematiikassa taulukoiden avulla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-US"/>
              <a:t>ryhmäytyminen, läsnäolo: erilaisia leikkejä, pelejä ja harjoituksia ryhmäytymiseen ja läsnäoloon liittyen mm. draaman, liikunnan, musiikin ja taidekasvatuksen avulla</a:t>
            </a:r>
            <a:endParaRPr/>
          </a:p>
        </p:txBody>
      </p:sp>
      <p:sp>
        <p:nvSpPr>
          <p:cNvPr id="432" name="Google Shape;432;p43"/>
          <p:cNvSpPr txBox="1">
            <a:spLocks noGrp="1"/>
          </p:cNvSpPr>
          <p:nvPr>
            <p:ph type="body" idx="2"/>
          </p:nvPr>
        </p:nvSpPr>
        <p:spPr>
          <a:xfrm>
            <a:off x="7474649" y="2397949"/>
            <a:ext cx="4486800" cy="38994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spcBef>
                <a:spcPts val="400"/>
              </a:spcBef>
              <a:spcAft>
                <a:spcPts val="0"/>
              </a:spcAft>
              <a:buNone/>
            </a:pPr>
            <a:r>
              <a:rPr lang="en-US"/>
              <a:t>Materiaali:</a:t>
            </a:r>
            <a:endParaRPr/>
          </a:p>
          <a:p>
            <a:pPr marL="0" lvl="0" indent="0" algn="l" rtl="0">
              <a:spcBef>
                <a:spcPts val="400"/>
              </a:spcBef>
              <a:spcAft>
                <a:spcPts val="0"/>
              </a:spcAft>
              <a:buNone/>
            </a:pPr>
            <a:r>
              <a:rPr lang="en-US"/>
              <a:t>Hyvää mieltä yhdessä käsikirja sv.17-24, 85-94</a:t>
            </a:r>
            <a:endParaRPr/>
          </a:p>
          <a:p>
            <a:pPr marL="0" lvl="0" indent="0" algn="l" rtl="0">
              <a:spcBef>
                <a:spcPts val="400"/>
              </a:spcBef>
              <a:spcAft>
                <a:spcPts val="0"/>
              </a:spcAft>
              <a:buNone/>
            </a:pPr>
            <a:r>
              <a:rPr lang="en-US"/>
              <a:t>Kaikille kaveri -Opas nuorten yksinäisyyden ehkäisemiseen, MLL</a:t>
            </a:r>
            <a:endParaRPr/>
          </a:p>
          <a:p>
            <a:pPr marL="0" lvl="0" indent="0" algn="l" rtl="0">
              <a:spcBef>
                <a:spcPts val="400"/>
              </a:spcBef>
              <a:spcAft>
                <a:spcPts val="0"/>
              </a:spcAft>
              <a:buNone/>
            </a:pPr>
            <a:r>
              <a:rPr lang="en-US"/>
              <a:t>Kaveritaidot kaikille. OPas luokanopettajalle. MLL.</a:t>
            </a:r>
            <a:endParaRPr/>
          </a:p>
          <a:p>
            <a:pPr marL="0" lvl="0" indent="0" algn="l" rtl="0">
              <a:spcBef>
                <a:spcPts val="400"/>
              </a:spcBef>
              <a:spcAft>
                <a:spcPts val="0"/>
              </a:spcAft>
              <a:buNone/>
            </a:pPr>
            <a:r>
              <a:rPr lang="en-US"/>
              <a:t>Turvataitoja lapsille, Lajunen</a:t>
            </a:r>
            <a:endParaRPr/>
          </a:p>
          <a:p>
            <a:pPr marL="0" lvl="0" indent="0" algn="l" rtl="0">
              <a:spcBef>
                <a:spcPts val="400"/>
              </a:spcBef>
              <a:spcAft>
                <a:spcPts val="0"/>
              </a:spcAft>
              <a:buNone/>
            </a:pPr>
            <a:r>
              <a:rPr lang="en-US"/>
              <a:t>www.kivakoulu.fi</a:t>
            </a:r>
            <a:endParaRPr/>
          </a:p>
        </p:txBody>
      </p:sp>
      <p:sp>
        <p:nvSpPr>
          <p:cNvPr id="433" name="Google Shape;433;p43"/>
          <p:cNvSpPr txBox="1">
            <a:spLocks noGrp="1"/>
          </p:cNvSpPr>
          <p:nvPr>
            <p:ph type="sldNum" idx="12"/>
          </p:nvPr>
        </p:nvSpPr>
        <p:spPr>
          <a:xfrm>
            <a:off x="11280576" y="6381551"/>
            <a:ext cx="432000" cy="2157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3</a:t>
            </a:fld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9" name="Google Shape;439;p44"/>
          <p:cNvSpPr txBox="1">
            <a:spLocks noGrp="1"/>
          </p:cNvSpPr>
          <p:nvPr>
            <p:ph type="title"/>
          </p:nvPr>
        </p:nvSpPr>
        <p:spPr>
          <a:xfrm>
            <a:off x="1343371" y="233325"/>
            <a:ext cx="10369200" cy="10806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2400" dirty="0" err="1">
                <a:solidFill>
                  <a:schemeClr val="dk2"/>
                </a:solidFill>
              </a:rPr>
              <a:t>Itsestä</a:t>
            </a:r>
            <a:r>
              <a:rPr lang="en-US" sz="2400" dirty="0">
                <a:solidFill>
                  <a:schemeClr val="dk2"/>
                </a:solidFill>
              </a:rPr>
              <a:t> </a:t>
            </a:r>
            <a:r>
              <a:rPr lang="en-US" sz="2400" dirty="0" err="1">
                <a:solidFill>
                  <a:schemeClr val="dk2"/>
                </a:solidFill>
              </a:rPr>
              <a:t>huolehtiminen</a:t>
            </a:r>
            <a:r>
              <a:rPr lang="en-US" sz="2400" dirty="0">
                <a:solidFill>
                  <a:schemeClr val="dk2"/>
                </a:solidFill>
              </a:rPr>
              <a:t> ja </a:t>
            </a:r>
            <a:r>
              <a:rPr lang="en-US" sz="2400" dirty="0" err="1">
                <a:solidFill>
                  <a:schemeClr val="dk2"/>
                </a:solidFill>
              </a:rPr>
              <a:t>arjen</a:t>
            </a:r>
            <a:r>
              <a:rPr lang="en-US" sz="2400" dirty="0">
                <a:solidFill>
                  <a:schemeClr val="dk2"/>
                </a:solidFill>
              </a:rPr>
              <a:t> </a:t>
            </a:r>
            <a:r>
              <a:rPr lang="en-US" sz="2400" dirty="0" err="1">
                <a:solidFill>
                  <a:schemeClr val="dk2"/>
                </a:solidFill>
              </a:rPr>
              <a:t>taidot</a:t>
            </a:r>
            <a:r>
              <a:rPr lang="en-US" sz="2400" dirty="0">
                <a:solidFill>
                  <a:schemeClr val="dk2"/>
                </a:solidFill>
              </a:rPr>
              <a:t> </a:t>
            </a:r>
            <a:r>
              <a:rPr lang="en-US" sz="2400" dirty="0" err="1">
                <a:solidFill>
                  <a:schemeClr val="dk2"/>
                </a:solidFill>
              </a:rPr>
              <a:t>vuosiluokilla</a:t>
            </a:r>
            <a:r>
              <a:rPr lang="en-US" sz="2400" dirty="0">
                <a:solidFill>
                  <a:schemeClr val="dk2"/>
                </a:solidFill>
              </a:rPr>
              <a:t> 3-4</a:t>
            </a:r>
            <a:endParaRPr sz="2400" dirty="0">
              <a:solidFill>
                <a:schemeClr val="dk2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2400" dirty="0">
                <a:solidFill>
                  <a:schemeClr val="dk2"/>
                </a:solidFill>
              </a:rPr>
              <a:t>(</a:t>
            </a:r>
            <a:r>
              <a:rPr lang="en-US" sz="2400" dirty="0" err="1">
                <a:solidFill>
                  <a:schemeClr val="dk2"/>
                </a:solidFill>
              </a:rPr>
              <a:t>Jkl</a:t>
            </a:r>
            <a:r>
              <a:rPr lang="en-US" sz="2400" dirty="0">
                <a:solidFill>
                  <a:schemeClr val="dk2"/>
                </a:solidFill>
              </a:rPr>
              <a:t> ARJEN TAIDOT -</a:t>
            </a:r>
            <a:r>
              <a:rPr lang="en-US" sz="2400" dirty="0" err="1">
                <a:solidFill>
                  <a:schemeClr val="dk2"/>
                </a:solidFill>
              </a:rPr>
              <a:t>vuosikello</a:t>
            </a:r>
            <a:r>
              <a:rPr lang="en-US" sz="2400" dirty="0">
                <a:solidFill>
                  <a:schemeClr val="dk2"/>
                </a:solidFill>
              </a:rPr>
              <a:t>)</a:t>
            </a:r>
            <a:endParaRPr sz="2400" dirty="0">
              <a:solidFill>
                <a:schemeClr val="dk2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440" name="Google Shape;440;p44"/>
          <p:cNvSpPr txBox="1">
            <a:spLocks noGrp="1"/>
          </p:cNvSpPr>
          <p:nvPr>
            <p:ph type="body" idx="1"/>
          </p:nvPr>
        </p:nvSpPr>
        <p:spPr>
          <a:xfrm>
            <a:off x="579275" y="1773250"/>
            <a:ext cx="6204000" cy="48240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spcBef>
                <a:spcPts val="400"/>
              </a:spcBef>
              <a:spcAft>
                <a:spcPts val="0"/>
              </a:spcAft>
              <a:buNone/>
            </a:pPr>
            <a:r>
              <a:rPr lang="en-US" b="1"/>
              <a:t>syyskuu: MINÄ ITSE</a:t>
            </a:r>
            <a:endParaRPr b="1"/>
          </a:p>
          <a:p>
            <a:pPr marL="0" lvl="0" indent="0" algn="l" rtl="0">
              <a:spcBef>
                <a:spcPts val="40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400"/>
              </a:spcBef>
              <a:spcAft>
                <a:spcPts val="0"/>
              </a:spcAft>
              <a:buNone/>
            </a:pPr>
            <a:r>
              <a:rPr lang="en-US" b="1"/>
              <a:t>Tavoitteet</a:t>
            </a:r>
            <a:endParaRPr b="1"/>
          </a:p>
          <a:p>
            <a:pPr marL="457200" lvl="0" indent="-342900" algn="l" rtl="0">
              <a:spcBef>
                <a:spcPts val="400"/>
              </a:spcBef>
              <a:spcAft>
                <a:spcPts val="0"/>
              </a:spcAft>
              <a:buSzPts val="1800"/>
              <a:buChar char="-"/>
            </a:pPr>
            <a:r>
              <a:rPr lang="en-US"/>
              <a:t>lisätä itsetuntemusta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-US"/>
              <a:t>löytää ja nimeää omia vahvuuksia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-US"/>
              <a:t>harjoittelee antamaan ja vastaanottamaan myönteistä palautetta</a:t>
            </a:r>
            <a:endParaRPr/>
          </a:p>
          <a:p>
            <a:pPr marL="0" lvl="0" indent="0" algn="l" rtl="0">
              <a:spcBef>
                <a:spcPts val="40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400"/>
              </a:spcBef>
              <a:spcAft>
                <a:spcPts val="0"/>
              </a:spcAft>
              <a:buNone/>
            </a:pPr>
            <a:r>
              <a:rPr lang="en-US" b="1"/>
              <a:t>Sisällöt</a:t>
            </a:r>
            <a:endParaRPr b="1"/>
          </a:p>
          <a:p>
            <a:pPr marL="457200" lvl="0" indent="-342900" algn="l" rtl="0">
              <a:spcBef>
                <a:spcPts val="400"/>
              </a:spcBef>
              <a:spcAft>
                <a:spcPts val="0"/>
              </a:spcAft>
              <a:buSzPts val="1800"/>
              <a:buChar char="-"/>
            </a:pPr>
            <a:r>
              <a:rPr lang="en-US"/>
              <a:t>itsetuntemus -vahvuudet/heikkoudet, temperamentti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-US"/>
              <a:t>itsetunto -olen tärkeä ja arvokas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-US"/>
              <a:t>itseluottamus -osaaminen, arvostus, vastuu, osallistuminen</a:t>
            </a:r>
            <a:endParaRPr/>
          </a:p>
        </p:txBody>
      </p:sp>
      <p:sp>
        <p:nvSpPr>
          <p:cNvPr id="441" name="Google Shape;441;p44"/>
          <p:cNvSpPr txBox="1">
            <a:spLocks noGrp="1"/>
          </p:cNvSpPr>
          <p:nvPr>
            <p:ph type="body" idx="2"/>
          </p:nvPr>
        </p:nvSpPr>
        <p:spPr>
          <a:xfrm>
            <a:off x="7624174" y="2343548"/>
            <a:ext cx="4241400" cy="36834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spcBef>
                <a:spcPts val="400"/>
              </a:spcBef>
              <a:spcAft>
                <a:spcPts val="0"/>
              </a:spcAft>
              <a:buNone/>
            </a:pPr>
            <a:r>
              <a:rPr lang="en-US"/>
              <a:t>Materiaali:</a:t>
            </a:r>
            <a:endParaRPr/>
          </a:p>
          <a:p>
            <a:pPr marL="0" lvl="0" indent="0" algn="l" rtl="0">
              <a:spcBef>
                <a:spcPts val="400"/>
              </a:spcBef>
              <a:spcAft>
                <a:spcPts val="0"/>
              </a:spcAft>
              <a:buNone/>
            </a:pPr>
            <a:r>
              <a:rPr lang="en-US"/>
              <a:t>Hyvää mieltä yhdessä käsikirja sv. 49-56</a:t>
            </a:r>
            <a:endParaRPr/>
          </a:p>
          <a:p>
            <a:pPr marL="0" lvl="0" indent="0" algn="l" rtl="0">
              <a:spcBef>
                <a:spcPts val="400"/>
              </a:spcBef>
              <a:spcAft>
                <a:spcPts val="0"/>
              </a:spcAft>
              <a:buNone/>
            </a:pPr>
            <a:r>
              <a:rPr lang="en-US" u="sng">
                <a:solidFill>
                  <a:schemeClr val="hlink"/>
                </a:solidFill>
                <a:hlinkClick r:id="rId3"/>
              </a:rPr>
              <a:t>www.edu.fi</a:t>
            </a:r>
            <a:r>
              <a:rPr lang="en-US"/>
              <a:t>, ihmisterveysoppi</a:t>
            </a:r>
            <a:endParaRPr/>
          </a:p>
          <a:p>
            <a:pPr marL="0" lvl="0" indent="0" algn="l" rtl="0">
              <a:spcBef>
                <a:spcPts val="400"/>
              </a:spcBef>
              <a:spcAft>
                <a:spcPts val="0"/>
              </a:spcAft>
              <a:buNone/>
            </a:pPr>
            <a:r>
              <a:rPr lang="en-US"/>
              <a:t>Turvataitoja lapsille, Lajunen</a:t>
            </a:r>
            <a:endParaRPr/>
          </a:p>
          <a:p>
            <a:pPr marL="0" lvl="0" indent="0" algn="l" rtl="0">
              <a:spcBef>
                <a:spcPts val="400"/>
              </a:spcBef>
              <a:spcAft>
                <a:spcPts val="0"/>
              </a:spcAft>
              <a:buNone/>
            </a:pPr>
            <a:r>
              <a:rPr lang="en-US"/>
              <a:t>Huomaa hyvä!, Uusitalo-Malmivaara</a:t>
            </a:r>
            <a:endParaRPr/>
          </a:p>
        </p:txBody>
      </p:sp>
      <p:sp>
        <p:nvSpPr>
          <p:cNvPr id="442" name="Google Shape;442;p44"/>
          <p:cNvSpPr txBox="1">
            <a:spLocks noGrp="1"/>
          </p:cNvSpPr>
          <p:nvPr>
            <p:ph type="sldNum" idx="12"/>
          </p:nvPr>
        </p:nvSpPr>
        <p:spPr>
          <a:xfrm>
            <a:off x="11280576" y="6381551"/>
            <a:ext cx="432000" cy="2157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4</a:t>
            </a:fld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8" name="Google Shape;448;p45"/>
          <p:cNvSpPr txBox="1">
            <a:spLocks noGrp="1"/>
          </p:cNvSpPr>
          <p:nvPr>
            <p:ph type="title"/>
          </p:nvPr>
        </p:nvSpPr>
        <p:spPr>
          <a:xfrm>
            <a:off x="1343371" y="195950"/>
            <a:ext cx="10369200" cy="10806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2400" dirty="0" err="1">
                <a:solidFill>
                  <a:schemeClr val="dk2"/>
                </a:solidFill>
              </a:rPr>
              <a:t>Itsestä</a:t>
            </a:r>
            <a:r>
              <a:rPr lang="en-US" sz="2400" dirty="0">
                <a:solidFill>
                  <a:schemeClr val="dk2"/>
                </a:solidFill>
              </a:rPr>
              <a:t> </a:t>
            </a:r>
            <a:r>
              <a:rPr lang="en-US" sz="2400" dirty="0" err="1">
                <a:solidFill>
                  <a:schemeClr val="dk2"/>
                </a:solidFill>
              </a:rPr>
              <a:t>huolehtiminen</a:t>
            </a:r>
            <a:r>
              <a:rPr lang="en-US" sz="2400" dirty="0">
                <a:solidFill>
                  <a:schemeClr val="dk2"/>
                </a:solidFill>
              </a:rPr>
              <a:t> ja </a:t>
            </a:r>
            <a:r>
              <a:rPr lang="en-US" sz="2400" dirty="0" err="1">
                <a:solidFill>
                  <a:schemeClr val="dk2"/>
                </a:solidFill>
              </a:rPr>
              <a:t>arjen</a:t>
            </a:r>
            <a:r>
              <a:rPr lang="en-US" sz="2400" dirty="0">
                <a:solidFill>
                  <a:schemeClr val="dk2"/>
                </a:solidFill>
              </a:rPr>
              <a:t> </a:t>
            </a:r>
            <a:r>
              <a:rPr lang="en-US" sz="2400" dirty="0" err="1">
                <a:solidFill>
                  <a:schemeClr val="dk2"/>
                </a:solidFill>
              </a:rPr>
              <a:t>taidot</a:t>
            </a:r>
            <a:r>
              <a:rPr lang="en-US" sz="2400" dirty="0">
                <a:solidFill>
                  <a:schemeClr val="dk2"/>
                </a:solidFill>
              </a:rPr>
              <a:t> </a:t>
            </a:r>
            <a:r>
              <a:rPr lang="en-US" sz="2400" dirty="0" err="1">
                <a:solidFill>
                  <a:schemeClr val="dk2"/>
                </a:solidFill>
              </a:rPr>
              <a:t>vuosiluokilla</a:t>
            </a:r>
            <a:r>
              <a:rPr lang="en-US" sz="2400" dirty="0">
                <a:solidFill>
                  <a:schemeClr val="dk2"/>
                </a:solidFill>
              </a:rPr>
              <a:t> 3-4</a:t>
            </a:r>
            <a:endParaRPr sz="2400" dirty="0">
              <a:solidFill>
                <a:schemeClr val="dk2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2400" dirty="0">
                <a:solidFill>
                  <a:schemeClr val="dk2"/>
                </a:solidFill>
              </a:rPr>
              <a:t>(</a:t>
            </a:r>
            <a:r>
              <a:rPr lang="en-US" sz="2400" dirty="0" err="1">
                <a:solidFill>
                  <a:schemeClr val="dk2"/>
                </a:solidFill>
              </a:rPr>
              <a:t>Jkl</a:t>
            </a:r>
            <a:r>
              <a:rPr lang="en-US" sz="2400" dirty="0">
                <a:solidFill>
                  <a:schemeClr val="dk2"/>
                </a:solidFill>
              </a:rPr>
              <a:t> ARJEN TAIDOT -</a:t>
            </a:r>
            <a:r>
              <a:rPr lang="en-US" sz="2400" dirty="0" err="1">
                <a:solidFill>
                  <a:schemeClr val="dk2"/>
                </a:solidFill>
              </a:rPr>
              <a:t>vuosikello</a:t>
            </a:r>
            <a:r>
              <a:rPr lang="en-US" sz="2400" dirty="0">
                <a:solidFill>
                  <a:schemeClr val="dk2"/>
                </a:solidFill>
              </a:rPr>
              <a:t>)</a:t>
            </a:r>
            <a:endParaRPr sz="2400" dirty="0">
              <a:solidFill>
                <a:schemeClr val="dk2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449" name="Google Shape;449;p45"/>
          <p:cNvSpPr txBox="1">
            <a:spLocks noGrp="1"/>
          </p:cNvSpPr>
          <p:nvPr>
            <p:ph type="body" idx="1"/>
          </p:nvPr>
        </p:nvSpPr>
        <p:spPr>
          <a:xfrm>
            <a:off x="392425" y="1551000"/>
            <a:ext cx="7213200" cy="49707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spcBef>
                <a:spcPts val="400"/>
              </a:spcBef>
              <a:spcAft>
                <a:spcPts val="0"/>
              </a:spcAft>
              <a:buNone/>
            </a:pPr>
            <a:r>
              <a:rPr lang="en-US" b="1" dirty="0" err="1"/>
              <a:t>lokakuu</a:t>
            </a:r>
            <a:r>
              <a:rPr lang="en-US" b="1" dirty="0"/>
              <a:t>: TURVASSA YKSIN JA YHDESSÄ</a:t>
            </a:r>
            <a:endParaRPr b="1" dirty="0"/>
          </a:p>
          <a:p>
            <a:pPr marL="0" lvl="0" indent="0" algn="l" rtl="0">
              <a:spcBef>
                <a:spcPts val="400"/>
              </a:spcBef>
              <a:spcAft>
                <a:spcPts val="0"/>
              </a:spcAft>
              <a:buNone/>
            </a:pPr>
            <a:endParaRPr dirty="0"/>
          </a:p>
          <a:p>
            <a:pPr marL="0" lvl="0" indent="0" algn="l" rtl="0">
              <a:spcBef>
                <a:spcPts val="400"/>
              </a:spcBef>
              <a:spcAft>
                <a:spcPts val="0"/>
              </a:spcAft>
              <a:buNone/>
            </a:pPr>
            <a:r>
              <a:rPr lang="en-US" b="1" dirty="0" err="1"/>
              <a:t>Tavoitteet</a:t>
            </a:r>
            <a:endParaRPr b="1" dirty="0"/>
          </a:p>
          <a:p>
            <a:pPr marL="457200" lvl="0" indent="-342900" algn="l" rtl="0">
              <a:spcBef>
                <a:spcPts val="400"/>
              </a:spcBef>
              <a:spcAft>
                <a:spcPts val="0"/>
              </a:spcAft>
              <a:buSzPts val="1800"/>
              <a:buChar char="-"/>
            </a:pPr>
            <a:r>
              <a:rPr lang="en-US" dirty="0" err="1"/>
              <a:t>osaa</a:t>
            </a:r>
            <a:r>
              <a:rPr lang="en-US" dirty="0"/>
              <a:t> </a:t>
            </a:r>
            <a:r>
              <a:rPr lang="en-US" dirty="0" err="1"/>
              <a:t>määritellä</a:t>
            </a:r>
            <a:r>
              <a:rPr lang="en-US" dirty="0"/>
              <a:t>, </a:t>
            </a:r>
            <a:r>
              <a:rPr lang="en-US" dirty="0" err="1"/>
              <a:t>mitä</a:t>
            </a:r>
            <a:r>
              <a:rPr lang="en-US" dirty="0"/>
              <a:t> </a:t>
            </a:r>
            <a:r>
              <a:rPr lang="en-US" dirty="0" err="1"/>
              <a:t>tarkoittaa</a:t>
            </a:r>
            <a:r>
              <a:rPr lang="en-US" dirty="0"/>
              <a:t> </a:t>
            </a:r>
            <a:r>
              <a:rPr lang="en-US" dirty="0" err="1"/>
              <a:t>turvaverkko</a:t>
            </a:r>
            <a:endParaRPr dirty="0"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-US" dirty="0" err="1"/>
              <a:t>oppii</a:t>
            </a:r>
            <a:r>
              <a:rPr lang="en-US" dirty="0"/>
              <a:t>, </a:t>
            </a:r>
            <a:r>
              <a:rPr lang="en-US" dirty="0" err="1"/>
              <a:t>mistä</a:t>
            </a:r>
            <a:r>
              <a:rPr lang="en-US" dirty="0"/>
              <a:t> ja </a:t>
            </a:r>
            <a:r>
              <a:rPr lang="en-US" dirty="0" err="1"/>
              <a:t>miten</a:t>
            </a:r>
            <a:r>
              <a:rPr lang="en-US" dirty="0"/>
              <a:t> </a:t>
            </a:r>
            <a:r>
              <a:rPr lang="en-US" dirty="0" err="1"/>
              <a:t>saadaan</a:t>
            </a:r>
            <a:r>
              <a:rPr lang="en-US" dirty="0"/>
              <a:t> </a:t>
            </a:r>
            <a:r>
              <a:rPr lang="en-US" dirty="0" err="1"/>
              <a:t>apua</a:t>
            </a:r>
            <a:endParaRPr dirty="0"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-US" dirty="0" err="1"/>
              <a:t>tunnistaa</a:t>
            </a:r>
            <a:r>
              <a:rPr lang="en-US" dirty="0"/>
              <a:t> ja </a:t>
            </a:r>
            <a:r>
              <a:rPr lang="en-US" dirty="0" err="1"/>
              <a:t>osaa</a:t>
            </a:r>
            <a:r>
              <a:rPr lang="en-US" dirty="0"/>
              <a:t> </a:t>
            </a:r>
            <a:r>
              <a:rPr lang="en-US" dirty="0" err="1"/>
              <a:t>kertoa</a:t>
            </a:r>
            <a:r>
              <a:rPr lang="en-US" dirty="0"/>
              <a:t>, </a:t>
            </a:r>
            <a:r>
              <a:rPr lang="en-US" dirty="0" err="1"/>
              <a:t>millainen</a:t>
            </a:r>
            <a:r>
              <a:rPr lang="en-US" dirty="0"/>
              <a:t> on </a:t>
            </a:r>
            <a:r>
              <a:rPr lang="en-US" dirty="0" err="1"/>
              <a:t>hyvä</a:t>
            </a:r>
            <a:r>
              <a:rPr lang="en-US" dirty="0"/>
              <a:t> </a:t>
            </a:r>
            <a:r>
              <a:rPr lang="en-US" dirty="0" err="1"/>
              <a:t>kaveri</a:t>
            </a:r>
            <a:endParaRPr dirty="0"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-US" dirty="0" err="1"/>
              <a:t>harjoittelee</a:t>
            </a:r>
            <a:r>
              <a:rPr lang="en-US" dirty="0"/>
              <a:t> </a:t>
            </a:r>
            <a:r>
              <a:rPr lang="en-US" dirty="0" err="1"/>
              <a:t>toisen</a:t>
            </a:r>
            <a:r>
              <a:rPr lang="en-US" dirty="0"/>
              <a:t> </a:t>
            </a:r>
            <a:r>
              <a:rPr lang="en-US" dirty="0" err="1"/>
              <a:t>huomioimista</a:t>
            </a:r>
            <a:r>
              <a:rPr lang="en-US" dirty="0"/>
              <a:t>, </a:t>
            </a:r>
            <a:r>
              <a:rPr lang="en-US" dirty="0" err="1"/>
              <a:t>kuuntelemista</a:t>
            </a:r>
            <a:r>
              <a:rPr lang="en-US" dirty="0"/>
              <a:t> ja </a:t>
            </a:r>
            <a:r>
              <a:rPr lang="en-US" dirty="0" err="1"/>
              <a:t>tukemista</a:t>
            </a:r>
            <a:endParaRPr dirty="0"/>
          </a:p>
          <a:p>
            <a:pPr marL="0" lvl="0" indent="0" algn="l" rtl="0">
              <a:spcBef>
                <a:spcPts val="400"/>
              </a:spcBef>
              <a:spcAft>
                <a:spcPts val="0"/>
              </a:spcAft>
              <a:buNone/>
            </a:pPr>
            <a:r>
              <a:rPr lang="en-US" b="1" dirty="0" err="1"/>
              <a:t>Sisällöt</a:t>
            </a:r>
            <a:endParaRPr b="1" dirty="0"/>
          </a:p>
          <a:p>
            <a:pPr marL="457200" lvl="0" indent="-342900" algn="l" rtl="0">
              <a:spcBef>
                <a:spcPts val="400"/>
              </a:spcBef>
              <a:spcAft>
                <a:spcPts val="0"/>
              </a:spcAft>
              <a:buSzPts val="1800"/>
              <a:buChar char="-"/>
            </a:pPr>
            <a:r>
              <a:rPr lang="en-US" dirty="0" err="1"/>
              <a:t>minä</a:t>
            </a:r>
            <a:r>
              <a:rPr lang="en-US" dirty="0"/>
              <a:t> </a:t>
            </a:r>
            <a:r>
              <a:rPr lang="en-US" dirty="0" err="1"/>
              <a:t>osana</a:t>
            </a:r>
            <a:r>
              <a:rPr lang="en-US" dirty="0"/>
              <a:t> </a:t>
            </a:r>
            <a:r>
              <a:rPr lang="en-US" dirty="0" err="1"/>
              <a:t>yhteisöä</a:t>
            </a:r>
            <a:r>
              <a:rPr lang="en-US" dirty="0"/>
              <a:t> -</a:t>
            </a:r>
            <a:r>
              <a:rPr lang="en-US" dirty="0" err="1"/>
              <a:t>jokaisella</a:t>
            </a:r>
            <a:r>
              <a:rPr lang="en-US" dirty="0"/>
              <a:t> on </a:t>
            </a:r>
            <a:r>
              <a:rPr lang="en-US" dirty="0" err="1"/>
              <a:t>paikkansa</a:t>
            </a:r>
            <a:endParaRPr dirty="0"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-US" dirty="0" err="1"/>
              <a:t>turvaverkko</a:t>
            </a:r>
            <a:r>
              <a:rPr lang="en-US" dirty="0"/>
              <a:t> -</a:t>
            </a:r>
            <a:r>
              <a:rPr lang="en-US" dirty="0" err="1"/>
              <a:t>ketkä</a:t>
            </a:r>
            <a:r>
              <a:rPr lang="en-US" dirty="0"/>
              <a:t> </a:t>
            </a:r>
            <a:r>
              <a:rPr lang="en-US" dirty="0" err="1"/>
              <a:t>kuuluvat</a:t>
            </a:r>
            <a:r>
              <a:rPr lang="en-US" dirty="0"/>
              <a:t> </a:t>
            </a:r>
            <a:r>
              <a:rPr lang="en-US" dirty="0" err="1"/>
              <a:t>turvaverkkoon</a:t>
            </a:r>
            <a:r>
              <a:rPr lang="en-US" dirty="0"/>
              <a:t>, </a:t>
            </a:r>
            <a:r>
              <a:rPr lang="en-US" dirty="0" err="1"/>
              <a:t>turvaverkon</a:t>
            </a:r>
            <a:r>
              <a:rPr lang="en-US" dirty="0"/>
              <a:t> </a:t>
            </a:r>
            <a:r>
              <a:rPr lang="en-US" dirty="0" err="1"/>
              <a:t>merkitys</a:t>
            </a:r>
            <a:endParaRPr dirty="0"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-US" dirty="0" err="1"/>
              <a:t>kaveri-tunnetaidot</a:t>
            </a:r>
            <a:r>
              <a:rPr lang="en-US" dirty="0"/>
              <a:t> -</a:t>
            </a:r>
            <a:r>
              <a:rPr lang="en-US" dirty="0" err="1"/>
              <a:t>miten</a:t>
            </a:r>
            <a:r>
              <a:rPr lang="en-US" dirty="0"/>
              <a:t> </a:t>
            </a:r>
            <a:r>
              <a:rPr lang="en-US" dirty="0" err="1"/>
              <a:t>saan</a:t>
            </a:r>
            <a:r>
              <a:rPr lang="en-US" dirty="0"/>
              <a:t> </a:t>
            </a:r>
            <a:r>
              <a:rPr lang="en-US" dirty="0" err="1"/>
              <a:t>kavereita</a:t>
            </a:r>
            <a:r>
              <a:rPr lang="en-US" dirty="0"/>
              <a:t>, </a:t>
            </a:r>
            <a:r>
              <a:rPr lang="en-US" dirty="0" err="1"/>
              <a:t>ylläpidän</a:t>
            </a:r>
            <a:r>
              <a:rPr lang="en-US" dirty="0"/>
              <a:t> </a:t>
            </a:r>
            <a:r>
              <a:rPr lang="en-US" dirty="0" err="1"/>
              <a:t>kaverisuhteita</a:t>
            </a:r>
            <a:r>
              <a:rPr lang="en-US" dirty="0"/>
              <a:t> ja </a:t>
            </a:r>
            <a:r>
              <a:rPr lang="en-US" dirty="0" err="1"/>
              <a:t>uskallan</a:t>
            </a:r>
            <a:r>
              <a:rPr lang="en-US" dirty="0"/>
              <a:t> olla </a:t>
            </a:r>
            <a:r>
              <a:rPr lang="en-US" dirty="0" err="1"/>
              <a:t>oma</a:t>
            </a:r>
            <a:r>
              <a:rPr lang="en-US" dirty="0"/>
              <a:t> </a:t>
            </a:r>
            <a:r>
              <a:rPr lang="en-US" dirty="0" err="1"/>
              <a:t>itseni</a:t>
            </a:r>
            <a:endParaRPr dirty="0"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-US" dirty="0" err="1"/>
              <a:t>yksinäisyys</a:t>
            </a:r>
            <a:r>
              <a:rPr lang="en-US" dirty="0"/>
              <a:t>, </a:t>
            </a:r>
            <a:r>
              <a:rPr lang="en-US" dirty="0" err="1"/>
              <a:t>yksin</a:t>
            </a:r>
            <a:r>
              <a:rPr lang="en-US" dirty="0"/>
              <a:t> </a:t>
            </a:r>
            <a:r>
              <a:rPr lang="en-US" dirty="0" err="1"/>
              <a:t>olo</a:t>
            </a:r>
            <a:r>
              <a:rPr lang="en-US" dirty="0"/>
              <a:t>, </a:t>
            </a:r>
            <a:r>
              <a:rPr lang="en-US" dirty="0" err="1"/>
              <a:t>yhdessä</a:t>
            </a:r>
            <a:r>
              <a:rPr lang="en-US" dirty="0"/>
              <a:t> </a:t>
            </a:r>
            <a:r>
              <a:rPr lang="en-US" dirty="0" err="1"/>
              <a:t>oleminen</a:t>
            </a:r>
            <a:endParaRPr dirty="0"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-US" dirty="0" err="1"/>
              <a:t>turvataidot</a:t>
            </a:r>
            <a:r>
              <a:rPr lang="en-US" dirty="0"/>
              <a:t> -</a:t>
            </a:r>
            <a:r>
              <a:rPr lang="en-US" dirty="0" err="1"/>
              <a:t>itsemääräämisoikeus</a:t>
            </a:r>
            <a:r>
              <a:rPr lang="en-US" dirty="0"/>
              <a:t>, </a:t>
            </a:r>
            <a:r>
              <a:rPr lang="en-US" dirty="0" err="1"/>
              <a:t>koskemattomuus</a:t>
            </a:r>
            <a:endParaRPr dirty="0"/>
          </a:p>
        </p:txBody>
      </p:sp>
      <p:sp>
        <p:nvSpPr>
          <p:cNvPr id="450" name="Google Shape;450;p45"/>
          <p:cNvSpPr txBox="1">
            <a:spLocks noGrp="1"/>
          </p:cNvSpPr>
          <p:nvPr>
            <p:ph type="body" idx="2"/>
          </p:nvPr>
        </p:nvSpPr>
        <p:spPr>
          <a:xfrm>
            <a:off x="8558475" y="2261075"/>
            <a:ext cx="3419700" cy="37644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spcBef>
                <a:spcPts val="400"/>
              </a:spcBef>
              <a:spcAft>
                <a:spcPts val="0"/>
              </a:spcAft>
              <a:buNone/>
            </a:pPr>
            <a:r>
              <a:rPr lang="en-US"/>
              <a:t>Materiaali</a:t>
            </a:r>
            <a:endParaRPr/>
          </a:p>
          <a:p>
            <a:pPr marL="0" lvl="0" indent="0" algn="l" rtl="0">
              <a:spcBef>
                <a:spcPts val="400"/>
              </a:spcBef>
              <a:spcAft>
                <a:spcPts val="0"/>
              </a:spcAft>
              <a:buNone/>
            </a:pPr>
            <a:r>
              <a:rPr lang="en-US"/>
              <a:t>Hyvää mieltä yhdessä käsikirja sv. 33-40</a:t>
            </a:r>
            <a:endParaRPr/>
          </a:p>
          <a:p>
            <a:pPr marL="0" lvl="0" indent="0" algn="l" rtl="0">
              <a:spcBef>
                <a:spcPts val="400"/>
              </a:spcBef>
              <a:spcAft>
                <a:spcPts val="0"/>
              </a:spcAft>
              <a:buNone/>
            </a:pPr>
            <a:r>
              <a:rPr lang="en-US" u="sng">
                <a:solidFill>
                  <a:schemeClr val="hlink"/>
                </a:solidFill>
                <a:hlinkClick r:id="rId3"/>
              </a:rPr>
              <a:t>www.liikenneturva.fi</a:t>
            </a:r>
            <a:endParaRPr/>
          </a:p>
          <a:p>
            <a:pPr marL="0" lvl="0" indent="0" algn="l" rtl="0">
              <a:spcBef>
                <a:spcPts val="400"/>
              </a:spcBef>
              <a:spcAft>
                <a:spcPts val="0"/>
              </a:spcAft>
              <a:buNone/>
            </a:pPr>
            <a:r>
              <a:rPr lang="en-US"/>
              <a:t>Selviytymistaidot materiaalipaketti opettajalle</a:t>
            </a:r>
            <a:endParaRPr/>
          </a:p>
          <a:p>
            <a:pPr marL="0" lvl="0" indent="0" algn="l" rtl="0">
              <a:spcBef>
                <a:spcPts val="400"/>
              </a:spcBef>
              <a:spcAft>
                <a:spcPts val="0"/>
              </a:spcAft>
              <a:buNone/>
            </a:pPr>
            <a:r>
              <a:rPr lang="en-US"/>
              <a:t>Turvataitoja lapsille, Lajunen</a:t>
            </a:r>
            <a:endParaRPr/>
          </a:p>
        </p:txBody>
      </p:sp>
      <p:sp>
        <p:nvSpPr>
          <p:cNvPr id="451" name="Google Shape;451;p45"/>
          <p:cNvSpPr txBox="1">
            <a:spLocks noGrp="1"/>
          </p:cNvSpPr>
          <p:nvPr>
            <p:ph type="sldNum" idx="12"/>
          </p:nvPr>
        </p:nvSpPr>
        <p:spPr>
          <a:xfrm>
            <a:off x="11280576" y="6381551"/>
            <a:ext cx="432000" cy="2157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5</a:t>
            </a:fld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7" name="Google Shape;457;p46"/>
          <p:cNvSpPr txBox="1">
            <a:spLocks noGrp="1"/>
          </p:cNvSpPr>
          <p:nvPr>
            <p:ph type="title"/>
          </p:nvPr>
        </p:nvSpPr>
        <p:spPr>
          <a:xfrm>
            <a:off x="1343371" y="102525"/>
            <a:ext cx="10369200" cy="10806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2400" dirty="0" err="1">
                <a:solidFill>
                  <a:schemeClr val="dk2"/>
                </a:solidFill>
              </a:rPr>
              <a:t>Itsestä</a:t>
            </a:r>
            <a:r>
              <a:rPr lang="en-US" sz="2400" dirty="0">
                <a:solidFill>
                  <a:schemeClr val="dk2"/>
                </a:solidFill>
              </a:rPr>
              <a:t> </a:t>
            </a:r>
            <a:r>
              <a:rPr lang="en-US" sz="2400" dirty="0" err="1">
                <a:solidFill>
                  <a:schemeClr val="dk2"/>
                </a:solidFill>
              </a:rPr>
              <a:t>huolehtiminen</a:t>
            </a:r>
            <a:r>
              <a:rPr lang="en-US" sz="2400" dirty="0">
                <a:solidFill>
                  <a:schemeClr val="dk2"/>
                </a:solidFill>
              </a:rPr>
              <a:t> ja </a:t>
            </a:r>
            <a:r>
              <a:rPr lang="en-US" sz="2400" dirty="0" err="1">
                <a:solidFill>
                  <a:schemeClr val="dk2"/>
                </a:solidFill>
              </a:rPr>
              <a:t>arjen</a:t>
            </a:r>
            <a:r>
              <a:rPr lang="en-US" sz="2400" dirty="0">
                <a:solidFill>
                  <a:schemeClr val="dk2"/>
                </a:solidFill>
              </a:rPr>
              <a:t> </a:t>
            </a:r>
            <a:r>
              <a:rPr lang="en-US" sz="2400" dirty="0" err="1">
                <a:solidFill>
                  <a:schemeClr val="dk2"/>
                </a:solidFill>
              </a:rPr>
              <a:t>taidot</a:t>
            </a:r>
            <a:r>
              <a:rPr lang="en-US" sz="2400" dirty="0">
                <a:solidFill>
                  <a:schemeClr val="dk2"/>
                </a:solidFill>
              </a:rPr>
              <a:t> </a:t>
            </a:r>
            <a:r>
              <a:rPr lang="en-US" sz="2400" dirty="0" err="1">
                <a:solidFill>
                  <a:schemeClr val="dk2"/>
                </a:solidFill>
              </a:rPr>
              <a:t>vuosiluokilla</a:t>
            </a:r>
            <a:r>
              <a:rPr lang="en-US" sz="2400" dirty="0">
                <a:solidFill>
                  <a:schemeClr val="dk2"/>
                </a:solidFill>
              </a:rPr>
              <a:t> 3-4</a:t>
            </a:r>
            <a:endParaRPr sz="2400" dirty="0">
              <a:solidFill>
                <a:schemeClr val="dk2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2400" dirty="0">
                <a:solidFill>
                  <a:schemeClr val="dk2"/>
                </a:solidFill>
              </a:rPr>
              <a:t>(</a:t>
            </a:r>
            <a:r>
              <a:rPr lang="en-US" sz="2400" dirty="0" err="1">
                <a:solidFill>
                  <a:schemeClr val="dk2"/>
                </a:solidFill>
              </a:rPr>
              <a:t>Jkl</a:t>
            </a:r>
            <a:r>
              <a:rPr lang="en-US" sz="2400" dirty="0">
                <a:solidFill>
                  <a:schemeClr val="dk2"/>
                </a:solidFill>
              </a:rPr>
              <a:t> ARJEN TAIDOT -</a:t>
            </a:r>
            <a:r>
              <a:rPr lang="en-US" sz="2400" dirty="0" err="1">
                <a:solidFill>
                  <a:schemeClr val="dk2"/>
                </a:solidFill>
              </a:rPr>
              <a:t>vuosikello</a:t>
            </a:r>
            <a:r>
              <a:rPr lang="en-US" sz="2400" dirty="0">
                <a:solidFill>
                  <a:schemeClr val="dk2"/>
                </a:solidFill>
              </a:rPr>
              <a:t>)</a:t>
            </a:r>
            <a:endParaRPr sz="2400" dirty="0">
              <a:solidFill>
                <a:schemeClr val="dk2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458" name="Google Shape;458;p46"/>
          <p:cNvSpPr txBox="1">
            <a:spLocks noGrp="1"/>
          </p:cNvSpPr>
          <p:nvPr>
            <p:ph type="body" idx="1"/>
          </p:nvPr>
        </p:nvSpPr>
        <p:spPr>
          <a:xfrm>
            <a:off x="355050" y="1551000"/>
            <a:ext cx="6204000" cy="49332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spcBef>
                <a:spcPts val="400"/>
              </a:spcBef>
              <a:spcAft>
                <a:spcPts val="0"/>
              </a:spcAft>
              <a:buNone/>
            </a:pPr>
            <a:r>
              <a:rPr lang="en-US" b="1"/>
              <a:t>marraskuu: MINÄ JA TUNTEET</a:t>
            </a:r>
            <a:endParaRPr b="1"/>
          </a:p>
          <a:p>
            <a:pPr marL="0" lvl="0" indent="0" algn="l" rtl="0">
              <a:spcBef>
                <a:spcPts val="40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400"/>
              </a:spcBef>
              <a:spcAft>
                <a:spcPts val="0"/>
              </a:spcAft>
              <a:buNone/>
            </a:pPr>
            <a:r>
              <a:rPr lang="en-US" b="1"/>
              <a:t>Tavoitteet</a:t>
            </a:r>
            <a:endParaRPr b="1"/>
          </a:p>
          <a:p>
            <a:pPr marL="457200" lvl="0" indent="-342900" algn="l" rtl="0">
              <a:spcBef>
                <a:spcPts val="400"/>
              </a:spcBef>
              <a:spcAft>
                <a:spcPts val="0"/>
              </a:spcAft>
              <a:buSzPts val="1800"/>
              <a:buChar char="-"/>
            </a:pPr>
            <a:r>
              <a:rPr lang="en-US"/>
              <a:t>oppia tunnistamaan, ilmaisemaan ja nimeämään tunteita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-US"/>
              <a:t>löytää keinoja omien tunteiden säätelyyn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-US"/>
              <a:t>oppii tunnistamaan toisen ihmisen tunteita</a:t>
            </a:r>
            <a:endParaRPr/>
          </a:p>
          <a:p>
            <a:pPr marL="0" lvl="0" indent="0" algn="l" rtl="0">
              <a:spcBef>
                <a:spcPts val="40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400"/>
              </a:spcBef>
              <a:spcAft>
                <a:spcPts val="0"/>
              </a:spcAft>
              <a:buNone/>
            </a:pPr>
            <a:r>
              <a:rPr lang="en-US" b="1"/>
              <a:t>Sisällöt</a:t>
            </a:r>
            <a:endParaRPr b="1"/>
          </a:p>
          <a:p>
            <a:pPr marL="457200" lvl="0" indent="-342900" algn="l" rtl="0">
              <a:spcBef>
                <a:spcPts val="400"/>
              </a:spcBef>
              <a:spcAft>
                <a:spcPts val="0"/>
              </a:spcAft>
              <a:buSzPts val="1800"/>
              <a:buChar char="-"/>
            </a:pPr>
            <a:r>
              <a:rPr lang="en-US"/>
              <a:t>tunnetaidot: erilaiset tunteet, niiden tunnistaminen ja ilmaiseminen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-US"/>
              <a:t>tunnehallinta, empatia ja kohtaaminen, oma keho tunteiden ilmentäjänä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-US"/>
              <a:t>kaikkien tunteiden tarpeellisuus</a:t>
            </a:r>
            <a:endParaRPr/>
          </a:p>
        </p:txBody>
      </p:sp>
      <p:sp>
        <p:nvSpPr>
          <p:cNvPr id="459" name="Google Shape;459;p46"/>
          <p:cNvSpPr txBox="1">
            <a:spLocks noGrp="1"/>
          </p:cNvSpPr>
          <p:nvPr>
            <p:ph type="body" idx="2"/>
          </p:nvPr>
        </p:nvSpPr>
        <p:spPr>
          <a:xfrm>
            <a:off x="7007500" y="1773250"/>
            <a:ext cx="5064000" cy="46083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spcBef>
                <a:spcPts val="400"/>
              </a:spcBef>
              <a:spcAft>
                <a:spcPts val="0"/>
              </a:spcAft>
              <a:buNone/>
            </a:pPr>
            <a:r>
              <a:rPr lang="en-US"/>
              <a:t>Materiaali</a:t>
            </a:r>
            <a:endParaRPr/>
          </a:p>
          <a:p>
            <a:pPr marL="0" lvl="0" indent="0" algn="l" rtl="0">
              <a:spcBef>
                <a:spcPts val="400"/>
              </a:spcBef>
              <a:spcAft>
                <a:spcPts val="0"/>
              </a:spcAft>
              <a:buNone/>
            </a:pPr>
            <a:r>
              <a:rPr lang="en-US"/>
              <a:t>Hyvää mieltä yhdessä käsikirja sv. 63-74</a:t>
            </a:r>
            <a:endParaRPr/>
          </a:p>
          <a:p>
            <a:pPr marL="0" lvl="0" indent="0" algn="l" rtl="0">
              <a:spcBef>
                <a:spcPts val="400"/>
              </a:spcBef>
              <a:spcAft>
                <a:spcPts val="0"/>
              </a:spcAft>
              <a:buNone/>
            </a:pPr>
            <a:r>
              <a:rPr lang="en-US"/>
              <a:t>Värit ja tunteet., Lastenkulttuurikeskus, JKL</a:t>
            </a:r>
            <a:endParaRPr/>
          </a:p>
          <a:p>
            <a:pPr marL="0" lvl="0" indent="0" algn="l" rtl="0">
              <a:spcBef>
                <a:spcPts val="400"/>
              </a:spcBef>
              <a:spcAft>
                <a:spcPts val="0"/>
              </a:spcAft>
              <a:buNone/>
            </a:pPr>
            <a:r>
              <a:rPr lang="en-US" u="sng">
                <a:solidFill>
                  <a:schemeClr val="hlink"/>
                </a:solidFill>
                <a:hlinkClick r:id="rId3"/>
              </a:rPr>
              <a:t>www.edu.fi</a:t>
            </a:r>
            <a:r>
              <a:rPr lang="en-US"/>
              <a:t>, ihmisterveysoppi</a:t>
            </a:r>
            <a:endParaRPr/>
          </a:p>
          <a:p>
            <a:pPr marL="0" lvl="0" indent="0" algn="l" rtl="0">
              <a:spcBef>
                <a:spcPts val="400"/>
              </a:spcBef>
              <a:spcAft>
                <a:spcPts val="0"/>
              </a:spcAft>
              <a:buNone/>
            </a:pPr>
            <a:r>
              <a:rPr lang="en-US"/>
              <a:t>Cacciatore, R. Agressiokasvatus, agressioportaat</a:t>
            </a:r>
            <a:endParaRPr/>
          </a:p>
          <a:p>
            <a:pPr marL="0" lvl="0" indent="0" algn="l" rtl="0">
              <a:spcBef>
                <a:spcPts val="400"/>
              </a:spcBef>
              <a:spcAft>
                <a:spcPts val="0"/>
              </a:spcAft>
              <a:buNone/>
            </a:pPr>
            <a:r>
              <a:rPr lang="en-US" u="sng">
                <a:solidFill>
                  <a:schemeClr val="hlink"/>
                </a:solidFill>
                <a:hlinkClick r:id="rId3"/>
              </a:rPr>
              <a:t>www.edu.fi</a:t>
            </a:r>
            <a:r>
              <a:rPr lang="en-US"/>
              <a:t> Tunteesta tunteeseen.</a:t>
            </a:r>
            <a:endParaRPr/>
          </a:p>
          <a:p>
            <a:pPr marL="0" lvl="0" indent="0" algn="l" rtl="0">
              <a:spcBef>
                <a:spcPts val="40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400"/>
              </a:spcBef>
              <a:spcAft>
                <a:spcPts val="0"/>
              </a:spcAft>
              <a:buNone/>
            </a:pPr>
            <a:r>
              <a:rPr lang="en-US" b="1"/>
              <a:t>Kouluterveydenhuolto:</a:t>
            </a:r>
            <a:r>
              <a:rPr lang="en-US"/>
              <a:t> </a:t>
            </a:r>
            <a:endParaRPr/>
          </a:p>
          <a:p>
            <a:pPr marL="457200" lvl="0" indent="-342900" algn="l" rtl="0">
              <a:spcBef>
                <a:spcPts val="400"/>
              </a:spcBef>
              <a:spcAft>
                <a:spcPts val="0"/>
              </a:spcAft>
              <a:buSzPts val="1800"/>
              <a:buChar char="-"/>
            </a:pPr>
            <a:r>
              <a:rPr lang="en-US"/>
              <a:t>uni ja lepo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-US"/>
              <a:t>vapaa-aika (harrastukset, liikunta, ruutuaika) 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-US"/>
              <a:t>nettiturvallisuus, some-käyttäytyminen: korostetaan oman yksityisyyden suojaamista</a:t>
            </a:r>
            <a:endParaRPr/>
          </a:p>
        </p:txBody>
      </p:sp>
      <p:sp>
        <p:nvSpPr>
          <p:cNvPr id="460" name="Google Shape;460;p46"/>
          <p:cNvSpPr txBox="1">
            <a:spLocks noGrp="1"/>
          </p:cNvSpPr>
          <p:nvPr>
            <p:ph type="sldNum" idx="12"/>
          </p:nvPr>
        </p:nvSpPr>
        <p:spPr>
          <a:xfrm>
            <a:off x="11280576" y="6381551"/>
            <a:ext cx="432000" cy="2157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6</a:t>
            </a:fld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6" name="Google Shape;466;p47"/>
          <p:cNvSpPr txBox="1">
            <a:spLocks noGrp="1"/>
          </p:cNvSpPr>
          <p:nvPr>
            <p:ph type="title"/>
          </p:nvPr>
        </p:nvSpPr>
        <p:spPr>
          <a:xfrm>
            <a:off x="1343371" y="177275"/>
            <a:ext cx="10369200" cy="10806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2400" dirty="0" err="1">
                <a:solidFill>
                  <a:schemeClr val="dk2"/>
                </a:solidFill>
              </a:rPr>
              <a:t>Itsestä</a:t>
            </a:r>
            <a:r>
              <a:rPr lang="en-US" sz="2400" dirty="0">
                <a:solidFill>
                  <a:schemeClr val="dk2"/>
                </a:solidFill>
              </a:rPr>
              <a:t> </a:t>
            </a:r>
            <a:r>
              <a:rPr lang="en-US" sz="2400" dirty="0" err="1">
                <a:solidFill>
                  <a:schemeClr val="dk2"/>
                </a:solidFill>
              </a:rPr>
              <a:t>huolehtiminen</a:t>
            </a:r>
            <a:r>
              <a:rPr lang="en-US" sz="2400" dirty="0">
                <a:solidFill>
                  <a:schemeClr val="dk2"/>
                </a:solidFill>
              </a:rPr>
              <a:t> ja </a:t>
            </a:r>
            <a:r>
              <a:rPr lang="en-US" sz="2400" dirty="0" err="1">
                <a:solidFill>
                  <a:schemeClr val="dk2"/>
                </a:solidFill>
              </a:rPr>
              <a:t>arjen</a:t>
            </a:r>
            <a:r>
              <a:rPr lang="en-US" sz="2400" dirty="0">
                <a:solidFill>
                  <a:schemeClr val="dk2"/>
                </a:solidFill>
              </a:rPr>
              <a:t> </a:t>
            </a:r>
            <a:r>
              <a:rPr lang="en-US" sz="2400" dirty="0" err="1">
                <a:solidFill>
                  <a:schemeClr val="dk2"/>
                </a:solidFill>
              </a:rPr>
              <a:t>taidot</a:t>
            </a:r>
            <a:r>
              <a:rPr lang="en-US" sz="2400" dirty="0">
                <a:solidFill>
                  <a:schemeClr val="dk2"/>
                </a:solidFill>
              </a:rPr>
              <a:t> </a:t>
            </a:r>
            <a:r>
              <a:rPr lang="en-US" sz="2400" dirty="0" err="1">
                <a:solidFill>
                  <a:schemeClr val="dk2"/>
                </a:solidFill>
              </a:rPr>
              <a:t>vuosiluokilla</a:t>
            </a:r>
            <a:r>
              <a:rPr lang="en-US" sz="2400" dirty="0">
                <a:solidFill>
                  <a:schemeClr val="dk2"/>
                </a:solidFill>
              </a:rPr>
              <a:t> 3-4</a:t>
            </a:r>
            <a:endParaRPr sz="2400" dirty="0">
              <a:solidFill>
                <a:schemeClr val="dk2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2400" dirty="0">
                <a:solidFill>
                  <a:schemeClr val="dk2"/>
                </a:solidFill>
              </a:rPr>
              <a:t>(</a:t>
            </a:r>
            <a:r>
              <a:rPr lang="en-US" sz="2400" dirty="0" err="1">
                <a:solidFill>
                  <a:schemeClr val="dk2"/>
                </a:solidFill>
              </a:rPr>
              <a:t>Jkl</a:t>
            </a:r>
            <a:r>
              <a:rPr lang="en-US" sz="2400" dirty="0">
                <a:solidFill>
                  <a:schemeClr val="dk2"/>
                </a:solidFill>
              </a:rPr>
              <a:t> ARJEN TAIDOT -</a:t>
            </a:r>
            <a:r>
              <a:rPr lang="en-US" sz="2400" dirty="0" err="1">
                <a:solidFill>
                  <a:schemeClr val="dk2"/>
                </a:solidFill>
              </a:rPr>
              <a:t>vuosikello</a:t>
            </a:r>
            <a:r>
              <a:rPr lang="en-US" sz="2400" dirty="0">
                <a:solidFill>
                  <a:schemeClr val="dk2"/>
                </a:solidFill>
              </a:rPr>
              <a:t>)</a:t>
            </a:r>
            <a:endParaRPr sz="2400" dirty="0">
              <a:solidFill>
                <a:schemeClr val="dk2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467" name="Google Shape;467;p47"/>
          <p:cNvSpPr txBox="1">
            <a:spLocks noGrp="1"/>
          </p:cNvSpPr>
          <p:nvPr>
            <p:ph type="body" idx="1"/>
          </p:nvPr>
        </p:nvSpPr>
        <p:spPr>
          <a:xfrm>
            <a:off x="479426" y="1494926"/>
            <a:ext cx="5472600" cy="46710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spcBef>
                <a:spcPts val="400"/>
              </a:spcBef>
              <a:spcAft>
                <a:spcPts val="0"/>
              </a:spcAft>
              <a:buNone/>
            </a:pPr>
            <a:r>
              <a:rPr lang="en-US" b="1"/>
              <a:t>joulukuu: LIIKUN JA LEPÄÄN</a:t>
            </a:r>
            <a:endParaRPr b="1"/>
          </a:p>
          <a:p>
            <a:pPr marL="0" lvl="0" indent="0" algn="l" rtl="0">
              <a:spcBef>
                <a:spcPts val="40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400"/>
              </a:spcBef>
              <a:spcAft>
                <a:spcPts val="0"/>
              </a:spcAft>
              <a:buNone/>
            </a:pPr>
            <a:r>
              <a:rPr lang="en-US" b="1"/>
              <a:t>Tavoitteet</a:t>
            </a:r>
            <a:endParaRPr b="1"/>
          </a:p>
          <a:p>
            <a:pPr marL="457200" lvl="0" indent="-342900" algn="l" rtl="0">
              <a:spcBef>
                <a:spcPts val="400"/>
              </a:spcBef>
              <a:spcAft>
                <a:spcPts val="0"/>
              </a:spcAft>
              <a:buSzPts val="1800"/>
              <a:buChar char="-"/>
            </a:pPr>
            <a:r>
              <a:rPr lang="en-US"/>
              <a:t>ymmärtää ja tietää liikunnan ja levon merkityksen  hyvinvoinnille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-US"/>
              <a:t>- myönteisten liikuntakokemusten lisääminen</a:t>
            </a:r>
            <a:endParaRPr/>
          </a:p>
          <a:p>
            <a:pPr marL="457200" lvl="0" indent="0" algn="l" rtl="0">
              <a:spcBef>
                <a:spcPts val="40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400"/>
              </a:spcBef>
              <a:spcAft>
                <a:spcPts val="0"/>
              </a:spcAft>
              <a:buNone/>
            </a:pPr>
            <a:r>
              <a:rPr lang="en-US" b="1"/>
              <a:t>Sisällöt</a:t>
            </a:r>
            <a:endParaRPr b="1"/>
          </a:p>
          <a:p>
            <a:pPr marL="457200" lvl="0" indent="-342900" algn="l" rtl="0">
              <a:spcBef>
                <a:spcPts val="400"/>
              </a:spcBef>
              <a:spcAft>
                <a:spcPts val="0"/>
              </a:spcAft>
              <a:buSzPts val="1800"/>
              <a:buChar char="-"/>
            </a:pPr>
            <a:r>
              <a:rPr lang="en-US"/>
              <a:t>jaksaminen ja uni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-US"/>
              <a:t>aktiivisuuden, liikunnan ja levon välinen tasapaino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-US"/>
              <a:t>-koulutyön ja vapaa-ajan sopiva suhde</a:t>
            </a:r>
            <a:endParaRPr/>
          </a:p>
        </p:txBody>
      </p:sp>
      <p:sp>
        <p:nvSpPr>
          <p:cNvPr id="468" name="Google Shape;468;p47"/>
          <p:cNvSpPr txBox="1">
            <a:spLocks noGrp="1"/>
          </p:cNvSpPr>
          <p:nvPr>
            <p:ph type="body" idx="2"/>
          </p:nvPr>
        </p:nvSpPr>
        <p:spPr>
          <a:xfrm>
            <a:off x="7082250" y="2055525"/>
            <a:ext cx="4630200" cy="43260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spcBef>
                <a:spcPts val="400"/>
              </a:spcBef>
              <a:spcAft>
                <a:spcPts val="0"/>
              </a:spcAft>
              <a:buNone/>
            </a:pPr>
            <a:r>
              <a:rPr lang="en-US" b="1"/>
              <a:t>Materiaali:</a:t>
            </a:r>
            <a:endParaRPr b="1"/>
          </a:p>
          <a:p>
            <a:pPr marL="0" lvl="0" indent="0" algn="l" rtl="0">
              <a:spcBef>
                <a:spcPts val="400"/>
              </a:spcBef>
              <a:spcAft>
                <a:spcPts val="0"/>
              </a:spcAft>
              <a:buNone/>
            </a:pPr>
            <a:r>
              <a:rPr lang="en-US"/>
              <a:t>Kouluikäisen terveyden polku</a:t>
            </a:r>
            <a:endParaRPr/>
          </a:p>
          <a:p>
            <a:pPr marL="0" lvl="0" indent="0" algn="l" rtl="0">
              <a:spcBef>
                <a:spcPts val="400"/>
              </a:spcBef>
              <a:spcAft>
                <a:spcPts val="0"/>
              </a:spcAft>
              <a:buNone/>
            </a:pPr>
            <a:r>
              <a:rPr lang="en-US"/>
              <a:t>wellou.fi</a:t>
            </a:r>
            <a:endParaRPr/>
          </a:p>
          <a:p>
            <a:pPr marL="0" lvl="0" indent="0" algn="l" rtl="0">
              <a:spcBef>
                <a:spcPts val="400"/>
              </a:spcBef>
              <a:spcAft>
                <a:spcPts val="0"/>
              </a:spcAft>
              <a:buNone/>
            </a:pPr>
            <a:r>
              <a:rPr lang="en-US" u="sng">
                <a:solidFill>
                  <a:schemeClr val="hlink"/>
                </a:solidFill>
                <a:hlinkClick r:id="rId3"/>
              </a:rPr>
              <a:t>www.liikkuvakoulu.fi</a:t>
            </a:r>
            <a:endParaRPr/>
          </a:p>
          <a:p>
            <a:pPr marL="0" lvl="0" indent="0" algn="l" rtl="0">
              <a:spcBef>
                <a:spcPts val="400"/>
              </a:spcBef>
              <a:spcAft>
                <a:spcPts val="0"/>
              </a:spcAft>
              <a:buNone/>
            </a:pPr>
            <a:r>
              <a:rPr lang="en-US" u="sng">
                <a:solidFill>
                  <a:schemeClr val="hlink"/>
                </a:solidFill>
                <a:hlinkClick r:id="rId4"/>
              </a:rPr>
              <a:t>www.tervekoululainen.fi</a:t>
            </a:r>
            <a:endParaRPr/>
          </a:p>
          <a:p>
            <a:pPr marL="0" lvl="0" indent="0" algn="l" rtl="0">
              <a:spcBef>
                <a:spcPts val="40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400"/>
              </a:spcBef>
              <a:spcAft>
                <a:spcPts val="0"/>
              </a:spcAft>
              <a:buNone/>
            </a:pPr>
            <a:r>
              <a:rPr lang="en-US" b="1"/>
              <a:t>Kouluterveydenhuolto (4.lk):</a:t>
            </a:r>
            <a:endParaRPr b="1"/>
          </a:p>
          <a:p>
            <a:pPr marL="457200" lvl="0" indent="-342900" algn="l" rtl="0">
              <a:spcBef>
                <a:spcPts val="400"/>
              </a:spcBef>
              <a:spcAft>
                <a:spcPts val="0"/>
              </a:spcAft>
              <a:buSzPts val="1800"/>
              <a:buChar char="-"/>
            </a:pPr>
            <a:r>
              <a:rPr lang="en-US"/>
              <a:t>ravitsemus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-US"/>
              <a:t>hygienia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-US"/>
              <a:t>suunterveydenhuolto -ravinnon merkitys hampaille ja hampaiden hoito osana itsestä huolehtimista</a:t>
            </a:r>
            <a:endParaRPr/>
          </a:p>
        </p:txBody>
      </p:sp>
      <p:sp>
        <p:nvSpPr>
          <p:cNvPr id="469" name="Google Shape;469;p47"/>
          <p:cNvSpPr txBox="1">
            <a:spLocks noGrp="1"/>
          </p:cNvSpPr>
          <p:nvPr>
            <p:ph type="sldNum" idx="12"/>
          </p:nvPr>
        </p:nvSpPr>
        <p:spPr>
          <a:xfrm>
            <a:off x="11280576" y="6381551"/>
            <a:ext cx="432000" cy="2157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7</a:t>
            </a:fld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5" name="Google Shape;475;p48"/>
          <p:cNvSpPr txBox="1">
            <a:spLocks noGrp="1"/>
          </p:cNvSpPr>
          <p:nvPr>
            <p:ph type="title"/>
          </p:nvPr>
        </p:nvSpPr>
        <p:spPr>
          <a:xfrm>
            <a:off x="1212671" y="121200"/>
            <a:ext cx="10369200" cy="10806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2400" dirty="0" err="1">
                <a:solidFill>
                  <a:schemeClr val="dk2"/>
                </a:solidFill>
              </a:rPr>
              <a:t>Itsestä</a:t>
            </a:r>
            <a:r>
              <a:rPr lang="en-US" sz="2400" dirty="0">
                <a:solidFill>
                  <a:schemeClr val="dk2"/>
                </a:solidFill>
              </a:rPr>
              <a:t> </a:t>
            </a:r>
            <a:r>
              <a:rPr lang="en-US" sz="2400" dirty="0" err="1">
                <a:solidFill>
                  <a:schemeClr val="dk2"/>
                </a:solidFill>
              </a:rPr>
              <a:t>huolehtiminen</a:t>
            </a:r>
            <a:r>
              <a:rPr lang="en-US" sz="2400" dirty="0">
                <a:solidFill>
                  <a:schemeClr val="dk2"/>
                </a:solidFill>
              </a:rPr>
              <a:t> ja </a:t>
            </a:r>
            <a:r>
              <a:rPr lang="en-US" sz="2400" dirty="0" err="1">
                <a:solidFill>
                  <a:schemeClr val="dk2"/>
                </a:solidFill>
              </a:rPr>
              <a:t>arjen</a:t>
            </a:r>
            <a:r>
              <a:rPr lang="en-US" sz="2400" dirty="0">
                <a:solidFill>
                  <a:schemeClr val="dk2"/>
                </a:solidFill>
              </a:rPr>
              <a:t> </a:t>
            </a:r>
            <a:r>
              <a:rPr lang="en-US" sz="2400" dirty="0" err="1">
                <a:solidFill>
                  <a:schemeClr val="dk2"/>
                </a:solidFill>
              </a:rPr>
              <a:t>taidot</a:t>
            </a:r>
            <a:r>
              <a:rPr lang="en-US" sz="2400" dirty="0">
                <a:solidFill>
                  <a:schemeClr val="dk2"/>
                </a:solidFill>
              </a:rPr>
              <a:t> </a:t>
            </a:r>
            <a:r>
              <a:rPr lang="en-US" sz="2400" dirty="0" err="1">
                <a:solidFill>
                  <a:schemeClr val="dk2"/>
                </a:solidFill>
              </a:rPr>
              <a:t>vuosiluokilla</a:t>
            </a:r>
            <a:r>
              <a:rPr lang="en-US" sz="2400" dirty="0">
                <a:solidFill>
                  <a:schemeClr val="dk2"/>
                </a:solidFill>
              </a:rPr>
              <a:t> 3-4</a:t>
            </a:r>
            <a:endParaRPr sz="2400" dirty="0">
              <a:solidFill>
                <a:schemeClr val="dk2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2400" dirty="0">
                <a:solidFill>
                  <a:schemeClr val="dk2"/>
                </a:solidFill>
              </a:rPr>
              <a:t>(</a:t>
            </a:r>
            <a:r>
              <a:rPr lang="en-US" sz="2400" dirty="0" err="1">
                <a:solidFill>
                  <a:schemeClr val="dk2"/>
                </a:solidFill>
              </a:rPr>
              <a:t>Jkl</a:t>
            </a:r>
            <a:r>
              <a:rPr lang="en-US" sz="2400" dirty="0">
                <a:solidFill>
                  <a:schemeClr val="dk2"/>
                </a:solidFill>
              </a:rPr>
              <a:t> ARJEN TAIDOT -</a:t>
            </a:r>
            <a:r>
              <a:rPr lang="en-US" sz="2400" dirty="0" err="1">
                <a:solidFill>
                  <a:schemeClr val="dk2"/>
                </a:solidFill>
              </a:rPr>
              <a:t>vuosikello</a:t>
            </a:r>
            <a:r>
              <a:rPr lang="en-US" sz="2400" dirty="0">
                <a:solidFill>
                  <a:schemeClr val="dk2"/>
                </a:solidFill>
              </a:rPr>
              <a:t>)</a:t>
            </a:r>
            <a:endParaRPr sz="2400" dirty="0">
              <a:solidFill>
                <a:schemeClr val="dk2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476" name="Google Shape;476;p48"/>
          <p:cNvSpPr txBox="1">
            <a:spLocks noGrp="1"/>
          </p:cNvSpPr>
          <p:nvPr>
            <p:ph type="body" idx="1"/>
          </p:nvPr>
        </p:nvSpPr>
        <p:spPr>
          <a:xfrm>
            <a:off x="560601" y="1773250"/>
            <a:ext cx="5391300" cy="43926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spcBef>
                <a:spcPts val="400"/>
              </a:spcBef>
              <a:spcAft>
                <a:spcPts val="0"/>
              </a:spcAft>
              <a:buNone/>
            </a:pPr>
            <a:r>
              <a:rPr lang="en-US" b="1"/>
              <a:t>tammikuu: MINÄ JA MEDIA</a:t>
            </a:r>
            <a:endParaRPr b="1"/>
          </a:p>
          <a:p>
            <a:pPr marL="0" lvl="0" indent="0" algn="l" rtl="0">
              <a:spcBef>
                <a:spcPts val="40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400"/>
              </a:spcBef>
              <a:spcAft>
                <a:spcPts val="0"/>
              </a:spcAft>
              <a:buNone/>
            </a:pPr>
            <a:r>
              <a:rPr lang="en-US" b="1"/>
              <a:t>Tavoitteet</a:t>
            </a:r>
            <a:endParaRPr b="1"/>
          </a:p>
          <a:p>
            <a:pPr marL="457200" lvl="0" indent="-342900" algn="l" rtl="0">
              <a:spcBef>
                <a:spcPts val="400"/>
              </a:spcBef>
              <a:spcAft>
                <a:spcPts val="0"/>
              </a:spcAft>
              <a:buSzPts val="1800"/>
              <a:buChar char="-"/>
            </a:pPr>
            <a:r>
              <a:rPr lang="en-US"/>
              <a:t>harjoittelee turvallista median käyttöä ja käyttäytymistä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-US"/>
              <a:t>tunnistaa ja osata antaa esimerkkejä peleihin liittyvistä riskeistä ja mahdollisuuksista</a:t>
            </a:r>
            <a:endParaRPr/>
          </a:p>
          <a:p>
            <a:pPr marL="0" lvl="0" indent="0" algn="l" rtl="0">
              <a:spcBef>
                <a:spcPts val="400"/>
              </a:spcBef>
              <a:spcAft>
                <a:spcPts val="0"/>
              </a:spcAft>
              <a:buNone/>
            </a:pPr>
            <a:r>
              <a:rPr lang="en-US" b="1"/>
              <a:t>Sisällöt</a:t>
            </a:r>
            <a:endParaRPr b="1"/>
          </a:p>
          <a:p>
            <a:pPr marL="457200" lvl="0" indent="-342900" algn="l" rtl="0">
              <a:spcBef>
                <a:spcPts val="400"/>
              </a:spcBef>
              <a:spcAft>
                <a:spcPts val="0"/>
              </a:spcAft>
              <a:buSzPts val="1800"/>
              <a:buChar char="-"/>
            </a:pPr>
            <a:r>
              <a:rPr lang="en-US"/>
              <a:t>medialukutaito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-US"/>
              <a:t>ruutuaika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-US"/>
              <a:t>ikätasolle sopivat pelit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-US"/>
              <a:t>nettikiusaaminen ja turvataidot</a:t>
            </a:r>
            <a:endParaRPr/>
          </a:p>
        </p:txBody>
      </p:sp>
      <p:sp>
        <p:nvSpPr>
          <p:cNvPr id="477" name="Google Shape;477;p48"/>
          <p:cNvSpPr txBox="1">
            <a:spLocks noGrp="1"/>
          </p:cNvSpPr>
          <p:nvPr>
            <p:ph type="body" idx="2"/>
          </p:nvPr>
        </p:nvSpPr>
        <p:spPr>
          <a:xfrm>
            <a:off x="7493350" y="2167650"/>
            <a:ext cx="4088400" cy="39981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spcBef>
                <a:spcPts val="400"/>
              </a:spcBef>
              <a:spcAft>
                <a:spcPts val="0"/>
              </a:spcAft>
              <a:buNone/>
            </a:pPr>
            <a:r>
              <a:rPr lang="en-US" b="1"/>
              <a:t>Materiaali</a:t>
            </a:r>
            <a:endParaRPr b="1"/>
          </a:p>
          <a:p>
            <a:pPr marL="0" lvl="0" indent="0" algn="l" rtl="0">
              <a:spcBef>
                <a:spcPts val="400"/>
              </a:spcBef>
              <a:spcAft>
                <a:spcPts val="0"/>
              </a:spcAft>
              <a:buNone/>
            </a:pPr>
            <a:r>
              <a:rPr lang="en-US" u="sng">
                <a:solidFill>
                  <a:schemeClr val="hlink"/>
                </a:solidFill>
                <a:hlinkClick r:id="rId3"/>
              </a:rPr>
              <a:t>www.edu.fi</a:t>
            </a:r>
            <a:r>
              <a:rPr lang="en-US"/>
              <a:t>, ihmisterveysoppi</a:t>
            </a:r>
            <a:endParaRPr/>
          </a:p>
          <a:p>
            <a:pPr marL="0" lvl="0" indent="0" algn="l" rtl="0">
              <a:spcBef>
                <a:spcPts val="400"/>
              </a:spcBef>
              <a:spcAft>
                <a:spcPts val="0"/>
              </a:spcAft>
              <a:buNone/>
            </a:pPr>
            <a:r>
              <a:rPr lang="en-US"/>
              <a:t>Ei nettikiusaamiselle! Opetusmateriaali 4.-6.luokille, MLL</a:t>
            </a:r>
            <a:endParaRPr/>
          </a:p>
          <a:p>
            <a:pPr marL="0" lvl="0" indent="0" algn="l" rtl="0">
              <a:spcBef>
                <a:spcPts val="400"/>
              </a:spcBef>
              <a:spcAft>
                <a:spcPts val="0"/>
              </a:spcAft>
              <a:buNone/>
            </a:pPr>
            <a:r>
              <a:rPr lang="en-US"/>
              <a:t>Mediametka-opetusmateriaali</a:t>
            </a:r>
            <a:endParaRPr/>
          </a:p>
        </p:txBody>
      </p:sp>
      <p:sp>
        <p:nvSpPr>
          <p:cNvPr id="478" name="Google Shape;478;p48"/>
          <p:cNvSpPr txBox="1">
            <a:spLocks noGrp="1"/>
          </p:cNvSpPr>
          <p:nvPr>
            <p:ph type="sldNum" idx="12"/>
          </p:nvPr>
        </p:nvSpPr>
        <p:spPr>
          <a:xfrm>
            <a:off x="11280576" y="6381551"/>
            <a:ext cx="432000" cy="2157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8</a:t>
            </a:fld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4" name="Google Shape;484;p49"/>
          <p:cNvSpPr txBox="1">
            <a:spLocks noGrp="1"/>
          </p:cNvSpPr>
          <p:nvPr>
            <p:ph type="title"/>
          </p:nvPr>
        </p:nvSpPr>
        <p:spPr>
          <a:xfrm>
            <a:off x="1343371" y="233325"/>
            <a:ext cx="10369200" cy="10806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2400" dirty="0" err="1">
                <a:solidFill>
                  <a:schemeClr val="dk2"/>
                </a:solidFill>
              </a:rPr>
              <a:t>Itsestä</a:t>
            </a:r>
            <a:r>
              <a:rPr lang="en-US" sz="2400" dirty="0">
                <a:solidFill>
                  <a:schemeClr val="dk2"/>
                </a:solidFill>
              </a:rPr>
              <a:t> </a:t>
            </a:r>
            <a:r>
              <a:rPr lang="en-US" sz="2400" dirty="0" err="1">
                <a:solidFill>
                  <a:schemeClr val="dk2"/>
                </a:solidFill>
              </a:rPr>
              <a:t>huolehtiminen</a:t>
            </a:r>
            <a:r>
              <a:rPr lang="en-US" sz="2400" dirty="0">
                <a:solidFill>
                  <a:schemeClr val="dk2"/>
                </a:solidFill>
              </a:rPr>
              <a:t> ja </a:t>
            </a:r>
            <a:r>
              <a:rPr lang="en-US" sz="2400" dirty="0" err="1">
                <a:solidFill>
                  <a:schemeClr val="dk2"/>
                </a:solidFill>
              </a:rPr>
              <a:t>arjen</a:t>
            </a:r>
            <a:r>
              <a:rPr lang="en-US" sz="2400" dirty="0">
                <a:solidFill>
                  <a:schemeClr val="dk2"/>
                </a:solidFill>
              </a:rPr>
              <a:t> </a:t>
            </a:r>
            <a:r>
              <a:rPr lang="en-US" sz="2400" dirty="0" err="1">
                <a:solidFill>
                  <a:schemeClr val="dk2"/>
                </a:solidFill>
              </a:rPr>
              <a:t>taidot</a:t>
            </a:r>
            <a:r>
              <a:rPr lang="en-US" sz="2400" dirty="0">
                <a:solidFill>
                  <a:schemeClr val="dk2"/>
                </a:solidFill>
              </a:rPr>
              <a:t> </a:t>
            </a:r>
            <a:r>
              <a:rPr lang="en-US" sz="2400" dirty="0" err="1">
                <a:solidFill>
                  <a:schemeClr val="dk2"/>
                </a:solidFill>
              </a:rPr>
              <a:t>vuosiluokilla</a:t>
            </a:r>
            <a:r>
              <a:rPr lang="en-US" sz="2400" dirty="0">
                <a:solidFill>
                  <a:schemeClr val="dk2"/>
                </a:solidFill>
              </a:rPr>
              <a:t> 3-4</a:t>
            </a:r>
            <a:endParaRPr sz="2400" dirty="0">
              <a:solidFill>
                <a:schemeClr val="dk2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2400" dirty="0">
                <a:solidFill>
                  <a:schemeClr val="dk2"/>
                </a:solidFill>
              </a:rPr>
              <a:t>(</a:t>
            </a:r>
            <a:r>
              <a:rPr lang="en-US" sz="2400" dirty="0" err="1">
                <a:solidFill>
                  <a:schemeClr val="dk2"/>
                </a:solidFill>
              </a:rPr>
              <a:t>Jkl</a:t>
            </a:r>
            <a:r>
              <a:rPr lang="en-US" sz="2400" dirty="0">
                <a:solidFill>
                  <a:schemeClr val="dk2"/>
                </a:solidFill>
              </a:rPr>
              <a:t> ARJEN TAIDOT -</a:t>
            </a:r>
            <a:r>
              <a:rPr lang="en-US" sz="2400" dirty="0" err="1">
                <a:solidFill>
                  <a:schemeClr val="dk2"/>
                </a:solidFill>
              </a:rPr>
              <a:t>vuosikello</a:t>
            </a:r>
            <a:r>
              <a:rPr lang="en-US" sz="2400" dirty="0">
                <a:solidFill>
                  <a:schemeClr val="dk2"/>
                </a:solidFill>
              </a:rPr>
              <a:t>)</a:t>
            </a:r>
            <a:endParaRPr sz="2400" dirty="0">
              <a:solidFill>
                <a:schemeClr val="dk2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485" name="Google Shape;485;p49"/>
          <p:cNvSpPr txBox="1">
            <a:spLocks noGrp="1"/>
          </p:cNvSpPr>
          <p:nvPr>
            <p:ph type="body" idx="1"/>
          </p:nvPr>
        </p:nvSpPr>
        <p:spPr>
          <a:xfrm>
            <a:off x="479425" y="1773250"/>
            <a:ext cx="5780700" cy="48240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spcBef>
                <a:spcPts val="400"/>
              </a:spcBef>
              <a:spcAft>
                <a:spcPts val="0"/>
              </a:spcAft>
              <a:buNone/>
            </a:pPr>
            <a:r>
              <a:rPr lang="en-US" b="1"/>
              <a:t>helmikuu MINÄ JA RAVINTO</a:t>
            </a:r>
            <a:endParaRPr b="1"/>
          </a:p>
          <a:p>
            <a:pPr marL="0" lvl="0" indent="0" algn="l" rtl="0">
              <a:spcBef>
                <a:spcPts val="40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400"/>
              </a:spcBef>
              <a:spcAft>
                <a:spcPts val="0"/>
              </a:spcAft>
              <a:buNone/>
            </a:pPr>
            <a:r>
              <a:rPr lang="en-US" b="1"/>
              <a:t>Tavoitteet</a:t>
            </a:r>
            <a:endParaRPr b="1"/>
          </a:p>
          <a:p>
            <a:pPr marL="457200" lvl="0" indent="-342900" algn="l" rtl="0">
              <a:spcBef>
                <a:spcPts val="400"/>
              </a:spcBef>
              <a:spcAft>
                <a:spcPts val="0"/>
              </a:spcAft>
              <a:buSzPts val="1800"/>
              <a:buChar char="-"/>
            </a:pPr>
            <a:r>
              <a:rPr lang="en-US"/>
              <a:t>osaa määritellä, millaiset ovat terveelliset ja hyvät ruokailutottumukset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-US"/>
              <a:t>tunnistaa ja osaa antaa esimerkkejä hyvästä ruokailutilanteesta</a:t>
            </a:r>
            <a:endParaRPr/>
          </a:p>
          <a:p>
            <a:pPr marL="0" lvl="0" indent="0" algn="l" rtl="0">
              <a:spcBef>
                <a:spcPts val="400"/>
              </a:spcBef>
              <a:spcAft>
                <a:spcPts val="0"/>
              </a:spcAft>
              <a:buNone/>
            </a:pPr>
            <a:r>
              <a:rPr lang="en-US" b="1"/>
              <a:t>Sisällöt</a:t>
            </a:r>
            <a:endParaRPr b="1"/>
          </a:p>
          <a:p>
            <a:pPr marL="457200" lvl="0" indent="-342900" algn="l" rtl="0">
              <a:spcBef>
                <a:spcPts val="400"/>
              </a:spcBef>
              <a:spcAft>
                <a:spcPts val="0"/>
              </a:spcAft>
              <a:buSzPts val="1800"/>
              <a:buChar char="-"/>
            </a:pPr>
            <a:r>
              <a:rPr lang="en-US"/>
              <a:t>säännöllinen ruokailu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-US"/>
              <a:t>ruoka-aineiden luokittelua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-US"/>
              <a:t>ruokailu sosiaalisena yhdessäolon muotona</a:t>
            </a:r>
            <a:endParaRPr/>
          </a:p>
        </p:txBody>
      </p:sp>
      <p:sp>
        <p:nvSpPr>
          <p:cNvPr id="486" name="Google Shape;486;p49"/>
          <p:cNvSpPr txBox="1">
            <a:spLocks noGrp="1"/>
          </p:cNvSpPr>
          <p:nvPr>
            <p:ph type="body" idx="2"/>
          </p:nvPr>
        </p:nvSpPr>
        <p:spPr>
          <a:xfrm>
            <a:off x="7867072" y="2765622"/>
            <a:ext cx="3269700" cy="34002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spcBef>
                <a:spcPts val="400"/>
              </a:spcBef>
              <a:spcAft>
                <a:spcPts val="0"/>
              </a:spcAft>
              <a:buNone/>
            </a:pPr>
            <a:r>
              <a:rPr lang="en-US" b="1"/>
              <a:t>Materiaalit</a:t>
            </a:r>
            <a:endParaRPr b="1"/>
          </a:p>
          <a:p>
            <a:pPr marL="0" lvl="0" indent="0" algn="l" rtl="0">
              <a:spcBef>
                <a:spcPts val="400"/>
              </a:spcBef>
              <a:spcAft>
                <a:spcPts val="0"/>
              </a:spcAft>
              <a:buNone/>
            </a:pPr>
            <a:r>
              <a:rPr lang="en-US"/>
              <a:t>Kouluikäisen terveyden polku</a:t>
            </a:r>
            <a:endParaRPr/>
          </a:p>
          <a:p>
            <a:pPr marL="0" lvl="0" indent="0" algn="l" rtl="0">
              <a:spcBef>
                <a:spcPts val="400"/>
              </a:spcBef>
              <a:spcAft>
                <a:spcPts val="0"/>
              </a:spcAft>
              <a:buNone/>
            </a:pPr>
            <a:r>
              <a:rPr lang="en-US"/>
              <a:t>wellou.fi</a:t>
            </a:r>
            <a:endParaRPr/>
          </a:p>
          <a:p>
            <a:pPr marL="0" lvl="0" indent="0" algn="l" rtl="0">
              <a:spcBef>
                <a:spcPts val="400"/>
              </a:spcBef>
              <a:spcAft>
                <a:spcPts val="0"/>
              </a:spcAft>
              <a:buNone/>
            </a:pPr>
            <a:r>
              <a:rPr lang="en-US" u="sng">
                <a:solidFill>
                  <a:schemeClr val="hlink"/>
                </a:solidFill>
                <a:hlinkClick r:id="rId3"/>
              </a:rPr>
              <a:t>www.tervekoululainen.fi</a:t>
            </a:r>
            <a:endParaRPr/>
          </a:p>
          <a:p>
            <a:pPr marL="0" lvl="0" indent="0" algn="l" rtl="0">
              <a:spcBef>
                <a:spcPts val="40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87" name="Google Shape;487;p49"/>
          <p:cNvSpPr txBox="1">
            <a:spLocks noGrp="1"/>
          </p:cNvSpPr>
          <p:nvPr>
            <p:ph type="sldNum" idx="12"/>
          </p:nvPr>
        </p:nvSpPr>
        <p:spPr>
          <a:xfrm>
            <a:off x="11280576" y="6381551"/>
            <a:ext cx="432000" cy="2157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9</a:t>
            </a:fld>
            <a:endParaRPr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uutyyppi">
  <a:themeElements>
    <a:clrScheme name="Wood Type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Wood Type">
      <a:majorFont>
        <a:latin typeface="Rockwell Condensed" panose="02060603050405020104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 panose="02060603020205020403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Wood Type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TC103090434[[fn=Puutyyppi]]</Template>
  <TotalTime>9334</TotalTime>
  <Words>912</Words>
  <Application>Microsoft Office PowerPoint</Application>
  <PresentationFormat>Widescreen</PresentationFormat>
  <Paragraphs>212</Paragraphs>
  <Slides>12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9" baseType="lpstr">
      <vt:lpstr>Arial</vt:lpstr>
      <vt:lpstr>Calibri</vt:lpstr>
      <vt:lpstr>Rockwell</vt:lpstr>
      <vt:lpstr>Rockwell Condensed</vt:lpstr>
      <vt:lpstr>Rockwell Extra Bold</vt:lpstr>
      <vt:lpstr>Wingdings</vt:lpstr>
      <vt:lpstr>Puutyyppi</vt:lpstr>
      <vt:lpstr>       ITSESTÄ HUOLEHTIMISEN JA ARJEN TAIDOT  L3 Laaja-alainen osaaminen   </vt:lpstr>
      <vt:lpstr>Tehtävä:   Tutuskaa pareittain saamanne kuukauden sisältöihin ja tavoitteisiin sekä lähteisiin/materiaaleihin.   Tehkää siitä slide, jonka esittelette muille </vt:lpstr>
      <vt:lpstr>Vuosikello</vt:lpstr>
      <vt:lpstr>Itsestä huolehtiminen ja arjen taidot vuosiluokilla 3-4 (Jkl ARJEN TAIDOT -vuosikello) </vt:lpstr>
      <vt:lpstr>Itsestä huolehtiminen ja arjen taidot vuosiluokilla 3-4 (Jkl ARJEN TAIDOT -vuosikello) </vt:lpstr>
      <vt:lpstr>Itsestä huolehtiminen ja arjen taidot vuosiluokilla 3-4 (Jkl ARJEN TAIDOT -vuosikello) </vt:lpstr>
      <vt:lpstr>Itsestä huolehtiminen ja arjen taidot vuosiluokilla 3-4 (Jkl ARJEN TAIDOT -vuosikello) </vt:lpstr>
      <vt:lpstr>Itsestä huolehtiminen ja arjen taidot vuosiluokilla 3-4 (Jkl ARJEN TAIDOT -vuosikello) </vt:lpstr>
      <vt:lpstr>Itsestä huolehtiminen ja arjen taidot vuosiluokilla 3-4 (Jkl ARJEN TAIDOT -vuosikello) </vt:lpstr>
      <vt:lpstr>Itsestä huolehtiminen ja arjen taidot vuosiluokilla 3-4 (Jkl ARJEN TAIDOT -vuosikello) </vt:lpstr>
      <vt:lpstr>Itsestä huolehtiminen ja arjen taidot vuosiluokilla 3-4 (Jkl ARJEN TAIDOT -vuosikello) </vt:lpstr>
      <vt:lpstr>Itsestä huolehtiminen ja arjen taidot vuosiluokilla 3-4 (Jkl ARJEN TAIDOT -vuosikello) 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Tuhannet tunteet</dc:title>
  <dc:creator>Riitta-Leena Metsäpelto</dc:creator>
  <cp:lastModifiedBy>Kepler-Uotinen, Kaili</cp:lastModifiedBy>
  <cp:revision>540</cp:revision>
  <cp:lastPrinted>2015-10-21T12:22:24Z</cp:lastPrinted>
  <dcterms:created xsi:type="dcterms:W3CDTF">2014-02-16T08:45:50Z</dcterms:created>
  <dcterms:modified xsi:type="dcterms:W3CDTF">2022-11-03T22:26:45Z</dcterms:modified>
</cp:coreProperties>
</file>