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Poppins Medium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ggW0jXQ43WcTuUHmgeS0P6atTv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Medium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Medium-italic.fntdata"/><Relationship Id="rId27" Type="http://schemas.openxmlformats.org/officeDocument/2006/relationships/font" Target="fonts/Poppins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32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Oma tausta eTwinnaajana</a:t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49b94272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49b94272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Ajattelen, että tässä meidän pienessä yhteistyöprojektissa toteutuvat kaikki nämä ulottuvuudet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Reflektointi kv tasolla muiden opiskelijoiden ja opettajainkouluttajien kanssa, ammatiillinen kehittyminen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opiskelijan kulttuurituntemis kehittyy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049b942723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Rekisteröidy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Oppilaiden osallisuus (mindmondo)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alkuun voi olla helpompi napata valmis idea tai osallistua oman koulun projektiin jonkun tehtävän muodossa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aikataulusuunnittelu on tärkeää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miettikää, mitä sovelluksia käytätte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projektin perustaminen - katsotaan vaiheet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tarvitaan ainakin toinen kumppani eri maasta, joka on kontaktisi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jos ajattelet hakevasi myöhemmin projektin päätyttyä laatumerkkiä, kannattaa olla yht. 3 maata projektissa mukana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eTwinning projektiin ei liity mitään raportointia tai hallinnointia. Jos haluaa hakea laadullisen tunnustuksen, silloin on haettava sitä kirjallisesti.</a:t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8f849472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c8f849472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Aloita pienestä, pyri saamaan yhteistyötä kumppaneiden kanssa (tietovisat, kilpailut, äänestykset </a:t>
            </a:r>
            <a:endParaRPr/>
          </a:p>
        </p:txBody>
      </p:sp>
      <p:sp>
        <p:nvSpPr>
          <p:cNvPr id="264" name="Google Shape;264;g1c8f849472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8adecebf9_1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c8adecebf9_1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c8adecebf9_1_3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49b9427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49b9427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049b94272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049b94272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049b94272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049b942723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49b942723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49b942723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049b942723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4b4cd9a1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c4b4cd9a1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1100"/>
              <a:buFont typeface="Trebuchet MS"/>
              <a:buChar char="-"/>
            </a:pPr>
            <a:r>
              <a:rPr lang="fi-FI" sz="1100">
                <a:solidFill>
                  <a:srgbClr val="230871"/>
                </a:solidFill>
                <a:latin typeface="Trebuchet MS"/>
                <a:ea typeface="Trebuchet MS"/>
                <a:cs typeface="Trebuchet MS"/>
                <a:sym typeface="Trebuchet MS"/>
              </a:rPr>
              <a:t>Kunnioitusta ja luottamusta muita ihmisryhmiä ja kansoja kohtaan vahvistetaan kaikessa toiminnassa, myös kansainvälistä yhteistyötä tehden</a:t>
            </a:r>
            <a:endParaRPr sz="1100">
              <a:solidFill>
                <a:srgbClr val="2308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1100"/>
              <a:buFont typeface="Trebuchet MS"/>
              <a:buChar char="-"/>
            </a:pPr>
            <a:r>
              <a:rPr lang="fi-FI" sz="1100">
                <a:solidFill>
                  <a:srgbClr val="230871"/>
                </a:solidFill>
                <a:latin typeface="Trebuchet MS"/>
                <a:ea typeface="Trebuchet MS"/>
                <a:cs typeface="Trebuchet MS"/>
                <a:sym typeface="Trebuchet MS"/>
              </a:rPr>
              <a:t>Oppilailla ja oppilasryhmille luodaan mahdollisuuksia verkostoitumiseen ja yhteydenpitoon ihmisten kanssa myös eri puolilla maailmaa</a:t>
            </a:r>
            <a:endParaRPr sz="1100">
              <a:solidFill>
                <a:srgbClr val="2308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1100"/>
              <a:buFont typeface="Trebuchet MS"/>
              <a:buChar char="-"/>
            </a:pPr>
            <a:r>
              <a:rPr lang="fi-FI" sz="1100">
                <a:solidFill>
                  <a:srgbClr val="230871"/>
                </a:solidFill>
                <a:latin typeface="Trebuchet MS"/>
                <a:ea typeface="Trebuchet MS"/>
                <a:cs typeface="Trebuchet MS"/>
                <a:sym typeface="Trebuchet MS"/>
              </a:rPr>
              <a:t>Oppilaat saavat perusopetuksen aikana kokemuksia tvt:n käytöstä myös kv-vuorovaikutuksessa</a:t>
            </a:r>
            <a:endParaRPr sz="1100">
              <a:solidFill>
                <a:srgbClr val="2308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maailmaa. POPS s. 2</a:t>
            </a:r>
            <a:endParaRPr/>
          </a:p>
        </p:txBody>
      </p:sp>
      <p:sp>
        <p:nvSpPr>
          <p:cNvPr id="187" name="Google Shape;187;g1c4b4cd9a1a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8adecebf9_1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c8adecebf9_1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Opettajan näkökulmasta: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yli miljoona </a:t>
            </a:r>
            <a:r>
              <a:rPr lang="fi-FI"/>
              <a:t>rekisteröitynyttä, 44 MAASTA EU-maat+ kumppanimaat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c8adecebf9_1_4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49b942723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49b94272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“</a:t>
            </a:r>
            <a:r>
              <a:rPr b="1" lang="fi-FI" sz="1050">
                <a:solidFill>
                  <a:srgbClr val="3434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Monialainen lähestymistapa</a:t>
            </a:r>
            <a:r>
              <a:rPr lang="fi-FI" sz="1050">
                <a:solidFill>
                  <a:srgbClr val="3434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avaa myös opettajalle uudenlaisen maailman. Kun siihen liittää vielä kansainvälisen yhteistyön tuoman monikulttuurisen ulottuvuuden laaja-alainen osaaminen kehittyy huimin harppauksin: ajattelun taidot, vuorovaikutustaidot, monilukutaito, tvt-taidot sekä osallisuus ja halu vaikuttaa omaan ympäristöön. Uusi opetussuunnitelmamme </a:t>
            </a:r>
            <a:r>
              <a:rPr b="1" lang="fi-FI" sz="1050">
                <a:solidFill>
                  <a:srgbClr val="3434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avaa polkuja tulevaisuuteen ja merkitykselliseen oppimiseen</a:t>
            </a:r>
            <a:r>
              <a:rPr lang="fi-FI" sz="1050">
                <a:solidFill>
                  <a:srgbClr val="3434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.”</a:t>
            </a:r>
            <a:endParaRPr/>
          </a:p>
        </p:txBody>
      </p:sp>
      <p:sp>
        <p:nvSpPr>
          <p:cNvPr id="226" name="Google Shape;226;g2049b942723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Kirjautuminen: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Rekisteröitymisestä - voi tehdä aivan uuden tunnuksen, jos ei ole tarpeen säilyttää vanhoja projekteja.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vanha eTwinning on vielä toiminnassa,jos sieltä haluaa tallentaa joitain hyviä ideoita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koulun täytyy olla rekisteröity ennen opettajien mahdollista kirjautumista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kansallinen toimisto hyväksyy rekisteröitymisen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/>
              <a:t>ruksaa, että olet käytettävissä eTwinning-projekteihin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Verkostoituminen: kumppanit (koulut, ihmiset - kannattaa eTwinning validated)</a:t>
            </a:r>
            <a:endParaRPr/>
          </a:p>
        </p:txBody>
      </p:sp>
      <p:sp>
        <p:nvSpPr>
          <p:cNvPr id="233" name="Google Shape;2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1" name="Google Shape;31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00A">
                <a:alpha val="69019"/>
              </a:srgbClr>
            </a:solidFill>
            <a:ln>
              <a:noFill/>
            </a:ln>
          </p:spPr>
        </p:sp>
        <p:sp>
          <p:nvSpPr>
            <p:cNvPr id="34" name="Google Shape;34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9E28B">
                <a:alpha val="69019"/>
              </a:srgbClr>
            </a:solidFill>
            <a:ln>
              <a:noFill/>
            </a:ln>
          </p:spPr>
        </p:sp>
        <p:sp>
          <p:nvSpPr>
            <p:cNvPr id="35" name="Google Shape;35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6" name="Google Shape;36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oppins Medium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886" y="5878481"/>
            <a:ext cx="2300638" cy="69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uvateksti">
  <p:cSld name="Otsikko ja kuvateksti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400"/>
              <a:buFont typeface="Poppins Medium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inaus ja kuvateksti">
  <p:cSld name="Lainaus ja kuvateksti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400"/>
              <a:buFont typeface="Poppins Medium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Poppins Medium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Poppins Medium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Poppins Medium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fi-FI" sz="8000" u="none" cap="none" strike="noStrike">
                <a:solidFill>
                  <a:srgbClr val="F9E28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fi-FI" sz="8000" u="none" cap="none" strike="noStrike">
                <a:solidFill>
                  <a:srgbClr val="F9E28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F9E2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imikortti">
  <p:cSld name="Nimikortti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400"/>
              <a:buFont typeface="Poppins Medium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inauksen nimikortti">
  <p:cSld name="Lainauksen nimikortti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400"/>
              <a:buFont typeface="Poppins Medium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Poppins Medium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Poppins Medium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Poppins Medium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fi-FI" sz="8000" u="none" cap="none" strike="noStrike">
                <a:solidFill>
                  <a:srgbClr val="F9E28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fi-FI" sz="8000" u="none" cap="none" strike="noStrike">
                <a:solidFill>
                  <a:srgbClr val="F9E28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si tai epätosi">
  <p:cSld name="Tosi tai epätosi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400"/>
              <a:buFont typeface="Poppins Medium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Poppins Medium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Poppins Medium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Poppins Medium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Poppins Medium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Font typeface="Poppins Medium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3600"/>
              <a:buFont typeface="Poppins Medium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3600"/>
              <a:buFont typeface="Poppi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Poppins Medium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Poppins Medium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2000"/>
              <a:buFont typeface="Poppins Medium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Font typeface="Poppins Medium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4000"/>
              <a:buFont typeface="Poppins Medium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oppins Medium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5512638" y="226043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pic>
        <p:nvPicPr>
          <p:cNvPr descr="Koulu tutkimus ryhmän valo kuva, kuten oppiminen" id="78" name="Google Shape;7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4" y="2469439"/>
            <a:ext cx="4835304" cy="2651316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839788" y="457200"/>
            <a:ext cx="9671458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2400"/>
              <a:buFont typeface="Poppins Medium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Poppins Medium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5660966" y="6041362"/>
            <a:ext cx="13139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00A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9E28B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3600"/>
              <a:buFont typeface="Poppins Medium"/>
              <a:buNone/>
              <a:defRPr b="0" i="0" sz="36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Poppins Medium"/>
              <a:buChar char="•"/>
              <a:defRPr b="0" i="0" sz="18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2C286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0" type="dt"/>
          </p:nvPr>
        </p:nvSpPr>
        <p:spPr>
          <a:xfrm>
            <a:off x="9773211" y="6041360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7886" y="5878481"/>
            <a:ext cx="2300638" cy="6908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10895556" y="604136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C286C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oph.fi/fi/ohjelmat/etwinning-opettajankouluttajille-ja-opettajaopiskelijoill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oph.fi/fi/ohjelmat/nain-rekisteroidyt-european-school-education-platform-alustalle-ja-etwinningiin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www.mindomo.com/mindmap/7af5ea6d88db4610bdb94af80860ee46" TargetMode="External"/><Relationship Id="rId6" Type="http://schemas.openxmlformats.org/officeDocument/2006/relationships/hyperlink" Target="https://school-education.ec.europa.eu/en/networking/partner-finding" TargetMode="External"/><Relationship Id="rId7" Type="http://schemas.openxmlformats.org/officeDocument/2006/relationships/hyperlink" Target="https://school-education.ec.europa.eu/en/etwinning/projec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5Mk5CTOnanF0WJVzSRqhOkp64QPAdgQ7IbrNzzvWE_8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oph.fi/fi/etwinning" TargetMode="External"/><Relationship Id="rId4" Type="http://schemas.openxmlformats.org/officeDocument/2006/relationships/hyperlink" Target="https://uutiskirje.oph.fi/" TargetMode="External"/><Relationship Id="rId5" Type="http://schemas.openxmlformats.org/officeDocument/2006/relationships/hyperlink" Target="http://etwinningambfinland.blogspot.com/" TargetMode="External"/><Relationship Id="rId6" Type="http://schemas.openxmlformats.org/officeDocument/2006/relationships/hyperlink" Target="https://www.facebook.com/OPHeTwinningFinland/" TargetMode="External"/><Relationship Id="rId7" Type="http://schemas.openxmlformats.org/officeDocument/2006/relationships/hyperlink" Target="https://www.facebook.com/groups/537982776561261/" TargetMode="External"/><Relationship Id="rId8" Type="http://schemas.openxmlformats.org/officeDocument/2006/relationships/hyperlink" Target="http://www.twitter.com/eTwinningF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eda.net/jyvaskyla/keljonkankaan-yhtenaiskoulu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D-oDgRVAp0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krxCOXJcasg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hool-education.ec.europa.eu/fi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värikäs&#10;&#10;Kuvaus luotu automaattisesti"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0" y="5278930"/>
            <a:ext cx="12192000" cy="1587600"/>
          </a:xfrm>
          <a:prstGeom prst="rect">
            <a:avLst/>
          </a:prstGeom>
          <a:gradFill>
            <a:gsLst>
              <a:gs pos="0">
                <a:srgbClr val="FFFCF3">
                  <a:alpha val="0"/>
                </a:srgbClr>
              </a:gs>
              <a:gs pos="15000">
                <a:srgbClr val="FFFCF3">
                  <a:alpha val="0"/>
                </a:srgbClr>
              </a:gs>
              <a:gs pos="38000">
                <a:srgbClr val="FEFEFE">
                  <a:alpha val="76078"/>
                </a:srgbClr>
              </a:gs>
              <a:gs pos="52000">
                <a:srgbClr val="FFFFFF">
                  <a:alpha val="92941"/>
                </a:srgbClr>
              </a:gs>
              <a:gs pos="64000">
                <a:schemeClr val="lt1"/>
              </a:gs>
              <a:gs pos="84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886" y="5878481"/>
            <a:ext cx="2300639" cy="690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/>
          <p:nvPr/>
        </p:nvSpPr>
        <p:spPr>
          <a:xfrm rot="10800000">
            <a:off x="7725290" y="145"/>
            <a:ext cx="2364600" cy="6874800"/>
          </a:xfrm>
          <a:prstGeom prst="rtTriangle">
            <a:avLst/>
          </a:prstGeom>
          <a:gradFill>
            <a:gsLst>
              <a:gs pos="0">
                <a:srgbClr val="FEFEFE">
                  <a:alpha val="76078"/>
                </a:srgbClr>
              </a:gs>
              <a:gs pos="24000">
                <a:srgbClr val="FEFEFE">
                  <a:alpha val="76078"/>
                </a:srgbClr>
              </a:gs>
              <a:gs pos="46000">
                <a:srgbClr val="FFFCF3">
                  <a:alpha val="0"/>
                </a:srgbClr>
              </a:gs>
              <a:gs pos="52999">
                <a:srgbClr val="FFFFFF">
                  <a:alpha val="92941"/>
                </a:srgbClr>
              </a:gs>
              <a:gs pos="54000">
                <a:schemeClr val="lt1"/>
              </a:gs>
              <a:gs pos="84000">
                <a:schemeClr val="lt1"/>
              </a:gs>
              <a:gs pos="100000">
                <a:schemeClr val="lt1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2807" y="5902925"/>
            <a:ext cx="2300639" cy="650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 txBox="1"/>
          <p:nvPr/>
        </p:nvSpPr>
        <p:spPr>
          <a:xfrm>
            <a:off x="7605444" y="3951625"/>
            <a:ext cx="42051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Merja Jokinen</a:t>
            </a:r>
            <a:endParaRPr b="0" i="0" sz="18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Opinto-ohjaaja, apulaisjohtaja eTwinning-lähettiläs</a:t>
            </a:r>
            <a:endParaRPr b="0" i="0" sz="18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2.2</a:t>
            </a:r>
            <a:r>
              <a:rPr b="0" i="0" lang="fi-FI" sz="18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. 2023</a:t>
            </a:r>
            <a:endParaRPr b="0" i="0" sz="18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merja.jokinen@jyvaskyla.fi</a:t>
            </a:r>
            <a:endParaRPr b="0" i="0" sz="18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2167650" y="1552825"/>
            <a:ext cx="9642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i-FI" sz="40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eTwinning</a:t>
            </a:r>
            <a:endParaRPr b="0" i="0" sz="40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i-FI" sz="40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b="0" i="0" sz="4000" u="none" cap="none" strike="noStrike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i-FI" sz="4000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Opeopiskelija</a:t>
            </a:r>
            <a:r>
              <a:rPr b="0" i="0" lang="fi-FI" sz="4000" u="none" cap="none" strike="noStrike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-</a:t>
            </a:r>
            <a:r>
              <a:rPr lang="fi-FI" sz="4000">
                <a:solidFill>
                  <a:srgbClr val="F3CE4C"/>
                </a:solidFill>
                <a:highlight>
                  <a:srgbClr val="0B5394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verkostoidu ja inspiroidu !</a:t>
            </a:r>
            <a:endParaRPr sz="4000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F3CE4C"/>
              </a:solidFill>
              <a:highlight>
                <a:srgbClr val="0B5394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4" name="Google Shape;144;p1"/>
          <p:cNvSpPr txBox="1"/>
          <p:nvPr>
            <p:ph idx="10" type="dt"/>
          </p:nvPr>
        </p:nvSpPr>
        <p:spPr>
          <a:xfrm>
            <a:off x="9773211" y="6041360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8.1.2023</a:t>
            </a:r>
            <a:endParaRPr/>
          </a:p>
        </p:txBody>
      </p:sp>
      <p:pic>
        <p:nvPicPr>
          <p:cNvPr descr="Kuva, joka sisältää kohteen teksti&#10;&#10;Kuvaus luotu automaattisesti" id="145" name="Google Shape;145;p1"/>
          <p:cNvPicPr preferRelativeResize="0"/>
          <p:nvPr/>
        </p:nvPicPr>
        <p:blipFill rotWithShape="1">
          <a:blip r:embed="rId6">
            <a:alphaModFix/>
          </a:blip>
          <a:srcRect b="2419" l="0" r="9892" t="0"/>
          <a:stretch/>
        </p:blipFill>
        <p:spPr>
          <a:xfrm>
            <a:off x="3386538" y="5927299"/>
            <a:ext cx="2768256" cy="62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49b942723_0_24"/>
          <p:cNvSpPr txBox="1"/>
          <p:nvPr>
            <p:ph type="title"/>
          </p:nvPr>
        </p:nvSpPr>
        <p:spPr>
          <a:xfrm>
            <a:off x="435734" y="6282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eTwinning opettajaopiskelijoille</a:t>
            </a:r>
            <a:endParaRPr/>
          </a:p>
        </p:txBody>
      </p:sp>
      <p:sp>
        <p:nvSpPr>
          <p:cNvPr id="247" name="Google Shape;247;g2049b942723_0_24"/>
          <p:cNvSpPr txBox="1"/>
          <p:nvPr>
            <p:ph idx="1" type="body"/>
          </p:nvPr>
        </p:nvSpPr>
        <p:spPr>
          <a:xfrm>
            <a:off x="714500" y="1949100"/>
            <a:ext cx="10257000" cy="44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eTwinningissä opettajaopiskelijat voivat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A48"/>
              </a:buClr>
              <a:buSzPct val="100000"/>
              <a:buFont typeface="Open Sans"/>
              <a:buChar char="●"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seurata ja havainnoida kentän opettajien ja oppilaiden/opiskelijoiden kansainvälistä projektityöskentelyä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A48"/>
              </a:buClr>
              <a:buSzPct val="100000"/>
              <a:buFont typeface="Open Sans"/>
              <a:buChar char="●"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suunnitella ja toteuttaa kansainvälisiä projekteja, joissa he ovat mukana aktiivisina toimijoina 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A48"/>
              </a:buClr>
              <a:buSzPct val="100000"/>
              <a:buFont typeface="Open Sans"/>
              <a:buChar char="●"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kehittää digipedagogista osaamistaan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A48"/>
              </a:buClr>
              <a:buSzPct val="100000"/>
              <a:buFont typeface="Open Sans"/>
              <a:buChar char="●"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hankkia varmuutta monikieliseen vuorovaikutukseen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A48"/>
              </a:buClr>
              <a:buSzPct val="100000"/>
              <a:buFont typeface="Open Sans"/>
              <a:buChar char="●"/>
            </a:pPr>
            <a:r>
              <a:rPr lang="fi-FI" sz="2400">
                <a:solidFill>
                  <a:srgbClr val="000A4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kehittää opettajuuttaan osana eurooppalaista opettajaksi opiskelevien yhteisöä.</a:t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A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049b942723_0_2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/>
          <p:nvPr>
            <p:ph type="title"/>
          </p:nvPr>
        </p:nvSpPr>
        <p:spPr>
          <a:xfrm>
            <a:off x="677334" y="5432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600"/>
              <a:buNone/>
            </a:pPr>
            <a:r>
              <a:rPr lang="fi-FI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Näin pääset alkuun eTwinning- ympäristössä</a:t>
            </a:r>
            <a:endParaRPr>
              <a:solidFill>
                <a:srgbClr val="2C286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4" name="Google Shape;254;p4"/>
          <p:cNvSpPr txBox="1"/>
          <p:nvPr>
            <p:ph idx="1" type="body"/>
          </p:nvPr>
        </p:nvSpPr>
        <p:spPr>
          <a:xfrm>
            <a:off x="5995225" y="1305221"/>
            <a:ext cx="467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1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2880"/>
              <a:buFont typeface="Poppins Medium"/>
              <a:buAutoNum type="arabicPeriod"/>
            </a:pPr>
            <a:r>
              <a:rPr lang="fi-FI" u="sng">
                <a:solidFill>
                  <a:schemeClr val="hlink"/>
                </a:solidFill>
                <a:hlinkClick r:id="rId3"/>
              </a:rPr>
              <a:t>Rekisteröidy</a:t>
            </a:r>
            <a:endParaRPr>
              <a:solidFill>
                <a:srgbClr val="2C286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descr="Koulu tutkimus ryhmän valo kuva, kuten oppiminen" id="255" name="Google Shape;255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34" y="1754314"/>
            <a:ext cx="4835400" cy="265140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</p:pic>
      <p:sp>
        <p:nvSpPr>
          <p:cNvPr id="256" name="Google Shape;256;p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i-FI">
                <a:solidFill>
                  <a:srgbClr val="2C286C"/>
                </a:solidFill>
              </a:rPr>
              <a:t>‹#›</a:t>
            </a:fld>
            <a:endParaRPr>
              <a:solidFill>
                <a:srgbClr val="2C286C"/>
              </a:solidFill>
            </a:endParaRPr>
          </a:p>
        </p:txBody>
      </p:sp>
      <p:sp>
        <p:nvSpPr>
          <p:cNvPr id="257" name="Google Shape;257;p4"/>
          <p:cNvSpPr txBox="1"/>
          <p:nvPr>
            <p:ph idx="10" type="dt"/>
          </p:nvPr>
        </p:nvSpPr>
        <p:spPr>
          <a:xfrm>
            <a:off x="9773211" y="6041360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28.1.2022</a:t>
            </a:r>
            <a:endParaRPr/>
          </a:p>
        </p:txBody>
      </p:sp>
      <p:sp>
        <p:nvSpPr>
          <p:cNvPr id="258" name="Google Shape;258;p4"/>
          <p:cNvSpPr txBox="1"/>
          <p:nvPr>
            <p:ph idx="1" type="body"/>
          </p:nvPr>
        </p:nvSpPr>
        <p:spPr>
          <a:xfrm>
            <a:off x="5995225" y="1991025"/>
            <a:ext cx="46752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2856"/>
              <a:buFont typeface="Poppins Medium"/>
              <a:buNone/>
            </a:pPr>
            <a:r>
              <a:rPr lang="fi-FI" sz="2800"/>
              <a:t>2. . Mieti tavoite/tavoitteet projektille</a:t>
            </a:r>
            <a:endParaRPr sz="2800"/>
          </a:p>
          <a:p>
            <a:pPr indent="-3703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999"/>
              <a:buChar char="●"/>
            </a:pPr>
            <a:r>
              <a:rPr lang="fi-FI"/>
              <a:t>opetussuunnitelma pohjana</a:t>
            </a:r>
            <a:endParaRPr/>
          </a:p>
          <a:p>
            <a:pPr indent="-3703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999"/>
              <a:buChar char="●"/>
            </a:pPr>
            <a:r>
              <a:rPr lang="fi-FI" u="sng">
                <a:solidFill>
                  <a:schemeClr val="hlink"/>
                </a:solidFill>
                <a:hlinkClick r:id="rId5"/>
              </a:rPr>
              <a:t>oppilaiden osallisuus</a:t>
            </a:r>
            <a:endParaRPr/>
          </a:p>
        </p:txBody>
      </p:sp>
      <p:sp>
        <p:nvSpPr>
          <p:cNvPr id="259" name="Google Shape;259;p4"/>
          <p:cNvSpPr txBox="1"/>
          <p:nvPr>
            <p:ph idx="1" type="body"/>
          </p:nvPr>
        </p:nvSpPr>
        <p:spPr>
          <a:xfrm>
            <a:off x="5995225" y="2932137"/>
            <a:ext cx="46752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Poppins Medium"/>
              <a:buNone/>
            </a:pPr>
            <a:r>
              <a:rPr lang="fi-FI"/>
              <a:t>3. Verkostoidu, etsi </a:t>
            </a:r>
            <a:r>
              <a:rPr lang="fi-FI" u="sng">
                <a:solidFill>
                  <a:schemeClr val="hlink"/>
                </a:solidFill>
                <a:hlinkClick r:id="rId6"/>
              </a:rPr>
              <a:t>kiinnostava kumppani</a:t>
            </a:r>
            <a:endParaRPr/>
          </a:p>
          <a:p>
            <a:pPr indent="-3860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●"/>
            </a:pPr>
            <a:r>
              <a:rPr lang="fi-FI" sz="2000"/>
              <a:t>valmiista projekti-ideasta</a:t>
            </a:r>
            <a:endParaRPr sz="2000"/>
          </a:p>
          <a:p>
            <a:pPr indent="-3860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●"/>
            </a:pPr>
            <a:r>
              <a:rPr lang="fi-FI" sz="2000"/>
              <a:t>tarjoa omaa ideaasi </a:t>
            </a:r>
            <a:endParaRPr sz="2000"/>
          </a:p>
        </p:txBody>
      </p:sp>
      <p:sp>
        <p:nvSpPr>
          <p:cNvPr id="260" name="Google Shape;260;p4"/>
          <p:cNvSpPr txBox="1"/>
          <p:nvPr>
            <p:ph idx="1" type="body"/>
          </p:nvPr>
        </p:nvSpPr>
        <p:spPr>
          <a:xfrm>
            <a:off x="5995225" y="5085553"/>
            <a:ext cx="46752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Poppins Medium"/>
              <a:buNone/>
            </a:pPr>
            <a:r>
              <a:rPr lang="fi-FI"/>
              <a:t>4</a:t>
            </a:r>
            <a:r>
              <a:rPr lang="fi-FI" u="sng">
                <a:solidFill>
                  <a:schemeClr val="hlink"/>
                </a:solidFill>
                <a:hlinkClick r:id="rId7"/>
              </a:rPr>
              <a:t>. Perusta projekti</a:t>
            </a:r>
            <a:endParaRPr/>
          </a:p>
          <a:p>
            <a:pPr indent="-3860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●"/>
            </a:pPr>
            <a:r>
              <a:rPr lang="fi-FI" sz="2000"/>
              <a:t>kumppani täytyy olla kontaktisi</a:t>
            </a:r>
            <a:endParaRPr sz="2000"/>
          </a:p>
          <a:p>
            <a:pPr indent="-3860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●"/>
            </a:pPr>
            <a:r>
              <a:rPr lang="fi-FI" sz="2000"/>
              <a:t>sopikaa jatkotoimista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Poppins Medium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c8f849472a_0_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i-FI"/>
              <a:t>eTwinning-projektin suunnittelu</a:t>
            </a:r>
            <a:endParaRPr/>
          </a:p>
        </p:txBody>
      </p:sp>
      <p:sp>
        <p:nvSpPr>
          <p:cNvPr id="267" name="Google Shape;267;g1c8f849472a_0_2"/>
          <p:cNvSpPr txBox="1"/>
          <p:nvPr>
            <p:ph idx="2" type="body"/>
          </p:nvPr>
        </p:nvSpPr>
        <p:spPr>
          <a:xfrm>
            <a:off x="152525" y="1438875"/>
            <a:ext cx="54723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Nimi projektille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Projektin lyhyt kuvaus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Ketkä osallistuvat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Projektin tavoite/tavoitteet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Aktiviteetit/Työprosessi: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i-FI" sz="2400"/>
              <a:t>Projektin tulokset</a:t>
            </a:r>
            <a:endParaRPr sz="2400"/>
          </a:p>
        </p:txBody>
      </p:sp>
      <p:sp>
        <p:nvSpPr>
          <p:cNvPr id="268" name="Google Shape;268;g1c8f849472a_0_2"/>
          <p:cNvSpPr txBox="1"/>
          <p:nvPr>
            <p:ph idx="4" type="body"/>
          </p:nvPr>
        </p:nvSpPr>
        <p:spPr>
          <a:xfrm>
            <a:off x="5624825" y="1438875"/>
            <a:ext cx="5731200" cy="2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fi-FI" sz="2200"/>
              <a:t>Hyvä sopia kumppanien kanssa: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fi-FI" sz="2200"/>
              <a:t>aikataulu</a:t>
            </a:r>
            <a:endParaRPr sz="2200"/>
          </a:p>
          <a:p>
            <a:pPr indent="-3911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-"/>
            </a:pPr>
            <a:r>
              <a:rPr lang="fi-FI" sz="2200"/>
              <a:t>vastuut eri aktiviteeteissa</a:t>
            </a:r>
            <a:endParaRPr sz="2200"/>
          </a:p>
          <a:p>
            <a:pPr indent="-3911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-"/>
            </a:pPr>
            <a:r>
              <a:rPr lang="fi-FI" sz="2200"/>
              <a:t>oppiaineet/omat kollegat</a:t>
            </a:r>
            <a:endParaRPr sz="2200"/>
          </a:p>
          <a:p>
            <a:pPr indent="-3911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-"/>
            </a:pPr>
            <a:r>
              <a:rPr lang="fi-FI" sz="2200"/>
              <a:t>oppilaiden osallistamisen tavat</a:t>
            </a:r>
            <a:endParaRPr sz="2200"/>
          </a:p>
          <a:p>
            <a:pPr indent="-3911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-"/>
            </a:pPr>
            <a:r>
              <a:rPr lang="fi-FI" sz="2200"/>
              <a:t>sovellukset, joita käytetään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b="1" lang="fi-FI" sz="2400">
                <a:latin typeface="Poppins"/>
                <a:ea typeface="Poppins"/>
                <a:cs typeface="Poppins"/>
                <a:sym typeface="Poppins"/>
              </a:rPr>
              <a:t>Voit aina aloittaa pienimuotoisesti vaikkapa yhden tehtävän parissa!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Osallistumisen lupalappu oppilaan kotiin</a:t>
            </a:r>
            <a:endParaRPr/>
          </a:p>
        </p:txBody>
      </p:sp>
      <p:sp>
        <p:nvSpPr>
          <p:cNvPr id="269" name="Google Shape;269;g1c8f849472a_0_2"/>
          <p:cNvSpPr txBox="1"/>
          <p:nvPr/>
        </p:nvSpPr>
        <p:spPr>
          <a:xfrm>
            <a:off x="5456500" y="4821150"/>
            <a:ext cx="52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8adecebf9_1_38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i-FI"/>
              <a:t>OPH:n sivusto ja tuki</a:t>
            </a:r>
            <a:endParaRPr/>
          </a:p>
        </p:txBody>
      </p:sp>
      <p:sp>
        <p:nvSpPr>
          <p:cNvPr id="276" name="Google Shape;276;g1c8adecebf9_1_385"/>
          <p:cNvSpPr txBox="1"/>
          <p:nvPr>
            <p:ph idx="2" type="body"/>
          </p:nvPr>
        </p:nvSpPr>
        <p:spPr>
          <a:xfrm>
            <a:off x="677325" y="1519175"/>
            <a:ext cx="85968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eTwinning - pääsivu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u="sng">
                <a:solidFill>
                  <a:schemeClr val="hlink"/>
                </a:solidFill>
                <a:hlinkClick r:id="rId4"/>
              </a:rPr>
              <a:t>Tilaa uutiskirje! </a:t>
            </a:r>
            <a:r>
              <a:rPr lang="fi-FI"/>
              <a:t>-ajankohtaiset asiat sähköpostiin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u="sng">
                <a:solidFill>
                  <a:schemeClr val="hlink"/>
                </a:solidFill>
                <a:hlinkClick r:id="rId5"/>
              </a:rPr>
              <a:t>eTwinning-lähettiläiden blogi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u="sng">
                <a:solidFill>
                  <a:schemeClr val="hlink"/>
                </a:solidFill>
                <a:hlinkClick r:id="rId6"/>
              </a:rPr>
              <a:t>eTwinningFinland - Facebook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u="sng">
                <a:solidFill>
                  <a:schemeClr val="hlink"/>
                </a:solidFill>
                <a:hlinkClick r:id="rId7"/>
              </a:rPr>
              <a:t>Suomalaiset eTwinning-opettajat - Facebook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rgbClr val="2C2664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Twitter: @eTwinningFIN  </a:t>
            </a:r>
            <a:r>
              <a:rPr lang="fi-FI" u="sng">
                <a:solidFill>
                  <a:srgbClr val="0563C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www.twitter.com/eTwinningFIN</a:t>
            </a:r>
            <a:endParaRPr sz="2800"/>
          </a:p>
        </p:txBody>
      </p:sp>
      <p:sp>
        <p:nvSpPr>
          <p:cNvPr id="277" name="Google Shape;277;g1c8adecebf9_1_38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677334" y="5874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86C"/>
              </a:buClr>
              <a:buSzPts val="3600"/>
              <a:buFont typeface="Poppins Medium"/>
              <a:buNone/>
            </a:pPr>
            <a:r>
              <a:rPr lang="fi-FI"/>
              <a:t>Ohjelma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544600" y="1233325"/>
            <a:ext cx="11190600" cy="4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Tervetuloa KKYK - Soliksen toimipisteelle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Mikä on eTwinning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 ja opetussuunnitelma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Miksi eTwinning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 tuleville opettajille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Monialainen oppimisympäristö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together - online (klo 9.30-10)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School Education Platform - uusi alusta, paljon toimintoja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►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kirjautuminen ja oma profiili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►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 toiminnot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 - kansainvälisen verkostoitumisen työkalu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Näin pääsen alkuun eTwinning- ympäristössä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 projektin suunnittelu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956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OPH:n eTwinning -sivusto ja tuki</a:t>
            </a:r>
            <a:endParaRPr sz="1950"/>
          </a:p>
        </p:txBody>
      </p:sp>
      <p:sp>
        <p:nvSpPr>
          <p:cNvPr id="152" name="Google Shape;152;p2"/>
          <p:cNvSpPr txBox="1"/>
          <p:nvPr>
            <p:ph idx="10" type="dt"/>
          </p:nvPr>
        </p:nvSpPr>
        <p:spPr>
          <a:xfrm>
            <a:off x="9773211" y="6041360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28.1.2022</a:t>
            </a:r>
            <a:endParaRPr/>
          </a:p>
        </p:txBody>
      </p:sp>
      <p:sp>
        <p:nvSpPr>
          <p:cNvPr id="153" name="Google Shape;153;p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334600" y="4596900"/>
            <a:ext cx="88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49b942723_0_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KKYK, Keljonkankaan yhtenäiskoulu</a:t>
            </a:r>
            <a:endParaRPr/>
          </a:p>
        </p:txBody>
      </p:sp>
      <p:sp>
        <p:nvSpPr>
          <p:cNvPr id="161" name="Google Shape;161;g2049b942723_0_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 u="sng">
                <a:solidFill>
                  <a:schemeClr val="hlink"/>
                </a:solidFill>
                <a:hlinkClick r:id="rId3"/>
              </a:rPr>
              <a:t>KKYK- kotisivut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2" name="Google Shape;162;g2049b942723_0_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63" name="Google Shape;163;g2049b94272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827" y="1342925"/>
            <a:ext cx="8129550" cy="55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049b942723_0_0"/>
          <p:cNvSpPr txBox="1"/>
          <p:nvPr/>
        </p:nvSpPr>
        <p:spPr>
          <a:xfrm>
            <a:off x="4373750" y="4155700"/>
            <a:ext cx="21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71 oppilasta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g2049b942723_0_0"/>
          <p:cNvSpPr txBox="1"/>
          <p:nvPr/>
        </p:nvSpPr>
        <p:spPr>
          <a:xfrm>
            <a:off x="8317575" y="1564900"/>
            <a:ext cx="21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52 </a:t>
            </a: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oppilasta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g2049b942723_0_0"/>
          <p:cNvSpPr txBox="1"/>
          <p:nvPr/>
        </p:nvSpPr>
        <p:spPr>
          <a:xfrm>
            <a:off x="4373750" y="1564900"/>
            <a:ext cx="21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373 </a:t>
            </a: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oppilasta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2049b942723_0_0"/>
          <p:cNvSpPr txBox="1"/>
          <p:nvPr/>
        </p:nvSpPr>
        <p:spPr>
          <a:xfrm>
            <a:off x="7835875" y="4155700"/>
            <a:ext cx="21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644 </a:t>
            </a:r>
            <a:r>
              <a:rPr b="1" lang="fi-FI" sz="2000">
                <a:latin typeface="Poppins"/>
                <a:ea typeface="Poppins"/>
                <a:cs typeface="Poppins"/>
                <a:sym typeface="Poppins"/>
              </a:rPr>
              <a:t>oppilasta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49b942723_0_5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Koontaa mietteistä Padlettiin</a:t>
            </a:r>
            <a:endParaRPr/>
          </a:p>
        </p:txBody>
      </p:sp>
      <p:sp>
        <p:nvSpPr>
          <p:cNvPr id="174" name="Google Shape;174;g2049b942723_0_5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5" name="Google Shape;175;g2049b942723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459" y="2036275"/>
            <a:ext cx="2613066" cy="261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49b942723_0_3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Mikä on eTwinning?</a:t>
            </a:r>
            <a:endParaRPr/>
          </a:p>
        </p:txBody>
      </p:sp>
      <p:sp>
        <p:nvSpPr>
          <p:cNvPr id="182" name="Google Shape;182;g2049b942723_0_3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maailman suurin opettajaverkosto vuodesta 2005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44 maasta yli 900 000 opettajaa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verkkoympäristö, joka tarjoaa kouluille tukea, työkaluja ja palveluja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varhaiskasvatuksesta opettajankoulutukseen ja opettajiin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opettajankoulutuksessa vuodesta 2012 alkaen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rahoitus EU komission Erasmus+hankkeesta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/>
              <a:t>OPH alla kansallinen toimisto</a:t>
            </a:r>
            <a:endParaRPr sz="2400"/>
          </a:p>
        </p:txBody>
      </p:sp>
      <p:sp>
        <p:nvSpPr>
          <p:cNvPr id="183" name="Google Shape;183;g2049b942723_0_3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c4b4cd9a1a_0_6"/>
          <p:cNvSpPr txBox="1"/>
          <p:nvPr>
            <p:ph idx="1" type="body"/>
          </p:nvPr>
        </p:nvSpPr>
        <p:spPr>
          <a:xfrm>
            <a:off x="301225" y="1628752"/>
            <a:ext cx="8596800" cy="4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763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190" name="Google Shape;190;g1c4b4cd9a1a_0_6"/>
          <p:cNvSpPr txBox="1"/>
          <p:nvPr>
            <p:ph type="title"/>
          </p:nvPr>
        </p:nvSpPr>
        <p:spPr>
          <a:xfrm>
            <a:off x="67728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i-FI"/>
              <a:t>eTwinning ja opetussuunnitelma</a:t>
            </a:r>
            <a:endParaRPr/>
          </a:p>
        </p:txBody>
      </p:sp>
      <p:grpSp>
        <p:nvGrpSpPr>
          <p:cNvPr id="191" name="Google Shape;191;g1c4b4cd9a1a_0_6"/>
          <p:cNvGrpSpPr/>
          <p:nvPr/>
        </p:nvGrpSpPr>
        <p:grpSpPr>
          <a:xfrm>
            <a:off x="478225" y="2475324"/>
            <a:ext cx="7856371" cy="3876192"/>
            <a:chOff x="1183" y="1237936"/>
            <a:chExt cx="5370042" cy="3076831"/>
          </a:xfrm>
        </p:grpSpPr>
        <p:sp>
          <p:nvSpPr>
            <p:cNvPr id="192" name="Google Shape;192;g1c4b4cd9a1a_0_6"/>
            <p:cNvSpPr/>
            <p:nvPr/>
          </p:nvSpPr>
          <p:spPr>
            <a:xfrm>
              <a:off x="1183" y="1237936"/>
              <a:ext cx="2107800" cy="23199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4995" r="-24985" t="0"/>
              </a:stretch>
            </a:blipFill>
            <a:ln>
              <a:noFill/>
            </a:ln>
            <a:effectLst>
              <a:outerShdw blurRad="50800" rotWithShape="0" dir="5400000" dist="381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c4b4cd9a1a_0_6"/>
            <p:cNvSpPr/>
            <p:nvPr/>
          </p:nvSpPr>
          <p:spPr>
            <a:xfrm>
              <a:off x="3517225" y="3078767"/>
              <a:ext cx="1854000" cy="12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1c4b4cd9a1a_0_6"/>
            <p:cNvSpPr txBox="1"/>
            <p:nvPr/>
          </p:nvSpPr>
          <p:spPr>
            <a:xfrm>
              <a:off x="3517225" y="3078767"/>
              <a:ext cx="1854000" cy="12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g1c4b4cd9a1a_0_6"/>
          <p:cNvSpPr/>
          <p:nvPr/>
        </p:nvSpPr>
        <p:spPr>
          <a:xfrm>
            <a:off x="3915700" y="1774831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761E86"/>
          </a:solidFill>
          <a:ln cap="flat" cmpd="sng" w="9525">
            <a:solidFill>
              <a:srgbClr val="761E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KANSAINVÄLISYYS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1c4b4cd9a1a_0_6"/>
          <p:cNvSpPr/>
          <p:nvPr/>
        </p:nvSpPr>
        <p:spPr>
          <a:xfrm>
            <a:off x="3915700" y="3059277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761E86"/>
          </a:solidFill>
          <a:ln cap="flat" cmpd="sng" w="9525">
            <a:solidFill>
              <a:srgbClr val="761E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OPPILASKESKEISYYS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1c4b4cd9a1a_0_6"/>
          <p:cNvSpPr/>
          <p:nvPr/>
        </p:nvSpPr>
        <p:spPr>
          <a:xfrm>
            <a:off x="7208200" y="1266925"/>
            <a:ext cx="2990400" cy="700500"/>
          </a:xfrm>
          <a:prstGeom prst="roundRect">
            <a:avLst>
              <a:gd fmla="val 16667" name="adj"/>
            </a:avLst>
          </a:prstGeom>
          <a:solidFill>
            <a:srgbClr val="9225A5"/>
          </a:solidFill>
          <a:ln cap="flat" cmpd="sng" w="9525">
            <a:solidFill>
              <a:srgbClr val="922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KULTTUURIEN VUOROVAIKUTUS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g1c4b4cd9a1a_0_6"/>
          <p:cNvSpPr/>
          <p:nvPr/>
        </p:nvSpPr>
        <p:spPr>
          <a:xfrm>
            <a:off x="7208200" y="2150175"/>
            <a:ext cx="2990400" cy="700500"/>
          </a:xfrm>
          <a:prstGeom prst="roundRect">
            <a:avLst>
              <a:gd fmla="val 16667" name="adj"/>
            </a:avLst>
          </a:prstGeom>
          <a:solidFill>
            <a:srgbClr val="9225A5"/>
          </a:solidFill>
          <a:ln cap="flat" cmpd="sng" w="9525">
            <a:solidFill>
              <a:srgbClr val="922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MONINAISUUDEN KUNNIOITUS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1c4b4cd9a1a_0_6"/>
          <p:cNvSpPr/>
          <p:nvPr/>
        </p:nvSpPr>
        <p:spPr>
          <a:xfrm>
            <a:off x="7208200" y="3033425"/>
            <a:ext cx="2990400" cy="700500"/>
          </a:xfrm>
          <a:prstGeom prst="roundRect">
            <a:avLst>
              <a:gd fmla="val 16667" name="adj"/>
            </a:avLst>
          </a:prstGeom>
          <a:solidFill>
            <a:srgbClr val="9225A5"/>
          </a:solidFill>
          <a:ln cap="flat" cmpd="sng" w="9525">
            <a:solidFill>
              <a:srgbClr val="922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OPPIAINEIDEN VÄLINEN YHTEISTYÖ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1c4b4cd9a1a_0_6"/>
          <p:cNvSpPr/>
          <p:nvPr/>
        </p:nvSpPr>
        <p:spPr>
          <a:xfrm>
            <a:off x="7208200" y="3916663"/>
            <a:ext cx="2990400" cy="700500"/>
          </a:xfrm>
          <a:prstGeom prst="roundRect">
            <a:avLst>
              <a:gd fmla="val 16667" name="adj"/>
            </a:avLst>
          </a:prstGeom>
          <a:solidFill>
            <a:srgbClr val="9225A5"/>
          </a:solidFill>
          <a:ln cap="flat" cmpd="sng" w="9525">
            <a:solidFill>
              <a:srgbClr val="922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AUTENTTINEN KIELTENOPETUS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g1c4b4cd9a1a_0_6"/>
          <p:cNvSpPr/>
          <p:nvPr/>
        </p:nvSpPr>
        <p:spPr>
          <a:xfrm>
            <a:off x="3915700" y="4343740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761E86"/>
          </a:solidFill>
          <a:ln cap="flat" cmpd="sng" w="9525">
            <a:solidFill>
              <a:srgbClr val="761E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VIESTINTÄ-JA VUOROVAIKUTUSTAIDOT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1c4b4cd9a1a_0_6"/>
          <p:cNvSpPr txBox="1"/>
          <p:nvPr/>
        </p:nvSpPr>
        <p:spPr>
          <a:xfrm>
            <a:off x="3915700" y="5906750"/>
            <a:ext cx="6499800" cy="86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i-FI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OPPIMISEN ILO JA MOTIVAATIO</a:t>
            </a:r>
            <a:endParaRPr b="1" i="0" sz="2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i-FI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IHMISENÄ JA KANSALAISENA KASVAMINEN</a:t>
            </a:r>
            <a:endParaRPr b="1" i="0" sz="2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g1c4b4cd9a1a_0_6"/>
          <p:cNvSpPr/>
          <p:nvPr/>
        </p:nvSpPr>
        <p:spPr>
          <a:xfrm>
            <a:off x="7208200" y="4799913"/>
            <a:ext cx="2990400" cy="700500"/>
          </a:xfrm>
          <a:prstGeom prst="roundRect">
            <a:avLst>
              <a:gd fmla="val 16667" name="adj"/>
            </a:avLst>
          </a:prstGeom>
          <a:solidFill>
            <a:srgbClr val="9225A5"/>
          </a:solidFill>
          <a:ln cap="flat" cmpd="sng" w="9525">
            <a:solidFill>
              <a:srgbClr val="922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LAAJA-ALAISET OPPIMISKOKONAISUUDET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c8adecebf9_1_403"/>
          <p:cNvSpPr/>
          <p:nvPr/>
        </p:nvSpPr>
        <p:spPr>
          <a:xfrm>
            <a:off x="146400" y="1915525"/>
            <a:ext cx="3606600" cy="1968300"/>
          </a:xfrm>
          <a:prstGeom prst="cloudCallout">
            <a:avLst>
              <a:gd fmla="val 76100" name="adj1"/>
              <a:gd fmla="val 10278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c8adecebf9_1_403"/>
          <p:cNvSpPr/>
          <p:nvPr/>
        </p:nvSpPr>
        <p:spPr>
          <a:xfrm>
            <a:off x="1104800" y="4073050"/>
            <a:ext cx="3606600" cy="1968300"/>
          </a:xfrm>
          <a:prstGeom prst="cloudCallout">
            <a:avLst>
              <a:gd fmla="val 62370" name="adj1"/>
              <a:gd fmla="val -61360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c8adecebf9_1_403"/>
          <p:cNvSpPr/>
          <p:nvPr/>
        </p:nvSpPr>
        <p:spPr>
          <a:xfrm>
            <a:off x="3329025" y="405925"/>
            <a:ext cx="3606600" cy="1968300"/>
          </a:xfrm>
          <a:prstGeom prst="cloudCallout">
            <a:avLst>
              <a:gd fmla="val 6916" name="adj1"/>
              <a:gd fmla="val 90771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c8adecebf9_1_403"/>
          <p:cNvSpPr/>
          <p:nvPr/>
        </p:nvSpPr>
        <p:spPr>
          <a:xfrm>
            <a:off x="6935625" y="797100"/>
            <a:ext cx="3606600" cy="1968300"/>
          </a:xfrm>
          <a:prstGeom prst="cloudCallout">
            <a:avLst>
              <a:gd fmla="val -60960" name="adj1"/>
              <a:gd fmla="val 76594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c8adecebf9_1_403"/>
          <p:cNvSpPr/>
          <p:nvPr/>
        </p:nvSpPr>
        <p:spPr>
          <a:xfrm>
            <a:off x="7624150" y="3325475"/>
            <a:ext cx="3606600" cy="1968300"/>
          </a:xfrm>
          <a:prstGeom prst="cloudCallout">
            <a:avLst>
              <a:gd fmla="val -81605" name="adj1"/>
              <a:gd fmla="val -23379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c8adecebf9_1_403"/>
          <p:cNvSpPr txBox="1"/>
          <p:nvPr>
            <p:ph type="title"/>
          </p:nvPr>
        </p:nvSpPr>
        <p:spPr>
          <a:xfrm>
            <a:off x="4089650" y="3175450"/>
            <a:ext cx="3698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Miksi eTwinning?</a:t>
            </a:r>
            <a:endParaRPr/>
          </a:p>
        </p:txBody>
      </p:sp>
      <p:sp>
        <p:nvSpPr>
          <p:cNvPr id="215" name="Google Shape;215;g1c8adecebf9_1_40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16" name="Google Shape;216;g1c8adecebf9_1_403"/>
          <p:cNvSpPr txBox="1"/>
          <p:nvPr/>
        </p:nvSpPr>
        <p:spPr>
          <a:xfrm rot="-838443">
            <a:off x="306176" y="2034442"/>
            <a:ext cx="2882198" cy="1523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EI HAKEMUSTA/ RAPORTOINTIA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7" name="Google Shape;217;g1c8adecebf9_1_403"/>
          <p:cNvSpPr txBox="1"/>
          <p:nvPr/>
        </p:nvSpPr>
        <p:spPr>
          <a:xfrm rot="-838718">
            <a:off x="3719592" y="891654"/>
            <a:ext cx="3328367" cy="63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-FI" sz="2900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TURVALLINEN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8" name="Google Shape;218;g1c8adecebf9_1_403"/>
          <p:cNvSpPr txBox="1"/>
          <p:nvPr/>
        </p:nvSpPr>
        <p:spPr>
          <a:xfrm rot="-838715">
            <a:off x="1556642" y="4741646"/>
            <a:ext cx="2964490" cy="63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MONIPUOLINEN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9" name="Google Shape;219;g1c8adecebf9_1_403"/>
          <p:cNvSpPr txBox="1"/>
          <p:nvPr/>
        </p:nvSpPr>
        <p:spPr>
          <a:xfrm rot="-838967">
            <a:off x="8218785" y="3653089"/>
            <a:ext cx="2417329" cy="10774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VIRITTÄJÄ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INNOSTAJA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0" name="Google Shape;220;g1c8adecebf9_1_403"/>
          <p:cNvSpPr txBox="1"/>
          <p:nvPr/>
        </p:nvSpPr>
        <p:spPr>
          <a:xfrm rot="-838735">
            <a:off x="7684539" y="1465674"/>
            <a:ext cx="2108751" cy="63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ILMAINEN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1" name="Google Shape;221;g1c8adecebf9_1_403"/>
          <p:cNvSpPr/>
          <p:nvPr/>
        </p:nvSpPr>
        <p:spPr>
          <a:xfrm>
            <a:off x="4553150" y="4778875"/>
            <a:ext cx="3606600" cy="1968300"/>
          </a:xfrm>
          <a:prstGeom prst="cloudCallout">
            <a:avLst>
              <a:gd fmla="val -15627" name="adj1"/>
              <a:gd fmla="val -95321" name="adj2"/>
            </a:avLst>
          </a:prstGeom>
          <a:solidFill>
            <a:srgbClr val="F9E28B">
              <a:alpha val="690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c8adecebf9_1_403"/>
          <p:cNvSpPr txBox="1"/>
          <p:nvPr/>
        </p:nvSpPr>
        <p:spPr>
          <a:xfrm rot="-838684">
            <a:off x="4933162" y="5332735"/>
            <a:ext cx="3153377" cy="63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fi-FI" sz="2900" u="none" cap="none" strike="noStrike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YHTEISÖLLISYYS</a:t>
            </a:r>
            <a:endParaRPr b="0" i="0" sz="2900" u="none" cap="none" strike="noStrike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049b942723_0_1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9" name="Google Shape;229;g2049b942723_0_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450" y="152400"/>
            <a:ext cx="648810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049b942723_0_13"/>
          <p:cNvSpPr txBox="1"/>
          <p:nvPr/>
        </p:nvSpPr>
        <p:spPr>
          <a:xfrm>
            <a:off x="9243125" y="5649950"/>
            <a:ext cx="23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Poppins Medium"/>
                <a:ea typeface="Poppins Medium"/>
                <a:cs typeface="Poppins Medium"/>
                <a:sym typeface="Poppins Medium"/>
              </a:rPr>
              <a:t>Kuva: Tiina Sarisalmi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33333"/>
              <a:buNone/>
            </a:pPr>
            <a:r>
              <a:rPr lang="fi-FI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European School Education Platform</a:t>
            </a:r>
            <a:r>
              <a:rPr lang="fi-FI"/>
              <a:t> </a:t>
            </a:r>
            <a:endParaRPr/>
          </a:p>
          <a:p>
            <a:pPr indent="-33147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i-FI" sz="1800"/>
              <a:t>uusi alusta, paljon toimintoja, yksi kirjautuminen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22222"/>
              <a:buNone/>
            </a:pPr>
            <a:r>
              <a:t/>
            </a:r>
            <a:endParaRPr sz="1800"/>
          </a:p>
        </p:txBody>
      </p:sp>
      <p:sp>
        <p:nvSpPr>
          <p:cNvPr id="236" name="Google Shape;236;p3"/>
          <p:cNvSpPr txBox="1"/>
          <p:nvPr>
            <p:ph idx="10" type="dt"/>
          </p:nvPr>
        </p:nvSpPr>
        <p:spPr>
          <a:xfrm>
            <a:off x="9773211" y="6041360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28.1.2022</a:t>
            </a:r>
            <a:endParaRPr/>
          </a:p>
        </p:txBody>
      </p:sp>
      <p:sp>
        <p:nvSpPr>
          <p:cNvPr id="237" name="Google Shape;237;p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8" name="Google Shape;2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0052" y="1916900"/>
            <a:ext cx="5124649" cy="3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916900"/>
            <a:ext cx="5772907" cy="38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 txBox="1"/>
          <p:nvPr/>
        </p:nvSpPr>
        <p:spPr>
          <a:xfrm>
            <a:off x="298959" y="1916900"/>
            <a:ext cx="28851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ta">
  <a:themeElements>
    <a:clrScheme name="Mukautettu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6CF3F"/>
      </a:accent1>
      <a:accent2>
        <a:srgbClr val="F6CF3F"/>
      </a:accent2>
      <a:accent3>
        <a:srgbClr val="F6CF3F"/>
      </a:accent3>
      <a:accent4>
        <a:srgbClr val="E76618"/>
      </a:accent4>
      <a:accent5>
        <a:srgbClr val="230871"/>
      </a:accent5>
      <a:accent6>
        <a:srgbClr val="230871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2021-12-03T10:39:10Z</dcterms:created>
  <dc:creator>Kivi Katariina (OPH)</dc:creator>
</cp:coreProperties>
</file>