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0"/>
  </p:notesMasterIdLst>
  <p:sldIdLst>
    <p:sldId id="256" r:id="rId3"/>
    <p:sldId id="275" r:id="rId4"/>
    <p:sldId id="282" r:id="rId5"/>
    <p:sldId id="276" r:id="rId6"/>
    <p:sldId id="261" r:id="rId7"/>
    <p:sldId id="290" r:id="rId8"/>
    <p:sldId id="280" r:id="rId9"/>
    <p:sldId id="277" r:id="rId10"/>
    <p:sldId id="291" r:id="rId11"/>
    <p:sldId id="267" r:id="rId12"/>
    <p:sldId id="292" r:id="rId13"/>
    <p:sldId id="271" r:id="rId14"/>
    <p:sldId id="281" r:id="rId15"/>
    <p:sldId id="257" r:id="rId16"/>
    <p:sldId id="260" r:id="rId17"/>
    <p:sldId id="294" r:id="rId18"/>
    <p:sldId id="289" r:id="rId19"/>
  </p:sldIdLst>
  <p:sldSz cx="12192000" cy="6858000"/>
  <p:notesSz cx="9872663" cy="1430178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5" d="100"/>
          <a:sy n="65" d="100"/>
        </p:scale>
        <p:origin x="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278CB-4446-49A5-A037-6712A486A46D}" type="doc">
      <dgm:prSet loTypeId="urn:microsoft.com/office/officeart/2005/8/layout/venn1" loCatId="relationship" qsTypeId="urn:microsoft.com/office/officeart/2005/8/quickstyle/simple1" qsCatId="simple" csTypeId="urn:microsoft.com/office/officeart/2005/8/colors/accent1_2" csCatId="accent1" phldr="1"/>
      <dgm:spPr/>
    </dgm:pt>
    <dgm:pt modelId="{EC5B66CD-593C-4F65-960A-0B21D1D84756}">
      <dgm:prSet phldrT="[Teksti]"/>
      <dgm:spPr/>
      <dgm:t>
        <a:bodyPr/>
        <a:lstStyle/>
        <a:p>
          <a:r>
            <a:rPr lang="fi-FI" dirty="0"/>
            <a:t>Terveys? </a:t>
          </a:r>
        </a:p>
      </dgm:t>
    </dgm:pt>
    <dgm:pt modelId="{BC00F557-68DA-4243-A2D7-F323C8E7FE5E}" type="parTrans" cxnId="{A1CA0F75-33F4-4099-8D20-4413E4C736AB}">
      <dgm:prSet/>
      <dgm:spPr/>
      <dgm:t>
        <a:bodyPr/>
        <a:lstStyle/>
        <a:p>
          <a:endParaRPr lang="fi-FI"/>
        </a:p>
      </dgm:t>
    </dgm:pt>
    <dgm:pt modelId="{68D99E77-0A6D-4A0D-934E-AAFDA0407104}" type="sibTrans" cxnId="{A1CA0F75-33F4-4099-8D20-4413E4C736AB}">
      <dgm:prSet/>
      <dgm:spPr/>
      <dgm:t>
        <a:bodyPr/>
        <a:lstStyle/>
        <a:p>
          <a:endParaRPr lang="fi-FI"/>
        </a:p>
      </dgm:t>
    </dgm:pt>
    <dgm:pt modelId="{E8254301-6676-4FD3-886E-AA930E60F43A}">
      <dgm:prSet phldrT="[Teksti]"/>
      <dgm:spPr/>
      <dgm:t>
        <a:bodyPr/>
        <a:lstStyle/>
        <a:p>
          <a:r>
            <a:rPr lang="fi-FI" dirty="0"/>
            <a:t>Koettu hyvinvointi </a:t>
          </a:r>
        </a:p>
        <a:p>
          <a:r>
            <a:rPr lang="fi-FI" dirty="0"/>
            <a:t>(Elämänlaatu)</a:t>
          </a:r>
        </a:p>
      </dgm:t>
    </dgm:pt>
    <dgm:pt modelId="{B2904273-922F-4060-B740-17C0987EDD9D}" type="parTrans" cxnId="{CA790109-C3BC-4295-919F-908402B71164}">
      <dgm:prSet/>
      <dgm:spPr/>
      <dgm:t>
        <a:bodyPr/>
        <a:lstStyle/>
        <a:p>
          <a:endParaRPr lang="fi-FI"/>
        </a:p>
      </dgm:t>
    </dgm:pt>
    <dgm:pt modelId="{31A41117-7868-45C4-B7B5-075BF77778AB}" type="sibTrans" cxnId="{CA790109-C3BC-4295-919F-908402B71164}">
      <dgm:prSet/>
      <dgm:spPr/>
      <dgm:t>
        <a:bodyPr/>
        <a:lstStyle/>
        <a:p>
          <a:endParaRPr lang="fi-FI"/>
        </a:p>
      </dgm:t>
    </dgm:pt>
    <dgm:pt modelId="{5C545ED2-FE10-4BB7-B230-FCC511F401BA}">
      <dgm:prSet phldrT="[Teksti]"/>
      <dgm:spPr/>
      <dgm:t>
        <a:bodyPr/>
        <a:lstStyle/>
        <a:p>
          <a:r>
            <a:rPr lang="fi-FI" dirty="0"/>
            <a:t>Materiaalinen hyvinvointi?</a:t>
          </a:r>
        </a:p>
      </dgm:t>
    </dgm:pt>
    <dgm:pt modelId="{36A9BC12-94CA-4E20-B6C4-9AEB4090868A}" type="parTrans" cxnId="{5C05622D-4ED6-4E4F-95E7-04F939B5B033}">
      <dgm:prSet/>
      <dgm:spPr/>
      <dgm:t>
        <a:bodyPr/>
        <a:lstStyle/>
        <a:p>
          <a:endParaRPr lang="fi-FI"/>
        </a:p>
      </dgm:t>
    </dgm:pt>
    <dgm:pt modelId="{4507AAB4-77B4-41A0-B6B5-FED97AAF2122}" type="sibTrans" cxnId="{5C05622D-4ED6-4E4F-95E7-04F939B5B033}">
      <dgm:prSet/>
      <dgm:spPr/>
      <dgm:t>
        <a:bodyPr/>
        <a:lstStyle/>
        <a:p>
          <a:endParaRPr lang="fi-FI"/>
        </a:p>
      </dgm:t>
    </dgm:pt>
    <dgm:pt modelId="{A09D1573-D239-43CC-B6E1-5C13712BB325}" type="pres">
      <dgm:prSet presAssocID="{6C4278CB-4446-49A5-A037-6712A486A46D}" presName="compositeShape" presStyleCnt="0">
        <dgm:presLayoutVars>
          <dgm:chMax val="7"/>
          <dgm:dir/>
          <dgm:resizeHandles val="exact"/>
        </dgm:presLayoutVars>
      </dgm:prSet>
      <dgm:spPr/>
    </dgm:pt>
    <dgm:pt modelId="{4855C2DF-5E20-41F4-952D-CFAEFDDEA1B8}" type="pres">
      <dgm:prSet presAssocID="{EC5B66CD-593C-4F65-960A-0B21D1D84756}" presName="circ1" presStyleLbl="vennNode1" presStyleIdx="0" presStyleCnt="3"/>
      <dgm:spPr/>
    </dgm:pt>
    <dgm:pt modelId="{FB6917E4-2A55-4C0B-91FA-DDFAA6DA93BE}" type="pres">
      <dgm:prSet presAssocID="{EC5B66CD-593C-4F65-960A-0B21D1D84756}" presName="circ1Tx" presStyleLbl="revTx" presStyleIdx="0" presStyleCnt="0">
        <dgm:presLayoutVars>
          <dgm:chMax val="0"/>
          <dgm:chPref val="0"/>
          <dgm:bulletEnabled val="1"/>
        </dgm:presLayoutVars>
      </dgm:prSet>
      <dgm:spPr/>
    </dgm:pt>
    <dgm:pt modelId="{5376913F-7455-432B-B717-D6DDEE990C55}" type="pres">
      <dgm:prSet presAssocID="{E8254301-6676-4FD3-886E-AA930E60F43A}" presName="circ2" presStyleLbl="vennNode1" presStyleIdx="1" presStyleCnt="3"/>
      <dgm:spPr/>
    </dgm:pt>
    <dgm:pt modelId="{5DD2914B-9AA5-4EEB-9803-979FDEDCAAE0}" type="pres">
      <dgm:prSet presAssocID="{E8254301-6676-4FD3-886E-AA930E60F43A}" presName="circ2Tx" presStyleLbl="revTx" presStyleIdx="0" presStyleCnt="0">
        <dgm:presLayoutVars>
          <dgm:chMax val="0"/>
          <dgm:chPref val="0"/>
          <dgm:bulletEnabled val="1"/>
        </dgm:presLayoutVars>
      </dgm:prSet>
      <dgm:spPr/>
    </dgm:pt>
    <dgm:pt modelId="{FFBE9153-AEF4-43EE-AB8E-AE05FCF9E5ED}" type="pres">
      <dgm:prSet presAssocID="{5C545ED2-FE10-4BB7-B230-FCC511F401BA}" presName="circ3" presStyleLbl="vennNode1" presStyleIdx="2" presStyleCnt="3"/>
      <dgm:spPr/>
    </dgm:pt>
    <dgm:pt modelId="{84A490F9-42FC-4956-B8D0-9F9AAA67ED5E}" type="pres">
      <dgm:prSet presAssocID="{5C545ED2-FE10-4BB7-B230-FCC511F401BA}" presName="circ3Tx" presStyleLbl="revTx" presStyleIdx="0" presStyleCnt="0">
        <dgm:presLayoutVars>
          <dgm:chMax val="0"/>
          <dgm:chPref val="0"/>
          <dgm:bulletEnabled val="1"/>
        </dgm:presLayoutVars>
      </dgm:prSet>
      <dgm:spPr/>
    </dgm:pt>
  </dgm:ptLst>
  <dgm:cxnLst>
    <dgm:cxn modelId="{CA790109-C3BC-4295-919F-908402B71164}" srcId="{6C4278CB-4446-49A5-A037-6712A486A46D}" destId="{E8254301-6676-4FD3-886E-AA930E60F43A}" srcOrd="1" destOrd="0" parTransId="{B2904273-922F-4060-B740-17C0987EDD9D}" sibTransId="{31A41117-7868-45C4-B7B5-075BF77778AB}"/>
    <dgm:cxn modelId="{5C05622D-4ED6-4E4F-95E7-04F939B5B033}" srcId="{6C4278CB-4446-49A5-A037-6712A486A46D}" destId="{5C545ED2-FE10-4BB7-B230-FCC511F401BA}" srcOrd="2" destOrd="0" parTransId="{36A9BC12-94CA-4E20-B6C4-9AEB4090868A}" sibTransId="{4507AAB4-77B4-41A0-B6B5-FED97AAF2122}"/>
    <dgm:cxn modelId="{19975F34-18B1-4071-9A8D-42B277559EC0}" type="presOf" srcId="{5C545ED2-FE10-4BB7-B230-FCC511F401BA}" destId="{FFBE9153-AEF4-43EE-AB8E-AE05FCF9E5ED}" srcOrd="0" destOrd="0" presId="urn:microsoft.com/office/officeart/2005/8/layout/venn1"/>
    <dgm:cxn modelId="{6929F742-3E1F-4BB6-BA63-A81352F33138}" type="presOf" srcId="{E8254301-6676-4FD3-886E-AA930E60F43A}" destId="{5376913F-7455-432B-B717-D6DDEE990C55}" srcOrd="0" destOrd="0" presId="urn:microsoft.com/office/officeart/2005/8/layout/venn1"/>
    <dgm:cxn modelId="{A1CA0F75-33F4-4099-8D20-4413E4C736AB}" srcId="{6C4278CB-4446-49A5-A037-6712A486A46D}" destId="{EC5B66CD-593C-4F65-960A-0B21D1D84756}" srcOrd="0" destOrd="0" parTransId="{BC00F557-68DA-4243-A2D7-F323C8E7FE5E}" sibTransId="{68D99E77-0A6D-4A0D-934E-AAFDA0407104}"/>
    <dgm:cxn modelId="{879C81BF-4FF4-4E05-AF85-22B9CB9A85B3}" type="presOf" srcId="{EC5B66CD-593C-4F65-960A-0B21D1D84756}" destId="{FB6917E4-2A55-4C0B-91FA-DDFAA6DA93BE}" srcOrd="1" destOrd="0" presId="urn:microsoft.com/office/officeart/2005/8/layout/venn1"/>
    <dgm:cxn modelId="{95856CCA-8739-4E7F-9557-4C9323BADC49}" type="presOf" srcId="{6C4278CB-4446-49A5-A037-6712A486A46D}" destId="{A09D1573-D239-43CC-B6E1-5C13712BB325}" srcOrd="0" destOrd="0" presId="urn:microsoft.com/office/officeart/2005/8/layout/venn1"/>
    <dgm:cxn modelId="{79BB78CF-58A5-4CB2-82DD-002BE2135374}" type="presOf" srcId="{E8254301-6676-4FD3-886E-AA930E60F43A}" destId="{5DD2914B-9AA5-4EEB-9803-979FDEDCAAE0}" srcOrd="1" destOrd="0" presId="urn:microsoft.com/office/officeart/2005/8/layout/venn1"/>
    <dgm:cxn modelId="{20F143D5-0476-426F-9608-206B303BCD12}" type="presOf" srcId="{5C545ED2-FE10-4BB7-B230-FCC511F401BA}" destId="{84A490F9-42FC-4956-B8D0-9F9AAA67ED5E}" srcOrd="1" destOrd="0" presId="urn:microsoft.com/office/officeart/2005/8/layout/venn1"/>
    <dgm:cxn modelId="{AFEF70FC-5090-4BDA-A9AC-A9D58172B332}" type="presOf" srcId="{EC5B66CD-593C-4F65-960A-0B21D1D84756}" destId="{4855C2DF-5E20-41F4-952D-CFAEFDDEA1B8}" srcOrd="0" destOrd="0" presId="urn:microsoft.com/office/officeart/2005/8/layout/venn1"/>
    <dgm:cxn modelId="{9D8C38E1-1626-4775-AE5B-B603F5BB1F67}" type="presParOf" srcId="{A09D1573-D239-43CC-B6E1-5C13712BB325}" destId="{4855C2DF-5E20-41F4-952D-CFAEFDDEA1B8}" srcOrd="0" destOrd="0" presId="urn:microsoft.com/office/officeart/2005/8/layout/venn1"/>
    <dgm:cxn modelId="{45541F52-2594-4564-BEF4-DC05EB053FB4}" type="presParOf" srcId="{A09D1573-D239-43CC-B6E1-5C13712BB325}" destId="{FB6917E4-2A55-4C0B-91FA-DDFAA6DA93BE}" srcOrd="1" destOrd="0" presId="urn:microsoft.com/office/officeart/2005/8/layout/venn1"/>
    <dgm:cxn modelId="{9FEA8105-AC2E-47B5-A988-5AE997D8DE7E}" type="presParOf" srcId="{A09D1573-D239-43CC-B6E1-5C13712BB325}" destId="{5376913F-7455-432B-B717-D6DDEE990C55}" srcOrd="2" destOrd="0" presId="urn:microsoft.com/office/officeart/2005/8/layout/venn1"/>
    <dgm:cxn modelId="{186438A6-D358-452E-B1A1-BCC02E36EA0C}" type="presParOf" srcId="{A09D1573-D239-43CC-B6E1-5C13712BB325}" destId="{5DD2914B-9AA5-4EEB-9803-979FDEDCAAE0}" srcOrd="3" destOrd="0" presId="urn:microsoft.com/office/officeart/2005/8/layout/venn1"/>
    <dgm:cxn modelId="{333AA333-385E-4119-A07A-B70ACDC51C1F}" type="presParOf" srcId="{A09D1573-D239-43CC-B6E1-5C13712BB325}" destId="{FFBE9153-AEF4-43EE-AB8E-AE05FCF9E5ED}" srcOrd="4" destOrd="0" presId="urn:microsoft.com/office/officeart/2005/8/layout/venn1"/>
    <dgm:cxn modelId="{A8E5D3D4-21B0-409A-A79A-76FE1EB9FDC8}" type="presParOf" srcId="{A09D1573-D239-43CC-B6E1-5C13712BB325}" destId="{84A490F9-42FC-4956-B8D0-9F9AAA67ED5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29E1E-214C-4108-A5F1-0A9CA099472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i-FI"/>
        </a:p>
      </dgm:t>
    </dgm:pt>
    <dgm:pt modelId="{A876A38C-6833-4DF7-9690-1F48C258D1C3}">
      <dgm:prSet custT="1"/>
      <dgm:spPr/>
      <dgm:t>
        <a:bodyPr/>
        <a:lstStyle/>
        <a:p>
          <a:r>
            <a:rPr lang="fi-FI" sz="1200" dirty="0"/>
            <a:t>Epätäydellinen</a:t>
          </a:r>
        </a:p>
        <a:p>
          <a:r>
            <a:rPr lang="fi-FI" sz="1200" dirty="0" err="1"/>
            <a:t>Mental</a:t>
          </a:r>
          <a:r>
            <a:rPr lang="fi-FI" sz="1200" dirty="0"/>
            <a:t> </a:t>
          </a:r>
          <a:r>
            <a:rPr lang="fi-FI" sz="1200" dirty="0" err="1"/>
            <a:t>Illness</a:t>
          </a:r>
          <a:r>
            <a:rPr lang="fi-FI" sz="1200" dirty="0"/>
            <a:t> (Ponnistelu)</a:t>
          </a:r>
        </a:p>
        <a:p>
          <a:r>
            <a:rPr lang="fi-FI" sz="1200" dirty="0"/>
            <a:t>”Oireellinen mutta tyytyväinen) 13%</a:t>
          </a:r>
        </a:p>
      </dgm:t>
    </dgm:pt>
    <dgm:pt modelId="{2AECE2D2-FCB9-4B22-96F9-999D36FD039A}" type="sibTrans" cxnId="{F48F5463-93A7-42C2-AEE6-A5393C1A7959}">
      <dgm:prSet/>
      <dgm:spPr/>
      <dgm:t>
        <a:bodyPr/>
        <a:lstStyle/>
        <a:p>
          <a:endParaRPr lang="fi-FI"/>
        </a:p>
      </dgm:t>
    </dgm:pt>
    <dgm:pt modelId="{174805E7-E200-40F8-A0E0-CC0011A89D7C}" type="parTrans" cxnId="{F48F5463-93A7-42C2-AEE6-A5393C1A7959}">
      <dgm:prSet/>
      <dgm:spPr/>
      <dgm:t>
        <a:bodyPr/>
        <a:lstStyle/>
        <a:p>
          <a:endParaRPr lang="fi-FI"/>
        </a:p>
      </dgm:t>
    </dgm:pt>
    <dgm:pt modelId="{CD38B778-105B-4594-86E5-FB2DADC7FDA5}">
      <dgm:prSet custT="1"/>
      <dgm:spPr/>
      <dgm:t>
        <a:bodyPr/>
        <a:lstStyle/>
        <a:p>
          <a:r>
            <a:rPr lang="fi-FI" sz="1400" dirty="0"/>
            <a:t>Täydellinen</a:t>
          </a:r>
        </a:p>
        <a:p>
          <a:r>
            <a:rPr lang="fi-FI" sz="1400" dirty="0" err="1"/>
            <a:t>Mental</a:t>
          </a:r>
          <a:r>
            <a:rPr lang="fi-FI" sz="1400" dirty="0"/>
            <a:t> Health</a:t>
          </a:r>
        </a:p>
        <a:p>
          <a:r>
            <a:rPr lang="fi-FI" sz="1400" dirty="0"/>
            <a:t>(Kukoistaa) 57%</a:t>
          </a:r>
        </a:p>
      </dgm:t>
    </dgm:pt>
    <dgm:pt modelId="{F5BE7ABE-9C09-40CB-818D-2751B14107AA}" type="parTrans" cxnId="{3BB568D4-586F-443C-BAD6-BCA3771684CF}">
      <dgm:prSet/>
      <dgm:spPr/>
      <dgm:t>
        <a:bodyPr/>
        <a:lstStyle/>
        <a:p>
          <a:endParaRPr lang="fi-FI"/>
        </a:p>
      </dgm:t>
    </dgm:pt>
    <dgm:pt modelId="{AA7E33DD-C320-45DF-984B-2BC5F1A51B50}" type="sibTrans" cxnId="{3BB568D4-586F-443C-BAD6-BCA3771684CF}">
      <dgm:prSet/>
      <dgm:spPr/>
      <dgm:t>
        <a:bodyPr/>
        <a:lstStyle/>
        <a:p>
          <a:endParaRPr lang="fi-FI"/>
        </a:p>
      </dgm:t>
    </dgm:pt>
    <dgm:pt modelId="{01B80B66-82A0-4EF5-B8C9-8A46F4423054}">
      <dgm:prSet custT="1"/>
      <dgm:spPr/>
      <dgm:t>
        <a:bodyPr/>
        <a:lstStyle/>
        <a:p>
          <a:r>
            <a:rPr lang="fi-FI" sz="1200" dirty="0"/>
            <a:t>      Epätäydellinen </a:t>
          </a:r>
          <a:r>
            <a:rPr lang="fi-FI" sz="1200" dirty="0" err="1"/>
            <a:t>Mental</a:t>
          </a:r>
          <a:r>
            <a:rPr lang="fi-FI" sz="1200" dirty="0"/>
            <a:t> </a:t>
          </a:r>
          <a:r>
            <a:rPr lang="fi-FI" sz="1200" dirty="0" err="1"/>
            <a:t>health</a:t>
          </a:r>
          <a:endParaRPr lang="fi-FI" sz="1200" dirty="0"/>
        </a:p>
        <a:p>
          <a:r>
            <a:rPr lang="fi-FI" sz="1200" dirty="0"/>
            <a:t>”</a:t>
          </a:r>
          <a:r>
            <a:rPr lang="fi-FI" sz="1200" dirty="0" err="1"/>
            <a:t>Vulnerable</a:t>
          </a:r>
          <a:r>
            <a:rPr lang="fi-FI" sz="1200" dirty="0"/>
            <a:t>”</a:t>
          </a:r>
        </a:p>
        <a:p>
          <a:r>
            <a:rPr lang="fi-FI" sz="1200" dirty="0"/>
            <a:t>(Nääntyä)</a:t>
          </a:r>
        </a:p>
        <a:p>
          <a:r>
            <a:rPr lang="fi-FI" sz="1200" dirty="0"/>
            <a:t>13%</a:t>
          </a:r>
        </a:p>
      </dgm:t>
    </dgm:pt>
    <dgm:pt modelId="{E620D4BD-01E6-4AEB-A427-D541F1E4C6B3}" type="parTrans" cxnId="{652A37F8-17F1-41B3-BD4E-9B945B2E377C}">
      <dgm:prSet/>
      <dgm:spPr/>
      <dgm:t>
        <a:bodyPr/>
        <a:lstStyle/>
        <a:p>
          <a:endParaRPr lang="fi-FI"/>
        </a:p>
      </dgm:t>
    </dgm:pt>
    <dgm:pt modelId="{A8309981-5248-4CC5-8781-3F01965C8E9B}" type="sibTrans" cxnId="{652A37F8-17F1-41B3-BD4E-9B945B2E377C}">
      <dgm:prSet/>
      <dgm:spPr/>
      <dgm:t>
        <a:bodyPr/>
        <a:lstStyle/>
        <a:p>
          <a:endParaRPr lang="fi-FI"/>
        </a:p>
      </dgm:t>
    </dgm:pt>
    <dgm:pt modelId="{64BDA8C7-2BBA-473B-8683-725D821EFD1F}">
      <dgm:prSet/>
      <dgm:spPr/>
      <dgm:t>
        <a:bodyPr/>
        <a:lstStyle/>
        <a:p>
          <a:r>
            <a:rPr lang="fi-FI" dirty="0"/>
            <a:t>Täydellinen </a:t>
          </a:r>
          <a:r>
            <a:rPr lang="fi-FI" dirty="0" err="1"/>
            <a:t>Mental</a:t>
          </a:r>
          <a:r>
            <a:rPr lang="fi-FI" dirty="0"/>
            <a:t> </a:t>
          </a:r>
          <a:r>
            <a:rPr lang="fi-FI" dirty="0" err="1"/>
            <a:t>illness</a:t>
          </a:r>
          <a:endParaRPr lang="fi-FI" dirty="0"/>
        </a:p>
        <a:p>
          <a:r>
            <a:rPr lang="fi-FI" dirty="0"/>
            <a:t>”</a:t>
          </a:r>
          <a:r>
            <a:rPr lang="fi-FI" dirty="0" err="1"/>
            <a:t>Troubled</a:t>
          </a:r>
          <a:r>
            <a:rPr lang="fi-FI" dirty="0"/>
            <a:t>”</a:t>
          </a:r>
        </a:p>
        <a:p>
          <a:r>
            <a:rPr lang="fi-FI" dirty="0"/>
            <a:t>(Räpiköidä)</a:t>
          </a:r>
        </a:p>
        <a:p>
          <a:r>
            <a:rPr lang="fi-FI" dirty="0"/>
            <a:t>17%</a:t>
          </a:r>
        </a:p>
      </dgm:t>
    </dgm:pt>
    <dgm:pt modelId="{B35DCB60-620C-48EB-97C4-E6B0D832A9E1}" type="parTrans" cxnId="{E0622AD5-C0E1-42DB-BBE9-38422065CAC8}">
      <dgm:prSet/>
      <dgm:spPr/>
      <dgm:t>
        <a:bodyPr/>
        <a:lstStyle/>
        <a:p>
          <a:endParaRPr lang="fi-FI"/>
        </a:p>
      </dgm:t>
    </dgm:pt>
    <dgm:pt modelId="{C203B623-1E4B-4D23-AA7A-C352E5C390B5}" type="sibTrans" cxnId="{E0622AD5-C0E1-42DB-BBE9-38422065CAC8}">
      <dgm:prSet/>
      <dgm:spPr/>
      <dgm:t>
        <a:bodyPr/>
        <a:lstStyle/>
        <a:p>
          <a:endParaRPr lang="fi-FI"/>
        </a:p>
      </dgm:t>
    </dgm:pt>
    <dgm:pt modelId="{659ECF4B-88F3-4F57-8BAE-71AF641CD4DF}" type="pres">
      <dgm:prSet presAssocID="{33929E1E-214C-4108-A5F1-0A9CA0994721}" presName="cycleMatrixDiagram" presStyleCnt="0">
        <dgm:presLayoutVars>
          <dgm:chMax val="1"/>
          <dgm:dir/>
          <dgm:animLvl val="lvl"/>
          <dgm:resizeHandles val="exact"/>
        </dgm:presLayoutVars>
      </dgm:prSet>
      <dgm:spPr/>
    </dgm:pt>
    <dgm:pt modelId="{6C01224B-B64B-4723-A2E4-243AFFEF3D24}" type="pres">
      <dgm:prSet presAssocID="{33929E1E-214C-4108-A5F1-0A9CA0994721}" presName="children" presStyleCnt="0"/>
      <dgm:spPr/>
    </dgm:pt>
    <dgm:pt modelId="{59F2C644-5A22-43C4-8EC2-E95214F1FA7C}" type="pres">
      <dgm:prSet presAssocID="{33929E1E-214C-4108-A5F1-0A9CA0994721}" presName="childPlaceholder" presStyleCnt="0"/>
      <dgm:spPr/>
    </dgm:pt>
    <dgm:pt modelId="{A5C3060D-8E44-40B1-BFDB-4FA2B3EAE256}" type="pres">
      <dgm:prSet presAssocID="{33929E1E-214C-4108-A5F1-0A9CA0994721}" presName="circle" presStyleCnt="0"/>
      <dgm:spPr/>
    </dgm:pt>
    <dgm:pt modelId="{155C32B6-EEA1-4D7D-BAF7-9D6B29B6EC53}" type="pres">
      <dgm:prSet presAssocID="{33929E1E-214C-4108-A5F1-0A9CA0994721}" presName="quadrant1" presStyleLbl="node1" presStyleIdx="0" presStyleCnt="4" custScaleY="100065">
        <dgm:presLayoutVars>
          <dgm:chMax val="1"/>
          <dgm:bulletEnabled val="1"/>
        </dgm:presLayoutVars>
      </dgm:prSet>
      <dgm:spPr/>
    </dgm:pt>
    <dgm:pt modelId="{BF2D58CE-B331-4B87-B238-7F85F8D988A5}" type="pres">
      <dgm:prSet presAssocID="{33929E1E-214C-4108-A5F1-0A9CA0994721}" presName="quadrant2" presStyleLbl="node1" presStyleIdx="1" presStyleCnt="4">
        <dgm:presLayoutVars>
          <dgm:chMax val="1"/>
          <dgm:bulletEnabled val="1"/>
        </dgm:presLayoutVars>
      </dgm:prSet>
      <dgm:spPr/>
    </dgm:pt>
    <dgm:pt modelId="{22F25E52-4F5B-49AD-A64C-A519948579CF}" type="pres">
      <dgm:prSet presAssocID="{33929E1E-214C-4108-A5F1-0A9CA0994721}" presName="quadrant3" presStyleLbl="node1" presStyleIdx="2" presStyleCnt="4" custScaleY="89197">
        <dgm:presLayoutVars>
          <dgm:chMax val="1"/>
          <dgm:bulletEnabled val="1"/>
        </dgm:presLayoutVars>
      </dgm:prSet>
      <dgm:spPr/>
    </dgm:pt>
    <dgm:pt modelId="{2E09A44D-AE39-4907-9D4D-D1F08CD0C434}" type="pres">
      <dgm:prSet presAssocID="{33929E1E-214C-4108-A5F1-0A9CA0994721}" presName="quadrant4" presStyleLbl="node1" presStyleIdx="3" presStyleCnt="4">
        <dgm:presLayoutVars>
          <dgm:chMax val="1"/>
          <dgm:bulletEnabled val="1"/>
        </dgm:presLayoutVars>
      </dgm:prSet>
      <dgm:spPr/>
    </dgm:pt>
    <dgm:pt modelId="{10673B3B-518C-407A-8212-64A4FEA82991}" type="pres">
      <dgm:prSet presAssocID="{33929E1E-214C-4108-A5F1-0A9CA0994721}" presName="quadrantPlaceholder" presStyleCnt="0"/>
      <dgm:spPr/>
    </dgm:pt>
    <dgm:pt modelId="{2F8D45DF-60BF-4397-87C0-71570EE4B850}" type="pres">
      <dgm:prSet presAssocID="{33929E1E-214C-4108-A5F1-0A9CA0994721}" presName="center1" presStyleLbl="fgShp" presStyleIdx="0" presStyleCnt="2"/>
      <dgm:spPr/>
    </dgm:pt>
    <dgm:pt modelId="{74643E5B-94D4-4CAB-9577-6DB465980901}" type="pres">
      <dgm:prSet presAssocID="{33929E1E-214C-4108-A5F1-0A9CA0994721}" presName="center2" presStyleLbl="fgShp" presStyleIdx="1" presStyleCnt="2"/>
      <dgm:spPr/>
    </dgm:pt>
  </dgm:ptLst>
  <dgm:cxnLst>
    <dgm:cxn modelId="{F48F5463-93A7-42C2-AEE6-A5393C1A7959}" srcId="{33929E1E-214C-4108-A5F1-0A9CA0994721}" destId="{A876A38C-6833-4DF7-9690-1F48C258D1C3}" srcOrd="0" destOrd="0" parTransId="{174805E7-E200-40F8-A0E0-CC0011A89D7C}" sibTransId="{2AECE2D2-FCB9-4B22-96F9-999D36FD039A}"/>
    <dgm:cxn modelId="{BB2DE444-311A-433A-8AB8-4260F314EA2B}" type="presOf" srcId="{64BDA8C7-2BBA-473B-8683-725D821EFD1F}" destId="{2E09A44D-AE39-4907-9D4D-D1F08CD0C434}" srcOrd="0" destOrd="0" presId="urn:microsoft.com/office/officeart/2005/8/layout/cycle4"/>
    <dgm:cxn modelId="{37E3415A-AFD9-482E-8631-E049AAA24494}" type="presOf" srcId="{A876A38C-6833-4DF7-9690-1F48C258D1C3}" destId="{155C32B6-EEA1-4D7D-BAF7-9D6B29B6EC53}" srcOrd="0" destOrd="0" presId="urn:microsoft.com/office/officeart/2005/8/layout/cycle4"/>
    <dgm:cxn modelId="{DABFE18F-E1F7-40BA-ABB3-3638D1354176}" type="presOf" srcId="{01B80B66-82A0-4EF5-B8C9-8A46F4423054}" destId="{22F25E52-4F5B-49AD-A64C-A519948579CF}" srcOrd="0" destOrd="0" presId="urn:microsoft.com/office/officeart/2005/8/layout/cycle4"/>
    <dgm:cxn modelId="{62D3EFBA-1101-4094-8437-C9E249C5F050}" type="presOf" srcId="{CD38B778-105B-4594-86E5-FB2DADC7FDA5}" destId="{BF2D58CE-B331-4B87-B238-7F85F8D988A5}" srcOrd="0" destOrd="0" presId="urn:microsoft.com/office/officeart/2005/8/layout/cycle4"/>
    <dgm:cxn modelId="{3BB568D4-586F-443C-BAD6-BCA3771684CF}" srcId="{33929E1E-214C-4108-A5F1-0A9CA0994721}" destId="{CD38B778-105B-4594-86E5-FB2DADC7FDA5}" srcOrd="1" destOrd="0" parTransId="{F5BE7ABE-9C09-40CB-818D-2751B14107AA}" sibTransId="{AA7E33DD-C320-45DF-984B-2BC5F1A51B50}"/>
    <dgm:cxn modelId="{E0622AD5-C0E1-42DB-BBE9-38422065CAC8}" srcId="{33929E1E-214C-4108-A5F1-0A9CA0994721}" destId="{64BDA8C7-2BBA-473B-8683-725D821EFD1F}" srcOrd="3" destOrd="0" parTransId="{B35DCB60-620C-48EB-97C4-E6B0D832A9E1}" sibTransId="{C203B623-1E4B-4D23-AA7A-C352E5C390B5}"/>
    <dgm:cxn modelId="{25E4AFD7-8E99-4719-81B4-051A8B89BA2A}" type="presOf" srcId="{33929E1E-214C-4108-A5F1-0A9CA0994721}" destId="{659ECF4B-88F3-4F57-8BAE-71AF641CD4DF}" srcOrd="0" destOrd="0" presId="urn:microsoft.com/office/officeart/2005/8/layout/cycle4"/>
    <dgm:cxn modelId="{652A37F8-17F1-41B3-BD4E-9B945B2E377C}" srcId="{33929E1E-214C-4108-A5F1-0A9CA0994721}" destId="{01B80B66-82A0-4EF5-B8C9-8A46F4423054}" srcOrd="2" destOrd="0" parTransId="{E620D4BD-01E6-4AEB-A427-D541F1E4C6B3}" sibTransId="{A8309981-5248-4CC5-8781-3F01965C8E9B}"/>
    <dgm:cxn modelId="{20EA6BDD-5907-404B-9AFE-F1D89F5D96D7}" type="presParOf" srcId="{659ECF4B-88F3-4F57-8BAE-71AF641CD4DF}" destId="{6C01224B-B64B-4723-A2E4-243AFFEF3D24}" srcOrd="0" destOrd="0" presId="urn:microsoft.com/office/officeart/2005/8/layout/cycle4"/>
    <dgm:cxn modelId="{F70FC2BE-9455-49AD-9A61-9C397CFE30EF}" type="presParOf" srcId="{6C01224B-B64B-4723-A2E4-243AFFEF3D24}" destId="{59F2C644-5A22-43C4-8EC2-E95214F1FA7C}" srcOrd="0" destOrd="0" presId="urn:microsoft.com/office/officeart/2005/8/layout/cycle4"/>
    <dgm:cxn modelId="{96890424-0E86-4F06-9A39-5F375F20AB00}" type="presParOf" srcId="{659ECF4B-88F3-4F57-8BAE-71AF641CD4DF}" destId="{A5C3060D-8E44-40B1-BFDB-4FA2B3EAE256}" srcOrd="1" destOrd="0" presId="urn:microsoft.com/office/officeart/2005/8/layout/cycle4"/>
    <dgm:cxn modelId="{D8A2079D-6277-4290-80DB-B253BDC1C2E1}" type="presParOf" srcId="{A5C3060D-8E44-40B1-BFDB-4FA2B3EAE256}" destId="{155C32B6-EEA1-4D7D-BAF7-9D6B29B6EC53}" srcOrd="0" destOrd="0" presId="urn:microsoft.com/office/officeart/2005/8/layout/cycle4"/>
    <dgm:cxn modelId="{0D45F037-6388-4BC2-BAB8-6882D973282D}" type="presParOf" srcId="{A5C3060D-8E44-40B1-BFDB-4FA2B3EAE256}" destId="{BF2D58CE-B331-4B87-B238-7F85F8D988A5}" srcOrd="1" destOrd="0" presId="urn:microsoft.com/office/officeart/2005/8/layout/cycle4"/>
    <dgm:cxn modelId="{D262A58A-BB78-4AED-9BF6-0B7E7F5A997A}" type="presParOf" srcId="{A5C3060D-8E44-40B1-BFDB-4FA2B3EAE256}" destId="{22F25E52-4F5B-49AD-A64C-A519948579CF}" srcOrd="2" destOrd="0" presId="urn:microsoft.com/office/officeart/2005/8/layout/cycle4"/>
    <dgm:cxn modelId="{4D69586E-A789-4B91-A987-8030E8E11CDE}" type="presParOf" srcId="{A5C3060D-8E44-40B1-BFDB-4FA2B3EAE256}" destId="{2E09A44D-AE39-4907-9D4D-D1F08CD0C434}" srcOrd="3" destOrd="0" presId="urn:microsoft.com/office/officeart/2005/8/layout/cycle4"/>
    <dgm:cxn modelId="{419CC272-D28C-4448-A3B7-22E89B24B892}" type="presParOf" srcId="{A5C3060D-8E44-40B1-BFDB-4FA2B3EAE256}" destId="{10673B3B-518C-407A-8212-64A4FEA82991}" srcOrd="4" destOrd="0" presId="urn:microsoft.com/office/officeart/2005/8/layout/cycle4"/>
    <dgm:cxn modelId="{6659B504-6E57-4D62-B52C-1BCDDB4546F4}" type="presParOf" srcId="{659ECF4B-88F3-4F57-8BAE-71AF641CD4DF}" destId="{2F8D45DF-60BF-4397-87C0-71570EE4B850}" srcOrd="2" destOrd="0" presId="urn:microsoft.com/office/officeart/2005/8/layout/cycle4"/>
    <dgm:cxn modelId="{42D379DA-D1BA-458A-ADC4-E000F306AB26}" type="presParOf" srcId="{659ECF4B-88F3-4F57-8BAE-71AF641CD4DF}" destId="{74643E5B-94D4-4CAB-9577-6DB46598090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5C2DF-5E20-41F4-952D-CFAEFDDEA1B8}">
      <dsp:nvSpPr>
        <dsp:cNvPr id="0" name=""/>
        <dsp:cNvSpPr/>
      </dsp:nvSpPr>
      <dsp:spPr>
        <a:xfrm>
          <a:off x="3134102" y="48509"/>
          <a:ext cx="2328463" cy="232846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i-FI" sz="1700" kern="1200" dirty="0"/>
            <a:t>Terveys? </a:t>
          </a:r>
        </a:p>
      </dsp:txBody>
      <dsp:txXfrm>
        <a:off x="3444563" y="455990"/>
        <a:ext cx="1707540" cy="1047808"/>
      </dsp:txXfrm>
    </dsp:sp>
    <dsp:sp modelId="{5376913F-7455-432B-B717-D6DDEE990C55}">
      <dsp:nvSpPr>
        <dsp:cNvPr id="0" name=""/>
        <dsp:cNvSpPr/>
      </dsp:nvSpPr>
      <dsp:spPr>
        <a:xfrm>
          <a:off x="3974289" y="1503799"/>
          <a:ext cx="2328463" cy="232846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i-FI" sz="1700" kern="1200" dirty="0"/>
            <a:t>Koettu hyvinvointi </a:t>
          </a:r>
        </a:p>
        <a:p>
          <a:pPr marL="0" lvl="0" indent="0" algn="ctr" defTabSz="755650">
            <a:lnSpc>
              <a:spcPct val="90000"/>
            </a:lnSpc>
            <a:spcBef>
              <a:spcPct val="0"/>
            </a:spcBef>
            <a:spcAft>
              <a:spcPct val="35000"/>
            </a:spcAft>
            <a:buNone/>
          </a:pPr>
          <a:r>
            <a:rPr lang="fi-FI" sz="1700" kern="1200" dirty="0"/>
            <a:t>(Elämänlaatu)</a:t>
          </a:r>
        </a:p>
      </dsp:txBody>
      <dsp:txXfrm>
        <a:off x="4686411" y="2105319"/>
        <a:ext cx="1397078" cy="1280655"/>
      </dsp:txXfrm>
    </dsp:sp>
    <dsp:sp modelId="{FFBE9153-AEF4-43EE-AB8E-AE05FCF9E5ED}">
      <dsp:nvSpPr>
        <dsp:cNvPr id="0" name=""/>
        <dsp:cNvSpPr/>
      </dsp:nvSpPr>
      <dsp:spPr>
        <a:xfrm>
          <a:off x="2293914" y="1503799"/>
          <a:ext cx="2328463" cy="232846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i-FI" sz="1700" kern="1200" dirty="0"/>
            <a:t>Materiaalinen hyvinvointi?</a:t>
          </a:r>
        </a:p>
      </dsp:txBody>
      <dsp:txXfrm>
        <a:off x="2513178" y="2105319"/>
        <a:ext cx="1397078" cy="128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C32B6-EEA1-4D7D-BAF7-9D6B29B6EC53}">
      <dsp:nvSpPr>
        <dsp:cNvPr id="0" name=""/>
        <dsp:cNvSpPr/>
      </dsp:nvSpPr>
      <dsp:spPr>
        <a:xfrm>
          <a:off x="2469979" y="234670"/>
          <a:ext cx="1787081" cy="1788243"/>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dirty="0"/>
            <a:t>Epätäydellinen</a:t>
          </a:r>
        </a:p>
        <a:p>
          <a:pPr marL="0" lvl="0" indent="0" algn="ctr" defTabSz="533400">
            <a:lnSpc>
              <a:spcPct val="90000"/>
            </a:lnSpc>
            <a:spcBef>
              <a:spcPct val="0"/>
            </a:spcBef>
            <a:spcAft>
              <a:spcPct val="35000"/>
            </a:spcAft>
            <a:buNone/>
          </a:pPr>
          <a:r>
            <a:rPr lang="fi-FI" sz="1200" kern="1200" dirty="0" err="1"/>
            <a:t>Mental</a:t>
          </a:r>
          <a:r>
            <a:rPr lang="fi-FI" sz="1200" kern="1200" dirty="0"/>
            <a:t> </a:t>
          </a:r>
          <a:r>
            <a:rPr lang="fi-FI" sz="1200" kern="1200" dirty="0" err="1"/>
            <a:t>Illness</a:t>
          </a:r>
          <a:r>
            <a:rPr lang="fi-FI" sz="1200" kern="1200" dirty="0"/>
            <a:t> (Ponnistelu)</a:t>
          </a:r>
        </a:p>
        <a:p>
          <a:pPr marL="0" lvl="0" indent="0" algn="ctr" defTabSz="533400">
            <a:lnSpc>
              <a:spcPct val="90000"/>
            </a:lnSpc>
            <a:spcBef>
              <a:spcPct val="0"/>
            </a:spcBef>
            <a:spcAft>
              <a:spcPct val="35000"/>
            </a:spcAft>
            <a:buNone/>
          </a:pPr>
          <a:r>
            <a:rPr lang="fi-FI" sz="1200" kern="1200" dirty="0"/>
            <a:t>”Oireellinen mutta tyytyväinen) 13%</a:t>
          </a:r>
        </a:p>
      </dsp:txBody>
      <dsp:txXfrm>
        <a:off x="2993403" y="758434"/>
        <a:ext cx="1263657" cy="1264479"/>
      </dsp:txXfrm>
    </dsp:sp>
    <dsp:sp modelId="{BF2D58CE-B331-4B87-B238-7F85F8D988A5}">
      <dsp:nvSpPr>
        <dsp:cNvPr id="0" name=""/>
        <dsp:cNvSpPr/>
      </dsp:nvSpPr>
      <dsp:spPr>
        <a:xfrm rot="5400000">
          <a:off x="4339606" y="235250"/>
          <a:ext cx="1787081" cy="1787081"/>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i-FI" sz="1400" kern="1200" dirty="0"/>
            <a:t>Täydellinen</a:t>
          </a:r>
        </a:p>
        <a:p>
          <a:pPr marL="0" lvl="0" indent="0" algn="ctr" defTabSz="622300">
            <a:lnSpc>
              <a:spcPct val="90000"/>
            </a:lnSpc>
            <a:spcBef>
              <a:spcPct val="0"/>
            </a:spcBef>
            <a:spcAft>
              <a:spcPct val="35000"/>
            </a:spcAft>
            <a:buNone/>
          </a:pPr>
          <a:r>
            <a:rPr lang="fi-FI" sz="1400" kern="1200" dirty="0" err="1"/>
            <a:t>Mental</a:t>
          </a:r>
          <a:r>
            <a:rPr lang="fi-FI" sz="1400" kern="1200" dirty="0"/>
            <a:t> Health</a:t>
          </a:r>
        </a:p>
        <a:p>
          <a:pPr marL="0" lvl="0" indent="0" algn="ctr" defTabSz="622300">
            <a:lnSpc>
              <a:spcPct val="90000"/>
            </a:lnSpc>
            <a:spcBef>
              <a:spcPct val="0"/>
            </a:spcBef>
            <a:spcAft>
              <a:spcPct val="35000"/>
            </a:spcAft>
            <a:buNone/>
          </a:pPr>
          <a:r>
            <a:rPr lang="fi-FI" sz="1400" kern="1200" dirty="0"/>
            <a:t>(Kukoistaa) 57%</a:t>
          </a:r>
        </a:p>
      </dsp:txBody>
      <dsp:txXfrm rot="-5400000">
        <a:off x="4339606" y="758674"/>
        <a:ext cx="1263657" cy="1263657"/>
      </dsp:txXfrm>
    </dsp:sp>
    <dsp:sp modelId="{22F25E52-4F5B-49AD-A64C-A519948579CF}">
      <dsp:nvSpPr>
        <dsp:cNvPr id="0" name=""/>
        <dsp:cNvSpPr/>
      </dsp:nvSpPr>
      <dsp:spPr>
        <a:xfrm rot="10800000">
          <a:off x="4339606" y="2201406"/>
          <a:ext cx="1787081" cy="1594023"/>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dirty="0"/>
            <a:t>      Epätäydellinen </a:t>
          </a:r>
          <a:r>
            <a:rPr lang="fi-FI" sz="1200" kern="1200" dirty="0" err="1"/>
            <a:t>Mental</a:t>
          </a:r>
          <a:r>
            <a:rPr lang="fi-FI" sz="1200" kern="1200" dirty="0"/>
            <a:t> </a:t>
          </a:r>
          <a:r>
            <a:rPr lang="fi-FI" sz="1200" kern="1200" dirty="0" err="1"/>
            <a:t>health</a:t>
          </a:r>
          <a:endParaRPr lang="fi-FI" sz="1200" kern="1200" dirty="0"/>
        </a:p>
        <a:p>
          <a:pPr marL="0" lvl="0" indent="0" algn="ctr" defTabSz="533400">
            <a:lnSpc>
              <a:spcPct val="90000"/>
            </a:lnSpc>
            <a:spcBef>
              <a:spcPct val="0"/>
            </a:spcBef>
            <a:spcAft>
              <a:spcPct val="35000"/>
            </a:spcAft>
            <a:buNone/>
          </a:pPr>
          <a:r>
            <a:rPr lang="fi-FI" sz="1200" kern="1200" dirty="0"/>
            <a:t>”</a:t>
          </a:r>
          <a:r>
            <a:rPr lang="fi-FI" sz="1200" kern="1200" dirty="0" err="1"/>
            <a:t>Vulnerable</a:t>
          </a:r>
          <a:r>
            <a:rPr lang="fi-FI" sz="1200" kern="1200" dirty="0"/>
            <a:t>”</a:t>
          </a:r>
        </a:p>
        <a:p>
          <a:pPr marL="0" lvl="0" indent="0" algn="ctr" defTabSz="533400">
            <a:lnSpc>
              <a:spcPct val="90000"/>
            </a:lnSpc>
            <a:spcBef>
              <a:spcPct val="0"/>
            </a:spcBef>
            <a:spcAft>
              <a:spcPct val="35000"/>
            </a:spcAft>
            <a:buNone/>
          </a:pPr>
          <a:r>
            <a:rPr lang="fi-FI" sz="1200" kern="1200" dirty="0"/>
            <a:t>(Nääntyä)</a:t>
          </a:r>
        </a:p>
        <a:p>
          <a:pPr marL="0" lvl="0" indent="0" algn="ctr" defTabSz="533400">
            <a:lnSpc>
              <a:spcPct val="90000"/>
            </a:lnSpc>
            <a:spcBef>
              <a:spcPct val="0"/>
            </a:spcBef>
            <a:spcAft>
              <a:spcPct val="35000"/>
            </a:spcAft>
            <a:buNone/>
          </a:pPr>
          <a:r>
            <a:rPr lang="fi-FI" sz="1200" kern="1200" dirty="0"/>
            <a:t>13%</a:t>
          </a:r>
        </a:p>
      </dsp:txBody>
      <dsp:txXfrm rot="10800000">
        <a:off x="4339606" y="2201406"/>
        <a:ext cx="1263657" cy="1127144"/>
      </dsp:txXfrm>
    </dsp:sp>
    <dsp:sp modelId="{2E09A44D-AE39-4907-9D4D-D1F08CD0C434}">
      <dsp:nvSpPr>
        <dsp:cNvPr id="0" name=""/>
        <dsp:cNvSpPr/>
      </dsp:nvSpPr>
      <dsp:spPr>
        <a:xfrm rot="16200000">
          <a:off x="2469979" y="2104877"/>
          <a:ext cx="1787081" cy="1787081"/>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dirty="0"/>
            <a:t>Täydellinen </a:t>
          </a:r>
          <a:r>
            <a:rPr lang="fi-FI" sz="1300" kern="1200" dirty="0" err="1"/>
            <a:t>Mental</a:t>
          </a:r>
          <a:r>
            <a:rPr lang="fi-FI" sz="1300" kern="1200" dirty="0"/>
            <a:t> </a:t>
          </a:r>
          <a:r>
            <a:rPr lang="fi-FI" sz="1300" kern="1200" dirty="0" err="1"/>
            <a:t>illness</a:t>
          </a:r>
          <a:endParaRPr lang="fi-FI" sz="1300" kern="1200" dirty="0"/>
        </a:p>
        <a:p>
          <a:pPr marL="0" lvl="0" indent="0" algn="ctr" defTabSz="577850">
            <a:lnSpc>
              <a:spcPct val="90000"/>
            </a:lnSpc>
            <a:spcBef>
              <a:spcPct val="0"/>
            </a:spcBef>
            <a:spcAft>
              <a:spcPct val="35000"/>
            </a:spcAft>
            <a:buNone/>
          </a:pPr>
          <a:r>
            <a:rPr lang="fi-FI" sz="1300" kern="1200" dirty="0"/>
            <a:t>”</a:t>
          </a:r>
          <a:r>
            <a:rPr lang="fi-FI" sz="1300" kern="1200" dirty="0" err="1"/>
            <a:t>Troubled</a:t>
          </a:r>
          <a:r>
            <a:rPr lang="fi-FI" sz="1300" kern="1200" dirty="0"/>
            <a:t>”</a:t>
          </a:r>
        </a:p>
        <a:p>
          <a:pPr marL="0" lvl="0" indent="0" algn="ctr" defTabSz="577850">
            <a:lnSpc>
              <a:spcPct val="90000"/>
            </a:lnSpc>
            <a:spcBef>
              <a:spcPct val="0"/>
            </a:spcBef>
            <a:spcAft>
              <a:spcPct val="35000"/>
            </a:spcAft>
            <a:buNone/>
          </a:pPr>
          <a:r>
            <a:rPr lang="fi-FI" sz="1300" kern="1200" dirty="0"/>
            <a:t>(Räpiköidä)</a:t>
          </a:r>
        </a:p>
        <a:p>
          <a:pPr marL="0" lvl="0" indent="0" algn="ctr" defTabSz="577850">
            <a:lnSpc>
              <a:spcPct val="90000"/>
            </a:lnSpc>
            <a:spcBef>
              <a:spcPct val="0"/>
            </a:spcBef>
            <a:spcAft>
              <a:spcPct val="35000"/>
            </a:spcAft>
            <a:buNone/>
          </a:pPr>
          <a:r>
            <a:rPr lang="fi-FI" sz="1300" kern="1200" dirty="0"/>
            <a:t>17%</a:t>
          </a:r>
        </a:p>
      </dsp:txBody>
      <dsp:txXfrm rot="5400000">
        <a:off x="2993403" y="2104877"/>
        <a:ext cx="1263657" cy="1263657"/>
      </dsp:txXfrm>
    </dsp:sp>
    <dsp:sp modelId="{2F8D45DF-60BF-4397-87C0-71570EE4B850}">
      <dsp:nvSpPr>
        <dsp:cNvPr id="0" name=""/>
        <dsp:cNvSpPr/>
      </dsp:nvSpPr>
      <dsp:spPr>
        <a:xfrm>
          <a:off x="3989825" y="1692156"/>
          <a:ext cx="617017" cy="536537"/>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43E5B-94D4-4CAB-9577-6DB465980901}">
      <dsp:nvSpPr>
        <dsp:cNvPr id="0" name=""/>
        <dsp:cNvSpPr/>
      </dsp:nvSpPr>
      <dsp:spPr>
        <a:xfrm rot="10800000">
          <a:off x="3989825" y="1898516"/>
          <a:ext cx="617017" cy="536537"/>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13:28:57.89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13:28:58.99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6T13:28:59.37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278154" cy="717573"/>
          </a:xfrm>
          <a:prstGeom prst="rect">
            <a:avLst/>
          </a:prstGeom>
        </p:spPr>
        <p:txBody>
          <a:bodyPr vert="horz" lIns="138138" tIns="69069" rIns="138138" bIns="69069" rtlCol="0"/>
          <a:lstStyle>
            <a:lvl1pPr algn="l">
              <a:defRPr sz="1800"/>
            </a:lvl1pPr>
          </a:lstStyle>
          <a:p>
            <a:endParaRPr lang="fi-FI"/>
          </a:p>
        </p:txBody>
      </p:sp>
      <p:sp>
        <p:nvSpPr>
          <p:cNvPr id="3" name="Päivämäärän paikkamerkki 2"/>
          <p:cNvSpPr>
            <a:spLocks noGrp="1"/>
          </p:cNvSpPr>
          <p:nvPr>
            <p:ph type="dt" idx="1"/>
          </p:nvPr>
        </p:nvSpPr>
        <p:spPr>
          <a:xfrm>
            <a:off x="5592224" y="0"/>
            <a:ext cx="4278154" cy="717573"/>
          </a:xfrm>
          <a:prstGeom prst="rect">
            <a:avLst/>
          </a:prstGeom>
        </p:spPr>
        <p:txBody>
          <a:bodyPr vert="horz" lIns="138138" tIns="69069" rIns="138138" bIns="69069" rtlCol="0"/>
          <a:lstStyle>
            <a:lvl1pPr algn="r">
              <a:defRPr sz="1800"/>
            </a:lvl1pPr>
          </a:lstStyle>
          <a:p>
            <a:fld id="{50254D81-2EC6-4E72-969F-FD2EF01B45BC}" type="datetimeFigureOut">
              <a:rPr lang="fi-FI" smtClean="0"/>
              <a:t>25.1.2023</a:t>
            </a:fld>
            <a:endParaRPr lang="fi-FI"/>
          </a:p>
        </p:txBody>
      </p:sp>
      <p:sp>
        <p:nvSpPr>
          <p:cNvPr id="4" name="Dian kuvan paikkamerkki 3"/>
          <p:cNvSpPr>
            <a:spLocks noGrp="1" noRot="1" noChangeAspect="1"/>
          </p:cNvSpPr>
          <p:nvPr>
            <p:ph type="sldImg" idx="2"/>
          </p:nvPr>
        </p:nvSpPr>
        <p:spPr>
          <a:xfrm>
            <a:off x="646113" y="1787525"/>
            <a:ext cx="8580437" cy="4827588"/>
          </a:xfrm>
          <a:prstGeom prst="rect">
            <a:avLst/>
          </a:prstGeom>
          <a:noFill/>
          <a:ln w="12700">
            <a:solidFill>
              <a:prstClr val="black"/>
            </a:solidFill>
          </a:ln>
        </p:spPr>
        <p:txBody>
          <a:bodyPr vert="horz" lIns="138138" tIns="69069" rIns="138138" bIns="69069" rtlCol="0" anchor="ctr"/>
          <a:lstStyle/>
          <a:p>
            <a:endParaRPr lang="fi-FI"/>
          </a:p>
        </p:txBody>
      </p:sp>
      <p:sp>
        <p:nvSpPr>
          <p:cNvPr id="5" name="Huomautusten paikkamerkki 4"/>
          <p:cNvSpPr>
            <a:spLocks noGrp="1"/>
          </p:cNvSpPr>
          <p:nvPr>
            <p:ph type="body" sz="quarter" idx="3"/>
          </p:nvPr>
        </p:nvSpPr>
        <p:spPr>
          <a:xfrm>
            <a:off x="987267" y="6882735"/>
            <a:ext cx="7898130" cy="5631329"/>
          </a:xfrm>
          <a:prstGeom prst="rect">
            <a:avLst/>
          </a:prstGeom>
        </p:spPr>
        <p:txBody>
          <a:bodyPr vert="horz" lIns="138138" tIns="69069" rIns="138138" bIns="69069"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13584217"/>
            <a:ext cx="4278154" cy="717572"/>
          </a:xfrm>
          <a:prstGeom prst="rect">
            <a:avLst/>
          </a:prstGeom>
        </p:spPr>
        <p:txBody>
          <a:bodyPr vert="horz" lIns="138138" tIns="69069" rIns="138138" bIns="69069" rtlCol="0" anchor="b"/>
          <a:lstStyle>
            <a:lvl1pPr algn="l">
              <a:defRPr sz="1800"/>
            </a:lvl1pPr>
          </a:lstStyle>
          <a:p>
            <a:endParaRPr lang="fi-FI"/>
          </a:p>
        </p:txBody>
      </p:sp>
      <p:sp>
        <p:nvSpPr>
          <p:cNvPr id="7" name="Dian numeron paikkamerkki 6"/>
          <p:cNvSpPr>
            <a:spLocks noGrp="1"/>
          </p:cNvSpPr>
          <p:nvPr>
            <p:ph type="sldNum" sz="quarter" idx="5"/>
          </p:nvPr>
        </p:nvSpPr>
        <p:spPr>
          <a:xfrm>
            <a:off x="5592224" y="13584217"/>
            <a:ext cx="4278154" cy="717572"/>
          </a:xfrm>
          <a:prstGeom prst="rect">
            <a:avLst/>
          </a:prstGeom>
        </p:spPr>
        <p:txBody>
          <a:bodyPr vert="horz" lIns="138138" tIns="69069" rIns="138138" bIns="69069" rtlCol="0" anchor="b"/>
          <a:lstStyle>
            <a:lvl1pPr algn="r">
              <a:defRPr sz="1800"/>
            </a:lvl1pPr>
          </a:lstStyle>
          <a:p>
            <a:fld id="{FF5DAA0A-86D2-4322-84C9-D5D741AA3B43}" type="slidenum">
              <a:rPr lang="fi-FI" smtClean="0"/>
              <a:t>‹#›</a:t>
            </a:fld>
            <a:endParaRPr lang="fi-FI"/>
          </a:p>
        </p:txBody>
      </p:sp>
    </p:spTree>
    <p:extLst>
      <p:ext uri="{BB962C8B-B14F-4D97-AF65-F5344CB8AC3E}">
        <p14:creationId xmlns:p14="http://schemas.microsoft.com/office/powerpoint/2010/main" val="149205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0dd984b7f3_0_0:notes"/>
          <p:cNvSpPr>
            <a:spLocks noGrp="1" noRot="1" noChangeAspect="1"/>
          </p:cNvSpPr>
          <p:nvPr>
            <p:ph type="sldImg" idx="2"/>
          </p:nvPr>
        </p:nvSpPr>
        <p:spPr>
          <a:xfrm>
            <a:off x="171450" y="1073150"/>
            <a:ext cx="9531350" cy="5362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0dd984b7f3_0_0:notes"/>
          <p:cNvSpPr txBox="1">
            <a:spLocks noGrp="1"/>
          </p:cNvSpPr>
          <p:nvPr>
            <p:ph type="body" idx="1"/>
          </p:nvPr>
        </p:nvSpPr>
        <p:spPr>
          <a:xfrm>
            <a:off x="987267" y="6793349"/>
            <a:ext cx="7898130" cy="6435805"/>
          </a:xfrm>
          <a:prstGeom prst="rect">
            <a:avLst/>
          </a:prstGeom>
        </p:spPr>
        <p:txBody>
          <a:bodyPr spcFirstLastPara="1" wrap="square" lIns="138116" tIns="138116" rIns="138116" bIns="138116"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dd984b7f3_0_7:notes"/>
          <p:cNvSpPr>
            <a:spLocks noGrp="1" noRot="1" noChangeAspect="1"/>
          </p:cNvSpPr>
          <p:nvPr>
            <p:ph type="sldImg" idx="2"/>
          </p:nvPr>
        </p:nvSpPr>
        <p:spPr>
          <a:xfrm>
            <a:off x="171450" y="1073150"/>
            <a:ext cx="9531350" cy="5362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dd984b7f3_0_7:notes"/>
          <p:cNvSpPr txBox="1">
            <a:spLocks noGrp="1"/>
          </p:cNvSpPr>
          <p:nvPr>
            <p:ph type="body" idx="1"/>
          </p:nvPr>
        </p:nvSpPr>
        <p:spPr>
          <a:xfrm>
            <a:off x="987267" y="6793349"/>
            <a:ext cx="7898130" cy="6435805"/>
          </a:xfrm>
          <a:prstGeom prst="rect">
            <a:avLst/>
          </a:prstGeom>
        </p:spPr>
        <p:txBody>
          <a:bodyPr spcFirstLastPara="1" wrap="square" lIns="138116" tIns="138116" rIns="138116" bIns="138116"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379632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48515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85296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92433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807094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98832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11027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99516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754306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32569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3243322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702679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56449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52179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565530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fi-FI"/>
              <a:t>Muokkaa ots. perustyyl. napsautt.</a:t>
            </a:r>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fi-FI"/>
              <a:t>Lisää kuva napsauttamalla kuvaketta</a:t>
            </a:r>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fi-FI"/>
              <a:t>Muokkaa tekstin perustyylejä napsauttamalla</a:t>
            </a:r>
          </a:p>
        </p:txBody>
      </p:sp>
    </p:spTree>
    <p:extLst>
      <p:ext uri="{BB962C8B-B14F-4D97-AF65-F5344CB8AC3E}">
        <p14:creationId xmlns:p14="http://schemas.microsoft.com/office/powerpoint/2010/main" val="2328064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2506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spTree>
    <p:extLst>
      <p:ext uri="{BB962C8B-B14F-4D97-AF65-F5344CB8AC3E}">
        <p14:creationId xmlns:p14="http://schemas.microsoft.com/office/powerpoint/2010/main" val="16054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91040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i-FI"/>
              <a:t>Muokkaa tekstin perustyylejä napsauttamalla</a:t>
            </a:r>
          </a:p>
          <a:p>
            <a:pPr lvl="1"/>
            <a:r>
              <a:rPr lang="fi-FI"/>
              <a:t>toinen taso</a:t>
            </a:r>
          </a:p>
          <a:p>
            <a:pPr lvl="2"/>
            <a:r>
              <a:rPr lang="fi-FI"/>
              <a:t>kolmas taso</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fi-FI"/>
              <a:t>Muokkaa ots. perustyyl. napsautt.</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1351603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1307874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fi-FI"/>
              <a:t>Muokkaa ots. perustyyl. napsautt.</a:t>
            </a:r>
            <a:endParaRPr lang="fi-FI" dirty="0"/>
          </a:p>
        </p:txBody>
      </p:sp>
    </p:spTree>
    <p:extLst>
      <p:ext uri="{BB962C8B-B14F-4D97-AF65-F5344CB8AC3E}">
        <p14:creationId xmlns:p14="http://schemas.microsoft.com/office/powerpoint/2010/main" val="333918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02696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fi-FI"/>
              <a:t>Lisää kuva napsauttamalla kuvaketta</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fi-FI"/>
              <a:t>Muokkaa ots. perustyyl. napsautt.</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30380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fi-FI"/>
              <a:t>Muokkaa ots. perustyyl. napsautt.</a:t>
            </a:r>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08021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1098384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19429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72334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707686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85556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i-FI"/>
              <a:t>Muokkaa ots. perustyyl. napsautt.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570526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008362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11302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122145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002277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98B9E9-202A-45B1-A116-43ED9C56546A}" type="datetimeFigureOut">
              <a:rPr lang="fi-FI" smtClean="0"/>
              <a:t>25.1.2023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694611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298B9E9-202A-45B1-A116-43ED9C56546A}" type="datetimeFigureOut">
              <a:rPr lang="fi-FI" smtClean="0"/>
              <a:t>25.1.2023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551961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8B9E9-202A-45B1-A116-43ED9C56546A}" type="datetimeFigureOut">
              <a:rPr lang="fi-FI" smtClean="0"/>
              <a:t>25.1.2023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58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i-FI"/>
              <a:t>Muokkaa ots. perustyyl. napsautt.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555973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98B9E9-202A-45B1-A116-43ED9C56546A}" type="datetimeFigureOut">
              <a:rPr lang="fi-FI" smtClean="0"/>
              <a:t>25.1.2023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442849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00012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4623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1796984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162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5919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i-FI"/>
              <a:t>Muokkaa ots. perustyyl. napsautt.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2901560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1964241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i-FI"/>
              <a:t>Muokkaa ots. perustyyl. napsautt.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D0B2B5E-BA3B-4316-A6EE-1EFDAF0C149A}" type="slidenum">
              <a:rPr lang="fi-FI" smtClean="0"/>
              <a:t>‹#›</a:t>
            </a:fld>
            <a:endParaRPr lang="fi-FI"/>
          </a:p>
        </p:txBody>
      </p:sp>
    </p:spTree>
    <p:extLst>
      <p:ext uri="{BB962C8B-B14F-4D97-AF65-F5344CB8AC3E}">
        <p14:creationId xmlns:p14="http://schemas.microsoft.com/office/powerpoint/2010/main" val="3828092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FD0B2B5E-BA3B-4316-A6EE-1EFDAF0C149A}" type="slidenum">
              <a:rPr lang="fi-FI" smtClean="0"/>
              <a:t>‹#›</a:t>
            </a:fld>
            <a:endParaRPr lang="fi-FI"/>
          </a:p>
        </p:txBody>
      </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fi-FI"/>
              <a:t>Muokkaa ots. perustyyl. napsautt.</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4226113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fi-FI"/>
              <a:t>Muokkaa ots. perustyyl. napsautt.</a:t>
            </a:r>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FD0B2B5E-BA3B-4316-A6EE-1EFDAF0C149A}"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27426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1620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fi-FI"/>
              <a:t>Muokkaa ots. perustyyl. napsautt.</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02809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fi-FI"/>
              <a:t>Lisää kuva napsauttamalla kuvaketta</a:t>
            </a:r>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FD0B2B5E-BA3B-4316-A6EE-1EFDAF0C149A}"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fi-FI"/>
              <a:t>Muokkaa ots. perustyyl. napsautt.</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3696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E298B9E9-202A-45B1-A116-43ED9C56546A}" type="datetimeFigureOut">
              <a:rPr lang="fi-FI" smtClean="0"/>
              <a:t>25.1.2023</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FD0B2B5E-BA3B-4316-A6EE-1EFDAF0C149A}"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572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98B9E9-202A-45B1-A116-43ED9C56546A}" type="datetimeFigureOut">
              <a:rPr lang="fi-FI" smtClean="0"/>
              <a:t>25.1.2023</a:t>
            </a:fld>
            <a:endParaRPr lang="fi-F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0B2B5E-BA3B-4316-A6EE-1EFDAF0C149A}" type="slidenum">
              <a:rPr lang="fi-FI" smtClean="0"/>
              <a:t>‹#›</a:t>
            </a:fld>
            <a:endParaRPr lang="fi-FI"/>
          </a:p>
        </p:txBody>
      </p:sp>
    </p:spTree>
    <p:extLst>
      <p:ext uri="{BB962C8B-B14F-4D97-AF65-F5344CB8AC3E}">
        <p14:creationId xmlns:p14="http://schemas.microsoft.com/office/powerpoint/2010/main" val="1042758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julkari.fi/bitstream/handle/10024/139439/YP2002_Aarnioym.pdf?sequence=2&amp;isAllowed=y"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jp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DF591D-D74F-47E5-8EF9-D5F25FDBBBDB}"/>
              </a:ext>
            </a:extLst>
          </p:cNvPr>
          <p:cNvSpPr>
            <a:spLocks noGrp="1"/>
          </p:cNvSpPr>
          <p:nvPr>
            <p:ph type="ctrTitle"/>
          </p:nvPr>
        </p:nvSpPr>
        <p:spPr/>
        <p:txBody>
          <a:bodyPr anchor="ctr">
            <a:normAutofit fontScale="90000"/>
          </a:bodyPr>
          <a:lstStyle/>
          <a:p>
            <a:r>
              <a:rPr lang="fi-FI" dirty="0"/>
              <a:t>Hyvinvointioppiminen </a:t>
            </a:r>
            <a:br>
              <a:rPr lang="fi-FI" dirty="0"/>
            </a:br>
            <a:r>
              <a:rPr lang="fi-FI" dirty="0"/>
              <a:t>Monialainen oppimiskokonaisuus (5op) POMM1130</a:t>
            </a:r>
            <a:br>
              <a:rPr lang="fi-FI" dirty="0"/>
            </a:br>
            <a:br>
              <a:rPr lang="fi-FI" dirty="0"/>
            </a:br>
            <a:r>
              <a:rPr lang="fi-FI" dirty="0"/>
              <a:t>Kurssin aloitusluento </a:t>
            </a:r>
          </a:p>
        </p:txBody>
      </p:sp>
      <p:sp>
        <p:nvSpPr>
          <p:cNvPr id="8" name="Subtitle 2">
            <a:extLst>
              <a:ext uri="{FF2B5EF4-FFF2-40B4-BE49-F238E27FC236}">
                <a16:creationId xmlns:a16="http://schemas.microsoft.com/office/drawing/2014/main" id="{491E6B68-2E58-42B5-A3D7-A8FF93DA82EF}"/>
              </a:ext>
            </a:extLst>
          </p:cNvPr>
          <p:cNvSpPr>
            <a:spLocks noGrp="1"/>
          </p:cNvSpPr>
          <p:nvPr>
            <p:ph type="subTitle" idx="1"/>
          </p:nvPr>
        </p:nvSpPr>
        <p:spPr/>
        <p:txBody>
          <a:bodyPr/>
          <a:lstStyle/>
          <a:p>
            <a:r>
              <a:rPr lang="en-US" dirty="0"/>
              <a:t>Mari Kääpä &amp; Juha Kokkonen</a:t>
            </a:r>
          </a:p>
        </p:txBody>
      </p:sp>
    </p:spTree>
    <p:extLst>
      <p:ext uri="{BB962C8B-B14F-4D97-AF65-F5344CB8AC3E}">
        <p14:creationId xmlns:p14="http://schemas.microsoft.com/office/powerpoint/2010/main" val="224142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1B8336-A7C7-4627-8F7B-52C10368E2E8}"/>
              </a:ext>
            </a:extLst>
          </p:cNvPr>
          <p:cNvSpPr>
            <a:spLocks noGrp="1"/>
          </p:cNvSpPr>
          <p:nvPr>
            <p:ph type="title"/>
          </p:nvPr>
        </p:nvSpPr>
        <p:spPr/>
        <p:txBody>
          <a:bodyPr>
            <a:normAutofit fontScale="90000"/>
          </a:bodyPr>
          <a:lstStyle/>
          <a:p>
            <a:r>
              <a:rPr lang="fi-FI" dirty="0"/>
              <a:t>Kokonaisvaltainen hyvinvointi:</a:t>
            </a:r>
            <a:br>
              <a:rPr lang="fi-FI" dirty="0"/>
            </a:br>
            <a:r>
              <a:rPr lang="fi-FI" dirty="0"/>
              <a:t>Hyvinvoinnin kuusi ulottuvuutta (</a:t>
            </a:r>
            <a:r>
              <a:rPr lang="fi-FI" dirty="0" err="1"/>
              <a:t>Hettler</a:t>
            </a:r>
            <a:r>
              <a:rPr lang="fi-FI" dirty="0"/>
              <a:t> 1976)</a:t>
            </a:r>
          </a:p>
        </p:txBody>
      </p:sp>
      <p:sp>
        <p:nvSpPr>
          <p:cNvPr id="3" name="Sisällön paikkamerkki 2">
            <a:extLst>
              <a:ext uri="{FF2B5EF4-FFF2-40B4-BE49-F238E27FC236}">
                <a16:creationId xmlns:a16="http://schemas.microsoft.com/office/drawing/2014/main" id="{89C9B8E2-489C-48A1-8FF6-8F2C8B58E0DB}"/>
              </a:ext>
            </a:extLst>
          </p:cNvPr>
          <p:cNvSpPr>
            <a:spLocks noGrp="1"/>
          </p:cNvSpPr>
          <p:nvPr>
            <p:ph sz="half" idx="1"/>
          </p:nvPr>
        </p:nvSpPr>
        <p:spPr>
          <a:xfrm>
            <a:off x="542925" y="2187615"/>
            <a:ext cx="5409059" cy="3978236"/>
          </a:xfrm>
        </p:spPr>
        <p:txBody>
          <a:bodyPr>
            <a:normAutofit lnSpcReduction="10000"/>
          </a:bodyPr>
          <a:lstStyle/>
          <a:p>
            <a:r>
              <a:rPr lang="fi-FI" sz="2000" dirty="0" err="1"/>
              <a:t>Hettlerin</a:t>
            </a:r>
            <a:r>
              <a:rPr lang="fi-FI" sz="2000" dirty="0"/>
              <a:t> malli koostuu </a:t>
            </a:r>
            <a:r>
              <a:rPr lang="fi-FI" sz="2000" b="1" dirty="0"/>
              <a:t>älyllisestä, emotionaalisesta, fyysisestä, henkisestä, ammatillisesta ja sosiaalisesta hyvinvoinnista</a:t>
            </a:r>
            <a:r>
              <a:rPr lang="fi-FI" sz="2000" dirty="0"/>
              <a:t>.</a:t>
            </a:r>
          </a:p>
          <a:p>
            <a:r>
              <a:rPr lang="fi-FI" sz="2000" dirty="0"/>
              <a:t>Mallissa kaikki kuusi ulottuvuutta ovat </a:t>
            </a:r>
            <a:r>
              <a:rPr lang="fi-FI" sz="2000" b="1" dirty="0"/>
              <a:t>yhteydessä toisiinsa</a:t>
            </a:r>
            <a:r>
              <a:rPr lang="fi-FI" sz="2000" dirty="0"/>
              <a:t> ja ne ovat </a:t>
            </a:r>
            <a:r>
              <a:rPr lang="fi-FI" sz="2000" b="1" dirty="0"/>
              <a:t>toiminnassa samanaikaisesti</a:t>
            </a:r>
            <a:r>
              <a:rPr lang="fi-FI" sz="2000" dirty="0"/>
              <a:t>.</a:t>
            </a:r>
          </a:p>
          <a:p>
            <a:r>
              <a:rPr lang="fi-FI" sz="2000" dirty="0"/>
              <a:t>Hyvinvointi syntyy näiden ulottuvuuksien, eri osa-alueiden, välisestä </a:t>
            </a:r>
            <a:r>
              <a:rPr lang="fi-FI" sz="2000" b="1" dirty="0"/>
              <a:t>tasapainosta</a:t>
            </a:r>
            <a:r>
              <a:rPr lang="fi-FI" sz="2000" dirty="0"/>
              <a:t> </a:t>
            </a:r>
            <a:r>
              <a:rPr lang="fi-FI" sz="2000" dirty="0">
                <a:sym typeface="Wingdings" panose="05000000000000000000" pitchFamily="2" charset="2"/>
              </a:rPr>
              <a:t> kun ulottuvuudet ovat hyvässä tasapainotilassa, johtaa se kohti terveempää ja kokonaisvaltaisempaa elämää.</a:t>
            </a:r>
            <a:endParaRPr lang="fi-FI" sz="2000" dirty="0"/>
          </a:p>
        </p:txBody>
      </p:sp>
      <p:pic>
        <p:nvPicPr>
          <p:cNvPr id="6" name="Sisällön paikkamerkki 5">
            <a:extLst>
              <a:ext uri="{FF2B5EF4-FFF2-40B4-BE49-F238E27FC236}">
                <a16:creationId xmlns:a16="http://schemas.microsoft.com/office/drawing/2014/main" id="{69FC3E42-C53E-489A-A7DE-1C2C1FFCB276}"/>
              </a:ext>
            </a:extLst>
          </p:cNvPr>
          <p:cNvPicPr>
            <a:picLocks noGrp="1" noChangeAspect="1"/>
          </p:cNvPicPr>
          <p:nvPr>
            <p:ph sz="half" idx="2"/>
          </p:nvPr>
        </p:nvPicPr>
        <p:blipFill>
          <a:blip r:embed="rId2"/>
          <a:stretch>
            <a:fillRect/>
          </a:stretch>
        </p:blipFill>
        <p:spPr>
          <a:xfrm>
            <a:off x="5089525" y="2270217"/>
            <a:ext cx="4184650" cy="3662178"/>
          </a:xfrm>
        </p:spPr>
      </p:pic>
    </p:spTree>
    <p:extLst>
      <p:ext uri="{BB962C8B-B14F-4D97-AF65-F5344CB8AC3E}">
        <p14:creationId xmlns:p14="http://schemas.microsoft.com/office/powerpoint/2010/main" val="44935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1205D4F-7327-66C7-CF73-CAB4FB236C35}"/>
              </a:ext>
            </a:extLst>
          </p:cNvPr>
          <p:cNvPicPr>
            <a:picLocks noChangeAspect="1"/>
          </p:cNvPicPr>
          <p:nvPr/>
        </p:nvPicPr>
        <p:blipFill>
          <a:blip r:embed="rId2"/>
          <a:stretch>
            <a:fillRect/>
          </a:stretch>
        </p:blipFill>
        <p:spPr>
          <a:xfrm>
            <a:off x="107952" y="58482"/>
            <a:ext cx="11976095" cy="6741036"/>
          </a:xfrm>
          <a:prstGeom prst="rect">
            <a:avLst/>
          </a:prstGeom>
        </p:spPr>
      </p:pic>
    </p:spTree>
    <p:extLst>
      <p:ext uri="{BB962C8B-B14F-4D97-AF65-F5344CB8AC3E}">
        <p14:creationId xmlns:p14="http://schemas.microsoft.com/office/powerpoint/2010/main" val="223414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1849A6-A786-4A6C-B207-0E99480B918E}"/>
              </a:ext>
            </a:extLst>
          </p:cNvPr>
          <p:cNvSpPr>
            <a:spLocks noGrp="1"/>
          </p:cNvSpPr>
          <p:nvPr>
            <p:ph type="title"/>
          </p:nvPr>
        </p:nvSpPr>
        <p:spPr/>
        <p:txBody>
          <a:bodyPr>
            <a:normAutofit fontScale="90000"/>
          </a:bodyPr>
          <a:lstStyle/>
          <a:p>
            <a:r>
              <a:rPr lang="fi-FI" dirty="0"/>
              <a:t>Kokonaisvaltainen hyvinvointi</a:t>
            </a:r>
            <a:br>
              <a:rPr lang="fi-FI" dirty="0"/>
            </a:br>
            <a:r>
              <a:rPr lang="fi-FI" dirty="0"/>
              <a:t>Hyvinvoinnin kehä (Leskinen &amp; </a:t>
            </a:r>
            <a:r>
              <a:rPr lang="fi-FI" dirty="0" err="1"/>
              <a:t>Hult</a:t>
            </a:r>
            <a:r>
              <a:rPr lang="fi-FI" dirty="0"/>
              <a:t> 2010)</a:t>
            </a:r>
          </a:p>
        </p:txBody>
      </p:sp>
      <p:sp>
        <p:nvSpPr>
          <p:cNvPr id="3" name="Sisällön paikkamerkki 2">
            <a:extLst>
              <a:ext uri="{FF2B5EF4-FFF2-40B4-BE49-F238E27FC236}">
                <a16:creationId xmlns:a16="http://schemas.microsoft.com/office/drawing/2014/main" id="{2D498BA3-CA1A-4B5A-A419-7920EDCC4D22}"/>
              </a:ext>
            </a:extLst>
          </p:cNvPr>
          <p:cNvSpPr>
            <a:spLocks noGrp="1"/>
          </p:cNvSpPr>
          <p:nvPr>
            <p:ph idx="1"/>
          </p:nvPr>
        </p:nvSpPr>
        <p:spPr>
          <a:xfrm>
            <a:off x="479425" y="2066925"/>
            <a:ext cx="11229363" cy="4098926"/>
          </a:xfrm>
        </p:spPr>
        <p:txBody>
          <a:bodyPr/>
          <a:lstStyle/>
          <a:p>
            <a:pPr marL="0" indent="0">
              <a:buNone/>
            </a:pPr>
            <a:r>
              <a:rPr lang="fi-FI" dirty="0"/>
              <a:t>Hyvinvoinnin viisi osa-aluetta (Leskinen &amp; </a:t>
            </a:r>
            <a:r>
              <a:rPr lang="fi-FI" dirty="0" err="1"/>
              <a:t>Hult</a:t>
            </a:r>
            <a:r>
              <a:rPr lang="fi-FI" dirty="0"/>
              <a:t>, 2010)</a:t>
            </a:r>
          </a:p>
          <a:p>
            <a:r>
              <a:rPr lang="fi-FI" dirty="0"/>
              <a:t>Henkinen hyvinvointi (</a:t>
            </a:r>
            <a:r>
              <a:rPr lang="fi-FI" dirty="0" err="1"/>
              <a:t>mental</a:t>
            </a:r>
            <a:r>
              <a:rPr lang="fi-FI" dirty="0"/>
              <a:t> </a:t>
            </a:r>
            <a:r>
              <a:rPr lang="fi-FI" dirty="0" err="1"/>
              <a:t>wellbeing</a:t>
            </a:r>
            <a:r>
              <a:rPr lang="fi-FI" dirty="0"/>
              <a:t>)</a:t>
            </a:r>
          </a:p>
          <a:p>
            <a:r>
              <a:rPr lang="fi-FI" dirty="0"/>
              <a:t>Fyysinen hyvinvointi (</a:t>
            </a:r>
            <a:r>
              <a:rPr lang="fi-FI" dirty="0" err="1"/>
              <a:t>physical</a:t>
            </a:r>
            <a:r>
              <a:rPr lang="fi-FI" dirty="0"/>
              <a:t> </a:t>
            </a:r>
            <a:r>
              <a:rPr lang="fi-FI" dirty="0" err="1"/>
              <a:t>wellbeing</a:t>
            </a:r>
            <a:r>
              <a:rPr lang="fi-FI" dirty="0"/>
              <a:t>)</a:t>
            </a:r>
          </a:p>
          <a:p>
            <a:r>
              <a:rPr lang="fi-FI" dirty="0"/>
              <a:t>Ravitsemus (</a:t>
            </a:r>
            <a:r>
              <a:rPr lang="fi-FI" dirty="0" err="1"/>
              <a:t>nutrition</a:t>
            </a:r>
            <a:r>
              <a:rPr lang="fi-FI" dirty="0"/>
              <a:t>)</a:t>
            </a:r>
          </a:p>
          <a:p>
            <a:r>
              <a:rPr lang="fi-FI" dirty="0"/>
              <a:t>Lepo ja palautuminen (</a:t>
            </a:r>
            <a:r>
              <a:rPr lang="fi-FI" dirty="0" err="1"/>
              <a:t>rest</a:t>
            </a:r>
            <a:r>
              <a:rPr lang="fi-FI" dirty="0"/>
              <a:t> and </a:t>
            </a:r>
            <a:r>
              <a:rPr lang="fi-FI" dirty="0" err="1"/>
              <a:t>recovery</a:t>
            </a:r>
            <a:r>
              <a:rPr lang="fi-FI" dirty="0"/>
              <a:t>)</a:t>
            </a:r>
          </a:p>
          <a:p>
            <a:r>
              <a:rPr lang="fi-FI" dirty="0"/>
              <a:t>Työssä onnistuminen (</a:t>
            </a:r>
            <a:r>
              <a:rPr lang="fi-FI" dirty="0" err="1"/>
              <a:t>professional</a:t>
            </a:r>
            <a:r>
              <a:rPr lang="fi-FI" dirty="0"/>
              <a:t> </a:t>
            </a:r>
            <a:r>
              <a:rPr lang="fi-FI" dirty="0" err="1"/>
              <a:t>wellbeing</a:t>
            </a:r>
            <a:r>
              <a:rPr lang="fi-FI" dirty="0"/>
              <a:t>).</a:t>
            </a:r>
          </a:p>
          <a:p>
            <a:endParaRPr lang="fi-FI" dirty="0"/>
          </a:p>
          <a:p>
            <a:pPr marL="0" indent="0">
              <a:buNone/>
            </a:pPr>
            <a:r>
              <a:rPr lang="fi-FI" dirty="0"/>
              <a:t>Nämä hyvinvoinnin osa-alueet ovat kosketuksissa keskenään, eri osa-alueilta löytyy voimavaroja </a:t>
            </a:r>
            <a:r>
              <a:rPr lang="fi-FI" dirty="0">
                <a:sym typeface="Wingdings" panose="05000000000000000000" pitchFamily="2" charset="2"/>
              </a:rPr>
              <a:t> näistä muodostuu </a:t>
            </a:r>
            <a:r>
              <a:rPr lang="fi-FI" b="1" dirty="0">
                <a:sym typeface="Wingdings" panose="05000000000000000000" pitchFamily="2" charset="2"/>
              </a:rPr>
              <a:t>kokonaisvaltainen hyvinvointi ja hyvinvoinnin kehä.</a:t>
            </a:r>
            <a:endParaRPr lang="fi-FI" b="1" dirty="0"/>
          </a:p>
        </p:txBody>
      </p:sp>
    </p:spTree>
    <p:extLst>
      <p:ext uri="{BB962C8B-B14F-4D97-AF65-F5344CB8AC3E}">
        <p14:creationId xmlns:p14="http://schemas.microsoft.com/office/powerpoint/2010/main" val="2342324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4"/>
          <p:cNvSpPr txBox="1">
            <a:spLocks noGrp="1"/>
          </p:cNvSpPr>
          <p:nvPr>
            <p:ph type="title"/>
          </p:nvPr>
        </p:nvSpPr>
        <p:spPr>
          <a:xfrm>
            <a:off x="325314" y="205567"/>
            <a:ext cx="7337576" cy="1174825"/>
          </a:xfrm>
          <a:prstGeom prst="rect">
            <a:avLst/>
          </a:prstGeom>
        </p:spPr>
        <p:txBody>
          <a:bodyPr spcFirstLastPara="1" vert="horz" wrap="square" lIns="0" tIns="0" rIns="0" bIns="0" rtlCol="0" anchor="t" anchorCtr="0">
            <a:noAutofit/>
          </a:bodyPr>
          <a:lstStyle/>
          <a:p>
            <a:pPr>
              <a:spcBef>
                <a:spcPts val="0"/>
              </a:spcBef>
            </a:pPr>
            <a:r>
              <a:rPr lang="fi" dirty="0"/>
              <a:t>Hintsan Menestyksen ympyrä </a:t>
            </a:r>
            <a:br>
              <a:rPr lang="fi" dirty="0"/>
            </a:br>
            <a:r>
              <a:rPr lang="fi" sz="2667" dirty="0"/>
              <a:t>(Saari, 2015; 2021) ja hyvinvoinnin osa-alueet</a:t>
            </a:r>
            <a:endParaRPr sz="2667" dirty="0"/>
          </a:p>
        </p:txBody>
      </p:sp>
      <p:sp>
        <p:nvSpPr>
          <p:cNvPr id="458" name="Google Shape;458;p54"/>
          <p:cNvSpPr txBox="1">
            <a:spLocks noGrp="1"/>
          </p:cNvSpPr>
          <p:nvPr>
            <p:ph type="body" idx="1"/>
          </p:nvPr>
        </p:nvSpPr>
        <p:spPr>
          <a:xfrm>
            <a:off x="186867" y="1681800"/>
            <a:ext cx="7157200" cy="4914800"/>
          </a:xfrm>
          <a:prstGeom prst="rect">
            <a:avLst/>
          </a:prstGeom>
        </p:spPr>
        <p:txBody>
          <a:bodyPr spcFirstLastPara="1" vert="horz" wrap="square" lIns="0" tIns="0" rIns="0" bIns="0" rtlCol="0" anchor="t" anchorCtr="0">
            <a:noAutofit/>
          </a:bodyPr>
          <a:lstStyle/>
          <a:p>
            <a:pPr marL="0" indent="0">
              <a:spcBef>
                <a:spcPts val="400"/>
              </a:spcBef>
              <a:buNone/>
            </a:pPr>
            <a:r>
              <a:rPr lang="fi" b="1" dirty="0"/>
              <a:t>Core, ydin</a:t>
            </a:r>
            <a:r>
              <a:rPr lang="fi" dirty="0"/>
              <a:t> = Ihmisen sisäinen maailma, pysyvän motivaation lähde. Oman ytimen (itsensä, motivaatiorakenteensa, tavoitteidensa) perinpohjainen tunteminen helpottaa päätösten tekemistä ja niissä pysymistä.</a:t>
            </a:r>
            <a:endParaRPr dirty="0"/>
          </a:p>
          <a:p>
            <a:pPr marL="0" indent="0">
              <a:spcBef>
                <a:spcPts val="400"/>
              </a:spcBef>
              <a:buNone/>
            </a:pPr>
            <a:r>
              <a:rPr lang="fi" b="1" dirty="0"/>
              <a:t>Yleinen terveys</a:t>
            </a:r>
            <a:r>
              <a:rPr lang="fi" dirty="0"/>
              <a:t> (terveydentila, akuutit vaivat, perimän ja elintapojen aiheuttamat riskitekijät)</a:t>
            </a:r>
            <a:endParaRPr dirty="0"/>
          </a:p>
          <a:p>
            <a:pPr marL="0" indent="0">
              <a:spcBef>
                <a:spcPts val="400"/>
              </a:spcBef>
              <a:buNone/>
            </a:pPr>
            <a:r>
              <a:rPr lang="fi" b="1" dirty="0"/>
              <a:t>Biomekaniikka </a:t>
            </a:r>
            <a:r>
              <a:rPr lang="fi" dirty="0"/>
              <a:t>(keho, tukirakenteet &amp; nivelet -&gt; liikkuvuus, keskivartalon tukilihakset)</a:t>
            </a:r>
            <a:endParaRPr dirty="0"/>
          </a:p>
          <a:p>
            <a:pPr marL="0" indent="0">
              <a:spcBef>
                <a:spcPts val="400"/>
              </a:spcBef>
              <a:buNone/>
            </a:pPr>
            <a:r>
              <a:rPr lang="fi" b="1" dirty="0"/>
              <a:t>Fyysinen aktiivisuus </a:t>
            </a:r>
            <a:r>
              <a:rPr lang="fi" dirty="0"/>
              <a:t>(perusliikunta, arkiaktiivisuus, urheilu)</a:t>
            </a:r>
            <a:endParaRPr dirty="0"/>
          </a:p>
          <a:p>
            <a:pPr marL="0" indent="0">
              <a:spcBef>
                <a:spcPts val="400"/>
              </a:spcBef>
              <a:buNone/>
            </a:pPr>
            <a:r>
              <a:rPr lang="fi" b="1" dirty="0"/>
              <a:t>Ravinto </a:t>
            </a:r>
            <a:r>
              <a:rPr lang="fi" dirty="0"/>
              <a:t>(ruokailutottumukset, ruokailurytmi)</a:t>
            </a:r>
            <a:endParaRPr dirty="0"/>
          </a:p>
          <a:p>
            <a:pPr marL="0" indent="0">
              <a:spcBef>
                <a:spcPts val="400"/>
              </a:spcBef>
              <a:buNone/>
            </a:pPr>
            <a:r>
              <a:rPr lang="fi" b="1" dirty="0"/>
              <a:t>Lepo</a:t>
            </a:r>
            <a:r>
              <a:rPr lang="fi" dirty="0"/>
              <a:t> (uni, palautuminen)</a:t>
            </a:r>
            <a:endParaRPr dirty="0"/>
          </a:p>
          <a:p>
            <a:pPr marL="0" indent="0">
              <a:spcBef>
                <a:spcPts val="400"/>
              </a:spcBef>
              <a:buNone/>
            </a:pPr>
            <a:r>
              <a:rPr lang="fi" b="1" dirty="0"/>
              <a:t>Henkinen energia </a:t>
            </a:r>
            <a:r>
              <a:rPr lang="fi" dirty="0"/>
              <a:t>(onnellisuus, koostuu sosiaalisesta ympäristöstä, työympäristöstä ja ihmisestä itsestään, aikaa joutenoloon ja pohdiskeluun)</a:t>
            </a:r>
            <a:endParaRPr dirty="0"/>
          </a:p>
          <a:p>
            <a:pPr marL="0" indent="0">
              <a:spcBef>
                <a:spcPts val="400"/>
              </a:spcBef>
              <a:buNone/>
            </a:pPr>
            <a:r>
              <a:rPr lang="fi-FI" dirty="0"/>
              <a:t>”Hyvinvointiteoriat eivät huomioi yksilöllisyyttä jokaisen ihmisen hyvinvointi koostuu eri tavoin”</a:t>
            </a:r>
            <a:endParaRPr dirty="0"/>
          </a:p>
          <a:p>
            <a:pPr marL="0" indent="0">
              <a:spcBef>
                <a:spcPts val="400"/>
              </a:spcBef>
              <a:buNone/>
            </a:pPr>
            <a:endParaRPr dirty="0"/>
          </a:p>
        </p:txBody>
      </p:sp>
      <p:pic>
        <p:nvPicPr>
          <p:cNvPr id="459" name="Google Shape;459;p54"/>
          <p:cNvPicPr preferRelativeResize="0"/>
          <p:nvPr/>
        </p:nvPicPr>
        <p:blipFill>
          <a:blip r:embed="rId3">
            <a:alphaModFix/>
          </a:blip>
          <a:stretch>
            <a:fillRect/>
          </a:stretch>
        </p:blipFill>
        <p:spPr>
          <a:xfrm>
            <a:off x="7662890" y="1557168"/>
            <a:ext cx="4379609" cy="5039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596B7E-391D-40B2-9FDB-9D6307453DE4}"/>
              </a:ext>
            </a:extLst>
          </p:cNvPr>
          <p:cNvSpPr>
            <a:spLocks noGrp="1"/>
          </p:cNvSpPr>
          <p:nvPr>
            <p:ph type="title"/>
          </p:nvPr>
        </p:nvSpPr>
        <p:spPr/>
        <p:txBody>
          <a:bodyPr>
            <a:normAutofit fontScale="90000"/>
          </a:bodyPr>
          <a:lstStyle/>
          <a:p>
            <a:r>
              <a:rPr lang="fi-FI" dirty="0"/>
              <a:t>POMM1130 Monialainen oppimiskokonaisuus muissa ympäristöissä tai koulussa</a:t>
            </a:r>
            <a:br>
              <a:rPr lang="fi-FI" dirty="0"/>
            </a:br>
            <a:endParaRPr lang="fi-FI" dirty="0"/>
          </a:p>
        </p:txBody>
      </p:sp>
      <p:sp>
        <p:nvSpPr>
          <p:cNvPr id="3" name="Sisällön paikkamerkki 2">
            <a:extLst>
              <a:ext uri="{FF2B5EF4-FFF2-40B4-BE49-F238E27FC236}">
                <a16:creationId xmlns:a16="http://schemas.microsoft.com/office/drawing/2014/main" id="{0BC0E621-77D2-42D8-B8DE-D6F2BD49BE03}"/>
              </a:ext>
            </a:extLst>
          </p:cNvPr>
          <p:cNvSpPr>
            <a:spLocks noGrp="1"/>
          </p:cNvSpPr>
          <p:nvPr>
            <p:ph idx="1"/>
          </p:nvPr>
        </p:nvSpPr>
        <p:spPr/>
        <p:txBody>
          <a:bodyPr>
            <a:normAutofit fontScale="62500" lnSpcReduction="20000"/>
          </a:bodyPr>
          <a:lstStyle/>
          <a:p>
            <a:pPr marL="0" indent="0">
              <a:buNone/>
            </a:pPr>
            <a:r>
              <a:rPr lang="fi-FI" sz="2400" dirty="0"/>
              <a:t>Kurssin käytyään opiskelija</a:t>
            </a:r>
          </a:p>
          <a:p>
            <a:pPr marL="0" indent="0">
              <a:buNone/>
            </a:pPr>
            <a:endParaRPr lang="fi-FI" sz="2400" dirty="0"/>
          </a:p>
          <a:p>
            <a:pPr>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suunnitella, toteuttaa ja arvioida monialaisen oppimiskokonaisuuden muussa ympäristössä tai</a:t>
            </a:r>
            <a:r>
              <a:rPr lang="fi-FI" sz="2400" dirty="0">
                <a:effectLst/>
                <a:ea typeface="Calibri" panose="020F0502020204030204" pitchFamily="34" charset="0"/>
                <a:cs typeface="Times New Roman" panose="02020603050405020304" pitchFamily="18" charset="0"/>
              </a:rPr>
              <a:t> koulukontekstissa</a:t>
            </a: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toimia rakentavasti ja aloitteellisesti yhteistyössä moniammatillisessa tiimissä</a:t>
            </a:r>
            <a:endParaRPr lang="fi-FI" sz="2400" dirty="0">
              <a:effectLst/>
              <a:ea typeface="Calibri" panose="020F0502020204030204" pitchFamily="34" charset="0"/>
              <a:cs typeface="Times New Roman" panose="02020603050405020304" pitchFamily="18" charset="0"/>
            </a:endParaRP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ottaa vastuun omasta ja muiden oppimisesta sekä </a:t>
            </a:r>
            <a:endParaRPr lang="fi-FI" sz="2400" dirty="0">
              <a:effectLst/>
              <a:ea typeface="Calibri" panose="020F0502020204030204" pitchFamily="34" charset="0"/>
              <a:cs typeface="Times New Roman" panose="02020603050405020304" pitchFamily="18" charset="0"/>
            </a:endParaRPr>
          </a:p>
          <a:p>
            <a:pPr algn="l">
              <a:lnSpc>
                <a:spcPct val="107000"/>
              </a:lnSpc>
              <a:spcAft>
                <a:spcPts val="800"/>
              </a:spcAft>
            </a:pPr>
            <a:r>
              <a:rPr lang="fi-FI" sz="2400" dirty="0">
                <a:solidFill>
                  <a:srgbClr val="000000"/>
                </a:solidFill>
                <a:effectLst/>
                <a:ea typeface="Calibri" panose="020F0502020204030204" pitchFamily="34" charset="0"/>
                <a:cs typeface="Times New Roman" panose="02020603050405020304" pitchFamily="18" charset="0"/>
              </a:rPr>
              <a:t>osaa reflektoida omaa oppimistaan.</a:t>
            </a:r>
          </a:p>
          <a:p>
            <a:pPr algn="l">
              <a:lnSpc>
                <a:spcPct val="107000"/>
              </a:lnSpc>
              <a:spcAft>
                <a:spcPts val="800"/>
              </a:spcAft>
            </a:pPr>
            <a:endParaRPr lang="fi-FI" sz="2400" dirty="0">
              <a:solidFill>
                <a:srgbClr val="000000"/>
              </a:solidFill>
              <a:ea typeface="Calibri" panose="020F0502020204030204" pitchFamily="34" charset="0"/>
              <a:cs typeface="Times New Roman" panose="02020603050405020304" pitchFamily="18" charset="0"/>
            </a:endParaRPr>
          </a:p>
          <a:p>
            <a:pPr marL="0" indent="0" algn="l">
              <a:lnSpc>
                <a:spcPct val="107000"/>
              </a:lnSpc>
              <a:spcAft>
                <a:spcPts val="800"/>
              </a:spcAft>
              <a:buNone/>
            </a:pPr>
            <a:r>
              <a:rPr lang="fi-FI" sz="2400" dirty="0">
                <a:solidFill>
                  <a:srgbClr val="000000"/>
                </a:solidFill>
                <a:effectLst/>
                <a:ea typeface="Calibri" panose="020F0502020204030204" pitchFamily="34" charset="0"/>
                <a:cs typeface="Times New Roman" panose="02020603050405020304" pitchFamily="18" charset="0"/>
              </a:rPr>
              <a:t>Opintoihin kuuluu demokertojen lisäksi itsenäisen työskentelyn/ryhmätyöskentelyn osuus tapaamiskertojen välillä annettujen tehtävien mukaisesti.</a:t>
            </a:r>
            <a:endParaRPr lang="fi-FI" sz="2400" dirty="0">
              <a:effectLst/>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793792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054A2C-F62A-4ED2-8DB3-D7693DFC81D8}"/>
              </a:ext>
            </a:extLst>
          </p:cNvPr>
          <p:cNvSpPr>
            <a:spLocks noGrp="1"/>
          </p:cNvSpPr>
          <p:nvPr>
            <p:ph type="title"/>
          </p:nvPr>
        </p:nvSpPr>
        <p:spPr>
          <a:xfrm>
            <a:off x="519072" y="371025"/>
            <a:ext cx="8596668" cy="1320800"/>
          </a:xfrm>
        </p:spPr>
        <p:txBody>
          <a:bodyPr/>
          <a:lstStyle/>
          <a:p>
            <a:r>
              <a:rPr lang="fi-FI" dirty="0"/>
              <a:t>Kurssin suorittaminen</a:t>
            </a:r>
          </a:p>
        </p:txBody>
      </p:sp>
      <p:pic>
        <p:nvPicPr>
          <p:cNvPr id="5" name="Sisällön paikkamerkki 4" descr="Kuva, joka sisältää kohteen ruoho, ulko, puu, kasvi&#10;&#10;Kuvaus luotu automaattisesti">
            <a:extLst>
              <a:ext uri="{FF2B5EF4-FFF2-40B4-BE49-F238E27FC236}">
                <a16:creationId xmlns:a16="http://schemas.microsoft.com/office/drawing/2014/main" id="{D4703A57-2483-4196-BBB3-D3C0A05B1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5412" y="1534027"/>
            <a:ext cx="5266197" cy="3949648"/>
          </a:xfrm>
        </p:spPr>
      </p:pic>
      <p:sp>
        <p:nvSpPr>
          <p:cNvPr id="7" name="Tekstiruutu 6">
            <a:extLst>
              <a:ext uri="{FF2B5EF4-FFF2-40B4-BE49-F238E27FC236}">
                <a16:creationId xmlns:a16="http://schemas.microsoft.com/office/drawing/2014/main" id="{3C1E8733-273F-43B2-9C77-7E37B4B38AB8}"/>
              </a:ext>
            </a:extLst>
          </p:cNvPr>
          <p:cNvSpPr txBox="1"/>
          <p:nvPr/>
        </p:nvSpPr>
        <p:spPr>
          <a:xfrm>
            <a:off x="360485" y="1534027"/>
            <a:ext cx="6232820" cy="3970318"/>
          </a:xfrm>
          <a:prstGeom prst="rect">
            <a:avLst/>
          </a:prstGeom>
          <a:noFill/>
        </p:spPr>
        <p:txBody>
          <a:bodyPr wrap="square" rtlCol="0">
            <a:spAutoFit/>
          </a:bodyPr>
          <a:lstStyle/>
          <a:p>
            <a:r>
              <a:rPr lang="fi-FI" dirty="0"/>
              <a:t>Kurssin suorittaakseen opiskelijan tulee osallistua aktiivisesti</a:t>
            </a:r>
          </a:p>
          <a:p>
            <a:endParaRPr lang="fi-FI" dirty="0"/>
          </a:p>
          <a:p>
            <a:pPr marL="285750" indent="-285750">
              <a:buFont typeface="Arial" panose="020B0604020202020204" pitchFamily="34" charset="0"/>
              <a:buChar char="•"/>
            </a:pPr>
            <a:r>
              <a:rPr lang="fi-FI" dirty="0"/>
              <a:t>demoille</a:t>
            </a:r>
          </a:p>
          <a:p>
            <a:pPr marL="285750" indent="-285750">
              <a:buFont typeface="Arial" panose="020B0604020202020204" pitchFamily="34" charset="0"/>
              <a:buChar char="•"/>
            </a:pPr>
            <a:r>
              <a:rPr lang="fi-FI" dirty="0"/>
              <a:t>annettujen osa-tehtävien tekemiseen</a:t>
            </a:r>
          </a:p>
          <a:p>
            <a:pPr marL="285750" indent="-285750">
              <a:buFont typeface="Arial" panose="020B0604020202020204" pitchFamily="34" charset="0"/>
              <a:buChar char="•"/>
            </a:pPr>
            <a:r>
              <a:rPr lang="fi-FI" dirty="0"/>
              <a:t>ryhmätyöskentelyyn</a:t>
            </a:r>
          </a:p>
          <a:p>
            <a:pPr marL="285750" indent="-285750">
              <a:buFont typeface="Arial" panose="020B0604020202020204" pitchFamily="34" charset="0"/>
              <a:buChar char="•"/>
            </a:pPr>
            <a:r>
              <a:rPr lang="fi-FI" dirty="0"/>
              <a:t>koulun hyvinvointiviikon toteuttamiseen ja</a:t>
            </a:r>
          </a:p>
          <a:p>
            <a:pPr marL="285750" indent="-285750">
              <a:buFont typeface="Arial" panose="020B0604020202020204" pitchFamily="34" charset="0"/>
              <a:buChar char="•"/>
            </a:pPr>
            <a:r>
              <a:rPr lang="fi-FI" dirty="0"/>
              <a:t>kurssin loppukoontiin.</a:t>
            </a:r>
          </a:p>
          <a:p>
            <a:endParaRPr lang="fi-FI" dirty="0"/>
          </a:p>
          <a:p>
            <a:endParaRPr lang="fi-FI" dirty="0"/>
          </a:p>
          <a:p>
            <a:r>
              <a:rPr lang="fi-FI" dirty="0"/>
              <a:t>Poissaolot</a:t>
            </a:r>
          </a:p>
          <a:p>
            <a:r>
              <a:rPr lang="fi-FI" dirty="0"/>
              <a:t>	- </a:t>
            </a:r>
            <a:r>
              <a:rPr lang="fi-FI" dirty="0" err="1"/>
              <a:t>max</a:t>
            </a:r>
            <a:r>
              <a:rPr lang="fi-FI" dirty="0"/>
              <a:t> 2 demoa</a:t>
            </a:r>
          </a:p>
          <a:p>
            <a:r>
              <a:rPr lang="fi-FI" dirty="0"/>
              <a:t>	- kouluviikon korvaus </a:t>
            </a:r>
            <a:r>
              <a:rPr lang="fi-FI" dirty="0">
                <a:sym typeface="Wingdings" panose="05000000000000000000" pitchFamily="2" charset="2"/>
              </a:rPr>
              <a:t> itsenäisesti 	hyvinvointipäivä itsenäisesti sovitussa luokassa</a:t>
            </a:r>
            <a:endParaRPr lang="fi-FI" dirty="0"/>
          </a:p>
        </p:txBody>
      </p:sp>
    </p:spTree>
    <p:extLst>
      <p:ext uri="{BB962C8B-B14F-4D97-AF65-F5344CB8AC3E}">
        <p14:creationId xmlns:p14="http://schemas.microsoft.com/office/powerpoint/2010/main" val="2613252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C45F6E-65BA-175D-2F21-15513425B495}"/>
              </a:ext>
            </a:extLst>
          </p:cNvPr>
          <p:cNvSpPr>
            <a:spLocks noGrp="1"/>
          </p:cNvSpPr>
          <p:nvPr>
            <p:ph type="title"/>
          </p:nvPr>
        </p:nvSpPr>
        <p:spPr/>
        <p:txBody>
          <a:bodyPr/>
          <a:lstStyle/>
          <a:p>
            <a:r>
              <a:rPr lang="fi-FI" dirty="0"/>
              <a:t>Ensi kerta?</a:t>
            </a:r>
          </a:p>
        </p:txBody>
      </p:sp>
      <p:sp>
        <p:nvSpPr>
          <p:cNvPr id="3" name="Sisällön paikkamerkki 2">
            <a:extLst>
              <a:ext uri="{FF2B5EF4-FFF2-40B4-BE49-F238E27FC236}">
                <a16:creationId xmlns:a16="http://schemas.microsoft.com/office/drawing/2014/main" id="{DFD3C549-1250-E7AF-46FC-3C2914F64CC5}"/>
              </a:ext>
            </a:extLst>
          </p:cNvPr>
          <p:cNvSpPr>
            <a:spLocks noGrp="1"/>
          </p:cNvSpPr>
          <p:nvPr>
            <p:ph idx="1"/>
          </p:nvPr>
        </p:nvSpPr>
        <p:spPr/>
        <p:txBody>
          <a:bodyPr/>
          <a:lstStyle/>
          <a:p>
            <a:r>
              <a:rPr lang="fi-FI" dirty="0"/>
              <a:t>Kotitehtävä </a:t>
            </a:r>
            <a:r>
              <a:rPr lang="fi-FI" dirty="0">
                <a:sym typeface="Wingdings" panose="05000000000000000000" pitchFamily="2" charset="2"/>
              </a:rPr>
              <a:t> valmistaudu ensikertaan lukemalla ennakkoon lukuläksyt, läksyartikkelit löytyvät </a:t>
            </a:r>
            <a:r>
              <a:rPr lang="fi-FI" dirty="0" err="1">
                <a:sym typeface="Wingdings" panose="05000000000000000000" pitchFamily="2" charset="2"/>
              </a:rPr>
              <a:t>peda.netin</a:t>
            </a:r>
            <a:r>
              <a:rPr lang="fi-FI" dirty="0">
                <a:sym typeface="Wingdings" panose="05000000000000000000" pitchFamily="2" charset="2"/>
              </a:rPr>
              <a:t> aikataulukosta.</a:t>
            </a:r>
          </a:p>
          <a:p>
            <a:endParaRPr lang="fi-FI" dirty="0"/>
          </a:p>
          <a:p>
            <a:r>
              <a:rPr lang="fi-FI" dirty="0"/>
              <a:t>Ensi kerralla liikumme kampusalueella rastitehtävien parissa, varustaudu siis sään mukaisesti ulkoiluun sopivilla vaatteilla ja kengillä.</a:t>
            </a:r>
          </a:p>
          <a:p>
            <a:endParaRPr lang="fi-FI" dirty="0"/>
          </a:p>
          <a:p>
            <a:r>
              <a:rPr lang="fi-FI" dirty="0"/>
              <a:t>Lataa puhelimeesi valmiiksi Action </a:t>
            </a:r>
            <a:r>
              <a:rPr lang="fi-FI" dirty="0" err="1"/>
              <a:t>Track</a:t>
            </a:r>
            <a:r>
              <a:rPr lang="fi-FI" dirty="0"/>
              <a:t> –sovellus ja varmista, että kännykässä on riittävästi virtaa. Ryhmässä vähintään yhdellä täytyy olla sovellus käytettävissä</a:t>
            </a:r>
          </a:p>
        </p:txBody>
      </p:sp>
    </p:spTree>
    <p:extLst>
      <p:ext uri="{BB962C8B-B14F-4D97-AF65-F5344CB8AC3E}">
        <p14:creationId xmlns:p14="http://schemas.microsoft.com/office/powerpoint/2010/main" val="385995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4383F1-486A-8074-C053-B12BFCCA4819}"/>
              </a:ext>
            </a:extLst>
          </p:cNvPr>
          <p:cNvSpPr>
            <a:spLocks noGrp="1"/>
          </p:cNvSpPr>
          <p:nvPr>
            <p:ph type="title"/>
          </p:nvPr>
        </p:nvSpPr>
        <p:spPr>
          <a:xfrm>
            <a:off x="674403" y="156237"/>
            <a:ext cx="8596668" cy="660400"/>
          </a:xfrm>
        </p:spPr>
        <p:txBody>
          <a:bodyPr/>
          <a:lstStyle/>
          <a:p>
            <a:r>
              <a:rPr lang="fi-FI" dirty="0"/>
              <a:t>Lähteitä…</a:t>
            </a:r>
          </a:p>
        </p:txBody>
      </p:sp>
      <p:sp>
        <p:nvSpPr>
          <p:cNvPr id="3" name="Sisällön paikkamerkki 2">
            <a:extLst>
              <a:ext uri="{FF2B5EF4-FFF2-40B4-BE49-F238E27FC236}">
                <a16:creationId xmlns:a16="http://schemas.microsoft.com/office/drawing/2014/main" id="{67C93A71-DC0A-16CD-ADF1-6F749C488E83}"/>
              </a:ext>
            </a:extLst>
          </p:cNvPr>
          <p:cNvSpPr>
            <a:spLocks noGrp="1"/>
          </p:cNvSpPr>
          <p:nvPr>
            <p:ph idx="1"/>
          </p:nvPr>
        </p:nvSpPr>
        <p:spPr>
          <a:xfrm>
            <a:off x="674403" y="816637"/>
            <a:ext cx="10034628" cy="5885126"/>
          </a:xfrm>
        </p:spPr>
        <p:txBody>
          <a:bodyPr>
            <a:normAutofit fontScale="25000" lnSpcReduction="20000"/>
          </a:bodyPr>
          <a:lstStyle/>
          <a:p>
            <a:pPr marL="0" indent="0">
              <a:lnSpc>
                <a:spcPct val="120000"/>
              </a:lnSpc>
              <a:spcAft>
                <a:spcPts val="800"/>
              </a:spcAft>
              <a:buNone/>
            </a:pPr>
            <a:r>
              <a:rPr lang="en-GB" sz="4400" b="1" dirty="0" err="1">
                <a:solidFill>
                  <a:srgbClr val="303030"/>
                </a:solidFill>
                <a:effectLst/>
                <a:ea typeface="Times New Roman" panose="02020603050405020304" pitchFamily="18" charset="0"/>
                <a:cs typeface="Times New Roman" panose="02020603050405020304" pitchFamily="18" charset="0"/>
              </a:rPr>
              <a:t>Allardt</a:t>
            </a:r>
            <a:r>
              <a:rPr lang="en-GB" sz="4400" b="1" dirty="0">
                <a:solidFill>
                  <a:srgbClr val="303030"/>
                </a:solidFill>
                <a:effectLst/>
                <a:ea typeface="Times New Roman" panose="02020603050405020304" pitchFamily="18" charset="0"/>
                <a:cs typeface="Times New Roman" panose="02020603050405020304" pitchFamily="18" charset="0"/>
              </a:rPr>
              <a:t>,</a:t>
            </a:r>
            <a:r>
              <a:rPr lang="en-GB" sz="4400" dirty="0">
                <a:solidFill>
                  <a:srgbClr val="303030"/>
                </a:solidFill>
                <a:effectLst/>
                <a:ea typeface="Times New Roman" panose="02020603050405020304" pitchFamily="18" charset="0"/>
                <a:cs typeface="Times New Roman" panose="02020603050405020304" pitchFamily="18" charset="0"/>
              </a:rPr>
              <a:t> Erik (1993). Having, loving, being: an alternative to the Swedish model of welfare research. </a:t>
            </a:r>
            <a:r>
              <a:rPr lang="en-GB" sz="4400" dirty="0" err="1">
                <a:solidFill>
                  <a:srgbClr val="303030"/>
                </a:solidFill>
                <a:effectLst/>
                <a:ea typeface="Times New Roman" panose="02020603050405020304" pitchFamily="18" charset="0"/>
                <a:cs typeface="Times New Roman" panose="02020603050405020304" pitchFamily="18" charset="0"/>
              </a:rPr>
              <a:t>Teoksessa</a:t>
            </a:r>
            <a:r>
              <a:rPr lang="en-GB" sz="4400" dirty="0">
                <a:solidFill>
                  <a:srgbClr val="303030"/>
                </a:solidFill>
                <a:effectLst/>
                <a:ea typeface="Times New Roman" panose="02020603050405020304" pitchFamily="18" charset="0"/>
                <a:cs typeface="Times New Roman" panose="02020603050405020304" pitchFamily="18" charset="0"/>
              </a:rPr>
              <a:t> Nussbaum &amp; Sen (</a:t>
            </a:r>
            <a:r>
              <a:rPr lang="en-GB" sz="4400" dirty="0" err="1">
                <a:solidFill>
                  <a:srgbClr val="303030"/>
                </a:solidFill>
                <a:effectLst/>
                <a:ea typeface="Times New Roman" panose="02020603050405020304" pitchFamily="18" charset="0"/>
                <a:cs typeface="Times New Roman" panose="02020603050405020304" pitchFamily="18" charset="0"/>
              </a:rPr>
              <a:t>toim</a:t>
            </a:r>
            <a:r>
              <a:rPr lang="en-GB" sz="4400" dirty="0">
                <a:solidFill>
                  <a:srgbClr val="303030"/>
                </a:solidFill>
                <a:effectLst/>
                <a:ea typeface="Times New Roman" panose="02020603050405020304" pitchFamily="18" charset="0"/>
                <a:cs typeface="Times New Roman" panose="02020603050405020304" pitchFamily="18" charset="0"/>
              </a:rPr>
              <a:t>.) The Quality of Life. Clarendon Press, Oxford.</a:t>
            </a:r>
          </a:p>
          <a:p>
            <a:pPr marL="0" indent="0" algn="l">
              <a:lnSpc>
                <a:spcPct val="120000"/>
              </a:lnSpc>
              <a:buNone/>
            </a:pPr>
            <a:r>
              <a:rPr lang="fi-FI" sz="4400" b="1" i="0" u="none" strike="noStrike" baseline="0" dirty="0">
                <a:solidFill>
                  <a:srgbClr val="000000"/>
                </a:solidFill>
              </a:rPr>
              <a:t>Allardt</a:t>
            </a:r>
            <a:r>
              <a:rPr lang="fi-FI" sz="4400" b="0" i="0" u="none" strike="noStrike" baseline="0" dirty="0">
                <a:solidFill>
                  <a:srgbClr val="000000"/>
                </a:solidFill>
              </a:rPr>
              <a:t>, Erik (1996). Hyvinvointitutkimus ja elämänpolitiikka. Janus (3) 1996, 224-241. </a:t>
            </a:r>
            <a:endParaRPr lang="fi-FI" sz="4400" dirty="0">
              <a:effectLst/>
              <a:ea typeface="Calibri" panose="020F0502020204030204" pitchFamily="34" charset="0"/>
              <a:cs typeface="Times New Roman" panose="02020603050405020304" pitchFamily="18" charset="0"/>
            </a:endParaRPr>
          </a:p>
          <a:p>
            <a:pPr marL="0" indent="0">
              <a:lnSpc>
                <a:spcPct val="120000"/>
              </a:lnSpc>
              <a:spcAft>
                <a:spcPts val="800"/>
              </a:spcAft>
              <a:buNone/>
            </a:pPr>
            <a:r>
              <a:rPr lang="en-US" sz="4400" b="1" i="0" u="none" strike="noStrike" baseline="0" dirty="0">
                <a:solidFill>
                  <a:srgbClr val="000000"/>
                </a:solidFill>
              </a:rPr>
              <a:t>Hettler</a:t>
            </a:r>
            <a:r>
              <a:rPr lang="en-US" sz="4400" b="0" i="0" u="none" strike="noStrike" baseline="0" dirty="0">
                <a:solidFill>
                  <a:srgbClr val="000000"/>
                </a:solidFill>
              </a:rPr>
              <a:t>, Bill (1976). The Six Dimensions of Wellness Model. National Wellness Institute.</a:t>
            </a:r>
          </a:p>
          <a:p>
            <a:pPr marL="0" indent="0">
              <a:lnSpc>
                <a:spcPct val="120000"/>
              </a:lnSpc>
              <a:spcAft>
                <a:spcPts val="800"/>
              </a:spcAft>
              <a:buNone/>
            </a:pPr>
            <a:r>
              <a:rPr lang="en-US" sz="4400" b="1" dirty="0" err="1">
                <a:solidFill>
                  <a:srgbClr val="000000"/>
                </a:solidFill>
              </a:rPr>
              <a:t>Hukkanen</a:t>
            </a:r>
            <a:r>
              <a:rPr lang="en-US" sz="4400" dirty="0">
                <a:solidFill>
                  <a:srgbClr val="000000"/>
                </a:solidFill>
              </a:rPr>
              <a:t>, Sanna (2021). </a:t>
            </a:r>
            <a:r>
              <a:rPr lang="en-US" sz="4400" dirty="0" err="1">
                <a:solidFill>
                  <a:srgbClr val="000000"/>
                </a:solidFill>
              </a:rPr>
              <a:t>Savonian</a:t>
            </a:r>
            <a:r>
              <a:rPr lang="en-US" sz="4400" dirty="0">
                <a:solidFill>
                  <a:srgbClr val="000000"/>
                </a:solidFill>
              </a:rPr>
              <a:t> </a:t>
            </a:r>
            <a:r>
              <a:rPr lang="en-US" sz="4400" dirty="0" err="1">
                <a:solidFill>
                  <a:srgbClr val="000000"/>
                </a:solidFill>
              </a:rPr>
              <a:t>hyvinvoinnin</a:t>
            </a:r>
            <a:r>
              <a:rPr lang="en-US" sz="4400" dirty="0">
                <a:solidFill>
                  <a:srgbClr val="000000"/>
                </a:solidFill>
              </a:rPr>
              <a:t> </a:t>
            </a:r>
            <a:r>
              <a:rPr lang="en-US" sz="4400" dirty="0" err="1">
                <a:solidFill>
                  <a:srgbClr val="000000"/>
                </a:solidFill>
              </a:rPr>
              <a:t>vuosikello</a:t>
            </a:r>
            <a:r>
              <a:rPr lang="en-US" sz="4400" dirty="0">
                <a:solidFill>
                  <a:srgbClr val="000000"/>
                </a:solidFill>
              </a:rPr>
              <a:t>. </a:t>
            </a:r>
            <a:r>
              <a:rPr lang="en-US" sz="4400" dirty="0" err="1">
                <a:solidFill>
                  <a:srgbClr val="000000"/>
                </a:solidFill>
              </a:rPr>
              <a:t>Savonia-ammattikorkeakoulun</a:t>
            </a:r>
            <a:r>
              <a:rPr lang="en-US" sz="4400" dirty="0">
                <a:solidFill>
                  <a:srgbClr val="000000"/>
                </a:solidFill>
              </a:rPr>
              <a:t> </a:t>
            </a:r>
            <a:r>
              <a:rPr lang="en-US" sz="4400" dirty="0" err="1">
                <a:solidFill>
                  <a:srgbClr val="000000"/>
                </a:solidFill>
              </a:rPr>
              <a:t>opinnäytetyö</a:t>
            </a:r>
            <a:r>
              <a:rPr lang="en-US" sz="4400" dirty="0">
                <a:solidFill>
                  <a:srgbClr val="000000"/>
                </a:solidFill>
              </a:rPr>
              <a:t>.</a:t>
            </a:r>
          </a:p>
          <a:p>
            <a:pPr marL="0" indent="0">
              <a:lnSpc>
                <a:spcPct val="120000"/>
              </a:lnSpc>
              <a:spcAft>
                <a:spcPts val="800"/>
              </a:spcAft>
              <a:buNone/>
            </a:pPr>
            <a:r>
              <a:rPr lang="en-US" sz="4400" b="0" i="0" u="none" strike="noStrike" baseline="0" dirty="0">
                <a:solidFill>
                  <a:srgbClr val="000000"/>
                </a:solidFill>
              </a:rPr>
              <a:t>Jyväskylän </a:t>
            </a:r>
            <a:r>
              <a:rPr lang="en-US" sz="4400" b="0" i="0" u="none" strike="noStrike" baseline="0" dirty="0" err="1">
                <a:solidFill>
                  <a:srgbClr val="000000"/>
                </a:solidFill>
              </a:rPr>
              <a:t>kaupungin</a:t>
            </a:r>
            <a:r>
              <a:rPr lang="en-US" sz="4400" b="0" i="0" u="none" strike="noStrike" baseline="0" dirty="0">
                <a:solidFill>
                  <a:srgbClr val="000000"/>
                </a:solidFill>
              </a:rPr>
              <a:t> </a:t>
            </a:r>
            <a:r>
              <a:rPr lang="en-US" sz="4400" b="0" i="0" u="none" strike="noStrike" baseline="0" dirty="0" err="1">
                <a:solidFill>
                  <a:srgbClr val="000000"/>
                </a:solidFill>
              </a:rPr>
              <a:t>perusopetuksen</a:t>
            </a:r>
            <a:r>
              <a:rPr lang="en-US" sz="4400" b="0" i="0" u="none" strike="noStrike" baseline="0" dirty="0">
                <a:solidFill>
                  <a:srgbClr val="000000"/>
                </a:solidFill>
              </a:rPr>
              <a:t> </a:t>
            </a:r>
            <a:r>
              <a:rPr lang="en-US" sz="4400" b="0" i="0" u="none" strike="noStrike" baseline="0" dirty="0" err="1">
                <a:solidFill>
                  <a:srgbClr val="000000"/>
                </a:solidFill>
              </a:rPr>
              <a:t>hyvinvoinnin</a:t>
            </a:r>
            <a:r>
              <a:rPr lang="en-US" sz="4400" b="0" i="0" u="none" strike="noStrike" baseline="0" dirty="0">
                <a:solidFill>
                  <a:srgbClr val="000000"/>
                </a:solidFill>
              </a:rPr>
              <a:t> </a:t>
            </a:r>
            <a:r>
              <a:rPr lang="en-US" sz="4400" b="0" i="0" u="none" strike="noStrike" baseline="0" dirty="0" err="1">
                <a:solidFill>
                  <a:srgbClr val="000000"/>
                </a:solidFill>
              </a:rPr>
              <a:t>vuosikello</a:t>
            </a:r>
            <a:r>
              <a:rPr lang="en-US" sz="4400" b="0" i="0" u="none" strike="noStrike" baseline="0" dirty="0">
                <a:solidFill>
                  <a:srgbClr val="000000"/>
                </a:solidFill>
              </a:rPr>
              <a:t> (peda</a:t>
            </a:r>
            <a:r>
              <a:rPr lang="en-US" sz="4400" dirty="0">
                <a:solidFill>
                  <a:srgbClr val="000000"/>
                </a:solidFill>
              </a:rPr>
              <a:t>.net)</a:t>
            </a:r>
            <a:endParaRPr lang="en-US" sz="4400" b="0" i="0" u="none" strike="noStrike" baseline="0" dirty="0">
              <a:solidFill>
                <a:srgbClr val="000000"/>
              </a:solidFill>
            </a:endParaRPr>
          </a:p>
          <a:p>
            <a:pPr marL="0" indent="0">
              <a:lnSpc>
                <a:spcPct val="120000"/>
              </a:lnSpc>
              <a:spcAft>
                <a:spcPts val="800"/>
              </a:spcAft>
              <a:buNone/>
            </a:pPr>
            <a:r>
              <a:rPr lang="fi-FI" sz="4400" b="1" i="0" u="none" strike="noStrike" baseline="0" dirty="0">
                <a:solidFill>
                  <a:srgbClr val="000000"/>
                </a:solidFill>
              </a:rPr>
              <a:t>Leskinen</a:t>
            </a:r>
            <a:r>
              <a:rPr lang="fi-FI" sz="4400" b="0" i="0" u="none" strike="noStrike" baseline="0" dirty="0">
                <a:solidFill>
                  <a:srgbClr val="000000"/>
                </a:solidFill>
              </a:rPr>
              <a:t>, Tomi &amp; </a:t>
            </a:r>
            <a:r>
              <a:rPr lang="fi-FI" sz="4400" b="0" i="0" u="none" strike="noStrike" baseline="0" dirty="0" err="1">
                <a:solidFill>
                  <a:srgbClr val="000000"/>
                </a:solidFill>
              </a:rPr>
              <a:t>Hult</a:t>
            </a:r>
            <a:r>
              <a:rPr lang="fi-FI" sz="4400" b="0" i="0" u="none" strike="noStrike" baseline="0" dirty="0">
                <a:solidFill>
                  <a:srgbClr val="000000"/>
                </a:solidFill>
              </a:rPr>
              <a:t>, Hanna-Maria (2010). Kokonaisvaltainen hyvinvointi. Kristallisoi toimintasi. Saavuta tavoitteesi. Helsinki: Tammi.</a:t>
            </a:r>
          </a:p>
          <a:p>
            <a:pPr marL="0" indent="0">
              <a:lnSpc>
                <a:spcPct val="120000"/>
              </a:lnSpc>
              <a:spcAft>
                <a:spcPts val="800"/>
              </a:spcAft>
              <a:buNone/>
            </a:pPr>
            <a:r>
              <a:rPr lang="fi-FI" sz="4400" b="1" dirty="0">
                <a:solidFill>
                  <a:srgbClr val="303030"/>
                </a:solidFill>
                <a:effectLst/>
                <a:ea typeface="Times New Roman" panose="02020603050405020304" pitchFamily="18" charset="0"/>
                <a:cs typeface="Times New Roman" panose="02020603050405020304" pitchFamily="18" charset="0"/>
              </a:rPr>
              <a:t>Moisio,</a:t>
            </a:r>
            <a:r>
              <a:rPr lang="fi-FI" sz="4400" dirty="0">
                <a:solidFill>
                  <a:srgbClr val="303030"/>
                </a:solidFill>
                <a:effectLst/>
                <a:ea typeface="Times New Roman" panose="02020603050405020304" pitchFamily="18" charset="0"/>
                <a:cs typeface="Times New Roman" panose="02020603050405020304" pitchFamily="18" charset="0"/>
              </a:rPr>
              <a:t> P ym. (toim.) (2008). Suomalaisten hyvinvointi. Stakes.</a:t>
            </a:r>
          </a:p>
          <a:p>
            <a:pPr marL="0" indent="0" algn="l">
              <a:lnSpc>
                <a:spcPct val="120000"/>
              </a:lnSpc>
              <a:buNone/>
            </a:pPr>
            <a:r>
              <a:rPr lang="fi-FI" sz="4400" b="1" i="0" u="none" strike="noStrike" baseline="0" dirty="0">
                <a:solidFill>
                  <a:srgbClr val="000000"/>
                </a:solidFill>
              </a:rPr>
              <a:t>Opetushallitus</a:t>
            </a:r>
            <a:r>
              <a:rPr lang="fi-FI" sz="4400" b="0" i="0" u="none" strike="noStrike" baseline="0" dirty="0">
                <a:solidFill>
                  <a:srgbClr val="000000"/>
                </a:solidFill>
              </a:rPr>
              <a:t> 2021. </a:t>
            </a:r>
            <a:r>
              <a:rPr lang="fi-FI" sz="4400" b="0" i="0" u="none" strike="noStrike" baseline="0" dirty="0" err="1">
                <a:solidFill>
                  <a:srgbClr val="000000"/>
                </a:solidFill>
              </a:rPr>
              <a:t>Aristoteellinen</a:t>
            </a:r>
            <a:r>
              <a:rPr lang="fi-FI" sz="4400" b="0" i="0" u="none" strike="noStrike" baseline="0" dirty="0">
                <a:solidFill>
                  <a:srgbClr val="000000"/>
                </a:solidFill>
              </a:rPr>
              <a:t> etiikka. Miina ja Ville opettajan aineisto. </a:t>
            </a:r>
          </a:p>
          <a:p>
            <a:pPr marL="0" indent="0" algn="l">
              <a:lnSpc>
                <a:spcPct val="120000"/>
              </a:lnSpc>
              <a:buNone/>
            </a:pPr>
            <a:r>
              <a:rPr lang="fi-FI" sz="4400" b="0" i="0" u="none" strike="noStrike" baseline="0" dirty="0">
                <a:solidFill>
                  <a:srgbClr val="000000"/>
                </a:solidFill>
              </a:rPr>
              <a:t>https://www.oph.fi/fi/oppimateriaali/miina-ja-ville-opettajan-oppaita/tiedollista-taustaa-ja-aineis-toja/aristoteelinen.</a:t>
            </a:r>
            <a:endParaRPr lang="fi-FI" sz="4400" b="1" i="0" u="none" strike="noStrike" baseline="0" dirty="0">
              <a:solidFill>
                <a:srgbClr val="000000"/>
              </a:solidFill>
            </a:endParaRPr>
          </a:p>
          <a:p>
            <a:pPr marL="0" indent="0" algn="l">
              <a:lnSpc>
                <a:spcPct val="120000"/>
              </a:lnSpc>
              <a:buNone/>
            </a:pPr>
            <a:r>
              <a:rPr lang="fi-FI" sz="4400" b="1" i="0" u="none" strike="noStrike" baseline="0" dirty="0">
                <a:solidFill>
                  <a:srgbClr val="000000"/>
                </a:solidFill>
              </a:rPr>
              <a:t>Perusopetuksen opetussuunnitelman perusteet 2014.</a:t>
            </a:r>
          </a:p>
          <a:p>
            <a:pPr marL="0" indent="0">
              <a:lnSpc>
                <a:spcPct val="120000"/>
              </a:lnSpc>
              <a:buNone/>
            </a:pPr>
            <a:r>
              <a:rPr lang="fi-FI" sz="4400" b="1" dirty="0"/>
              <a:t>Saari,</a:t>
            </a:r>
            <a:r>
              <a:rPr lang="fi-FI" sz="4400" dirty="0"/>
              <a:t> Juho (toim.) (2011). Hyvinvointi Suomalaisen yhteiskunnan perusta. Gaudeamus, Helsinki </a:t>
            </a:r>
            <a:r>
              <a:rPr lang="fi-FI" sz="4400" dirty="0" err="1"/>
              <a:t>University</a:t>
            </a:r>
            <a:r>
              <a:rPr lang="fi-FI" sz="4400" dirty="0"/>
              <a:t> Press.</a:t>
            </a:r>
            <a:endParaRPr lang="fi-FI" sz="4400" b="1" i="0" u="none" strike="noStrike" baseline="0" dirty="0">
              <a:solidFill>
                <a:srgbClr val="000000"/>
              </a:solidFill>
            </a:endParaRPr>
          </a:p>
          <a:p>
            <a:pPr marL="0" indent="0" algn="l">
              <a:lnSpc>
                <a:spcPct val="120000"/>
              </a:lnSpc>
              <a:buNone/>
            </a:pPr>
            <a:r>
              <a:rPr lang="fi-FI" sz="4400" b="1" i="0" u="none" strike="noStrike" baseline="0" dirty="0">
                <a:solidFill>
                  <a:srgbClr val="000000"/>
                </a:solidFill>
              </a:rPr>
              <a:t>Saari, </a:t>
            </a:r>
            <a:r>
              <a:rPr lang="fi-FI" sz="4400" i="0" u="none" strike="noStrike" baseline="0" dirty="0">
                <a:solidFill>
                  <a:srgbClr val="000000"/>
                </a:solidFill>
              </a:rPr>
              <a:t>Oskari (2015). Aki </a:t>
            </a:r>
            <a:r>
              <a:rPr lang="fi-FI" sz="4400" i="0" u="none" strike="noStrike" baseline="0" dirty="0" err="1">
                <a:solidFill>
                  <a:srgbClr val="000000"/>
                </a:solidFill>
              </a:rPr>
              <a:t>Hintsa</a:t>
            </a:r>
            <a:r>
              <a:rPr lang="fi-FI" sz="4400" i="0" u="none" strike="noStrike" baseline="0" dirty="0">
                <a:solidFill>
                  <a:srgbClr val="000000"/>
                </a:solidFill>
              </a:rPr>
              <a:t> Voittamisen anatomia. Helsinki, WSOY.</a:t>
            </a:r>
          </a:p>
          <a:p>
            <a:pPr marL="0" indent="0" algn="l">
              <a:lnSpc>
                <a:spcPct val="120000"/>
              </a:lnSpc>
              <a:buNone/>
            </a:pPr>
            <a:r>
              <a:rPr lang="fi-FI" sz="4400" b="1" dirty="0">
                <a:solidFill>
                  <a:srgbClr val="000000"/>
                </a:solidFill>
              </a:rPr>
              <a:t>Saari, </a:t>
            </a:r>
            <a:r>
              <a:rPr lang="fi-FI" sz="4400" dirty="0">
                <a:solidFill>
                  <a:srgbClr val="000000"/>
                </a:solidFill>
              </a:rPr>
              <a:t>Oskari</a:t>
            </a:r>
            <a:r>
              <a:rPr lang="fi-FI" sz="4400" b="1" dirty="0">
                <a:solidFill>
                  <a:srgbClr val="000000"/>
                </a:solidFill>
              </a:rPr>
              <a:t> </a:t>
            </a:r>
            <a:r>
              <a:rPr lang="fi-FI" sz="4400" dirty="0">
                <a:solidFill>
                  <a:srgbClr val="000000"/>
                </a:solidFill>
              </a:rPr>
              <a:t>(2021). Aki </a:t>
            </a:r>
            <a:r>
              <a:rPr lang="fi-FI" sz="4400" dirty="0" err="1">
                <a:solidFill>
                  <a:srgbClr val="000000"/>
                </a:solidFill>
              </a:rPr>
              <a:t>Hintsa</a:t>
            </a:r>
            <a:r>
              <a:rPr lang="fi-FI" sz="4400" dirty="0">
                <a:solidFill>
                  <a:srgbClr val="000000"/>
                </a:solidFill>
              </a:rPr>
              <a:t> Tänään olen elossa. Kuolevan miehen päiväkirja. Helsinki, WSOY.</a:t>
            </a:r>
          </a:p>
          <a:p>
            <a:pPr marL="0" indent="0">
              <a:lnSpc>
                <a:spcPct val="120000"/>
              </a:lnSpc>
              <a:buNone/>
            </a:pPr>
            <a:r>
              <a:rPr lang="en-US" sz="4400" b="1" dirty="0" err="1">
                <a:solidFill>
                  <a:srgbClr val="222222"/>
                </a:solidFill>
                <a:effectLst/>
                <a:ea typeface="Calibri" panose="020F0502020204030204" pitchFamily="34" charset="0"/>
              </a:rPr>
              <a:t>Suldo</a:t>
            </a:r>
            <a:r>
              <a:rPr lang="en-US" sz="4400" b="1" dirty="0">
                <a:solidFill>
                  <a:srgbClr val="222222"/>
                </a:solidFill>
                <a:effectLst/>
                <a:ea typeface="Calibri" panose="020F0502020204030204" pitchFamily="34" charset="0"/>
              </a:rPr>
              <a:t>, S. M., &amp; Shaffer, E. J. </a:t>
            </a:r>
            <a:r>
              <a:rPr lang="en-US" sz="4400" dirty="0">
                <a:solidFill>
                  <a:srgbClr val="222222"/>
                </a:solidFill>
                <a:effectLst/>
                <a:ea typeface="Calibri" panose="020F0502020204030204" pitchFamily="34" charset="0"/>
              </a:rPr>
              <a:t>(2008). Looking beyond psychopathology: The dual-factor model of mental health in youth. </a:t>
            </a:r>
            <a:r>
              <a:rPr lang="fi-FI" sz="4400" i="1" dirty="0">
                <a:solidFill>
                  <a:srgbClr val="222222"/>
                </a:solidFill>
                <a:effectLst/>
                <a:ea typeface="Calibri" panose="020F0502020204030204" pitchFamily="34" charset="0"/>
              </a:rPr>
              <a:t>School </a:t>
            </a:r>
            <a:r>
              <a:rPr lang="fi-FI" sz="4400" i="1" dirty="0" err="1">
                <a:solidFill>
                  <a:srgbClr val="222222"/>
                </a:solidFill>
                <a:effectLst/>
                <a:ea typeface="Calibri" panose="020F0502020204030204" pitchFamily="34" charset="0"/>
              </a:rPr>
              <a:t>Psychology</a:t>
            </a:r>
            <a:r>
              <a:rPr lang="fi-FI" sz="4400" i="1" dirty="0">
                <a:solidFill>
                  <a:srgbClr val="222222"/>
                </a:solidFill>
                <a:effectLst/>
                <a:ea typeface="Calibri" panose="020F0502020204030204" pitchFamily="34" charset="0"/>
              </a:rPr>
              <a:t> </a:t>
            </a:r>
            <a:r>
              <a:rPr lang="fi-FI" sz="4400" i="1" dirty="0" err="1">
                <a:solidFill>
                  <a:srgbClr val="222222"/>
                </a:solidFill>
                <a:effectLst/>
                <a:ea typeface="Calibri" panose="020F0502020204030204" pitchFamily="34" charset="0"/>
              </a:rPr>
              <a:t>Review</a:t>
            </a:r>
            <a:r>
              <a:rPr lang="fi-FI" sz="4400" dirty="0">
                <a:solidFill>
                  <a:srgbClr val="222222"/>
                </a:solidFill>
                <a:effectLst/>
                <a:ea typeface="Calibri" panose="020F0502020204030204" pitchFamily="34" charset="0"/>
              </a:rPr>
              <a:t>, </a:t>
            </a:r>
            <a:r>
              <a:rPr lang="fi-FI" sz="4400" i="1" dirty="0">
                <a:solidFill>
                  <a:srgbClr val="222222"/>
                </a:solidFill>
                <a:effectLst/>
                <a:ea typeface="Calibri" panose="020F0502020204030204" pitchFamily="34" charset="0"/>
              </a:rPr>
              <a:t>37</a:t>
            </a:r>
            <a:r>
              <a:rPr lang="fi-FI" sz="4400" dirty="0">
                <a:solidFill>
                  <a:srgbClr val="222222"/>
                </a:solidFill>
                <a:effectLst/>
                <a:ea typeface="Calibri" panose="020F0502020204030204" pitchFamily="34" charset="0"/>
              </a:rPr>
              <a:t>(1), 52-68.</a:t>
            </a:r>
            <a:endParaRPr lang="fi-FI" sz="4400" b="1" i="0" u="none" strike="noStrike" baseline="0" dirty="0">
              <a:solidFill>
                <a:srgbClr val="000000"/>
              </a:solidFill>
            </a:endParaRPr>
          </a:p>
          <a:p>
            <a:pPr marL="0" indent="0" algn="l">
              <a:lnSpc>
                <a:spcPct val="120000"/>
              </a:lnSpc>
              <a:buNone/>
            </a:pPr>
            <a:r>
              <a:rPr lang="fi-FI" sz="4400" b="1" i="0" u="none" strike="noStrike" baseline="0" dirty="0">
                <a:solidFill>
                  <a:srgbClr val="000000"/>
                </a:solidFill>
              </a:rPr>
              <a:t>THL</a:t>
            </a:r>
            <a:r>
              <a:rPr lang="fi-FI" sz="4400" b="0" i="0" u="none" strike="noStrike" baseline="0" dirty="0">
                <a:solidFill>
                  <a:srgbClr val="000000"/>
                </a:solidFill>
              </a:rPr>
              <a:t> 2020. Hyvinvointi. Verkkojulkaisu. Terveyden- ja hyvinvoinnin laitos. Päivitetty 4.9.2020. </a:t>
            </a:r>
          </a:p>
          <a:p>
            <a:pPr marL="0" indent="0" algn="l">
              <a:lnSpc>
                <a:spcPct val="120000"/>
              </a:lnSpc>
              <a:buNone/>
            </a:pPr>
            <a:r>
              <a:rPr lang="fi-FI" sz="4400" b="0" i="0" u="none" strike="noStrike" baseline="0" dirty="0">
                <a:solidFill>
                  <a:srgbClr val="000000"/>
                </a:solidFill>
              </a:rPr>
              <a:t>https://thl.fi/fi/web/hyvinvointi-ja-terveyserot/eriarvoisuus/hyvinvointi.</a:t>
            </a:r>
          </a:p>
          <a:p>
            <a:pPr marL="0" indent="0">
              <a:lnSpc>
                <a:spcPct val="120000"/>
              </a:lnSpc>
              <a:buNone/>
            </a:pPr>
            <a:r>
              <a:rPr lang="fi-FI" sz="4400" b="1" dirty="0" err="1">
                <a:solidFill>
                  <a:srgbClr val="303030"/>
                </a:solidFill>
                <a:effectLst/>
                <a:ea typeface="Times New Roman" panose="02020603050405020304" pitchFamily="18" charset="0"/>
                <a:cs typeface="Times New Roman" panose="02020603050405020304" pitchFamily="18" charset="0"/>
              </a:rPr>
              <a:t>Vaarama</a:t>
            </a:r>
            <a:r>
              <a:rPr lang="fi-FI" sz="4400" b="1" dirty="0">
                <a:solidFill>
                  <a:srgbClr val="303030"/>
                </a:solidFill>
                <a:effectLst/>
                <a:ea typeface="Times New Roman" panose="02020603050405020304" pitchFamily="18" charset="0"/>
                <a:cs typeface="Times New Roman" panose="02020603050405020304" pitchFamily="18" charset="0"/>
              </a:rPr>
              <a:t>,</a:t>
            </a:r>
            <a:r>
              <a:rPr lang="fi-FI" sz="4400" dirty="0">
                <a:solidFill>
                  <a:srgbClr val="303030"/>
                </a:solidFill>
                <a:effectLst/>
                <a:ea typeface="Times New Roman" panose="02020603050405020304" pitchFamily="18" charset="0"/>
                <a:cs typeface="Times New Roman" panose="02020603050405020304" pitchFamily="18" charset="0"/>
              </a:rPr>
              <a:t> M ym. (toim.) (2010). Suomalaisten hyvinvointi. Terveyden ja hyvinvoinnin laitos. Yliopistopaino.</a:t>
            </a:r>
            <a:endParaRPr lang="fi-FI" sz="4400" dirty="0"/>
          </a:p>
          <a:p>
            <a:endParaRPr lang="fi-FI" dirty="0"/>
          </a:p>
        </p:txBody>
      </p:sp>
    </p:spTree>
    <p:extLst>
      <p:ext uri="{BB962C8B-B14F-4D97-AF65-F5344CB8AC3E}">
        <p14:creationId xmlns:p14="http://schemas.microsoft.com/office/powerpoint/2010/main" val="245570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32BC31-02E6-19D6-E18F-830165447163}"/>
              </a:ext>
            </a:extLst>
          </p:cNvPr>
          <p:cNvSpPr>
            <a:spLocks noGrp="1"/>
          </p:cNvSpPr>
          <p:nvPr>
            <p:ph type="title"/>
          </p:nvPr>
        </p:nvSpPr>
        <p:spPr>
          <a:xfrm>
            <a:off x="677334" y="145880"/>
            <a:ext cx="8596668" cy="646253"/>
          </a:xfrm>
        </p:spPr>
        <p:txBody>
          <a:bodyPr>
            <a:normAutofit/>
          </a:bodyPr>
          <a:lstStyle/>
          <a:p>
            <a:r>
              <a:rPr lang="fi-FI" dirty="0"/>
              <a:t>Hyvinvointi ilmiönä – mitä tarkoitetaan?</a:t>
            </a:r>
          </a:p>
        </p:txBody>
      </p:sp>
      <p:pic>
        <p:nvPicPr>
          <p:cNvPr id="5" name="Sisällön paikkamerkki 4">
            <a:extLst>
              <a:ext uri="{FF2B5EF4-FFF2-40B4-BE49-F238E27FC236}">
                <a16:creationId xmlns:a16="http://schemas.microsoft.com/office/drawing/2014/main" id="{8A231048-58A9-7798-473E-8CB2B061C973}"/>
              </a:ext>
            </a:extLst>
          </p:cNvPr>
          <p:cNvPicPr>
            <a:picLocks noGrp="1" noChangeAspect="1"/>
          </p:cNvPicPr>
          <p:nvPr>
            <p:ph idx="1"/>
          </p:nvPr>
        </p:nvPicPr>
        <p:blipFill>
          <a:blip r:embed="rId2"/>
          <a:stretch>
            <a:fillRect/>
          </a:stretch>
        </p:blipFill>
        <p:spPr>
          <a:xfrm>
            <a:off x="487355" y="850905"/>
            <a:ext cx="5149267" cy="2896463"/>
          </a:xfrm>
        </p:spPr>
      </p:pic>
      <p:pic>
        <p:nvPicPr>
          <p:cNvPr id="7" name="Kuva 6">
            <a:extLst>
              <a:ext uri="{FF2B5EF4-FFF2-40B4-BE49-F238E27FC236}">
                <a16:creationId xmlns:a16="http://schemas.microsoft.com/office/drawing/2014/main" id="{DAD3DC44-75D4-A879-23CF-8FCB68CAC086}"/>
              </a:ext>
            </a:extLst>
          </p:cNvPr>
          <p:cNvPicPr>
            <a:picLocks noChangeAspect="1"/>
          </p:cNvPicPr>
          <p:nvPr/>
        </p:nvPicPr>
        <p:blipFill>
          <a:blip r:embed="rId3"/>
          <a:stretch>
            <a:fillRect/>
          </a:stretch>
        </p:blipFill>
        <p:spPr>
          <a:xfrm>
            <a:off x="778732" y="3639320"/>
            <a:ext cx="5399999" cy="3037500"/>
          </a:xfrm>
          <a:prstGeom prst="rect">
            <a:avLst/>
          </a:prstGeom>
        </p:spPr>
      </p:pic>
      <p:pic>
        <p:nvPicPr>
          <p:cNvPr id="11" name="Kuva 10">
            <a:extLst>
              <a:ext uri="{FF2B5EF4-FFF2-40B4-BE49-F238E27FC236}">
                <a16:creationId xmlns:a16="http://schemas.microsoft.com/office/drawing/2014/main" id="{FE698803-C847-E48C-A25E-8FE8C684B40B}"/>
              </a:ext>
            </a:extLst>
          </p:cNvPr>
          <p:cNvPicPr>
            <a:picLocks noChangeAspect="1"/>
          </p:cNvPicPr>
          <p:nvPr/>
        </p:nvPicPr>
        <p:blipFill>
          <a:blip r:embed="rId4"/>
          <a:stretch>
            <a:fillRect/>
          </a:stretch>
        </p:blipFill>
        <p:spPr>
          <a:xfrm>
            <a:off x="5636622" y="850905"/>
            <a:ext cx="6368143" cy="3694970"/>
          </a:xfrm>
          <a:prstGeom prst="rect">
            <a:avLst/>
          </a:prstGeom>
        </p:spPr>
      </p:pic>
      <p:sp>
        <p:nvSpPr>
          <p:cNvPr id="12" name="Tekstiruutu 11">
            <a:extLst>
              <a:ext uri="{FF2B5EF4-FFF2-40B4-BE49-F238E27FC236}">
                <a16:creationId xmlns:a16="http://schemas.microsoft.com/office/drawing/2014/main" id="{622809BE-C2E1-BEB9-FDA1-215C23169C5B}"/>
              </a:ext>
            </a:extLst>
          </p:cNvPr>
          <p:cNvSpPr txBox="1"/>
          <p:nvPr/>
        </p:nvSpPr>
        <p:spPr>
          <a:xfrm>
            <a:off x="6244542" y="4531995"/>
            <a:ext cx="5688958" cy="2062103"/>
          </a:xfrm>
          <a:prstGeom prst="rect">
            <a:avLst/>
          </a:prstGeom>
          <a:noFill/>
        </p:spPr>
        <p:txBody>
          <a:bodyPr wrap="square" rtlCol="0">
            <a:spAutoFit/>
          </a:bodyPr>
          <a:lstStyle/>
          <a:p>
            <a:r>
              <a:rPr lang="fi-FI" dirty="0"/>
              <a:t>Hyvinvointi POPS 2014 - Maininta yli 100 kertaa…?</a:t>
            </a:r>
          </a:p>
          <a:p>
            <a:r>
              <a:rPr lang="fi-FI" sz="1200" dirty="0"/>
              <a:t>”</a:t>
            </a:r>
            <a:r>
              <a:rPr lang="fi-FI" dirty="0"/>
              <a:t> </a:t>
            </a:r>
            <a:r>
              <a:rPr lang="fi-FI" sz="1200" dirty="0"/>
              <a:t>Liikunta Oppiaineen tehtävä Liikunnan opetuksen tehtävänä on vaikuttaa oppilaiden </a:t>
            </a:r>
            <a:r>
              <a:rPr lang="fi-FI" sz="1600" dirty="0">
                <a:solidFill>
                  <a:srgbClr val="FF0000"/>
                </a:solidFill>
              </a:rPr>
              <a:t>hyvinvointiin</a:t>
            </a:r>
            <a:r>
              <a:rPr lang="fi-FI" sz="1200" dirty="0"/>
              <a:t> tukemalla fyysistä, sosiaalista ja psyykkistä toimintakykyä sekä myönteistä suhtautumista omaan kehoon. S.273”</a:t>
            </a:r>
          </a:p>
          <a:p>
            <a:r>
              <a:rPr lang="fi-FI" sz="1200" dirty="0"/>
              <a:t>” Tässä oppilas tarvitsee kannustusta ja yksilöllistä tukea sekä kokemusta siitä, että kouluyhteisössä häntä kuunnellaan ja arvostetaan ja että hänen oppimisestaan ja hyvinvoinnistaan välitetään” ja ”Koulun ja kotien yhteinen arvopohdinta ja siihen perustuva yhteistyö luovat turvallisuutta ja edistävät oppilaiden kokonaisvaltaista </a:t>
            </a:r>
            <a:r>
              <a:rPr lang="fi-FI" sz="1600" dirty="0">
                <a:solidFill>
                  <a:srgbClr val="FF0000"/>
                </a:solidFill>
              </a:rPr>
              <a:t>hyvinvointia</a:t>
            </a:r>
            <a:r>
              <a:rPr lang="fi-FI" sz="1200" dirty="0"/>
              <a:t> (POPS 2.2 Arvoperusta s.12-13)</a:t>
            </a:r>
          </a:p>
        </p:txBody>
      </p:sp>
      <p:pic>
        <p:nvPicPr>
          <p:cNvPr id="3" name="Kuva 2">
            <a:extLst>
              <a:ext uri="{FF2B5EF4-FFF2-40B4-BE49-F238E27FC236}">
                <a16:creationId xmlns:a16="http://schemas.microsoft.com/office/drawing/2014/main" id="{B0498330-A260-2CC5-304A-215FB73AA235}"/>
              </a:ext>
            </a:extLst>
          </p:cNvPr>
          <p:cNvPicPr>
            <a:picLocks noChangeAspect="1"/>
          </p:cNvPicPr>
          <p:nvPr/>
        </p:nvPicPr>
        <p:blipFill>
          <a:blip r:embed="rId5"/>
          <a:stretch>
            <a:fillRect/>
          </a:stretch>
        </p:blipFill>
        <p:spPr>
          <a:xfrm>
            <a:off x="4672012" y="2628899"/>
            <a:ext cx="2847975" cy="1844323"/>
          </a:xfrm>
          <a:prstGeom prst="rect">
            <a:avLst/>
          </a:prstGeom>
        </p:spPr>
      </p:pic>
      <p:sp>
        <p:nvSpPr>
          <p:cNvPr id="4" name="Tekstiruutu 3">
            <a:extLst>
              <a:ext uri="{FF2B5EF4-FFF2-40B4-BE49-F238E27FC236}">
                <a16:creationId xmlns:a16="http://schemas.microsoft.com/office/drawing/2014/main" id="{B69C6E2A-1F96-4B9C-95C5-C0F33485370C}"/>
              </a:ext>
            </a:extLst>
          </p:cNvPr>
          <p:cNvSpPr txBox="1"/>
          <p:nvPr/>
        </p:nvSpPr>
        <p:spPr>
          <a:xfrm>
            <a:off x="4858327" y="3214255"/>
            <a:ext cx="2373746" cy="369332"/>
          </a:xfrm>
          <a:prstGeom prst="rect">
            <a:avLst/>
          </a:prstGeom>
          <a:noFill/>
        </p:spPr>
        <p:txBody>
          <a:bodyPr wrap="square" rtlCol="0">
            <a:spAutoFit/>
          </a:bodyPr>
          <a:lstStyle/>
          <a:p>
            <a:r>
              <a:rPr lang="fi-FI" dirty="0"/>
              <a:t>Hyvinvointialueet</a:t>
            </a:r>
          </a:p>
        </p:txBody>
      </p:sp>
    </p:spTree>
    <p:extLst>
      <p:ext uri="{BB962C8B-B14F-4D97-AF65-F5344CB8AC3E}">
        <p14:creationId xmlns:p14="http://schemas.microsoft.com/office/powerpoint/2010/main" val="16468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2B1F87-1A61-2070-B5C2-F236E9B6F295}"/>
              </a:ext>
            </a:extLst>
          </p:cNvPr>
          <p:cNvSpPr>
            <a:spLocks noGrp="1"/>
          </p:cNvSpPr>
          <p:nvPr>
            <p:ph type="title"/>
          </p:nvPr>
        </p:nvSpPr>
        <p:spPr/>
        <p:txBody>
          <a:bodyPr/>
          <a:lstStyle/>
          <a:p>
            <a:r>
              <a:rPr lang="fi-FI" dirty="0"/>
              <a:t>Mitä sinä ymmärrät hyvinvoinnilla?</a:t>
            </a:r>
          </a:p>
        </p:txBody>
      </p:sp>
      <p:sp>
        <p:nvSpPr>
          <p:cNvPr id="3" name="Sisällön paikkamerkki 2">
            <a:extLst>
              <a:ext uri="{FF2B5EF4-FFF2-40B4-BE49-F238E27FC236}">
                <a16:creationId xmlns:a16="http://schemas.microsoft.com/office/drawing/2014/main" id="{16E9EE20-B3DE-DFA9-5260-CC5A8ED32B59}"/>
              </a:ext>
            </a:extLst>
          </p:cNvPr>
          <p:cNvSpPr>
            <a:spLocks noGrp="1"/>
          </p:cNvSpPr>
          <p:nvPr>
            <p:ph idx="1"/>
          </p:nvPr>
        </p:nvSpPr>
        <p:spPr/>
        <p:txBody>
          <a:bodyPr/>
          <a:lstStyle/>
          <a:p>
            <a:r>
              <a:rPr lang="fi-FI" dirty="0"/>
              <a:t>Biisi soimaan – seis -&gt;Porukka liikkuu </a:t>
            </a:r>
            <a:r>
              <a:rPr lang="fi-FI" dirty="0" err="1"/>
              <a:t>Vivecassa</a:t>
            </a:r>
            <a:r>
              <a:rPr lang="fi-FI" dirty="0"/>
              <a:t> vois ensimmäisen vastaantulijan kanssa jutella, mitä hyvinvointi tarkoittaa -&gt; biisi jatkuu-seis -&gt; seuraavan kanssa sama juttu jne.. </a:t>
            </a:r>
          </a:p>
          <a:p>
            <a:r>
              <a:rPr lang="fi-FI" dirty="0"/>
              <a:t>Mitä kaikkea hyvinvointi tarkoittaa…</a:t>
            </a:r>
          </a:p>
        </p:txBody>
      </p:sp>
    </p:spTree>
    <p:extLst>
      <p:ext uri="{BB962C8B-B14F-4D97-AF65-F5344CB8AC3E}">
        <p14:creationId xmlns:p14="http://schemas.microsoft.com/office/powerpoint/2010/main" val="76788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DB3AF-F166-60FE-4A73-74B99FF26EBA}"/>
              </a:ext>
            </a:extLst>
          </p:cNvPr>
          <p:cNvSpPr>
            <a:spLocks noGrp="1"/>
          </p:cNvSpPr>
          <p:nvPr>
            <p:ph type="title"/>
          </p:nvPr>
        </p:nvSpPr>
        <p:spPr/>
        <p:txBody>
          <a:bodyPr>
            <a:normAutofit fontScale="90000"/>
          </a:bodyPr>
          <a:lstStyle/>
          <a:p>
            <a:pPr algn="ctr"/>
            <a:r>
              <a:rPr lang="fi-FI" sz="4400" dirty="0"/>
              <a:t>Hyvinvointi </a:t>
            </a:r>
            <a:br>
              <a:rPr lang="fi-FI" dirty="0"/>
            </a:br>
            <a:r>
              <a:rPr lang="fi-FI" sz="3100" dirty="0"/>
              <a:t>Yhteisö - Yksilö</a:t>
            </a:r>
            <a:br>
              <a:rPr lang="fi-FI" dirty="0"/>
            </a:br>
            <a:r>
              <a:rPr lang="fi-FI" sz="1200" dirty="0"/>
              <a:t>https://thl.fi/fi/web/hyvinvointi-ja-terveyserot/eriarvoisuus/hyvinvointi</a:t>
            </a:r>
          </a:p>
        </p:txBody>
      </p:sp>
      <p:graphicFrame>
        <p:nvGraphicFramePr>
          <p:cNvPr id="4" name="Sisällön paikkamerkki 3">
            <a:extLst>
              <a:ext uri="{FF2B5EF4-FFF2-40B4-BE49-F238E27FC236}">
                <a16:creationId xmlns:a16="http://schemas.microsoft.com/office/drawing/2014/main" id="{76884463-4925-9774-0E12-D678FCEDB775}"/>
              </a:ext>
            </a:extLst>
          </p:cNvPr>
          <p:cNvGraphicFramePr>
            <a:graphicFrameLocks noGrp="1"/>
          </p:cNvGraphicFramePr>
          <p:nvPr>
            <p:ph idx="1"/>
            <p:extLst>
              <p:ext uri="{D42A27DB-BD31-4B8C-83A1-F6EECF244321}">
                <p14:modId xmlns:p14="http://schemas.microsoft.com/office/powerpoint/2010/main" val="587921379"/>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548BB97F-E3F2-BB47-4BF4-B65058AAD734}"/>
              </a:ext>
            </a:extLst>
          </p:cNvPr>
          <p:cNvSpPr txBox="1"/>
          <p:nvPr/>
        </p:nvSpPr>
        <p:spPr>
          <a:xfrm>
            <a:off x="6198243" y="1930400"/>
            <a:ext cx="3698112" cy="1815882"/>
          </a:xfrm>
          <a:prstGeom prst="rect">
            <a:avLst/>
          </a:prstGeom>
          <a:noFill/>
        </p:spPr>
        <p:txBody>
          <a:bodyPr wrap="square" rtlCol="0">
            <a:spAutoFit/>
          </a:bodyPr>
          <a:lstStyle/>
          <a:p>
            <a:r>
              <a:rPr lang="fi-FI" sz="1400" dirty="0"/>
              <a:t>Fyysisen, sosiaalisen ja henkisen hyvinvoinnin tila. Laajempi merkitys, kuin pelkkä vaivan tai sairauden puute. Voimavara, jonka avulla myös monet muut hyvinvoinnin osatekijät ja hyvä elämä ylipäänsä voivat toteutua. Terveys on inhimillinen perusarvo ja välttämätön sosiaaliselle ja taloudelliselle kehitykselle.</a:t>
            </a:r>
          </a:p>
        </p:txBody>
      </p:sp>
      <p:sp>
        <p:nvSpPr>
          <p:cNvPr id="6" name="Tekstiruutu 5">
            <a:extLst>
              <a:ext uri="{FF2B5EF4-FFF2-40B4-BE49-F238E27FC236}">
                <a16:creationId xmlns:a16="http://schemas.microsoft.com/office/drawing/2014/main" id="{78921D4B-AF60-2818-16D7-5A2BD490D483}"/>
              </a:ext>
            </a:extLst>
          </p:cNvPr>
          <p:cNvSpPr txBox="1"/>
          <p:nvPr/>
        </p:nvSpPr>
        <p:spPr>
          <a:xfrm>
            <a:off x="6973747" y="4548851"/>
            <a:ext cx="3049929" cy="1815882"/>
          </a:xfrm>
          <a:prstGeom prst="rect">
            <a:avLst/>
          </a:prstGeom>
          <a:noFill/>
        </p:spPr>
        <p:txBody>
          <a:bodyPr wrap="square" rtlCol="0">
            <a:spAutoFit/>
          </a:bodyPr>
          <a:lstStyle/>
          <a:p>
            <a:r>
              <a:rPr lang="fi-FI" sz="1600" dirty="0"/>
              <a:t>Muovaavat: </a:t>
            </a:r>
          </a:p>
          <a:p>
            <a:r>
              <a:rPr lang="fi-FI" sz="1600" dirty="0"/>
              <a:t>terveys</a:t>
            </a:r>
          </a:p>
          <a:p>
            <a:r>
              <a:rPr lang="fi-FI" sz="1600" dirty="0"/>
              <a:t>materiaalinen hyvinvointi</a:t>
            </a:r>
          </a:p>
          <a:p>
            <a:r>
              <a:rPr lang="fi-FI" sz="1600" dirty="0"/>
              <a:t>odotukset hyvästä elämästä</a:t>
            </a:r>
          </a:p>
          <a:p>
            <a:r>
              <a:rPr lang="fi-FI" sz="1600" dirty="0"/>
              <a:t>ihmissuhteet</a:t>
            </a:r>
          </a:p>
          <a:p>
            <a:r>
              <a:rPr lang="fi-FI" sz="1600" dirty="0"/>
              <a:t>omanarvontunto</a:t>
            </a:r>
          </a:p>
          <a:p>
            <a:r>
              <a:rPr lang="fi-FI" sz="1600" dirty="0"/>
              <a:t>mielekäs tekeminen</a:t>
            </a:r>
          </a:p>
        </p:txBody>
      </p:sp>
      <p:sp>
        <p:nvSpPr>
          <p:cNvPr id="7" name="Tekstiruutu 6">
            <a:extLst>
              <a:ext uri="{FF2B5EF4-FFF2-40B4-BE49-F238E27FC236}">
                <a16:creationId xmlns:a16="http://schemas.microsoft.com/office/drawing/2014/main" id="{C818448D-2419-93D1-A890-4919DA470D66}"/>
              </a:ext>
            </a:extLst>
          </p:cNvPr>
          <p:cNvSpPr txBox="1"/>
          <p:nvPr/>
        </p:nvSpPr>
        <p:spPr>
          <a:xfrm>
            <a:off x="1139892" y="4360228"/>
            <a:ext cx="2077655" cy="830997"/>
          </a:xfrm>
          <a:prstGeom prst="rect">
            <a:avLst/>
          </a:prstGeom>
          <a:noFill/>
        </p:spPr>
        <p:txBody>
          <a:bodyPr wrap="square" rtlCol="0">
            <a:spAutoFit/>
          </a:bodyPr>
          <a:lstStyle/>
          <a:p>
            <a:r>
              <a:rPr lang="fi-FI" sz="1600" dirty="0"/>
              <a:t>Taloudelliset resurssit</a:t>
            </a:r>
          </a:p>
          <a:p>
            <a:r>
              <a:rPr lang="fi-FI" sz="1600" dirty="0"/>
              <a:t>Asuinolosuhteet…</a:t>
            </a:r>
          </a:p>
        </p:txBody>
      </p:sp>
    </p:spTree>
    <p:extLst>
      <p:ext uri="{BB962C8B-B14F-4D97-AF65-F5344CB8AC3E}">
        <p14:creationId xmlns:p14="http://schemas.microsoft.com/office/powerpoint/2010/main" val="208212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291B82-E044-4F79-B0EE-D459422E6ED8}"/>
              </a:ext>
            </a:extLst>
          </p:cNvPr>
          <p:cNvSpPr>
            <a:spLocks noGrp="1"/>
          </p:cNvSpPr>
          <p:nvPr>
            <p:ph type="title"/>
          </p:nvPr>
        </p:nvSpPr>
        <p:spPr>
          <a:xfrm>
            <a:off x="549797" y="279482"/>
            <a:ext cx="11162777" cy="669643"/>
          </a:xfrm>
        </p:spPr>
        <p:txBody>
          <a:bodyPr>
            <a:normAutofit fontScale="90000"/>
          </a:bodyPr>
          <a:lstStyle/>
          <a:p>
            <a:r>
              <a:rPr lang="fi-FI" dirty="0"/>
              <a:t>Hyvinvointi </a:t>
            </a:r>
            <a:r>
              <a:rPr lang="fi-FI" sz="2400" dirty="0"/>
              <a:t>(Aristoteleesta Allardtiin, 1976, 1996 </a:t>
            </a:r>
            <a:r>
              <a:rPr lang="fi-FI" sz="2400" dirty="0">
                <a:sym typeface="Wingdings" panose="05000000000000000000" pitchFamily="2" charset="2"/>
              </a:rPr>
              <a:t> ja nykyisyyteen THL 2020</a:t>
            </a:r>
            <a:r>
              <a:rPr lang="fi-FI" sz="2400" dirty="0"/>
              <a:t>)</a:t>
            </a:r>
          </a:p>
        </p:txBody>
      </p:sp>
      <p:sp>
        <p:nvSpPr>
          <p:cNvPr id="3" name="Sisällön paikkamerkki 2">
            <a:extLst>
              <a:ext uri="{FF2B5EF4-FFF2-40B4-BE49-F238E27FC236}">
                <a16:creationId xmlns:a16="http://schemas.microsoft.com/office/drawing/2014/main" id="{E113CDF9-26E3-46B6-AFF4-1A7D78DA73B9}"/>
              </a:ext>
            </a:extLst>
          </p:cNvPr>
          <p:cNvSpPr>
            <a:spLocks noGrp="1"/>
          </p:cNvSpPr>
          <p:nvPr>
            <p:ph idx="1"/>
          </p:nvPr>
        </p:nvSpPr>
        <p:spPr>
          <a:xfrm>
            <a:off x="142541" y="1151682"/>
            <a:ext cx="11229363" cy="4357868"/>
          </a:xfrm>
        </p:spPr>
        <p:txBody>
          <a:bodyPr>
            <a:normAutofit fontScale="55000" lnSpcReduction="20000"/>
          </a:bodyPr>
          <a:lstStyle/>
          <a:p>
            <a:pPr marL="0" indent="0">
              <a:buNone/>
            </a:pPr>
            <a:r>
              <a:rPr lang="fi-FI" sz="3300" dirty="0"/>
              <a:t>Aristoteles:  Onnellisuus on elämän päämäärä, yksilön hyvyys ja hyvät teot ovat seurausta onnellisuuteen pyrkimisestä.</a:t>
            </a:r>
          </a:p>
          <a:p>
            <a:pPr marL="0" indent="0">
              <a:buNone/>
            </a:pPr>
            <a:r>
              <a:rPr lang="fi-FI" sz="3400" dirty="0"/>
              <a:t>Yksi näkemys -&gt; hyvinvointi luo perustan hyvälle elämälle </a:t>
            </a:r>
            <a:r>
              <a:rPr lang="fi-FI" sz="2300" dirty="0">
                <a:hlinkClick r:id="rId2"/>
              </a:rPr>
              <a:t>Subjektiivisen hyvinvoinnin osa-alueiden (julkari.fi)</a:t>
            </a:r>
            <a:endParaRPr lang="fi-FI" sz="2300" dirty="0"/>
          </a:p>
          <a:p>
            <a:pPr marL="0" indent="0">
              <a:buNone/>
            </a:pPr>
            <a:r>
              <a:rPr lang="fi-FI" sz="3300" dirty="0"/>
              <a:t>Nykyäänkin tulisi toteuttaa asioita, jotka ovat hyväksi ihmisille (Opetushallitus 2021).</a:t>
            </a:r>
          </a:p>
          <a:p>
            <a:pPr marL="0" indent="0">
              <a:buNone/>
            </a:pPr>
            <a:endParaRPr lang="fi-FI" sz="2900" dirty="0"/>
          </a:p>
          <a:p>
            <a:pPr marL="0" indent="0">
              <a:buNone/>
            </a:pPr>
            <a:r>
              <a:rPr lang="fi-FI" sz="2900" dirty="0"/>
              <a:t>Sosiologi Erik Allardtin (1976) hyvinvointiteoriaa </a:t>
            </a:r>
            <a:r>
              <a:rPr lang="fi-FI" sz="2900" i="1" dirty="0"/>
              <a:t>[</a:t>
            </a:r>
            <a:r>
              <a:rPr lang="fi-FI" sz="2900" b="1" i="1" dirty="0" err="1"/>
              <a:t>having</a:t>
            </a:r>
            <a:r>
              <a:rPr lang="fi-FI" sz="2900" i="1" dirty="0"/>
              <a:t> (elintaso), </a:t>
            </a:r>
            <a:r>
              <a:rPr lang="fi-FI" sz="2900" b="1" i="1" dirty="0" err="1"/>
              <a:t>loving</a:t>
            </a:r>
            <a:r>
              <a:rPr lang="fi-FI" sz="2900" i="1" dirty="0"/>
              <a:t> (</a:t>
            </a:r>
            <a:r>
              <a:rPr lang="fi-FI" sz="2900" i="1" dirty="0" err="1"/>
              <a:t>yhteisyysuhteet</a:t>
            </a:r>
            <a:r>
              <a:rPr lang="fi-FI" sz="2900" i="1" dirty="0"/>
              <a:t>), </a:t>
            </a:r>
            <a:r>
              <a:rPr lang="fi-FI" sz="2900" b="1" i="1" dirty="0" err="1"/>
              <a:t>being</a:t>
            </a:r>
            <a:r>
              <a:rPr lang="fi-FI" sz="2900" i="1" dirty="0"/>
              <a:t> (itsensä toteuttaminen -&gt;</a:t>
            </a:r>
            <a:r>
              <a:rPr lang="fi-FI" sz="2900" b="1" i="1" dirty="0" err="1"/>
              <a:t>doing</a:t>
            </a:r>
            <a:r>
              <a:rPr lang="fi-FI" sz="2900" i="1" dirty="0"/>
              <a:t> (1993) mielekäs tekeminen/toimeliaisuus] </a:t>
            </a:r>
            <a:r>
              <a:rPr lang="fi-FI" sz="2900" dirty="0"/>
              <a:t>noudattelee myös Terveyden ja hyvinvoinnin laitoksen (2020) hyvinvoinnin määritelmä. </a:t>
            </a:r>
          </a:p>
          <a:p>
            <a:r>
              <a:rPr lang="fi-FI" sz="2600" dirty="0"/>
              <a:t>TERVEYS</a:t>
            </a:r>
          </a:p>
          <a:p>
            <a:r>
              <a:rPr lang="fi-FI" sz="2600" dirty="0"/>
              <a:t>MATERIAALINEN HYVINVOINTI</a:t>
            </a:r>
          </a:p>
          <a:p>
            <a:r>
              <a:rPr lang="fi-FI" sz="2600" dirty="0"/>
              <a:t>KOETTU HYVINVOINTI, ELÄMÄNLAATU.</a:t>
            </a:r>
          </a:p>
          <a:p>
            <a:pPr marL="0" indent="0">
              <a:buNone/>
            </a:pPr>
            <a:endParaRPr lang="fi-FI" sz="2600" dirty="0"/>
          </a:p>
          <a:p>
            <a:pPr marL="0" indent="0">
              <a:buNone/>
            </a:pPr>
            <a:r>
              <a:rPr lang="fi-FI" sz="2900" dirty="0"/>
              <a:t>Hyvinvointiin kuuluu sekä yhteisön että yksilön hyvinvointi:</a:t>
            </a:r>
          </a:p>
          <a:p>
            <a:pPr marL="0" indent="0">
              <a:buNone/>
            </a:pPr>
            <a:r>
              <a:rPr lang="fi-FI" dirty="0"/>
              <a:t>									</a:t>
            </a:r>
          </a:p>
          <a:p>
            <a:pPr marL="0" indent="0">
              <a:buNone/>
            </a:pPr>
            <a:r>
              <a:rPr lang="fi-FI" dirty="0"/>
              <a:t>																		</a:t>
            </a:r>
          </a:p>
        </p:txBody>
      </p:sp>
      <p:sp>
        <p:nvSpPr>
          <p:cNvPr id="4" name="Tekstiruutu 3">
            <a:extLst>
              <a:ext uri="{FF2B5EF4-FFF2-40B4-BE49-F238E27FC236}">
                <a16:creationId xmlns:a16="http://schemas.microsoft.com/office/drawing/2014/main" id="{94B002D3-042F-4B10-9950-F86A44970E3E}"/>
              </a:ext>
            </a:extLst>
          </p:cNvPr>
          <p:cNvSpPr txBox="1"/>
          <p:nvPr/>
        </p:nvSpPr>
        <p:spPr>
          <a:xfrm flipH="1">
            <a:off x="1343471" y="4904422"/>
            <a:ext cx="4368568" cy="1200329"/>
          </a:xfrm>
          <a:prstGeom prst="rect">
            <a:avLst/>
          </a:prstGeom>
          <a:noFill/>
        </p:spPr>
        <p:txBody>
          <a:bodyPr wrap="square" rtlCol="0">
            <a:spAutoFit/>
          </a:bodyPr>
          <a:lstStyle/>
          <a:p>
            <a:pPr marL="0" indent="0">
              <a:buNone/>
            </a:pPr>
            <a:r>
              <a:rPr lang="fi-FI" b="1" dirty="0"/>
              <a:t>Yhteisön </a:t>
            </a:r>
            <a:r>
              <a:rPr lang="fi-FI" dirty="0"/>
              <a:t>hyvinvointiin vaikuttavat mm.</a:t>
            </a:r>
          </a:p>
          <a:p>
            <a:pPr marL="285750" indent="-285750">
              <a:buFont typeface="Arial" panose="020B0604020202020204" pitchFamily="34" charset="0"/>
              <a:buChar char="•"/>
            </a:pPr>
            <a:r>
              <a:rPr lang="fi-FI" dirty="0"/>
              <a:t>asuinolot ja ympäristö</a:t>
            </a:r>
          </a:p>
          <a:p>
            <a:pPr marL="285750" indent="-285750">
              <a:buFont typeface="Arial" panose="020B0604020202020204" pitchFamily="34" charset="0"/>
              <a:buChar char="•"/>
            </a:pPr>
            <a:r>
              <a:rPr lang="fi-FI" dirty="0"/>
              <a:t>työllisyys ja työolot</a:t>
            </a:r>
          </a:p>
          <a:p>
            <a:pPr marL="285750" indent="-285750">
              <a:buFont typeface="Arial" panose="020B0604020202020204" pitchFamily="34" charset="0"/>
              <a:buChar char="•"/>
            </a:pPr>
            <a:r>
              <a:rPr lang="fi-FI" dirty="0"/>
              <a:t>toimeentulo</a:t>
            </a:r>
          </a:p>
        </p:txBody>
      </p:sp>
      <p:sp>
        <p:nvSpPr>
          <p:cNvPr id="5" name="Tekstiruutu 4">
            <a:extLst>
              <a:ext uri="{FF2B5EF4-FFF2-40B4-BE49-F238E27FC236}">
                <a16:creationId xmlns:a16="http://schemas.microsoft.com/office/drawing/2014/main" id="{1DB0F60D-A3EE-4586-A37E-E987C16B3698}"/>
              </a:ext>
            </a:extLst>
          </p:cNvPr>
          <p:cNvSpPr txBox="1"/>
          <p:nvPr/>
        </p:nvSpPr>
        <p:spPr>
          <a:xfrm>
            <a:off x="6357687" y="4904422"/>
            <a:ext cx="4368568" cy="1477328"/>
          </a:xfrm>
          <a:prstGeom prst="rect">
            <a:avLst/>
          </a:prstGeom>
          <a:noFill/>
        </p:spPr>
        <p:txBody>
          <a:bodyPr wrap="square" rtlCol="0">
            <a:spAutoFit/>
          </a:bodyPr>
          <a:lstStyle/>
          <a:p>
            <a:pPr marL="0" indent="0">
              <a:buNone/>
            </a:pPr>
            <a:r>
              <a:rPr lang="fi-FI" b="1" dirty="0"/>
              <a:t>Yksilön </a:t>
            </a:r>
            <a:r>
              <a:rPr lang="fi-FI" dirty="0"/>
              <a:t>hyvinvointiin vaikuttavat</a:t>
            </a:r>
            <a:endParaRPr lang="fi-FI" b="1" dirty="0"/>
          </a:p>
          <a:p>
            <a:pPr marL="285750" indent="-285750">
              <a:buFont typeface="Arial" panose="020B0604020202020204" pitchFamily="34" charset="0"/>
              <a:buChar char="•"/>
            </a:pPr>
            <a:r>
              <a:rPr lang="fi-FI" dirty="0"/>
              <a:t>sosiaaliset suhteet</a:t>
            </a:r>
          </a:p>
          <a:p>
            <a:pPr marL="285750" indent="-285750">
              <a:buFont typeface="Arial" panose="020B0604020202020204" pitchFamily="34" charset="0"/>
              <a:buChar char="•"/>
            </a:pPr>
            <a:r>
              <a:rPr lang="fi-FI" dirty="0"/>
              <a:t>itsensä toteuttaminen</a:t>
            </a:r>
          </a:p>
          <a:p>
            <a:pPr marL="285750" indent="-285750">
              <a:buFont typeface="Arial" panose="020B0604020202020204" pitchFamily="34" charset="0"/>
              <a:buChar char="•"/>
            </a:pPr>
            <a:r>
              <a:rPr lang="fi-FI" dirty="0"/>
              <a:t>onnellisuus</a:t>
            </a:r>
          </a:p>
          <a:p>
            <a:pPr marL="285750" indent="-285750">
              <a:buFont typeface="Arial" panose="020B0604020202020204" pitchFamily="34" charset="0"/>
              <a:buChar char="•"/>
            </a:pPr>
            <a:r>
              <a:rPr lang="fi-FI" dirty="0"/>
              <a:t>sosiaalinen pääoma</a:t>
            </a:r>
          </a:p>
        </p:txBody>
      </p:sp>
    </p:spTree>
    <p:extLst>
      <p:ext uri="{BB962C8B-B14F-4D97-AF65-F5344CB8AC3E}">
        <p14:creationId xmlns:p14="http://schemas.microsoft.com/office/powerpoint/2010/main" val="1377527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9C5C39-D95F-548C-43AF-5123F4F74835}"/>
              </a:ext>
            </a:extLst>
          </p:cNvPr>
          <p:cNvSpPr>
            <a:spLocks noGrp="1"/>
          </p:cNvSpPr>
          <p:nvPr>
            <p:ph type="title"/>
          </p:nvPr>
        </p:nvSpPr>
        <p:spPr>
          <a:xfrm>
            <a:off x="677334" y="291711"/>
            <a:ext cx="11080840" cy="914400"/>
          </a:xfrm>
        </p:spPr>
        <p:txBody>
          <a:bodyPr/>
          <a:lstStyle/>
          <a:p>
            <a:r>
              <a:rPr lang="fi-FI" dirty="0"/>
              <a:t>Hyvinvointi suhteessa- mielenterveys?</a:t>
            </a:r>
          </a:p>
        </p:txBody>
      </p:sp>
      <p:graphicFrame>
        <p:nvGraphicFramePr>
          <p:cNvPr id="4" name="Sisällön paikkamerkki 3">
            <a:extLst>
              <a:ext uri="{FF2B5EF4-FFF2-40B4-BE49-F238E27FC236}">
                <a16:creationId xmlns:a16="http://schemas.microsoft.com/office/drawing/2014/main" id="{17D6C63C-BB1D-18E5-51F6-8D21B984B668}"/>
              </a:ext>
            </a:extLst>
          </p:cNvPr>
          <p:cNvGraphicFramePr>
            <a:graphicFrameLocks noGrp="1"/>
          </p:cNvGraphicFramePr>
          <p:nvPr>
            <p:ph idx="1"/>
            <p:extLst>
              <p:ext uri="{D42A27DB-BD31-4B8C-83A1-F6EECF244321}">
                <p14:modId xmlns:p14="http://schemas.microsoft.com/office/powerpoint/2010/main" val="4238746226"/>
              </p:ext>
            </p:extLst>
          </p:nvPr>
        </p:nvGraphicFramePr>
        <p:xfrm>
          <a:off x="677334" y="1576166"/>
          <a:ext cx="8596668" cy="4127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90955714-A843-B749-3CFE-11BF52A19B36}"/>
              </a:ext>
            </a:extLst>
          </p:cNvPr>
          <p:cNvSpPr txBox="1"/>
          <p:nvPr/>
        </p:nvSpPr>
        <p:spPr>
          <a:xfrm>
            <a:off x="4236334" y="1094398"/>
            <a:ext cx="2008208" cy="400110"/>
          </a:xfrm>
          <a:prstGeom prst="rect">
            <a:avLst/>
          </a:prstGeom>
          <a:noFill/>
        </p:spPr>
        <p:txBody>
          <a:bodyPr wrap="square" rtlCol="0">
            <a:spAutoFit/>
          </a:bodyPr>
          <a:lstStyle/>
          <a:p>
            <a:r>
              <a:rPr lang="fi-FI" sz="2000" dirty="0"/>
              <a:t>Hyvinvointi</a:t>
            </a:r>
          </a:p>
        </p:txBody>
      </p:sp>
      <p:cxnSp>
        <p:nvCxnSpPr>
          <p:cNvPr id="9" name="Suora nuoliyhdysviiva 8">
            <a:extLst>
              <a:ext uri="{FF2B5EF4-FFF2-40B4-BE49-F238E27FC236}">
                <a16:creationId xmlns:a16="http://schemas.microsoft.com/office/drawing/2014/main" id="{F4F14A66-ECFB-CECB-D730-7550E6884C00}"/>
              </a:ext>
            </a:extLst>
          </p:cNvPr>
          <p:cNvCxnSpPr>
            <a:cxnSpLocks/>
            <a:endCxn id="4" idx="2"/>
          </p:cNvCxnSpPr>
          <p:nvPr/>
        </p:nvCxnSpPr>
        <p:spPr>
          <a:xfrm>
            <a:off x="4967710" y="1576166"/>
            <a:ext cx="7958" cy="41272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42384E15-1856-AE3A-E6E5-34BA0243B88B}"/>
              </a:ext>
            </a:extLst>
          </p:cNvPr>
          <p:cNvCxnSpPr/>
          <p:nvPr/>
        </p:nvCxnSpPr>
        <p:spPr>
          <a:xfrm>
            <a:off x="2877977" y="3671136"/>
            <a:ext cx="398169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E81A37DA-7754-5A2B-1B1C-1FB93778A446}"/>
              </a:ext>
            </a:extLst>
          </p:cNvPr>
          <p:cNvSpPr txBox="1"/>
          <p:nvPr/>
        </p:nvSpPr>
        <p:spPr>
          <a:xfrm>
            <a:off x="6992192" y="3360489"/>
            <a:ext cx="1857737" cy="923330"/>
          </a:xfrm>
          <a:prstGeom prst="rect">
            <a:avLst/>
          </a:prstGeom>
          <a:noFill/>
        </p:spPr>
        <p:txBody>
          <a:bodyPr wrap="square" rtlCol="0">
            <a:spAutoFit/>
          </a:bodyPr>
          <a:lstStyle/>
          <a:p>
            <a:r>
              <a:rPr lang="fi-FI" dirty="0" err="1"/>
              <a:t>Low</a:t>
            </a:r>
            <a:r>
              <a:rPr lang="fi-FI" dirty="0"/>
              <a:t> </a:t>
            </a:r>
            <a:r>
              <a:rPr lang="fi-FI" dirty="0" err="1"/>
              <a:t>mental</a:t>
            </a:r>
            <a:r>
              <a:rPr lang="fi-FI" dirty="0"/>
              <a:t> </a:t>
            </a:r>
            <a:r>
              <a:rPr lang="fi-FI" dirty="0" err="1"/>
              <a:t>illness</a:t>
            </a:r>
            <a:r>
              <a:rPr lang="fi-FI" dirty="0"/>
              <a:t> </a:t>
            </a:r>
            <a:r>
              <a:rPr lang="fi-FI" dirty="0" err="1"/>
              <a:t>symptoms</a:t>
            </a:r>
            <a:endParaRPr lang="fi-FI" dirty="0"/>
          </a:p>
        </p:txBody>
      </p:sp>
      <p:sp>
        <p:nvSpPr>
          <p:cNvPr id="13" name="Tekstiruutu 12">
            <a:extLst>
              <a:ext uri="{FF2B5EF4-FFF2-40B4-BE49-F238E27FC236}">
                <a16:creationId xmlns:a16="http://schemas.microsoft.com/office/drawing/2014/main" id="{073DC235-3BF6-D69B-9F50-75154E46171A}"/>
              </a:ext>
            </a:extLst>
          </p:cNvPr>
          <p:cNvSpPr txBox="1"/>
          <p:nvPr/>
        </p:nvSpPr>
        <p:spPr>
          <a:xfrm>
            <a:off x="1025809" y="3365653"/>
            <a:ext cx="1783944" cy="923330"/>
          </a:xfrm>
          <a:prstGeom prst="rect">
            <a:avLst/>
          </a:prstGeom>
          <a:noFill/>
        </p:spPr>
        <p:txBody>
          <a:bodyPr wrap="square" rtlCol="0">
            <a:spAutoFit/>
          </a:bodyPr>
          <a:lstStyle/>
          <a:p>
            <a:r>
              <a:rPr lang="fi-FI" dirty="0" err="1"/>
              <a:t>High</a:t>
            </a:r>
            <a:r>
              <a:rPr lang="fi-FI" dirty="0"/>
              <a:t> </a:t>
            </a:r>
            <a:r>
              <a:rPr lang="fi-FI" dirty="0" err="1"/>
              <a:t>mental</a:t>
            </a:r>
            <a:r>
              <a:rPr lang="fi-FI" dirty="0"/>
              <a:t> </a:t>
            </a:r>
            <a:r>
              <a:rPr lang="fi-FI" dirty="0" err="1"/>
              <a:t>illness</a:t>
            </a:r>
            <a:r>
              <a:rPr lang="fi-FI" dirty="0"/>
              <a:t> </a:t>
            </a:r>
            <a:r>
              <a:rPr lang="fi-FI" dirty="0" err="1"/>
              <a:t>symptoms</a:t>
            </a:r>
            <a:endParaRPr lang="fi-FI" dirty="0"/>
          </a:p>
        </p:txBody>
      </p:sp>
      <p:sp>
        <p:nvSpPr>
          <p:cNvPr id="14" name="Tekstiruutu 13">
            <a:extLst>
              <a:ext uri="{FF2B5EF4-FFF2-40B4-BE49-F238E27FC236}">
                <a16:creationId xmlns:a16="http://schemas.microsoft.com/office/drawing/2014/main" id="{F70C3F96-1288-7031-D5BE-E46E5102B3D2}"/>
              </a:ext>
            </a:extLst>
          </p:cNvPr>
          <p:cNvSpPr txBox="1"/>
          <p:nvPr/>
        </p:nvSpPr>
        <p:spPr>
          <a:xfrm>
            <a:off x="280259" y="6225746"/>
            <a:ext cx="2602854" cy="430887"/>
          </a:xfrm>
          <a:prstGeom prst="rect">
            <a:avLst/>
          </a:prstGeom>
          <a:noFill/>
        </p:spPr>
        <p:txBody>
          <a:bodyPr wrap="square" rtlCol="0">
            <a:spAutoFit/>
          </a:bodyPr>
          <a:lstStyle/>
          <a:p>
            <a:r>
              <a:rPr lang="fi-FI" sz="1100" dirty="0" err="1"/>
              <a:t>Suldo</a:t>
            </a:r>
            <a:r>
              <a:rPr lang="fi-FI" sz="1100" dirty="0"/>
              <a:t> &amp; </a:t>
            </a:r>
            <a:r>
              <a:rPr lang="fi-FI" sz="1100" dirty="0" err="1"/>
              <a:t>Shaffer</a:t>
            </a:r>
            <a:r>
              <a:rPr lang="fi-FI" sz="1100" dirty="0"/>
              <a:t>, 2008; Kuva mukailtu Nelli Lyyra</a:t>
            </a:r>
          </a:p>
        </p:txBody>
      </p:sp>
      <p:sp>
        <p:nvSpPr>
          <p:cNvPr id="15" name="Tekstiruutu 14">
            <a:extLst>
              <a:ext uri="{FF2B5EF4-FFF2-40B4-BE49-F238E27FC236}">
                <a16:creationId xmlns:a16="http://schemas.microsoft.com/office/drawing/2014/main" id="{9BCA0FF7-B190-04D8-88DF-38FFC1B1D8F8}"/>
              </a:ext>
            </a:extLst>
          </p:cNvPr>
          <p:cNvSpPr txBox="1"/>
          <p:nvPr/>
        </p:nvSpPr>
        <p:spPr>
          <a:xfrm>
            <a:off x="3686537" y="5789807"/>
            <a:ext cx="2641920" cy="646331"/>
          </a:xfrm>
          <a:prstGeom prst="rect">
            <a:avLst/>
          </a:prstGeom>
          <a:noFill/>
        </p:spPr>
        <p:txBody>
          <a:bodyPr wrap="square" rtlCol="0">
            <a:spAutoFit/>
          </a:bodyPr>
          <a:lstStyle/>
          <a:p>
            <a:r>
              <a:rPr lang="fi-FI" dirty="0"/>
              <a:t>Hyvinvoinnin puute/poissaolo</a:t>
            </a:r>
          </a:p>
        </p:txBody>
      </p:sp>
      <p:sp>
        <p:nvSpPr>
          <p:cNvPr id="20" name="Tekstiruutu 19">
            <a:extLst>
              <a:ext uri="{FF2B5EF4-FFF2-40B4-BE49-F238E27FC236}">
                <a16:creationId xmlns:a16="http://schemas.microsoft.com/office/drawing/2014/main" id="{DA235585-B7E2-F603-A1BE-2755AFB4FF5C}"/>
              </a:ext>
            </a:extLst>
          </p:cNvPr>
          <p:cNvSpPr txBox="1"/>
          <p:nvPr/>
        </p:nvSpPr>
        <p:spPr>
          <a:xfrm>
            <a:off x="7193666" y="1061636"/>
            <a:ext cx="4564508" cy="2215991"/>
          </a:xfrm>
          <a:prstGeom prst="rect">
            <a:avLst/>
          </a:prstGeom>
          <a:noFill/>
        </p:spPr>
        <p:txBody>
          <a:bodyPr wrap="square" rtlCol="0">
            <a:spAutoFit/>
          </a:bodyPr>
          <a:lstStyle/>
          <a:p>
            <a:r>
              <a:rPr lang="fi-FI" sz="2400" dirty="0"/>
              <a:t>Psyykkinen pahoinvointi uhka työkyvylle:</a:t>
            </a:r>
          </a:p>
          <a:p>
            <a:r>
              <a:rPr lang="fi-FI" dirty="0"/>
              <a:t>- Vakavat mielenterveyden häiriöt puhkeavat nuoruusiässä/varhaisaikuisuus</a:t>
            </a:r>
          </a:p>
          <a:p>
            <a:r>
              <a:rPr lang="fi-FI" dirty="0"/>
              <a:t>- Nuorten masennusperäiset työkyvyttömyyseläkkeet lisääntyneet (Tilastokeskus, 2019)</a:t>
            </a:r>
          </a:p>
        </p:txBody>
      </p:sp>
      <p:sp>
        <p:nvSpPr>
          <p:cNvPr id="23" name="Tekstiruutu 22">
            <a:extLst>
              <a:ext uri="{FF2B5EF4-FFF2-40B4-BE49-F238E27FC236}">
                <a16:creationId xmlns:a16="http://schemas.microsoft.com/office/drawing/2014/main" id="{C672190D-E38A-94EA-6AC4-C0483AF96E85}"/>
              </a:ext>
            </a:extLst>
          </p:cNvPr>
          <p:cNvSpPr txBox="1"/>
          <p:nvPr/>
        </p:nvSpPr>
        <p:spPr>
          <a:xfrm>
            <a:off x="7193666" y="4757980"/>
            <a:ext cx="4375610" cy="2123658"/>
          </a:xfrm>
          <a:prstGeom prst="rect">
            <a:avLst/>
          </a:prstGeom>
          <a:noFill/>
        </p:spPr>
        <p:txBody>
          <a:bodyPr wrap="square" rtlCol="0">
            <a:spAutoFit/>
          </a:bodyPr>
          <a:lstStyle/>
          <a:p>
            <a:r>
              <a:rPr lang="fi-FI" sz="2400" dirty="0"/>
              <a:t>Positiivinen psykologia </a:t>
            </a:r>
            <a:r>
              <a:rPr lang="fi-FI" dirty="0"/>
              <a:t>keskittyy hyvinvoinnin ja mielenterveyden myönteisiin ulottuvuuksiin…</a:t>
            </a:r>
          </a:p>
          <a:p>
            <a:r>
              <a:rPr lang="fi-FI" dirty="0"/>
              <a:t>-lisää onnellisuutta ja hyvää elämää</a:t>
            </a:r>
          </a:p>
          <a:p>
            <a:r>
              <a:rPr lang="fi-FI" dirty="0"/>
              <a:t>-myönteiset tunteet</a:t>
            </a:r>
          </a:p>
          <a:p>
            <a:r>
              <a:rPr lang="fi-FI" dirty="0"/>
              <a:t>-Voimavarat ja vahvuudet</a:t>
            </a:r>
          </a:p>
          <a:p>
            <a:endParaRPr lang="fi-FI" dirty="0"/>
          </a:p>
        </p:txBody>
      </p:sp>
    </p:spTree>
    <p:extLst>
      <p:ext uri="{BB962C8B-B14F-4D97-AF65-F5344CB8AC3E}">
        <p14:creationId xmlns:p14="http://schemas.microsoft.com/office/powerpoint/2010/main" val="1816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3"/>
          <p:cNvSpPr txBox="1">
            <a:spLocks noGrp="1"/>
          </p:cNvSpPr>
          <p:nvPr>
            <p:ph type="title"/>
          </p:nvPr>
        </p:nvSpPr>
        <p:spPr>
          <a:xfrm>
            <a:off x="4148066" y="420199"/>
            <a:ext cx="4147533" cy="2739689"/>
          </a:xfrm>
          <a:prstGeom prst="rect">
            <a:avLst/>
          </a:prstGeom>
        </p:spPr>
        <p:txBody>
          <a:bodyPr spcFirstLastPara="1" vert="horz" wrap="square" lIns="0" tIns="0" rIns="0" bIns="0" rtlCol="0" anchor="t" anchorCtr="0">
            <a:noAutofit/>
          </a:bodyPr>
          <a:lstStyle/>
          <a:p>
            <a:pPr>
              <a:spcBef>
                <a:spcPts val="0"/>
              </a:spcBef>
            </a:pPr>
            <a:r>
              <a:rPr lang="fi" dirty="0"/>
              <a:t>Hyvinvointiteorioita kyllä löytyy…nyt on aika perehtyä kirjallisuuteen ja lähteisiin...</a:t>
            </a:r>
            <a:endParaRPr dirty="0"/>
          </a:p>
        </p:txBody>
      </p:sp>
      <p:sp>
        <p:nvSpPr>
          <p:cNvPr id="450" name="Google Shape;450;p53"/>
          <p:cNvSpPr txBox="1">
            <a:spLocks noGrp="1"/>
          </p:cNvSpPr>
          <p:nvPr>
            <p:ph type="body" idx="1"/>
          </p:nvPr>
        </p:nvSpPr>
        <p:spPr>
          <a:xfrm>
            <a:off x="4269467" y="3429000"/>
            <a:ext cx="3778800" cy="2811600"/>
          </a:xfrm>
          <a:prstGeom prst="rect">
            <a:avLst/>
          </a:prstGeom>
        </p:spPr>
        <p:txBody>
          <a:bodyPr spcFirstLastPara="1" vert="horz" wrap="square" lIns="0" tIns="0" rIns="0" bIns="0" rtlCol="0" anchor="t" anchorCtr="0">
            <a:noAutofit/>
          </a:bodyPr>
          <a:lstStyle/>
          <a:p>
            <a:pPr marL="0" indent="0">
              <a:spcBef>
                <a:spcPts val="400"/>
              </a:spcBef>
              <a:buNone/>
            </a:pPr>
            <a:r>
              <a:rPr lang="fi" dirty="0"/>
              <a:t>Nämä esimerkit ovat kirjasta</a:t>
            </a:r>
            <a:endParaRPr dirty="0"/>
          </a:p>
          <a:p>
            <a:pPr marL="0" indent="0">
              <a:spcBef>
                <a:spcPts val="400"/>
              </a:spcBef>
              <a:buNone/>
            </a:pPr>
            <a:r>
              <a:rPr lang="fi" dirty="0"/>
              <a:t>Saari, Juho (toim.) 2011. Hyvinvointi Suomalaisen yhteiskunnan perusta. Gaudeamus, Helsinki University Press.</a:t>
            </a:r>
            <a:endParaRPr dirty="0"/>
          </a:p>
        </p:txBody>
      </p:sp>
      <p:pic>
        <p:nvPicPr>
          <p:cNvPr id="451" name="Google Shape;451;p53"/>
          <p:cNvPicPr preferRelativeResize="0"/>
          <p:nvPr/>
        </p:nvPicPr>
        <p:blipFill>
          <a:blip r:embed="rId3">
            <a:alphaModFix/>
          </a:blip>
          <a:stretch>
            <a:fillRect/>
          </a:stretch>
        </p:blipFill>
        <p:spPr>
          <a:xfrm>
            <a:off x="8295600" y="107185"/>
            <a:ext cx="3669977" cy="6643617"/>
          </a:xfrm>
          <a:prstGeom prst="rect">
            <a:avLst/>
          </a:prstGeom>
          <a:noFill/>
          <a:ln>
            <a:noFill/>
          </a:ln>
        </p:spPr>
      </p:pic>
      <p:pic>
        <p:nvPicPr>
          <p:cNvPr id="452" name="Google Shape;452;p53"/>
          <p:cNvPicPr preferRelativeResize="0"/>
          <p:nvPr/>
        </p:nvPicPr>
        <p:blipFill>
          <a:blip r:embed="rId4">
            <a:alphaModFix/>
          </a:blip>
          <a:stretch>
            <a:fillRect/>
          </a:stretch>
        </p:blipFill>
        <p:spPr>
          <a:xfrm>
            <a:off x="352156" y="107184"/>
            <a:ext cx="3669977" cy="6536415"/>
          </a:xfrm>
          <a:prstGeom prst="rect">
            <a:avLst/>
          </a:prstGeom>
          <a:noFill/>
          <a:ln>
            <a:noFill/>
          </a:ln>
        </p:spPr>
      </p:pic>
      <p:grpSp>
        <p:nvGrpSpPr>
          <p:cNvPr id="5" name="Ryhmä 4">
            <a:extLst>
              <a:ext uri="{FF2B5EF4-FFF2-40B4-BE49-F238E27FC236}">
                <a16:creationId xmlns:a16="http://schemas.microsoft.com/office/drawing/2014/main" id="{FC1A32D3-ED21-0559-798D-D4597D2A2A53}"/>
              </a:ext>
            </a:extLst>
          </p:cNvPr>
          <p:cNvGrpSpPr/>
          <p:nvPr/>
        </p:nvGrpSpPr>
        <p:grpSpPr>
          <a:xfrm>
            <a:off x="5960584" y="1527612"/>
            <a:ext cx="360" cy="360"/>
            <a:chOff x="5960584" y="1527612"/>
            <a:chExt cx="360" cy="360"/>
          </a:xfrm>
        </p:grpSpPr>
        <mc:AlternateContent xmlns:mc="http://schemas.openxmlformats.org/markup-compatibility/2006" xmlns:p14="http://schemas.microsoft.com/office/powerpoint/2010/main">
          <mc:Choice Requires="p14">
            <p:contentPart p14:bwMode="auto" r:id="rId5">
              <p14:nvContentPartPr>
                <p14:cNvPr id="2" name="Käsinkirjoitus 1">
                  <a:extLst>
                    <a:ext uri="{FF2B5EF4-FFF2-40B4-BE49-F238E27FC236}">
                      <a16:creationId xmlns:a16="http://schemas.microsoft.com/office/drawing/2014/main" id="{3FA1C9B6-EE82-837C-217A-D8FF4BC305B6}"/>
                    </a:ext>
                  </a:extLst>
                </p14:cNvPr>
                <p14:cNvContentPartPr/>
                <p14:nvPr/>
              </p14:nvContentPartPr>
              <p14:xfrm>
                <a:off x="5960584" y="1527612"/>
                <a:ext cx="360" cy="360"/>
              </p14:xfrm>
            </p:contentPart>
          </mc:Choice>
          <mc:Fallback xmlns="">
            <p:pic>
              <p:nvPicPr>
                <p:cNvPr id="2" name="Käsinkirjoitus 1">
                  <a:extLst>
                    <a:ext uri="{FF2B5EF4-FFF2-40B4-BE49-F238E27FC236}">
                      <a16:creationId xmlns:a16="http://schemas.microsoft.com/office/drawing/2014/main" id="{3FA1C9B6-EE82-837C-217A-D8FF4BC305B6}"/>
                    </a:ext>
                  </a:extLst>
                </p:cNvPr>
                <p:cNvPicPr/>
                <p:nvPr/>
              </p:nvPicPr>
              <p:blipFill>
                <a:blip r:embed="rId6"/>
                <a:stretch>
                  <a:fillRect/>
                </a:stretch>
              </p:blipFill>
              <p:spPr>
                <a:xfrm>
                  <a:off x="5951944" y="15186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Käsinkirjoitus 2">
                  <a:extLst>
                    <a:ext uri="{FF2B5EF4-FFF2-40B4-BE49-F238E27FC236}">
                      <a16:creationId xmlns:a16="http://schemas.microsoft.com/office/drawing/2014/main" id="{FE7D51B1-F594-CD22-594F-6AD6604FFEAB}"/>
                    </a:ext>
                  </a:extLst>
                </p14:cNvPr>
                <p14:cNvContentPartPr/>
                <p14:nvPr/>
              </p14:nvContentPartPr>
              <p14:xfrm>
                <a:off x="5960584" y="1527612"/>
                <a:ext cx="360" cy="360"/>
              </p14:xfrm>
            </p:contentPart>
          </mc:Choice>
          <mc:Fallback xmlns="">
            <p:pic>
              <p:nvPicPr>
                <p:cNvPr id="3" name="Käsinkirjoitus 2">
                  <a:extLst>
                    <a:ext uri="{FF2B5EF4-FFF2-40B4-BE49-F238E27FC236}">
                      <a16:creationId xmlns:a16="http://schemas.microsoft.com/office/drawing/2014/main" id="{FE7D51B1-F594-CD22-594F-6AD6604FFEAB}"/>
                    </a:ext>
                  </a:extLst>
                </p:cNvPr>
                <p:cNvPicPr/>
                <p:nvPr/>
              </p:nvPicPr>
              <p:blipFill>
                <a:blip r:embed="rId6"/>
                <a:stretch>
                  <a:fillRect/>
                </a:stretch>
              </p:blipFill>
              <p:spPr>
                <a:xfrm>
                  <a:off x="5951944" y="15186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Käsinkirjoitus 3">
                  <a:extLst>
                    <a:ext uri="{FF2B5EF4-FFF2-40B4-BE49-F238E27FC236}">
                      <a16:creationId xmlns:a16="http://schemas.microsoft.com/office/drawing/2014/main" id="{04803BE9-C1DB-FFC1-6CF2-CD16E9766606}"/>
                    </a:ext>
                  </a:extLst>
                </p14:cNvPr>
                <p14:cNvContentPartPr/>
                <p14:nvPr/>
              </p14:nvContentPartPr>
              <p14:xfrm>
                <a:off x="5960584" y="1527612"/>
                <a:ext cx="360" cy="360"/>
              </p14:xfrm>
            </p:contentPart>
          </mc:Choice>
          <mc:Fallback xmlns="">
            <p:pic>
              <p:nvPicPr>
                <p:cNvPr id="4" name="Käsinkirjoitus 3">
                  <a:extLst>
                    <a:ext uri="{FF2B5EF4-FFF2-40B4-BE49-F238E27FC236}">
                      <a16:creationId xmlns:a16="http://schemas.microsoft.com/office/drawing/2014/main" id="{04803BE9-C1DB-FFC1-6CF2-CD16E9766606}"/>
                    </a:ext>
                  </a:extLst>
                </p:cNvPr>
                <p:cNvPicPr/>
                <p:nvPr/>
              </p:nvPicPr>
              <p:blipFill>
                <a:blip r:embed="rId6"/>
                <a:stretch>
                  <a:fillRect/>
                </a:stretch>
              </p:blipFill>
              <p:spPr>
                <a:xfrm>
                  <a:off x="5951944" y="1518612"/>
                  <a:ext cx="18000" cy="18000"/>
                </a:xfrm>
                <a:prstGeom prst="rect">
                  <a:avLst/>
                </a:prstGeom>
              </p:spPr>
            </p:pic>
          </mc:Fallback>
        </mc:AlternateContent>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4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0" name="Rectangle 5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teksti, sanomalehti&#10;&#10;Kuvaus luotu automaattisesti">
            <a:extLst>
              <a:ext uri="{FF2B5EF4-FFF2-40B4-BE49-F238E27FC236}">
                <a16:creationId xmlns:a16="http://schemas.microsoft.com/office/drawing/2014/main" id="{0ED19736-E190-0442-415B-45EFEEACBB84}"/>
              </a:ext>
            </a:extLst>
          </p:cNvPr>
          <p:cNvPicPr>
            <a:picLocks noChangeAspect="1"/>
          </p:cNvPicPr>
          <p:nvPr/>
        </p:nvPicPr>
        <p:blipFill rotWithShape="1">
          <a:blip r:embed="rId2"/>
          <a:srcRect t="8451" b="54974"/>
          <a:stretch/>
        </p:blipFill>
        <p:spPr>
          <a:xfrm>
            <a:off x="568452" y="571500"/>
            <a:ext cx="11055096" cy="5715000"/>
          </a:xfrm>
          <a:prstGeom prst="rect">
            <a:avLst/>
          </a:prstGeom>
        </p:spPr>
      </p:pic>
    </p:spTree>
    <p:extLst>
      <p:ext uri="{BB962C8B-B14F-4D97-AF65-F5344CB8AC3E}">
        <p14:creationId xmlns:p14="http://schemas.microsoft.com/office/powerpoint/2010/main" val="380396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9B88A8-CC6B-1C8F-68C8-58A767FD0A87}"/>
              </a:ext>
            </a:extLst>
          </p:cNvPr>
          <p:cNvSpPr>
            <a:spLocks noGrp="1"/>
          </p:cNvSpPr>
          <p:nvPr>
            <p:ph type="title"/>
          </p:nvPr>
        </p:nvSpPr>
        <p:spPr/>
        <p:txBody>
          <a:bodyPr>
            <a:normAutofit/>
          </a:bodyPr>
          <a:lstStyle/>
          <a:p>
            <a:r>
              <a:rPr lang="fi-FI" dirty="0"/>
              <a:t>Hyvinvointimalleihin tutustuminen </a:t>
            </a:r>
          </a:p>
        </p:txBody>
      </p:sp>
      <p:sp>
        <p:nvSpPr>
          <p:cNvPr id="3" name="Sisällön paikkamerkki 2">
            <a:extLst>
              <a:ext uri="{FF2B5EF4-FFF2-40B4-BE49-F238E27FC236}">
                <a16:creationId xmlns:a16="http://schemas.microsoft.com/office/drawing/2014/main" id="{943FA11C-9CD9-CD6E-E85F-41916EEFAE28}"/>
              </a:ext>
            </a:extLst>
          </p:cNvPr>
          <p:cNvSpPr>
            <a:spLocks noGrp="1"/>
          </p:cNvSpPr>
          <p:nvPr>
            <p:ph idx="1"/>
          </p:nvPr>
        </p:nvSpPr>
        <p:spPr/>
        <p:txBody>
          <a:bodyPr>
            <a:normAutofit/>
          </a:bodyPr>
          <a:lstStyle/>
          <a:p>
            <a:r>
              <a:rPr lang="fi-FI" dirty="0"/>
              <a:t>Salissa on muutamia erilaisia hyvinvointimalleja esillä</a:t>
            </a:r>
          </a:p>
          <a:p>
            <a:r>
              <a:rPr lang="fi-FI" dirty="0"/>
              <a:t>Perehtykää ryhmässä eri malleihin. </a:t>
            </a:r>
          </a:p>
          <a:p>
            <a:pPr marL="0" indent="0">
              <a:buNone/>
            </a:pPr>
            <a:r>
              <a:rPr lang="fi-FI" dirty="0"/>
              <a:t>		Vertailkaa, </a:t>
            </a:r>
          </a:p>
          <a:p>
            <a:pPr marL="0" indent="0">
              <a:buNone/>
            </a:pPr>
            <a:r>
              <a:rPr lang="fi-FI" dirty="0"/>
              <a:t>		etsikää yhtäläisyyksiä/eroja, </a:t>
            </a:r>
          </a:p>
          <a:p>
            <a:pPr marL="0" indent="0">
              <a:buNone/>
            </a:pPr>
            <a:r>
              <a:rPr lang="fi-FI" dirty="0"/>
              <a:t>		miettikää kohderyhmää ja </a:t>
            </a:r>
          </a:p>
          <a:p>
            <a:pPr marL="0" indent="0">
              <a:buNone/>
            </a:pPr>
            <a:r>
              <a:rPr lang="fi-FI" dirty="0"/>
              <a:t>		mallien toimivuutta.</a:t>
            </a:r>
          </a:p>
          <a:p>
            <a:pPr marL="457200" lvl="1" indent="0">
              <a:buNone/>
            </a:pPr>
            <a:endParaRPr lang="fi-FI" dirty="0"/>
          </a:p>
          <a:p>
            <a:r>
              <a:rPr lang="fi-FI" dirty="0"/>
              <a:t>Valmistautukaa kertomaan kootusti havaintonne.</a:t>
            </a:r>
          </a:p>
          <a:p>
            <a:pPr marL="0" indent="0">
              <a:buNone/>
            </a:pPr>
            <a:r>
              <a:rPr lang="fi-FI" dirty="0"/>
              <a:t>		</a:t>
            </a:r>
          </a:p>
          <a:p>
            <a:pPr marL="0" indent="0">
              <a:buNone/>
            </a:pPr>
            <a:endParaRPr lang="fi-FI" dirty="0"/>
          </a:p>
          <a:p>
            <a:endParaRPr lang="fi-FI" dirty="0"/>
          </a:p>
        </p:txBody>
      </p:sp>
    </p:spTree>
    <p:extLst>
      <p:ext uri="{BB962C8B-B14F-4D97-AF65-F5344CB8AC3E}">
        <p14:creationId xmlns:p14="http://schemas.microsoft.com/office/powerpoint/2010/main" val="3076142683"/>
      </p:ext>
    </p:extLst>
  </p:cSld>
  <p:clrMapOvr>
    <a:masterClrMapping/>
  </p:clrMapOvr>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Pinta">
  <a:themeElements>
    <a:clrScheme name="Pin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14940</TotalTime>
  <Words>1330</Words>
  <Application>Microsoft Office PowerPoint</Application>
  <PresentationFormat>Widescreen</PresentationFormat>
  <Paragraphs>155</Paragraphs>
  <Slides>17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Aleo</vt:lpstr>
      <vt:lpstr>Arial</vt:lpstr>
      <vt:lpstr>Calibri</vt:lpstr>
      <vt:lpstr>Lato</vt:lpstr>
      <vt:lpstr>Lato Black</vt:lpstr>
      <vt:lpstr>Trebuchet MS</vt:lpstr>
      <vt:lpstr>Wingdings</vt:lpstr>
      <vt:lpstr>Wingdings 3</vt:lpstr>
      <vt:lpstr>jyo</vt:lpstr>
      <vt:lpstr>Pinta</vt:lpstr>
      <vt:lpstr>Hyvinvointioppiminen  Monialainen oppimiskokonaisuus (5op) POMM1130  Kurssin aloitusluento </vt:lpstr>
      <vt:lpstr>Hyvinvointi ilmiönä – mitä tarkoitetaan?</vt:lpstr>
      <vt:lpstr>Mitä sinä ymmärrät hyvinvoinnilla?</vt:lpstr>
      <vt:lpstr>Hyvinvointi  Yhteisö - Yksilö https://thl.fi/fi/web/hyvinvointi-ja-terveyserot/eriarvoisuus/hyvinvointi</vt:lpstr>
      <vt:lpstr>Hyvinvointi (Aristoteleesta Allardtiin, 1976, 1996  ja nykyisyyteen THL 2020)</vt:lpstr>
      <vt:lpstr>Hyvinvointi suhteessa- mielenterveys?</vt:lpstr>
      <vt:lpstr>Hyvinvointiteorioita kyllä löytyy…nyt on aika perehtyä kirjallisuuteen ja lähteisiin...</vt:lpstr>
      <vt:lpstr>PowerPoint Presentation</vt:lpstr>
      <vt:lpstr>Hyvinvointimalleihin tutustuminen </vt:lpstr>
      <vt:lpstr>Kokonaisvaltainen hyvinvointi: Hyvinvoinnin kuusi ulottuvuutta (Hettler 1976)</vt:lpstr>
      <vt:lpstr>PowerPoint Presentation</vt:lpstr>
      <vt:lpstr>Kokonaisvaltainen hyvinvointi Hyvinvoinnin kehä (Leskinen &amp; Hult 2010)</vt:lpstr>
      <vt:lpstr>Hintsan Menestyksen ympyrä  (Saari, 2015; 2021) ja hyvinvoinnin osa-alueet</vt:lpstr>
      <vt:lpstr>POMM1130 Monialainen oppimiskokonaisuus muissa ympäristöissä tai koulussa </vt:lpstr>
      <vt:lpstr>Kurssin suorittaminen</vt:lpstr>
      <vt:lpstr>Ensi kerta?</vt:lpstr>
      <vt:lpstr>Lähteitä…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Hyvinvointioppiminen  Monialainen opintokokonaisuus (5op) POMM1130</dc:title>
  <dc:creator>Kääpä, Mari</dc:creator>
  <cp:lastModifiedBy>Kääpä, Mari</cp:lastModifiedBy>
  <cp:revision>111</cp:revision>
  <cp:lastPrinted>2023-01-23T10:59:52Z</cp:lastPrinted>
  <dcterms:created xsi:type="dcterms:W3CDTF">2022-01-10T10:48:36Z</dcterms:created>
  <dcterms:modified xsi:type="dcterms:W3CDTF">2023-01-30T08:41:48Z</dcterms:modified>
</cp:coreProperties>
</file>