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57" r:id="rId4"/>
    <p:sldId id="260" r:id="rId5"/>
    <p:sldId id="591" r:id="rId6"/>
    <p:sldId id="592" r:id="rId7"/>
    <p:sldId id="581" r:id="rId8"/>
    <p:sldId id="594" r:id="rId9"/>
    <p:sldId id="583" r:id="rId10"/>
    <p:sldId id="258" r:id="rId11"/>
    <p:sldId id="273" r:id="rId12"/>
    <p:sldId id="272" r:id="rId13"/>
    <p:sldId id="286" r:id="rId14"/>
    <p:sldId id="26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ED47-DA34-4E46-B478-D1DCEE0126C0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10646-AFFB-42AD-B17C-15A3D6C16D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1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b454f121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b454f121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E66AEE28-CB9E-4FE7-8661-C253139E1DB6}" type="slidenum">
              <a:rPr lang="fi-FI" altLang="fi-FI" sz="1300" smtClean="0"/>
              <a:pPr eaLnBrk="1">
                <a:spcBef>
                  <a:spcPct val="0"/>
                </a:spcBef>
              </a:pPr>
              <a:t>7</a:t>
            </a:fld>
            <a:endParaRPr lang="fi-FI" altLang="fi-FI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fi-FI" dirty="0" err="1"/>
              <a:t>Tutkimukset</a:t>
            </a:r>
            <a:r>
              <a:rPr lang="en-US" altLang="fi-FI" dirty="0"/>
              <a:t> WHO, </a:t>
            </a:r>
            <a:r>
              <a:rPr lang="en-US" altLang="fi-FI" dirty="0" err="1"/>
              <a:t>Espad</a:t>
            </a:r>
            <a:r>
              <a:rPr lang="en-US" altLang="fi-FI" dirty="0"/>
              <a:t>, NNT…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842C486D-751E-430D-B7F3-93814539314C}" type="slidenum">
              <a:rPr lang="fi-FI" altLang="fi-FI" sz="1300" smtClean="0"/>
              <a:pPr eaLnBrk="1">
                <a:spcBef>
                  <a:spcPct val="0"/>
                </a:spcBef>
              </a:pPr>
              <a:t>9</a:t>
            </a:fld>
            <a:endParaRPr lang="fi-FI" altLang="fi-FI" sz="13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fi-FI" dirty="0" err="1"/>
              <a:t>Terveystutkimuksen</a:t>
            </a:r>
            <a:r>
              <a:rPr lang="en-US" altLang="fi-FI" dirty="0"/>
              <a:t> </a:t>
            </a:r>
            <a:r>
              <a:rPr lang="en-US" altLang="fi-FI" dirty="0" err="1"/>
              <a:t>trendit</a:t>
            </a:r>
            <a:r>
              <a:rPr lang="en-US" altLang="fi-FI" dirty="0"/>
              <a:t> </a:t>
            </a:r>
            <a:r>
              <a:rPr lang="en-US" altLang="fi-FI" dirty="0" err="1"/>
              <a:t>aika</a:t>
            </a:r>
            <a:r>
              <a:rPr lang="en-US" altLang="fi-FI" dirty="0"/>
              <a:t> </a:t>
            </a:r>
            <a:r>
              <a:rPr lang="en-US" altLang="fi-FI" dirty="0" err="1"/>
              <a:t>negatiivisia</a:t>
            </a:r>
            <a:r>
              <a:rPr lang="en-US" altLang="fi-FI" dirty="0"/>
              <a:t>. </a:t>
            </a:r>
            <a:r>
              <a:rPr lang="en-US" altLang="fi-FI" dirty="0" err="1"/>
              <a:t>Mihin</a:t>
            </a:r>
            <a:r>
              <a:rPr lang="en-US" altLang="fi-FI" dirty="0"/>
              <a:t> </a:t>
            </a:r>
            <a:r>
              <a:rPr lang="en-US" altLang="fi-FI" dirty="0" err="1"/>
              <a:t>usko</a:t>
            </a:r>
            <a:r>
              <a:rPr lang="en-US" altLang="fi-FI" dirty="0"/>
              <a:t> ja </a:t>
            </a:r>
            <a:r>
              <a:rPr lang="en-US" altLang="fi-FI" dirty="0" err="1"/>
              <a:t>mihin</a:t>
            </a:r>
            <a:r>
              <a:rPr lang="en-US" altLang="fi-FI" dirty="0"/>
              <a:t> </a:t>
            </a:r>
            <a:r>
              <a:rPr lang="en-US" altLang="fi-FI" dirty="0" err="1"/>
              <a:t>ei</a:t>
            </a:r>
            <a:r>
              <a:rPr lang="en-US" altLang="fi-FI" dirty="0"/>
              <a:t>?</a:t>
            </a:r>
          </a:p>
          <a:p>
            <a:pPr eaLnBrk="1" hangingPunct="1"/>
            <a:endParaRPr lang="en-US" altLang="fi-FI" dirty="0"/>
          </a:p>
          <a:p>
            <a:pPr eaLnBrk="1" hangingPunct="1"/>
            <a:r>
              <a:rPr lang="en-US" altLang="fi-FI" dirty="0"/>
              <a:t>Oma </a:t>
            </a:r>
            <a:r>
              <a:rPr lang="en-US" altLang="fi-FI" dirty="0" err="1"/>
              <a:t>silmä</a:t>
            </a:r>
            <a:r>
              <a:rPr lang="en-US" altLang="fi-FI" dirty="0"/>
              <a:t>, </a:t>
            </a:r>
            <a:r>
              <a:rPr lang="en-US" altLang="fi-FI" dirty="0" err="1"/>
              <a:t>oma</a:t>
            </a:r>
            <a:r>
              <a:rPr lang="en-US" altLang="fi-FI" dirty="0"/>
              <a:t> </a:t>
            </a:r>
            <a:r>
              <a:rPr lang="en-US" altLang="fi-FI" dirty="0" err="1"/>
              <a:t>korva</a:t>
            </a:r>
            <a:endParaRPr lang="en-US" altLang="fi-FI" dirty="0"/>
          </a:p>
          <a:p>
            <a:pPr eaLnBrk="1" hangingPunct="1"/>
            <a:endParaRPr lang="en-US" altLang="fi-FI" dirty="0"/>
          </a:p>
          <a:p>
            <a:pPr eaLnBrk="1" hangingPunct="1"/>
            <a:r>
              <a:rPr lang="en-US" altLang="fi-FI" dirty="0" err="1"/>
              <a:t>Luokalle</a:t>
            </a:r>
            <a:r>
              <a:rPr lang="en-US" altLang="fi-FI" dirty="0"/>
              <a:t> </a:t>
            </a:r>
            <a:r>
              <a:rPr lang="en-US" altLang="fi-FI" dirty="0" err="1"/>
              <a:t>omat</a:t>
            </a:r>
            <a:r>
              <a:rPr lang="en-US" altLang="fi-FI" dirty="0"/>
              <a:t> </a:t>
            </a:r>
            <a:r>
              <a:rPr lang="en-US" altLang="fi-FI" dirty="0" err="1"/>
              <a:t>kyselyt</a:t>
            </a:r>
            <a:endParaRPr lang="en-US" altLang="fi-F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963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5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2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0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8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10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3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9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6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4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217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655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280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0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10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8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1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6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303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2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4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3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6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5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1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74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6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298B9E9-202A-45B1-A116-43ED9C56546A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7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F591D-D74F-47E5-8EF9-D5F25FDB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Hyvinvointioppiminen </a:t>
            </a:r>
            <a:br>
              <a:rPr lang="fi-FI" dirty="0"/>
            </a:br>
            <a:r>
              <a:rPr lang="fi-FI" dirty="0"/>
              <a:t>Monialainen oppimiskokonaisuus (5op) POMM1130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Kurssin aloitusluento 28.10.2022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1E6B68-2E58-42B5-A3D7-A8FF93DA8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4941168"/>
            <a:ext cx="11233150" cy="576064"/>
          </a:xfrm>
        </p:spPr>
        <p:txBody>
          <a:bodyPr/>
          <a:lstStyle/>
          <a:p>
            <a:r>
              <a:rPr lang="en-US" dirty="0"/>
              <a:t>Kaili Kepler-Uotinen</a:t>
            </a:r>
          </a:p>
        </p:txBody>
      </p:sp>
    </p:spTree>
    <p:extLst>
      <p:ext uri="{BB962C8B-B14F-4D97-AF65-F5344CB8AC3E}">
        <p14:creationId xmlns:p14="http://schemas.microsoft.com/office/powerpoint/2010/main" val="224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F7467-1CE0-417D-8E01-414D5D17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Hyvinvointioppiminen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A048A-1BE7-4605-ADCA-92D1F71F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dirty="0"/>
              <a:t>Ryhmäpohdinta pääkäsitteistä:</a:t>
            </a:r>
          </a:p>
          <a:p>
            <a:endParaRPr lang="fi-FI" dirty="0"/>
          </a:p>
          <a:p>
            <a:r>
              <a:rPr lang="fi-FI" dirty="0"/>
              <a:t>Mitä on hyvinvointioppiminen?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taivas, palmu, ulko, ranta&#10;&#10;Kuvaus luotu automaattisesti">
            <a:extLst>
              <a:ext uri="{FF2B5EF4-FFF2-40B4-BE49-F238E27FC236}">
                <a16:creationId xmlns:a16="http://schemas.microsoft.com/office/drawing/2014/main" id="{05127FCA-B9D3-4466-AF91-307087FB4A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r="-2" b="5804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769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D3909F-F0CC-43EE-9271-ECAFCE19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66775"/>
          </a:xfrm>
        </p:spPr>
        <p:txBody>
          <a:bodyPr/>
          <a:lstStyle/>
          <a:p>
            <a:r>
              <a:rPr lang="fi-FI" dirty="0"/>
              <a:t>Mitä on hyvinvointioppiminen?</a:t>
            </a:r>
            <a:br>
              <a:rPr lang="fi-FI" dirty="0"/>
            </a:br>
            <a:r>
              <a:rPr lang="fi-FI" sz="2000" dirty="0"/>
              <a:t>(OPS Jyväskylä)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390F39-58D8-4792-9EEF-DD8BC389B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812927"/>
            <a:ext cx="4896296" cy="4392612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Hyvinvointia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opitaan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samoin kuin lukemista ja laskemista. 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Hyvinvointioppiminen alkaa syntymästä, jatkuu yli koko elämänkulun.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Myös yhteisöt (perheet, koulut, kunnat, ym.) oppivat hyvinvointia ja pahoinvointia (oppivat organisaatiot). </a:t>
            </a:r>
          </a:p>
          <a:p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Aktiivisilla ennakoivilla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toimilla pyritään lisäämään lasten ja nuorten hyvinvointia.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D07D98-22C6-4C08-BF17-42A088ECA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3713"/>
            <a:ext cx="5791199" cy="4818062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Pedagogisessa hyvinvoinnissa oppiminen ja hyvinvointi voidaan hahmottaa yksilön kasvu- ja kehitysprosessin eri ulottuvuuksina.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Riittävä hyvinvointi on tavoitteen suuntaisen oppimisen edellytys ja toisaalta oppiminen mahdollistaa sellaisen toiminnan muutoksen, joka edesauttaa hyvinvointia.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Pedagoginen hyvinvointi tarkoittaa positiivisia tunnekokemuksia, jotka tukevat oppimisen prosesseja ja edistävät yksilön kokonaisvaltaista kehitystä.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Pedagogisella hyvinvoinnilla on kaksi ulottuvuutta: tunnetuki ja opetuksellinen tuki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183615-D98C-4FDC-817C-8BE01F1130F5}"/>
              </a:ext>
            </a:extLst>
          </p:cNvPr>
          <p:cNvSpPr txBox="1"/>
          <p:nvPr/>
        </p:nvSpPr>
        <p:spPr>
          <a:xfrm flipH="1">
            <a:off x="6284594" y="1343025"/>
            <a:ext cx="49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Pedagoginen hyvinvointi</a:t>
            </a:r>
          </a:p>
        </p:txBody>
      </p:sp>
    </p:spTree>
    <p:extLst>
      <p:ext uri="{BB962C8B-B14F-4D97-AF65-F5344CB8AC3E}">
        <p14:creationId xmlns:p14="http://schemas.microsoft.com/office/powerpoint/2010/main" val="7968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4220F0-B008-437D-B8CC-7002A8BC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Hyvinvointiosaaminen -&gt; Hyvinvointia voidaan oppia.</a:t>
            </a:r>
            <a:br>
              <a:rPr lang="fi-FI" dirty="0"/>
            </a:br>
            <a:r>
              <a:rPr lang="fi-FI" sz="2000" dirty="0"/>
              <a:t>(Jyväskylä OPS)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761E1-2E7A-4FDC-A294-87047ECE3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992314"/>
            <a:ext cx="7019925" cy="486568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Hyvinvointiosaamisen alueita ovat mm.</a:t>
            </a:r>
          </a:p>
          <a:p>
            <a:r>
              <a:rPr lang="fi-FI" dirty="0"/>
              <a:t>vuorovaikutustaidot (yhteistyötaidot)</a:t>
            </a:r>
          </a:p>
          <a:p>
            <a:r>
              <a:rPr lang="fi-FI" dirty="0"/>
              <a:t>arjen rytmittäminen ja ajankäyttö (työ, vapaa-aika, lepo)</a:t>
            </a:r>
          </a:p>
          <a:p>
            <a:r>
              <a:rPr lang="fi-FI" dirty="0"/>
              <a:t>terveystottumukset (ravinto, uni, liikunta, hygieniasta huolehtiminen)</a:t>
            </a:r>
          </a:p>
          <a:p>
            <a:r>
              <a:rPr lang="fi-FI" dirty="0"/>
              <a:t>oppimaan oppiminen (työskentelytaidot, omien vahvuuksien tunnistaminen)</a:t>
            </a:r>
          </a:p>
          <a:p>
            <a:r>
              <a:rPr lang="fi-FI" dirty="0"/>
              <a:t>kehon ja mielen viestit (tunteiden tunnistaminen ja nimeäminen -&gt; oikeasuuntainen toiminta)</a:t>
            </a:r>
          </a:p>
          <a:p>
            <a:r>
              <a:rPr lang="fi-FI" dirty="0"/>
              <a:t>ympäristön arviointi ja tulkinta (oikeudet ja velvollisuudet).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5FAAC6-8EB5-4478-8D21-CACA0E922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2040" y="2051053"/>
            <a:ext cx="3878510" cy="298926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Hyvinvointiosaamisen alueita harjoitellaan koulutyössä </a:t>
            </a:r>
            <a:r>
              <a:rPr lang="fi-FI" b="1" dirty="0"/>
              <a:t>eri oppiaineissa ja koulun muussa toiminnassa.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Tavoitteena on lasten ja nuorten hyvinvoinnin ja yksilöllisen oppimisen tukeminen, edistäminen ja kehittäminen.</a:t>
            </a:r>
          </a:p>
        </p:txBody>
      </p:sp>
    </p:spTree>
    <p:extLst>
      <p:ext uri="{BB962C8B-B14F-4D97-AF65-F5344CB8AC3E}">
        <p14:creationId xmlns:p14="http://schemas.microsoft.com/office/powerpoint/2010/main" val="33579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4459-05D0-4E88-84E1-59F18D90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Hyvinvointioppiminen koulussa/Kuokkalan koulu 4.lk</a:t>
            </a:r>
            <a:br>
              <a:rPr lang="fi-FI" dirty="0"/>
            </a:br>
            <a:r>
              <a:rPr lang="fi-FI" dirty="0"/>
              <a:t>Tunteet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6DD7-8F83-40F3-A3C2-5D22AD4112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Vko 45-48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MA</a:t>
            </a:r>
            <a:r>
              <a:rPr lang="fi-FI" dirty="0"/>
              <a:t> 10-12 </a:t>
            </a:r>
            <a:r>
              <a:rPr lang="fi-FI" dirty="0" err="1"/>
              <a:t>ymppä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12.30-14.15 </a:t>
            </a:r>
            <a:r>
              <a:rPr lang="fi-FI" dirty="0" err="1"/>
              <a:t>liikka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TI </a:t>
            </a:r>
            <a:r>
              <a:rPr lang="fi-FI" dirty="0"/>
              <a:t>10-11 yhteiskuntaoppi</a:t>
            </a:r>
          </a:p>
          <a:p>
            <a:pPr marL="0" indent="0">
              <a:buNone/>
            </a:pPr>
            <a:r>
              <a:rPr lang="fi-FI" dirty="0"/>
              <a:t>12.30-13.15 </a:t>
            </a:r>
            <a:r>
              <a:rPr lang="fi-FI" dirty="0" err="1"/>
              <a:t>liikka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KE </a:t>
            </a:r>
            <a:r>
              <a:rPr lang="fi-FI" dirty="0"/>
              <a:t>10.15-11 </a:t>
            </a:r>
            <a:r>
              <a:rPr lang="fi-FI" dirty="0" err="1"/>
              <a:t>ymppä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13.30-14.15 </a:t>
            </a:r>
            <a:r>
              <a:rPr lang="fi-FI" dirty="0" err="1"/>
              <a:t>äikkä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TO </a:t>
            </a:r>
            <a:r>
              <a:rPr lang="fi-FI"/>
              <a:t>11.15-12.15 uskonto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6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93BA1-3DB5-4126-B953-BD054548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6B7C9-3CC9-4A0A-B15A-95222750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419225"/>
            <a:ext cx="11229363" cy="5051426"/>
          </a:xfrm>
        </p:spPr>
        <p:txBody>
          <a:bodyPr/>
          <a:lstStyle/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GB" sz="1400" b="1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Allardt</a:t>
            </a:r>
            <a:r>
              <a:rPr lang="en-GB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Erik (1993) Having, loving, being: an alternative to the Swedish model of welfare research. </a:t>
            </a:r>
            <a:r>
              <a:rPr lang="en-GB" sz="1400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Teoksessa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Nussbaum &amp; Sen (</a:t>
            </a:r>
            <a:r>
              <a:rPr lang="en-GB" sz="1400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toim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 The Quality of Life. Clarendon Press, Oxford.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Allardt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Erik 1996. Hyvinvointitutkimus ja elämänpolitiikka. Janus (3) 1996, 224-241. 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</a:rPr>
              <a:t>Hettler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, Bill (1976). The Six Dimensions of Wellness Model. National Wellness Institute.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1" dirty="0" err="1">
                <a:solidFill>
                  <a:srgbClr val="000000"/>
                </a:solidFill>
              </a:rPr>
              <a:t>Hukkanen</a:t>
            </a:r>
            <a:r>
              <a:rPr lang="en-US" sz="1400" dirty="0">
                <a:solidFill>
                  <a:srgbClr val="000000"/>
                </a:solidFill>
              </a:rPr>
              <a:t>, Sanna (2021). </a:t>
            </a:r>
            <a:r>
              <a:rPr lang="en-US" sz="1400" dirty="0" err="1">
                <a:solidFill>
                  <a:srgbClr val="000000"/>
                </a:solidFill>
              </a:rPr>
              <a:t>Savonian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hyvinvoinnin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vuosikello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Savonia-ammattikorkeakoulun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opinnäytetyö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Jyväskylän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</a:rPr>
              <a:t>kaupungin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</a:rPr>
              <a:t>opetussuunnitelma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(peda</a:t>
            </a:r>
            <a:r>
              <a:rPr lang="en-US" sz="1400" dirty="0">
                <a:solidFill>
                  <a:srgbClr val="000000"/>
                </a:solidFill>
              </a:rPr>
              <a:t>.net).</a:t>
            </a: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Leskinen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Tomi &amp; </a:t>
            </a:r>
            <a:r>
              <a:rPr lang="fi-FI" sz="1400" b="0" i="0" u="none" strike="noStrike" baseline="0" dirty="0" err="1">
                <a:solidFill>
                  <a:srgbClr val="000000"/>
                </a:solidFill>
              </a:rPr>
              <a:t>Hult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Hanna-Maria (2010). Kokonaisvaltainen hyvinvointi. Kristallisoi toimintasi. Saavuta tavoitteesi. Helsinki: Tammi.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fi-FI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Moisio,</a:t>
            </a:r>
            <a:r>
              <a:rPr lang="fi-FI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 ym. (toim.) (2008) Suomalaisten hyvinvointi. Stakes.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Opetushallitus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2021. </a:t>
            </a:r>
            <a:r>
              <a:rPr lang="fi-FI" sz="1400" b="0" i="0" u="none" strike="noStrike" baseline="0" dirty="0" err="1">
                <a:solidFill>
                  <a:srgbClr val="000000"/>
                </a:solidFill>
              </a:rPr>
              <a:t>Aristoteellinen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etiikka. Miina ja Ville opettajan aineisto. </a:t>
            </a:r>
          </a:p>
          <a:p>
            <a:pPr marL="0" indent="0" algn="l">
              <a:buNone/>
            </a:pPr>
            <a:r>
              <a:rPr lang="fi-FI" sz="1400" b="0" i="0" u="none" strike="noStrike" baseline="0" dirty="0">
                <a:solidFill>
                  <a:srgbClr val="000000"/>
                </a:solidFill>
              </a:rPr>
              <a:t>https://www.oph.fi/fi/oppimateriaali/miina-ja-ville-opettajan-oppaita/tiedollista-taustaa-ja-aineis-toja/aristoteelinen.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THL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2020. Hyvinvointi. Verkkojulkaisu. Terveyden- ja hyvinvoinnin laitos. Päivitetty 4.9.2020. </a:t>
            </a:r>
          </a:p>
          <a:p>
            <a:pPr marL="0" indent="0" algn="l">
              <a:buNone/>
            </a:pPr>
            <a:r>
              <a:rPr lang="fi-FI" sz="1400" b="0" i="0" u="none" strike="noStrike" baseline="0" dirty="0">
                <a:solidFill>
                  <a:srgbClr val="000000"/>
                </a:solidFill>
              </a:rPr>
              <a:t>https://thl.fi/fi/web/hyvinvointi-ja-terveyserot/eriarvoisuus/hyvinvointi.</a:t>
            </a:r>
          </a:p>
          <a:p>
            <a:pPr marL="0" indent="0">
              <a:buNone/>
            </a:pPr>
            <a:r>
              <a:rPr lang="fi-FI" sz="1400" b="1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Vaarama</a:t>
            </a:r>
            <a:r>
              <a:rPr lang="fi-FI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 ym. (toim.) (2010) Suomalaisten hyvinvointi. Terveyden ja hyvinvoinnin laitos. Yliopistopaino.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737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>
            <a:spLocks noGrp="1"/>
          </p:cNvSpPr>
          <p:nvPr>
            <p:ph type="title"/>
          </p:nvPr>
        </p:nvSpPr>
        <p:spPr>
          <a:xfrm>
            <a:off x="864521" y="2250174"/>
            <a:ext cx="3946800" cy="33314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Tutustumiskierros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valitsit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MOK-in?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hyvinvoinnin</a:t>
            </a:r>
            <a:r>
              <a:rPr lang="en-US" dirty="0"/>
              <a:t> </a:t>
            </a:r>
            <a:r>
              <a:rPr lang="en-US" dirty="0" err="1"/>
              <a:t>teemat</a:t>
            </a:r>
            <a:r>
              <a:rPr lang="en-US" dirty="0"/>
              <a:t> </a:t>
            </a:r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herättävät</a:t>
            </a:r>
            <a:r>
              <a:rPr lang="en-US" dirty="0"/>
              <a:t> </a:t>
            </a:r>
            <a:r>
              <a:rPr lang="en-US" dirty="0" err="1"/>
              <a:t>kiinnostusta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412" name="Google Shape;412;p40"/>
          <p:cNvPicPr preferRelativeResize="0"/>
          <p:nvPr/>
        </p:nvPicPr>
        <p:blipFill rotWithShape="1">
          <a:blip r:embed="rId3">
            <a:alphaModFix/>
          </a:blip>
          <a:srcRect l="9146" t="1302" r="15387"/>
          <a:stretch/>
        </p:blipFill>
        <p:spPr>
          <a:xfrm>
            <a:off x="6872975" y="165150"/>
            <a:ext cx="4117249" cy="62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96B7E-391D-40B2-9FDB-9D630745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POMM1130 Monialainen oppimiskokonaisuus muissa ympäristöissä tai koulussa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0E621-77D2-42D8-B8DE-D6F2BD49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Kurssin käytyään opiskelija</a:t>
            </a:r>
          </a:p>
          <a:p>
            <a:pPr marL="0" indent="0">
              <a:buNone/>
            </a:pPr>
            <a:endParaRPr lang="fi-FI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suunnitella, toteuttaa ja arvioida monialaisen oppimiskokonaisuuden muussa ympäristössä tai</a:t>
            </a: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koulukontekstissa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toimia rakentavasti ja aloitteellisesti yhteistyössä moniammatillisessa tiimissä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ottaa vastuun omasta ja muiden oppimisesta sekä 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reflektoida omaa oppimistaan.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7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4A2C-F62A-4ED2-8DB3-D7693DFC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suorittaminen</a:t>
            </a:r>
          </a:p>
        </p:txBody>
      </p:sp>
      <p:pic>
        <p:nvPicPr>
          <p:cNvPr id="5" name="Sisällön paikkamerkki 4" descr="Kuva, joka sisältää kohteen ruoho, ulko, puu, kasvi&#10;&#10;Kuvaus luotu automaattisesti">
            <a:extLst>
              <a:ext uri="{FF2B5EF4-FFF2-40B4-BE49-F238E27FC236}">
                <a16:creationId xmlns:a16="http://schemas.microsoft.com/office/drawing/2014/main" id="{D4703A57-2483-4196-BBB3-D3C0A05B1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72" y="1876927"/>
            <a:ext cx="5266197" cy="3949648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C1E8733-273F-43B2-9C77-7E37B4B38AB8}"/>
              </a:ext>
            </a:extLst>
          </p:cNvPr>
          <p:cNvSpPr txBox="1"/>
          <p:nvPr/>
        </p:nvSpPr>
        <p:spPr>
          <a:xfrm>
            <a:off x="202131" y="1876927"/>
            <a:ext cx="6391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Kurssin suorittaakseen opiskelijan tulee osallistua aktiivisesti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demoille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annettujen osa-tehtävien tekemiseen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ryhmätyöskentelyyn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koulun hyvinvointituntien (2)toteuttamiseen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kurssin loppukoontiin.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Poissaolot - </a:t>
            </a:r>
            <a:r>
              <a:rPr lang="fi-FI" dirty="0" err="1"/>
              <a:t>max</a:t>
            </a:r>
            <a:r>
              <a:rPr lang="fi-FI" dirty="0"/>
              <a:t> 2 demoa</a:t>
            </a:r>
          </a:p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32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Miten lapset ja nuoret voivat Suomessa?</a:t>
            </a:r>
          </a:p>
        </p:txBody>
      </p:sp>
    </p:spTree>
    <p:extLst>
      <p:ext uri="{BB962C8B-B14F-4D97-AF65-F5344CB8AC3E}">
        <p14:creationId xmlns:p14="http://schemas.microsoft.com/office/powerpoint/2010/main" val="8560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Väittely </a:t>
            </a:r>
            <a:r>
              <a:rPr lang="fi-FI" dirty="0" err="1"/>
              <a:t>parettain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4000" dirty="0"/>
              <a:t>LAPSET VOIVAT HYVIN  -  LAPSET VOIVAT HUONOSTI</a:t>
            </a:r>
          </a:p>
        </p:txBody>
      </p:sp>
    </p:spTree>
    <p:extLst>
      <p:ext uri="{BB962C8B-B14F-4D97-AF65-F5344CB8AC3E}">
        <p14:creationId xmlns:p14="http://schemas.microsoft.com/office/powerpoint/2010/main" val="38970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699201" y="180753"/>
            <a:ext cx="8638079" cy="1312685"/>
          </a:xfrm>
        </p:spPr>
        <p:txBody>
          <a:bodyPr lIns="0" tIns="21168" rIns="0" bIns="0" anchor="ctr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200" b="1" dirty="0"/>
              <a:t>Lasten ja nuorten terveyden ja terveyskäyttäytymisen trendejä Suomessa 2000-luvun lopulla </a:t>
            </a:r>
            <a:br>
              <a:rPr lang="fi-FI" altLang="fi-FI" sz="2200" b="1" dirty="0"/>
            </a:br>
            <a:endParaRPr lang="fi-FI" altLang="fi-FI" sz="2200" b="1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8641" y="1350336"/>
            <a:ext cx="10014720" cy="5507664"/>
          </a:xfrm>
        </p:spPr>
        <p:txBody>
          <a:bodyPr lIns="0" tIns="17640" rIns="0" bIns="0">
            <a:normAutofit/>
          </a:bodyPr>
          <a:lstStyle/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ruokailutottumuksissa</a:t>
            </a:r>
            <a:r>
              <a:rPr lang="fi-FI" altLang="fi-FI" sz="2000" dirty="0"/>
              <a:t> positiivista kehitystä 2000-luvulla, mutta ravitsemussuositusten saavuttamisessa edelleen suuria haasteita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kouluruokailuun osallistuminen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epäterveelliset välipalat ja limsa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 aamiaisen syöminen, ruokailurytmi ym.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erilaiset syömishäiriöt lisääntyneet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b="1" dirty="0"/>
              <a:t>hampaiden harjaamisessa</a:t>
            </a:r>
            <a:r>
              <a:rPr lang="fi-FI" altLang="fi-FI" dirty="0"/>
              <a:t> paljon parantamisen varaa → karies lisääntynyt 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b="1" dirty="0"/>
              <a:t>liikuntaa</a:t>
            </a:r>
            <a:r>
              <a:rPr lang="fi-FI" altLang="fi-FI" dirty="0"/>
              <a:t> harrastavien osuus kasvussa, mutta myös kokonaan harrastamattomien, liikunnan kokonaismäärä edelleen liian vähäinen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tietokoneen käyttö, yleisen fyysisen aktiivisuuden vähyys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ylipaino, yleinen jaksaminen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alipaino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3803876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733647"/>
            <a:ext cx="10058400" cy="543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b="1" dirty="0"/>
              <a:t>Nukkumistottumuksissa</a:t>
            </a:r>
            <a:r>
              <a:rPr lang="fi-FI" altLang="fi-FI" dirty="0"/>
              <a:t> myös paljon parantamisen varaa</a:t>
            </a:r>
          </a:p>
          <a:p>
            <a:pPr>
              <a:buFontTx/>
              <a:buChar char="-"/>
            </a:pPr>
            <a:r>
              <a:rPr lang="fi-FI" altLang="fi-FI" dirty="0"/>
              <a:t>Nukkumaanmenoajat</a:t>
            </a:r>
          </a:p>
          <a:p>
            <a:pPr>
              <a:buFontTx/>
              <a:buChar char="-"/>
            </a:pPr>
            <a:r>
              <a:rPr lang="fi-FI" altLang="fi-FI" dirty="0"/>
              <a:t>unen määrä arkena </a:t>
            </a:r>
          </a:p>
          <a:p>
            <a:pPr>
              <a:buFontTx/>
              <a:buChar char="-"/>
            </a:pPr>
            <a:r>
              <a:rPr lang="fi-FI" altLang="fi-FI" dirty="0"/>
              <a:t>aamuväsymys ja yleinen jaksaminen)</a:t>
            </a:r>
          </a:p>
          <a:p>
            <a:pPr>
              <a:buFontTx/>
              <a:buChar char="-"/>
            </a:pPr>
            <a:endParaRPr lang="fi-FI" altLang="fi-FI" dirty="0"/>
          </a:p>
          <a:p>
            <a:pPr>
              <a:buFontTx/>
              <a:buChar char="-"/>
            </a:pPr>
            <a:r>
              <a:rPr lang="fi-FI" altLang="fi-FI" b="1" dirty="0"/>
              <a:t>Seksuaaliterveysosaaminen</a:t>
            </a:r>
            <a:r>
              <a:rPr lang="fi-FI" altLang="fi-FI" dirty="0"/>
              <a:t> lisääntynyt 2000-luvulla, mutta sukupuolten väliset erot edelleen selvät ja osaamisessa parantamisen varaa</a:t>
            </a:r>
          </a:p>
          <a:p>
            <a:endParaRPr lang="fi-FI" altLang="fi-FI" dirty="0"/>
          </a:p>
          <a:p>
            <a:endParaRPr lang="fi-FI" altLang="fi-FI" dirty="0"/>
          </a:p>
          <a:p>
            <a:r>
              <a:rPr lang="fi-FI" altLang="fi-FI" b="1" dirty="0"/>
              <a:t>tupakkaan ja alkoholiin</a:t>
            </a:r>
            <a:r>
              <a:rPr lang="fi-FI" altLang="fi-FI" dirty="0"/>
              <a:t> tutustutaan edelleen varhain ja käyttö runsaampaa kuin monissa Euroopan maissa, vaikka hieman positiivista kehitystä tupakoinnissa, humalajuomisessa ja kokonaan raittiiden osuuden määrässä (ensimmäisten kokeilujen tekemisiällä iso merkitys käytölle jatkossa)</a:t>
            </a:r>
          </a:p>
          <a:p>
            <a:pPr marL="0" indent="0">
              <a:buNone/>
            </a:pPr>
            <a:r>
              <a:rPr lang="fi-FI" altLang="fi-FI" dirty="0"/>
              <a:t>- nuuska, huumeet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3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8641" y="1605515"/>
            <a:ext cx="10014720" cy="5150235"/>
          </a:xfrm>
        </p:spPr>
        <p:txBody>
          <a:bodyPr lIns="0" tIns="17640" rIns="0" bIns="0">
            <a:normAutofit/>
          </a:bodyPr>
          <a:lstStyle/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mielenterveyden</a:t>
            </a:r>
            <a:r>
              <a:rPr lang="fi-FI" altLang="fi-FI" sz="2000" dirty="0"/>
              <a:t> ja hyvinvoinnin osalta enemmistö lapsista voi kohtuullisesti, osa suorastaan erinomaisesti, noin 15-20 % lapsista ja nuorista on eriasteisia psykososiaalisia ja mielenterveyden oireita, noin 5-10 % tulee kaltoin kohdelluksi ja heidän perheissään ongelmat ovat olleet kasvussa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sosiaalisen terveyden</a:t>
            </a:r>
            <a:r>
              <a:rPr lang="fi-FI" altLang="fi-FI" sz="2000" dirty="0"/>
              <a:t> haasteina ovat mm. liiallinen yksinolo (vanhempien työhön käyttämän ajan lisääntyminen, elämän </a:t>
            </a:r>
            <a:r>
              <a:rPr lang="fi-FI" altLang="fi-FI" sz="2000" dirty="0" err="1"/>
              <a:t>virtualisoituminen</a:t>
            </a:r>
            <a:r>
              <a:rPr lang="fi-FI" altLang="fi-FI" sz="2000" dirty="0"/>
              <a:t>), paine varhaiseen aikuistumiseen  </a:t>
            </a:r>
            <a:br>
              <a:rPr lang="fi-FI" altLang="fi-FI" sz="2000" dirty="0"/>
            </a:br>
            <a:br>
              <a:rPr lang="fi-FI" altLang="fi-FI" sz="1300" dirty="0"/>
            </a:br>
            <a:endParaRPr lang="fi-FI" altLang="fi-FI" sz="1300" dirty="0"/>
          </a:p>
        </p:txBody>
      </p:sp>
    </p:spTree>
    <p:extLst>
      <p:ext uri="{BB962C8B-B14F-4D97-AF65-F5344CB8AC3E}">
        <p14:creationId xmlns:p14="http://schemas.microsoft.com/office/powerpoint/2010/main" val="4283199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2780</TotalTime>
  <Words>824</Words>
  <Application>Microsoft Office PowerPoint</Application>
  <PresentationFormat>Widescreen</PresentationFormat>
  <Paragraphs>109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Aleo</vt:lpstr>
      <vt:lpstr>Arial</vt:lpstr>
      <vt:lpstr>Calibri</vt:lpstr>
      <vt:lpstr>Lato</vt:lpstr>
      <vt:lpstr>Lato Black</vt:lpstr>
      <vt:lpstr>Open Sans</vt:lpstr>
      <vt:lpstr>Times New Roman</vt:lpstr>
      <vt:lpstr>Wingdings</vt:lpstr>
      <vt:lpstr>jyo</vt:lpstr>
      <vt:lpstr>Hyvinvointioppiminen  Monialainen oppimiskokonaisuus (5op) POMM1130  Kurssin aloitusluento 28.10.2022</vt:lpstr>
      <vt:lpstr>Tutustumiskierros  Miksi valitsit tämän MOK-in?  Mitkä hyvinvoinnin teemat erityisesti herättävät kiinnostusta?   </vt:lpstr>
      <vt:lpstr>POMM1130 Monialainen oppimiskokonaisuus muissa ympäristöissä tai koulussa </vt:lpstr>
      <vt:lpstr>Kurssin suorittaminen</vt:lpstr>
      <vt:lpstr>Miten lapset ja nuoret voivat Suomessa?</vt:lpstr>
      <vt:lpstr>Väittely parettain</vt:lpstr>
      <vt:lpstr>Lasten ja nuorten terveyden ja terveyskäyttäytymisen trendejä Suomessa 2000-luvun lopulla  </vt:lpstr>
      <vt:lpstr>PowerPoint Presentation</vt:lpstr>
      <vt:lpstr>PowerPoint Presentation</vt:lpstr>
      <vt:lpstr>Hyvinvointioppiminen</vt:lpstr>
      <vt:lpstr>Mitä on hyvinvointioppiminen? (OPS Jyväskylä)</vt:lpstr>
      <vt:lpstr>Hyvinvointiosaaminen -&gt; Hyvinvointia voidaan oppia. (Jyväskylä OPS)</vt:lpstr>
      <vt:lpstr>Hyvinvointioppiminen koulussa/Kuokkalan koulu 4.lk Tunteet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Hyvinvointioppiminen  Monialainen opintokokonaisuus (5op) POMM1130</dc:title>
  <dc:creator>Kääpä, Mari</dc:creator>
  <cp:lastModifiedBy>Kepler-Uotinen, Kaili</cp:lastModifiedBy>
  <cp:revision>35</cp:revision>
  <dcterms:created xsi:type="dcterms:W3CDTF">2022-01-10T10:48:36Z</dcterms:created>
  <dcterms:modified xsi:type="dcterms:W3CDTF">2022-11-03T22:19:59Z</dcterms:modified>
</cp:coreProperties>
</file>