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4" r:id="rId5"/>
    <p:sldId id="260" r:id="rId6"/>
    <p:sldId id="258" r:id="rId7"/>
    <p:sldId id="270" r:id="rId8"/>
    <p:sldId id="261" r:id="rId9"/>
    <p:sldId id="263" r:id="rId10"/>
    <p:sldId id="266" r:id="rId11"/>
    <p:sldId id="267" r:id="rId12"/>
    <p:sldId id="271" r:id="rId13"/>
    <p:sldId id="273" r:id="rId14"/>
    <p:sldId id="272" r:id="rId15"/>
    <p:sldId id="264" r:id="rId16"/>
    <p:sldId id="262" r:id="rId17"/>
    <p:sldId id="268" r:id="rId18"/>
    <p:sldId id="269" r:id="rId19"/>
    <p:sldId id="265"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79632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8515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8529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433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807094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98832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11027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9516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754306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32569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3243322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02679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56449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52179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565530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2328064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2506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16054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91040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135160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1307874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33918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02696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30380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08021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1098384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19429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72334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0768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8555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22145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5919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27426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1620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2809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3696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E298B9E9-202A-45B1-A116-43ED9C56546A}" type="datetimeFigureOut">
              <a:rPr lang="fi-FI" smtClean="0"/>
              <a:t>13.1.2022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FD0B2B5E-BA3B-4316-A6EE-1EFDAF0C149A}"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72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F591D-D74F-47E5-8EF9-D5F25FDBBBDB}"/>
              </a:ext>
            </a:extLst>
          </p:cNvPr>
          <p:cNvSpPr>
            <a:spLocks noGrp="1"/>
          </p:cNvSpPr>
          <p:nvPr>
            <p:ph type="ctrTitle"/>
          </p:nvPr>
        </p:nvSpPr>
        <p:spPr>
          <a:xfrm>
            <a:off x="479425" y="2636912"/>
            <a:ext cx="11233150" cy="2016224"/>
          </a:xfrm>
        </p:spPr>
        <p:txBody>
          <a:bodyPr anchor="ctr">
            <a:normAutofit fontScale="90000"/>
          </a:bodyPr>
          <a:lstStyle/>
          <a:p>
            <a:r>
              <a:rPr lang="fi-FI" dirty="0"/>
              <a:t>Hyvinvointioppiminen </a:t>
            </a:r>
            <a:br>
              <a:rPr lang="fi-FI" dirty="0"/>
            </a:br>
            <a:r>
              <a:rPr lang="fi-FI" dirty="0"/>
              <a:t>Monialainen oppimiskokonaisuus (5op) POMM1130</a:t>
            </a:r>
            <a:br>
              <a:rPr lang="fi-FI" dirty="0"/>
            </a:br>
            <a:br>
              <a:rPr lang="fi-FI" dirty="0"/>
            </a:br>
            <a:r>
              <a:rPr lang="fi-FI" dirty="0"/>
              <a:t>Kurssin aloitusluento 14.1.2022</a:t>
            </a:r>
          </a:p>
        </p:txBody>
      </p:sp>
      <p:sp>
        <p:nvSpPr>
          <p:cNvPr id="8" name="Subtitle 2">
            <a:extLst>
              <a:ext uri="{FF2B5EF4-FFF2-40B4-BE49-F238E27FC236}">
                <a16:creationId xmlns:a16="http://schemas.microsoft.com/office/drawing/2014/main" id="{491E6B68-2E58-42B5-A3D7-A8FF93DA82EF}"/>
              </a:ext>
            </a:extLst>
          </p:cNvPr>
          <p:cNvSpPr>
            <a:spLocks noGrp="1"/>
          </p:cNvSpPr>
          <p:nvPr>
            <p:ph type="subTitle" idx="1"/>
          </p:nvPr>
        </p:nvSpPr>
        <p:spPr>
          <a:xfrm>
            <a:off x="479425" y="4941168"/>
            <a:ext cx="11233150" cy="576064"/>
          </a:xfrm>
        </p:spPr>
        <p:txBody>
          <a:bodyPr/>
          <a:lstStyle/>
          <a:p>
            <a:r>
              <a:rPr lang="en-US" dirty="0"/>
              <a:t>Mari Kääpä ja Veera Puosi</a:t>
            </a:r>
          </a:p>
        </p:txBody>
      </p:sp>
    </p:spTree>
    <p:extLst>
      <p:ext uri="{BB962C8B-B14F-4D97-AF65-F5344CB8AC3E}">
        <p14:creationId xmlns:p14="http://schemas.microsoft.com/office/powerpoint/2010/main" val="22414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E9CE68-30A4-4CEF-BFE8-F71166CAA8D8}"/>
              </a:ext>
            </a:extLst>
          </p:cNvPr>
          <p:cNvSpPr>
            <a:spLocks noGrp="1"/>
          </p:cNvSpPr>
          <p:nvPr>
            <p:ph type="title"/>
          </p:nvPr>
        </p:nvSpPr>
        <p:spPr>
          <a:xfrm>
            <a:off x="1343471" y="476250"/>
            <a:ext cx="10369103" cy="828675"/>
          </a:xfrm>
        </p:spPr>
        <p:txBody>
          <a:bodyPr/>
          <a:lstStyle/>
          <a:p>
            <a:r>
              <a:rPr lang="fi-FI" dirty="0"/>
              <a:t>Mielenterveystalo.fi</a:t>
            </a:r>
          </a:p>
        </p:txBody>
      </p:sp>
      <p:sp>
        <p:nvSpPr>
          <p:cNvPr id="3" name="Sisällön paikkamerkki 2">
            <a:extLst>
              <a:ext uri="{FF2B5EF4-FFF2-40B4-BE49-F238E27FC236}">
                <a16:creationId xmlns:a16="http://schemas.microsoft.com/office/drawing/2014/main" id="{90CE2BBA-B939-4D8D-B58A-010AE95299CC}"/>
              </a:ext>
            </a:extLst>
          </p:cNvPr>
          <p:cNvSpPr>
            <a:spLocks noGrp="1"/>
          </p:cNvSpPr>
          <p:nvPr>
            <p:ph sz="half" idx="1"/>
          </p:nvPr>
        </p:nvSpPr>
        <p:spPr/>
        <p:txBody>
          <a:bodyPr/>
          <a:lstStyle/>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Arjen hyvinvoinnilla on yhteys mielen hyvinvointiin. Silloin kun ihmisen elämässä on kaikki hyvin, arki sujuu ilman suuria murheita. Arjen toimet antavat rytmin päiviin. </a:t>
            </a:r>
          </a:p>
          <a:p>
            <a:pPr marL="0" indent="0">
              <a:lnSpc>
                <a:spcPct val="107000"/>
              </a:lnSpc>
              <a:spcAft>
                <a:spcPts val="800"/>
              </a:spcAft>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Ihminen voi itse vaikuttaa omaan hyvinvointiinsa yksinkertaisilla asioilla. Nämä asiat tukevat sekä psyykkistä että fyysistä hyvinvointia. On erityisen tärkeää itse pyrkiä huolehtimaan arjen hyvinvoinnista, koska se auttaa pitämään yllä sekä psyykkistä että fyysistä terveyttä.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isällön paikkamerkki 3">
            <a:extLst>
              <a:ext uri="{FF2B5EF4-FFF2-40B4-BE49-F238E27FC236}">
                <a16:creationId xmlns:a16="http://schemas.microsoft.com/office/drawing/2014/main" id="{51A34778-208A-47A2-8723-5D75A9E613DA}"/>
              </a:ext>
            </a:extLst>
          </p:cNvPr>
          <p:cNvSpPr>
            <a:spLocks noGrp="1"/>
          </p:cNvSpPr>
          <p:nvPr>
            <p:ph sz="half" idx="2"/>
          </p:nvPr>
        </p:nvSpPr>
        <p:spPr>
          <a:xfrm>
            <a:off x="6816030" y="1773239"/>
            <a:ext cx="4896544" cy="4392612"/>
          </a:xfrm>
        </p:spPr>
        <p:txBody>
          <a:bodyPr/>
          <a:lstStyle/>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Uni, rentoutuminen, lepo</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Ravinto</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Liikunta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Keho ja mieli</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Sosiaaliset suhteet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Oman mielen rauhoittaminen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43434"/>
                </a:solidFill>
                <a:effectLst/>
                <a:latin typeface="Arial" panose="020B0604020202020204" pitchFamily="34" charset="0"/>
                <a:ea typeface="Calibri" panose="020F0502020204030204" pitchFamily="34" charset="0"/>
                <a:cs typeface="Times New Roman" panose="02020603050405020304" pitchFamily="18" charset="0"/>
              </a:rPr>
              <a:t>Ajatukset ja niiden kanssa työskentely</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13687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1B8336-A7C7-4627-8F7B-52C10368E2E8}"/>
              </a:ext>
            </a:extLst>
          </p:cNvPr>
          <p:cNvSpPr>
            <a:spLocks noGrp="1"/>
          </p:cNvSpPr>
          <p:nvPr>
            <p:ph type="title"/>
          </p:nvPr>
        </p:nvSpPr>
        <p:spPr/>
        <p:txBody>
          <a:bodyPr/>
          <a:lstStyle/>
          <a:p>
            <a:r>
              <a:rPr lang="fi-FI" dirty="0"/>
              <a:t>Kokonaisvaltainen hyvinvointi:</a:t>
            </a:r>
            <a:br>
              <a:rPr lang="fi-FI" dirty="0"/>
            </a:br>
            <a:r>
              <a:rPr lang="fi-FI" dirty="0"/>
              <a:t>Hyvinvoinnin kuusi ulottuvuutta (</a:t>
            </a:r>
            <a:r>
              <a:rPr lang="fi-FI" dirty="0" err="1"/>
              <a:t>Hettler</a:t>
            </a:r>
            <a:r>
              <a:rPr lang="fi-FI" dirty="0"/>
              <a:t> 1976)</a:t>
            </a:r>
          </a:p>
        </p:txBody>
      </p:sp>
      <p:sp>
        <p:nvSpPr>
          <p:cNvPr id="3" name="Sisällön paikkamerkki 2">
            <a:extLst>
              <a:ext uri="{FF2B5EF4-FFF2-40B4-BE49-F238E27FC236}">
                <a16:creationId xmlns:a16="http://schemas.microsoft.com/office/drawing/2014/main" id="{89C9B8E2-489C-48A1-8FF6-8F2C8B58E0DB}"/>
              </a:ext>
            </a:extLst>
          </p:cNvPr>
          <p:cNvSpPr>
            <a:spLocks noGrp="1"/>
          </p:cNvSpPr>
          <p:nvPr>
            <p:ph sz="half" idx="1"/>
          </p:nvPr>
        </p:nvSpPr>
        <p:spPr>
          <a:xfrm>
            <a:off x="542925" y="1881269"/>
            <a:ext cx="5409059" cy="4284582"/>
          </a:xfrm>
        </p:spPr>
        <p:txBody>
          <a:bodyPr/>
          <a:lstStyle/>
          <a:p>
            <a:r>
              <a:rPr lang="fi-FI" sz="2000" dirty="0" err="1"/>
              <a:t>Hettlerin</a:t>
            </a:r>
            <a:r>
              <a:rPr lang="fi-FI" sz="2000" dirty="0"/>
              <a:t> malli koostuu </a:t>
            </a:r>
            <a:r>
              <a:rPr lang="fi-FI" sz="2000" b="1" dirty="0"/>
              <a:t>älyllisestä, emotionaalisesta, fyysisestä, henkisestä, ammatillisesta ja sosiaalisesta hyvinvoinnista</a:t>
            </a:r>
            <a:r>
              <a:rPr lang="fi-FI" sz="2000" dirty="0"/>
              <a:t>.</a:t>
            </a:r>
          </a:p>
          <a:p>
            <a:r>
              <a:rPr lang="fi-FI" sz="2000" dirty="0"/>
              <a:t>Mallissa kaikki kuusi ulottuvuutta ovat </a:t>
            </a:r>
            <a:r>
              <a:rPr lang="fi-FI" sz="2000" b="1" dirty="0"/>
              <a:t>yhteydessä toisiinsa</a:t>
            </a:r>
            <a:r>
              <a:rPr lang="fi-FI" sz="2000" dirty="0"/>
              <a:t> ja ne ovat </a:t>
            </a:r>
            <a:r>
              <a:rPr lang="fi-FI" sz="2000" b="1" dirty="0"/>
              <a:t>toiminnassa samanaikaisesti</a:t>
            </a:r>
            <a:r>
              <a:rPr lang="fi-FI" sz="2000" dirty="0"/>
              <a:t>.</a:t>
            </a:r>
          </a:p>
          <a:p>
            <a:r>
              <a:rPr lang="fi-FI" sz="2000" dirty="0"/>
              <a:t>Hyvinvointi syntyy näiden ulottuvuuksien, eri osa-alueiden, välisestä </a:t>
            </a:r>
            <a:r>
              <a:rPr lang="fi-FI" sz="2000" b="1" dirty="0"/>
              <a:t>tasapainosta</a:t>
            </a:r>
            <a:r>
              <a:rPr lang="fi-FI" sz="2000" dirty="0"/>
              <a:t> </a:t>
            </a:r>
            <a:r>
              <a:rPr lang="fi-FI" sz="2000" dirty="0">
                <a:sym typeface="Wingdings" panose="05000000000000000000" pitchFamily="2" charset="2"/>
              </a:rPr>
              <a:t> kun ulottuvuudet ovat hyvässä tasapainotilassa, johtaa se kohti terveempää ja kokonaisvaltaisempaa elämää.</a:t>
            </a:r>
            <a:endParaRPr lang="fi-FI" sz="2000" dirty="0"/>
          </a:p>
        </p:txBody>
      </p:sp>
      <p:pic>
        <p:nvPicPr>
          <p:cNvPr id="6" name="Sisällön paikkamerkki 5">
            <a:extLst>
              <a:ext uri="{FF2B5EF4-FFF2-40B4-BE49-F238E27FC236}">
                <a16:creationId xmlns:a16="http://schemas.microsoft.com/office/drawing/2014/main" id="{69FC3E42-C53E-489A-A7DE-1C2C1FFCB276}"/>
              </a:ext>
            </a:extLst>
          </p:cNvPr>
          <p:cNvPicPr>
            <a:picLocks noGrp="1" noChangeAspect="1"/>
          </p:cNvPicPr>
          <p:nvPr>
            <p:ph sz="half" idx="2"/>
          </p:nvPr>
        </p:nvPicPr>
        <p:blipFill>
          <a:blip r:embed="rId2"/>
          <a:stretch>
            <a:fillRect/>
          </a:stretch>
        </p:blipFill>
        <p:spPr>
          <a:xfrm>
            <a:off x="6240463" y="1827253"/>
            <a:ext cx="4895850" cy="4284582"/>
          </a:xfrm>
        </p:spPr>
      </p:pic>
    </p:spTree>
    <p:extLst>
      <p:ext uri="{BB962C8B-B14F-4D97-AF65-F5344CB8AC3E}">
        <p14:creationId xmlns:p14="http://schemas.microsoft.com/office/powerpoint/2010/main" val="44935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1849A6-A786-4A6C-B207-0E99480B918E}"/>
              </a:ext>
            </a:extLst>
          </p:cNvPr>
          <p:cNvSpPr>
            <a:spLocks noGrp="1"/>
          </p:cNvSpPr>
          <p:nvPr>
            <p:ph type="title"/>
          </p:nvPr>
        </p:nvSpPr>
        <p:spPr/>
        <p:txBody>
          <a:bodyPr/>
          <a:lstStyle/>
          <a:p>
            <a:r>
              <a:rPr lang="fi-FI" dirty="0"/>
              <a:t>Kokonaisvaltainen hyvinvointi</a:t>
            </a:r>
            <a:br>
              <a:rPr lang="fi-FI" dirty="0"/>
            </a:br>
            <a:r>
              <a:rPr lang="fi-FI" dirty="0"/>
              <a:t>Hyvinvoinnin kehä (Leskinen &amp; </a:t>
            </a:r>
            <a:r>
              <a:rPr lang="fi-FI" dirty="0" err="1"/>
              <a:t>Hult</a:t>
            </a:r>
            <a:r>
              <a:rPr lang="fi-FI" dirty="0"/>
              <a:t> 2010)</a:t>
            </a:r>
          </a:p>
        </p:txBody>
      </p:sp>
      <p:sp>
        <p:nvSpPr>
          <p:cNvPr id="3" name="Sisällön paikkamerkki 2">
            <a:extLst>
              <a:ext uri="{FF2B5EF4-FFF2-40B4-BE49-F238E27FC236}">
                <a16:creationId xmlns:a16="http://schemas.microsoft.com/office/drawing/2014/main" id="{2D498BA3-CA1A-4B5A-A419-7920EDCC4D22}"/>
              </a:ext>
            </a:extLst>
          </p:cNvPr>
          <p:cNvSpPr>
            <a:spLocks noGrp="1"/>
          </p:cNvSpPr>
          <p:nvPr>
            <p:ph idx="1"/>
          </p:nvPr>
        </p:nvSpPr>
        <p:spPr>
          <a:xfrm>
            <a:off x="479425" y="2066925"/>
            <a:ext cx="11229363" cy="4098926"/>
          </a:xfrm>
        </p:spPr>
        <p:txBody>
          <a:bodyPr/>
          <a:lstStyle/>
          <a:p>
            <a:pPr marL="0" indent="0">
              <a:buNone/>
            </a:pPr>
            <a:r>
              <a:rPr lang="fi-FI" dirty="0"/>
              <a:t>Hyvinvoinnin viisi osa-aluetta (Leskinen &amp; </a:t>
            </a:r>
            <a:r>
              <a:rPr lang="fi-FI" dirty="0" err="1"/>
              <a:t>Hult</a:t>
            </a:r>
            <a:r>
              <a:rPr lang="fi-FI" dirty="0"/>
              <a:t>, 2010)</a:t>
            </a:r>
          </a:p>
          <a:p>
            <a:r>
              <a:rPr lang="fi-FI" dirty="0"/>
              <a:t>Henkinen hyvinvointi (</a:t>
            </a:r>
            <a:r>
              <a:rPr lang="fi-FI" dirty="0" err="1"/>
              <a:t>mental</a:t>
            </a:r>
            <a:r>
              <a:rPr lang="fi-FI" dirty="0"/>
              <a:t> </a:t>
            </a:r>
            <a:r>
              <a:rPr lang="fi-FI" dirty="0" err="1"/>
              <a:t>wellbeing</a:t>
            </a:r>
            <a:r>
              <a:rPr lang="fi-FI" dirty="0"/>
              <a:t>)</a:t>
            </a:r>
          </a:p>
          <a:p>
            <a:r>
              <a:rPr lang="fi-FI" dirty="0"/>
              <a:t>Fyysinen hyvinvointi (</a:t>
            </a:r>
            <a:r>
              <a:rPr lang="fi-FI" dirty="0" err="1"/>
              <a:t>physical</a:t>
            </a:r>
            <a:r>
              <a:rPr lang="fi-FI" dirty="0"/>
              <a:t> </a:t>
            </a:r>
            <a:r>
              <a:rPr lang="fi-FI" dirty="0" err="1"/>
              <a:t>wellbeing</a:t>
            </a:r>
            <a:r>
              <a:rPr lang="fi-FI" dirty="0"/>
              <a:t>)</a:t>
            </a:r>
          </a:p>
          <a:p>
            <a:r>
              <a:rPr lang="fi-FI" dirty="0"/>
              <a:t>Ravitsemus (</a:t>
            </a:r>
            <a:r>
              <a:rPr lang="fi-FI" dirty="0" err="1"/>
              <a:t>nutrition</a:t>
            </a:r>
            <a:r>
              <a:rPr lang="fi-FI" dirty="0"/>
              <a:t>)</a:t>
            </a:r>
          </a:p>
          <a:p>
            <a:r>
              <a:rPr lang="fi-FI" dirty="0"/>
              <a:t>Lepo ja palautuminen (</a:t>
            </a:r>
            <a:r>
              <a:rPr lang="fi-FI" dirty="0" err="1"/>
              <a:t>rest</a:t>
            </a:r>
            <a:r>
              <a:rPr lang="fi-FI" dirty="0"/>
              <a:t> and </a:t>
            </a:r>
            <a:r>
              <a:rPr lang="fi-FI" dirty="0" err="1"/>
              <a:t>recovery</a:t>
            </a:r>
            <a:r>
              <a:rPr lang="fi-FI" dirty="0"/>
              <a:t>)</a:t>
            </a:r>
          </a:p>
          <a:p>
            <a:r>
              <a:rPr lang="fi-FI" dirty="0"/>
              <a:t>Työssä onnistuminen (</a:t>
            </a:r>
            <a:r>
              <a:rPr lang="fi-FI" dirty="0" err="1"/>
              <a:t>professional</a:t>
            </a:r>
            <a:r>
              <a:rPr lang="fi-FI" dirty="0"/>
              <a:t> </a:t>
            </a:r>
            <a:r>
              <a:rPr lang="fi-FI" dirty="0" err="1"/>
              <a:t>wellbeing</a:t>
            </a:r>
            <a:r>
              <a:rPr lang="fi-FI" dirty="0"/>
              <a:t>).</a:t>
            </a:r>
          </a:p>
          <a:p>
            <a:endParaRPr lang="fi-FI" dirty="0"/>
          </a:p>
          <a:p>
            <a:pPr marL="0" indent="0">
              <a:buNone/>
            </a:pPr>
            <a:r>
              <a:rPr lang="fi-FI" dirty="0"/>
              <a:t>Nämä hyvinvoinnin osa-alueet ovat kosketuksissa keskenään, eri osa-alueilta löytyy voimavaroja </a:t>
            </a:r>
            <a:r>
              <a:rPr lang="fi-FI" dirty="0">
                <a:sym typeface="Wingdings" panose="05000000000000000000" pitchFamily="2" charset="2"/>
              </a:rPr>
              <a:t> näistä muodostuu </a:t>
            </a:r>
            <a:r>
              <a:rPr lang="fi-FI" b="1" dirty="0">
                <a:sym typeface="Wingdings" panose="05000000000000000000" pitchFamily="2" charset="2"/>
              </a:rPr>
              <a:t>kokonaisvaltainen hyvinvointi ja hyvinvoinnin kehä.</a:t>
            </a:r>
            <a:endParaRPr lang="fi-FI" b="1" dirty="0"/>
          </a:p>
        </p:txBody>
      </p:sp>
    </p:spTree>
    <p:extLst>
      <p:ext uri="{BB962C8B-B14F-4D97-AF65-F5344CB8AC3E}">
        <p14:creationId xmlns:p14="http://schemas.microsoft.com/office/powerpoint/2010/main" val="2342324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D3909F-F0CC-43EE-9271-ECAFCE19A75C}"/>
              </a:ext>
            </a:extLst>
          </p:cNvPr>
          <p:cNvSpPr>
            <a:spLocks noGrp="1"/>
          </p:cNvSpPr>
          <p:nvPr>
            <p:ph type="title"/>
          </p:nvPr>
        </p:nvSpPr>
        <p:spPr>
          <a:xfrm>
            <a:off x="1343471" y="476250"/>
            <a:ext cx="10369103" cy="866775"/>
          </a:xfrm>
        </p:spPr>
        <p:txBody>
          <a:bodyPr/>
          <a:lstStyle/>
          <a:p>
            <a:r>
              <a:rPr lang="fi-FI" dirty="0"/>
              <a:t>Mitä on hyvinvointioppiminen?</a:t>
            </a:r>
            <a:br>
              <a:rPr lang="fi-FI" dirty="0"/>
            </a:br>
            <a:r>
              <a:rPr lang="fi-FI" sz="2000" dirty="0"/>
              <a:t>(OPS Jyväskylä)</a:t>
            </a:r>
            <a:endParaRPr lang="fi-FI" dirty="0"/>
          </a:p>
        </p:txBody>
      </p:sp>
      <p:sp>
        <p:nvSpPr>
          <p:cNvPr id="3" name="Sisällön paikkamerkki 2">
            <a:extLst>
              <a:ext uri="{FF2B5EF4-FFF2-40B4-BE49-F238E27FC236}">
                <a16:creationId xmlns:a16="http://schemas.microsoft.com/office/drawing/2014/main" id="{CB390F39-58D8-4792-9EEF-DD8BC389B1FA}"/>
              </a:ext>
            </a:extLst>
          </p:cNvPr>
          <p:cNvSpPr>
            <a:spLocks noGrp="1"/>
          </p:cNvSpPr>
          <p:nvPr>
            <p:ph sz="half" idx="1"/>
          </p:nvPr>
        </p:nvSpPr>
        <p:spPr>
          <a:xfrm>
            <a:off x="304801" y="1812927"/>
            <a:ext cx="4896296" cy="4392612"/>
          </a:xfrm>
        </p:spPr>
        <p:txBody>
          <a:bodyPr/>
          <a:lstStyle/>
          <a:p>
            <a:r>
              <a:rPr lang="fi-FI" b="0" i="0" dirty="0">
                <a:solidFill>
                  <a:srgbClr val="333333"/>
                </a:solidFill>
                <a:effectLst/>
                <a:latin typeface="Open Sans" panose="020B0606030504020204" pitchFamily="34" charset="0"/>
              </a:rPr>
              <a:t>Hyvinvointia </a:t>
            </a:r>
            <a:r>
              <a:rPr lang="fi-FI" b="1" i="0" dirty="0">
                <a:solidFill>
                  <a:srgbClr val="333333"/>
                </a:solidFill>
                <a:effectLst/>
                <a:latin typeface="Open Sans" panose="020B0606030504020204" pitchFamily="34" charset="0"/>
              </a:rPr>
              <a:t>opitaan</a:t>
            </a:r>
            <a:r>
              <a:rPr lang="fi-FI" b="0" i="0" dirty="0">
                <a:solidFill>
                  <a:srgbClr val="333333"/>
                </a:solidFill>
                <a:effectLst/>
                <a:latin typeface="Open Sans" panose="020B0606030504020204" pitchFamily="34" charset="0"/>
              </a:rPr>
              <a:t> samoin kuin lukemista ja laskemista. </a:t>
            </a:r>
          </a:p>
          <a:p>
            <a:r>
              <a:rPr lang="fi-FI" b="0" i="0" dirty="0">
                <a:solidFill>
                  <a:srgbClr val="333333"/>
                </a:solidFill>
                <a:effectLst/>
                <a:latin typeface="Open Sans" panose="020B0606030504020204" pitchFamily="34" charset="0"/>
              </a:rPr>
              <a:t>Hyvinvointioppiminen alkaa syntymästä, jatkuu yli koko elämänkulun.</a:t>
            </a:r>
          </a:p>
          <a:p>
            <a:r>
              <a:rPr lang="fi-FI" b="0" i="0" dirty="0">
                <a:solidFill>
                  <a:srgbClr val="333333"/>
                </a:solidFill>
                <a:effectLst/>
                <a:latin typeface="Open Sans" panose="020B0606030504020204" pitchFamily="34" charset="0"/>
              </a:rPr>
              <a:t>Myös yhteisöt (perheet, koulut, kunnat, ym.) oppivat hyvinvointia ja pahoinvointia (oppivat organisaatiot). </a:t>
            </a:r>
          </a:p>
          <a:p>
            <a:r>
              <a:rPr lang="fi-FI" b="1" i="0" dirty="0">
                <a:solidFill>
                  <a:srgbClr val="333333"/>
                </a:solidFill>
                <a:effectLst/>
                <a:latin typeface="Open Sans" panose="020B0606030504020204" pitchFamily="34" charset="0"/>
              </a:rPr>
              <a:t>Aktiivisilla ennakoivilla </a:t>
            </a:r>
            <a:r>
              <a:rPr lang="fi-FI" b="0" i="0" dirty="0">
                <a:solidFill>
                  <a:srgbClr val="333333"/>
                </a:solidFill>
                <a:effectLst/>
                <a:latin typeface="Open Sans" panose="020B0606030504020204" pitchFamily="34" charset="0"/>
              </a:rPr>
              <a:t>toimilla pyritään lisäämään lasten ja nuorten hyvinvointia.</a:t>
            </a:r>
            <a:br>
              <a:rPr lang="fi-FI" dirty="0"/>
            </a:br>
            <a:br>
              <a:rPr lang="fi-FI" dirty="0"/>
            </a:br>
            <a:endParaRPr lang="fi-FI" dirty="0"/>
          </a:p>
        </p:txBody>
      </p:sp>
      <p:sp>
        <p:nvSpPr>
          <p:cNvPr id="4" name="Sisällön paikkamerkki 3">
            <a:extLst>
              <a:ext uri="{FF2B5EF4-FFF2-40B4-BE49-F238E27FC236}">
                <a16:creationId xmlns:a16="http://schemas.microsoft.com/office/drawing/2014/main" id="{89D07D98-22C6-4C08-BF17-42A088ECAF7A}"/>
              </a:ext>
            </a:extLst>
          </p:cNvPr>
          <p:cNvSpPr>
            <a:spLocks noGrp="1"/>
          </p:cNvSpPr>
          <p:nvPr>
            <p:ph sz="half" idx="2"/>
          </p:nvPr>
        </p:nvSpPr>
        <p:spPr>
          <a:xfrm>
            <a:off x="6096000" y="1763713"/>
            <a:ext cx="5791199" cy="4818062"/>
          </a:xfrm>
        </p:spPr>
        <p:txBody>
          <a:bodyPr/>
          <a:lstStyle/>
          <a:p>
            <a:r>
              <a:rPr lang="fi-FI" b="0" i="0" dirty="0">
                <a:solidFill>
                  <a:srgbClr val="333333"/>
                </a:solidFill>
                <a:effectLst/>
                <a:latin typeface="Open Sans" panose="020B0606030504020204" pitchFamily="34" charset="0"/>
              </a:rPr>
              <a:t>Pedagogisessa hyvinvoinnissa oppiminen ja hyvinvointi voidaan hahmottaa yksilön kasvu- ja kehitysprosessin eri ulottuvuuksina. </a:t>
            </a:r>
          </a:p>
          <a:p>
            <a:r>
              <a:rPr lang="fi-FI" b="0" i="0" dirty="0">
                <a:solidFill>
                  <a:srgbClr val="333333"/>
                </a:solidFill>
                <a:effectLst/>
                <a:latin typeface="Open Sans" panose="020B0606030504020204" pitchFamily="34" charset="0"/>
              </a:rPr>
              <a:t>Riittävä hyvinvointi on tavoitteen suuntaisen oppimisen edellytys ja toisaalta oppiminen mahdollistaa sellaisen toiminnan muutoksen, joka edesauttaa hyvinvointia. </a:t>
            </a:r>
          </a:p>
          <a:p>
            <a:r>
              <a:rPr lang="fi-FI" b="0" i="0" dirty="0">
                <a:solidFill>
                  <a:srgbClr val="333333"/>
                </a:solidFill>
                <a:effectLst/>
                <a:latin typeface="Open Sans" panose="020B0606030504020204" pitchFamily="34" charset="0"/>
              </a:rPr>
              <a:t>Pedagoginen hyvinvointi tarkoittaa positiivisia tunnekokemuksia, jotka tukevat oppimisen prosesseja ja edistävät yksilön kokonaisvaltaista kehitystä.</a:t>
            </a:r>
          </a:p>
          <a:p>
            <a:r>
              <a:rPr lang="fi-FI" b="0" i="0" dirty="0">
                <a:solidFill>
                  <a:srgbClr val="333333"/>
                </a:solidFill>
                <a:effectLst/>
                <a:latin typeface="Open Sans" panose="020B0606030504020204" pitchFamily="34" charset="0"/>
              </a:rPr>
              <a:t>Pedagogisella hyvinvoinnilla on kaksi ulottuvuutta: tunnetuki ja opetuksellinen tuki</a:t>
            </a:r>
          </a:p>
          <a:p>
            <a:endParaRPr lang="fi-FI" dirty="0"/>
          </a:p>
        </p:txBody>
      </p:sp>
      <p:sp>
        <p:nvSpPr>
          <p:cNvPr id="5" name="Tekstiruutu 4">
            <a:extLst>
              <a:ext uri="{FF2B5EF4-FFF2-40B4-BE49-F238E27FC236}">
                <a16:creationId xmlns:a16="http://schemas.microsoft.com/office/drawing/2014/main" id="{02183615-D98C-4FDC-817C-8BE01F1130F5}"/>
              </a:ext>
            </a:extLst>
          </p:cNvPr>
          <p:cNvSpPr txBox="1"/>
          <p:nvPr/>
        </p:nvSpPr>
        <p:spPr>
          <a:xfrm flipH="1">
            <a:off x="6284594" y="1343025"/>
            <a:ext cx="4908868" cy="369332"/>
          </a:xfrm>
          <a:prstGeom prst="rect">
            <a:avLst/>
          </a:prstGeom>
          <a:noFill/>
        </p:spPr>
        <p:txBody>
          <a:bodyPr wrap="square" rtlCol="0">
            <a:spAutoFit/>
          </a:bodyPr>
          <a:lstStyle/>
          <a:p>
            <a:r>
              <a:rPr lang="fi-FI" b="1" dirty="0"/>
              <a:t>Pedagoginen hyvinvointi</a:t>
            </a:r>
          </a:p>
        </p:txBody>
      </p:sp>
    </p:spTree>
    <p:extLst>
      <p:ext uri="{BB962C8B-B14F-4D97-AF65-F5344CB8AC3E}">
        <p14:creationId xmlns:p14="http://schemas.microsoft.com/office/powerpoint/2010/main" val="796892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4220F0-B008-437D-B8CC-7002A8BCF689}"/>
              </a:ext>
            </a:extLst>
          </p:cNvPr>
          <p:cNvSpPr>
            <a:spLocks noGrp="1"/>
          </p:cNvSpPr>
          <p:nvPr>
            <p:ph type="title"/>
          </p:nvPr>
        </p:nvSpPr>
        <p:spPr/>
        <p:txBody>
          <a:bodyPr/>
          <a:lstStyle/>
          <a:p>
            <a:r>
              <a:rPr lang="fi-FI" dirty="0"/>
              <a:t>Hyvinvointiosaaminen -&gt; Hyvinvointia voidaan oppia.</a:t>
            </a:r>
            <a:br>
              <a:rPr lang="fi-FI" dirty="0"/>
            </a:br>
            <a:r>
              <a:rPr lang="fi-FI" sz="2000" dirty="0"/>
              <a:t>(Jyväskylä OPS)</a:t>
            </a:r>
            <a:endParaRPr lang="fi-FI" dirty="0"/>
          </a:p>
        </p:txBody>
      </p:sp>
      <p:sp>
        <p:nvSpPr>
          <p:cNvPr id="3" name="Sisällön paikkamerkki 2">
            <a:extLst>
              <a:ext uri="{FF2B5EF4-FFF2-40B4-BE49-F238E27FC236}">
                <a16:creationId xmlns:a16="http://schemas.microsoft.com/office/drawing/2014/main" id="{6EA761E1-2E7A-4FDC-A294-87047ECE39A4}"/>
              </a:ext>
            </a:extLst>
          </p:cNvPr>
          <p:cNvSpPr>
            <a:spLocks noGrp="1"/>
          </p:cNvSpPr>
          <p:nvPr>
            <p:ph sz="half" idx="1"/>
          </p:nvPr>
        </p:nvSpPr>
        <p:spPr>
          <a:xfrm>
            <a:off x="276225" y="1992314"/>
            <a:ext cx="7019925" cy="4865686"/>
          </a:xfrm>
        </p:spPr>
        <p:txBody>
          <a:bodyPr/>
          <a:lstStyle/>
          <a:p>
            <a:pPr marL="0" indent="0">
              <a:buNone/>
            </a:pPr>
            <a:r>
              <a:rPr lang="fi-FI" dirty="0"/>
              <a:t>Hyvinvointiosaamisen alueita ovat mm.</a:t>
            </a:r>
          </a:p>
          <a:p>
            <a:r>
              <a:rPr lang="fi-FI" dirty="0"/>
              <a:t>vuorovaikutustaidot (yhteistyötaidot)</a:t>
            </a:r>
          </a:p>
          <a:p>
            <a:r>
              <a:rPr lang="fi-FI" dirty="0"/>
              <a:t>arjen rytmittäminen ja ajankäyttö (työ, vapaa-aika, lepo)</a:t>
            </a:r>
          </a:p>
          <a:p>
            <a:r>
              <a:rPr lang="fi-FI" dirty="0"/>
              <a:t>terveystottumukset (ravinto, uni, liikunta, hygieniasta huolehtiminen)</a:t>
            </a:r>
          </a:p>
          <a:p>
            <a:r>
              <a:rPr lang="fi-FI" dirty="0"/>
              <a:t>oppimaan oppiminen (työskentelytaidot, omien vahvuuksien tunnistaminen)</a:t>
            </a:r>
          </a:p>
          <a:p>
            <a:r>
              <a:rPr lang="fi-FI" dirty="0"/>
              <a:t>kehon ja mielen viestit (tunteiden tunnistaminen ja nimeäminen -&gt; oikeasuuntainen toiminta)</a:t>
            </a:r>
          </a:p>
          <a:p>
            <a:r>
              <a:rPr lang="fi-FI" dirty="0"/>
              <a:t>ympäristön arviointi ja tulkinta (oikeudet ja velvollisuudet).</a:t>
            </a:r>
          </a:p>
        </p:txBody>
      </p:sp>
      <p:sp>
        <p:nvSpPr>
          <p:cNvPr id="4" name="Sisällön paikkamerkki 3">
            <a:extLst>
              <a:ext uri="{FF2B5EF4-FFF2-40B4-BE49-F238E27FC236}">
                <a16:creationId xmlns:a16="http://schemas.microsoft.com/office/drawing/2014/main" id="{FF5FAAC6-8EB5-4478-8D21-CACA0E922DB0}"/>
              </a:ext>
            </a:extLst>
          </p:cNvPr>
          <p:cNvSpPr>
            <a:spLocks noGrp="1"/>
          </p:cNvSpPr>
          <p:nvPr>
            <p:ph sz="half" idx="2"/>
          </p:nvPr>
        </p:nvSpPr>
        <p:spPr>
          <a:xfrm>
            <a:off x="8142040" y="2051053"/>
            <a:ext cx="3878510" cy="2989262"/>
          </a:xfrm>
        </p:spPr>
        <p:txBody>
          <a:bodyPr/>
          <a:lstStyle/>
          <a:p>
            <a:pPr marL="0" indent="0">
              <a:buNone/>
            </a:pPr>
            <a:r>
              <a:rPr lang="fi-FI" dirty="0"/>
              <a:t>Hyvinvointiosaamisen alueita harjoitellaan koulutyössä </a:t>
            </a:r>
            <a:r>
              <a:rPr lang="fi-FI" b="1" dirty="0"/>
              <a:t>eri oppiaineissa ja koulun muussa toiminnassa.</a:t>
            </a:r>
          </a:p>
          <a:p>
            <a:pPr marL="0" indent="0">
              <a:buNone/>
            </a:pPr>
            <a:endParaRPr lang="fi-FI" dirty="0"/>
          </a:p>
          <a:p>
            <a:pPr marL="0" indent="0">
              <a:buNone/>
            </a:pPr>
            <a:r>
              <a:rPr lang="fi-FI" dirty="0"/>
              <a:t>Tavoitteena on lasten ja nuorten hyvinvoinnin ja yksilöllisen oppimisen tukeminen, edistäminen ja kehittäminen.</a:t>
            </a:r>
          </a:p>
        </p:txBody>
      </p:sp>
    </p:spTree>
    <p:extLst>
      <p:ext uri="{BB962C8B-B14F-4D97-AF65-F5344CB8AC3E}">
        <p14:creationId xmlns:p14="http://schemas.microsoft.com/office/powerpoint/2010/main" val="3357950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C93BA1-3DB5-4126-B953-BD054548C915}"/>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8526B7C9-3CC9-4A0A-B15A-9522275087DE}"/>
              </a:ext>
            </a:extLst>
          </p:cNvPr>
          <p:cNvSpPr>
            <a:spLocks noGrp="1"/>
          </p:cNvSpPr>
          <p:nvPr>
            <p:ph idx="1"/>
          </p:nvPr>
        </p:nvSpPr>
        <p:spPr>
          <a:xfrm>
            <a:off x="412750" y="1419225"/>
            <a:ext cx="11229363" cy="5051426"/>
          </a:xfrm>
        </p:spPr>
        <p:txBody>
          <a:bodyPr/>
          <a:lstStyle/>
          <a:p>
            <a:pPr marL="0" indent="0">
              <a:lnSpc>
                <a:spcPts val="1800"/>
              </a:lnSpc>
              <a:spcAft>
                <a:spcPts val="800"/>
              </a:spcAft>
              <a:buNone/>
            </a:pPr>
            <a:r>
              <a:rPr lang="en-GB" sz="1400" b="1" dirty="0" err="1">
                <a:solidFill>
                  <a:srgbClr val="303030"/>
                </a:solidFill>
                <a:effectLst/>
                <a:ea typeface="Times New Roman" panose="02020603050405020304" pitchFamily="18" charset="0"/>
                <a:cs typeface="Times New Roman" panose="02020603050405020304" pitchFamily="18" charset="0"/>
              </a:rPr>
              <a:t>Allardt</a:t>
            </a:r>
            <a:r>
              <a:rPr lang="en-GB" sz="1400" b="1" dirty="0">
                <a:solidFill>
                  <a:srgbClr val="303030"/>
                </a:solidFill>
                <a:effectLst/>
                <a:ea typeface="Times New Roman" panose="02020603050405020304" pitchFamily="18" charset="0"/>
                <a:cs typeface="Times New Roman" panose="02020603050405020304" pitchFamily="18" charset="0"/>
              </a:rPr>
              <a:t>,</a:t>
            </a:r>
            <a:r>
              <a:rPr lang="en-GB" sz="1400" dirty="0">
                <a:solidFill>
                  <a:srgbClr val="303030"/>
                </a:solidFill>
                <a:effectLst/>
                <a:ea typeface="Times New Roman" panose="02020603050405020304" pitchFamily="18" charset="0"/>
                <a:cs typeface="Times New Roman" panose="02020603050405020304" pitchFamily="18" charset="0"/>
              </a:rPr>
              <a:t> Erik (1993) Having, loving, being: an alternative to the Swedish model of welfare research. </a:t>
            </a:r>
            <a:r>
              <a:rPr lang="en-GB" sz="1400" dirty="0" err="1">
                <a:solidFill>
                  <a:srgbClr val="303030"/>
                </a:solidFill>
                <a:effectLst/>
                <a:ea typeface="Times New Roman" panose="02020603050405020304" pitchFamily="18" charset="0"/>
                <a:cs typeface="Times New Roman" panose="02020603050405020304" pitchFamily="18" charset="0"/>
              </a:rPr>
              <a:t>Teoksessa</a:t>
            </a:r>
            <a:r>
              <a:rPr lang="en-GB" sz="1400" dirty="0">
                <a:solidFill>
                  <a:srgbClr val="303030"/>
                </a:solidFill>
                <a:effectLst/>
                <a:ea typeface="Times New Roman" panose="02020603050405020304" pitchFamily="18" charset="0"/>
                <a:cs typeface="Times New Roman" panose="02020603050405020304" pitchFamily="18" charset="0"/>
              </a:rPr>
              <a:t> Nussbaum &amp; Sen (</a:t>
            </a:r>
            <a:r>
              <a:rPr lang="en-GB" sz="1400" dirty="0" err="1">
                <a:solidFill>
                  <a:srgbClr val="303030"/>
                </a:solidFill>
                <a:effectLst/>
                <a:ea typeface="Times New Roman" panose="02020603050405020304" pitchFamily="18" charset="0"/>
                <a:cs typeface="Times New Roman" panose="02020603050405020304" pitchFamily="18" charset="0"/>
              </a:rPr>
              <a:t>toim</a:t>
            </a:r>
            <a:r>
              <a:rPr lang="en-GB" sz="1400" dirty="0">
                <a:solidFill>
                  <a:srgbClr val="303030"/>
                </a:solidFill>
                <a:effectLst/>
                <a:ea typeface="Times New Roman" panose="02020603050405020304" pitchFamily="18" charset="0"/>
                <a:cs typeface="Times New Roman" panose="02020603050405020304" pitchFamily="18" charset="0"/>
              </a:rPr>
              <a:t>.) The Quality of Life. Clarendon Press, Oxford.</a:t>
            </a:r>
          </a:p>
          <a:p>
            <a:pPr marL="0" indent="0" algn="l">
              <a:buNone/>
            </a:pPr>
            <a:r>
              <a:rPr lang="fi-FI" sz="1400" b="1" i="0" u="none" strike="noStrike" baseline="0" dirty="0">
                <a:solidFill>
                  <a:srgbClr val="000000"/>
                </a:solidFill>
              </a:rPr>
              <a:t>Allardt</a:t>
            </a:r>
            <a:r>
              <a:rPr lang="fi-FI" sz="1400" b="0" i="0" u="none" strike="noStrike" baseline="0" dirty="0">
                <a:solidFill>
                  <a:srgbClr val="000000"/>
                </a:solidFill>
              </a:rPr>
              <a:t>, Erik 1996. Hyvinvointitutkimus ja elämänpolitiikka. Janus (3) 1996, 224-241. </a:t>
            </a:r>
            <a:endParaRPr lang="fi-FI" sz="1400" dirty="0">
              <a:effectLst/>
              <a:ea typeface="Calibri" panose="020F0502020204030204" pitchFamily="34" charset="0"/>
              <a:cs typeface="Times New Roman" panose="02020603050405020304" pitchFamily="18" charset="0"/>
            </a:endParaRPr>
          </a:p>
          <a:p>
            <a:pPr marL="0" indent="0">
              <a:lnSpc>
                <a:spcPts val="1800"/>
              </a:lnSpc>
              <a:spcAft>
                <a:spcPts val="800"/>
              </a:spcAft>
              <a:buNone/>
            </a:pPr>
            <a:r>
              <a:rPr lang="en-US" sz="1400" b="1" i="0" u="none" strike="noStrike" baseline="0" dirty="0">
                <a:solidFill>
                  <a:srgbClr val="000000"/>
                </a:solidFill>
              </a:rPr>
              <a:t>Hettler</a:t>
            </a:r>
            <a:r>
              <a:rPr lang="en-US" sz="1400" b="0" i="0" u="none" strike="noStrike" baseline="0" dirty="0">
                <a:solidFill>
                  <a:srgbClr val="000000"/>
                </a:solidFill>
              </a:rPr>
              <a:t>, Bill (1976). The Six Dimensions of Wellness Model. National Wellness Institute.</a:t>
            </a:r>
          </a:p>
          <a:p>
            <a:pPr marL="0" indent="0">
              <a:lnSpc>
                <a:spcPts val="1800"/>
              </a:lnSpc>
              <a:spcAft>
                <a:spcPts val="800"/>
              </a:spcAft>
              <a:buNone/>
            </a:pPr>
            <a:r>
              <a:rPr lang="en-US" sz="1400" b="1" dirty="0" err="1">
                <a:solidFill>
                  <a:srgbClr val="000000"/>
                </a:solidFill>
              </a:rPr>
              <a:t>Hukkanen</a:t>
            </a:r>
            <a:r>
              <a:rPr lang="en-US" sz="1400" dirty="0">
                <a:solidFill>
                  <a:srgbClr val="000000"/>
                </a:solidFill>
              </a:rPr>
              <a:t>, Sanna (2021). </a:t>
            </a:r>
            <a:r>
              <a:rPr lang="en-US" sz="1400" dirty="0" err="1">
                <a:solidFill>
                  <a:srgbClr val="000000"/>
                </a:solidFill>
              </a:rPr>
              <a:t>Savonian</a:t>
            </a:r>
            <a:r>
              <a:rPr lang="en-US" sz="1400" dirty="0">
                <a:solidFill>
                  <a:srgbClr val="000000"/>
                </a:solidFill>
              </a:rPr>
              <a:t> </a:t>
            </a:r>
            <a:r>
              <a:rPr lang="en-US" sz="1400" dirty="0" err="1">
                <a:solidFill>
                  <a:srgbClr val="000000"/>
                </a:solidFill>
              </a:rPr>
              <a:t>hyvinvoinnin</a:t>
            </a:r>
            <a:r>
              <a:rPr lang="en-US" sz="1400" dirty="0">
                <a:solidFill>
                  <a:srgbClr val="000000"/>
                </a:solidFill>
              </a:rPr>
              <a:t> </a:t>
            </a:r>
            <a:r>
              <a:rPr lang="en-US" sz="1400" dirty="0" err="1">
                <a:solidFill>
                  <a:srgbClr val="000000"/>
                </a:solidFill>
              </a:rPr>
              <a:t>vuosikello</a:t>
            </a:r>
            <a:r>
              <a:rPr lang="en-US" sz="1400" dirty="0">
                <a:solidFill>
                  <a:srgbClr val="000000"/>
                </a:solidFill>
              </a:rPr>
              <a:t>. </a:t>
            </a:r>
            <a:r>
              <a:rPr lang="en-US" sz="1400" dirty="0" err="1">
                <a:solidFill>
                  <a:srgbClr val="000000"/>
                </a:solidFill>
              </a:rPr>
              <a:t>Savonia-ammattikorkeakoulun</a:t>
            </a:r>
            <a:r>
              <a:rPr lang="en-US" sz="1400" dirty="0">
                <a:solidFill>
                  <a:srgbClr val="000000"/>
                </a:solidFill>
              </a:rPr>
              <a:t> </a:t>
            </a:r>
            <a:r>
              <a:rPr lang="en-US" sz="1400" dirty="0" err="1">
                <a:solidFill>
                  <a:srgbClr val="000000"/>
                </a:solidFill>
              </a:rPr>
              <a:t>opinnäytetyö</a:t>
            </a:r>
            <a:r>
              <a:rPr lang="en-US" sz="1400" dirty="0">
                <a:solidFill>
                  <a:srgbClr val="000000"/>
                </a:solidFill>
              </a:rPr>
              <a:t>.</a:t>
            </a:r>
          </a:p>
          <a:p>
            <a:pPr marL="0" indent="0">
              <a:lnSpc>
                <a:spcPts val="1800"/>
              </a:lnSpc>
              <a:spcAft>
                <a:spcPts val="800"/>
              </a:spcAft>
              <a:buNone/>
            </a:pPr>
            <a:r>
              <a:rPr lang="en-US" sz="1400" b="0" i="0" u="none" strike="noStrike" baseline="0" dirty="0">
                <a:solidFill>
                  <a:srgbClr val="000000"/>
                </a:solidFill>
              </a:rPr>
              <a:t>Jyväskylän </a:t>
            </a:r>
            <a:r>
              <a:rPr lang="en-US" sz="1400" b="0" i="0" u="none" strike="noStrike" baseline="0" dirty="0" err="1">
                <a:solidFill>
                  <a:srgbClr val="000000"/>
                </a:solidFill>
              </a:rPr>
              <a:t>kaupungin</a:t>
            </a:r>
            <a:r>
              <a:rPr lang="en-US" sz="1400" b="0" i="0" u="none" strike="noStrike" baseline="0" dirty="0">
                <a:solidFill>
                  <a:srgbClr val="000000"/>
                </a:solidFill>
              </a:rPr>
              <a:t> </a:t>
            </a:r>
            <a:r>
              <a:rPr lang="en-US" sz="1400" b="0" i="0" u="none" strike="noStrike" baseline="0" dirty="0" err="1">
                <a:solidFill>
                  <a:srgbClr val="000000"/>
                </a:solidFill>
              </a:rPr>
              <a:t>opetussuunnitelma</a:t>
            </a:r>
            <a:r>
              <a:rPr lang="en-US" sz="1400" b="0" i="0" u="none" strike="noStrike" baseline="0" dirty="0">
                <a:solidFill>
                  <a:srgbClr val="000000"/>
                </a:solidFill>
              </a:rPr>
              <a:t> (peda</a:t>
            </a:r>
            <a:r>
              <a:rPr lang="en-US" sz="1400" dirty="0">
                <a:solidFill>
                  <a:srgbClr val="000000"/>
                </a:solidFill>
              </a:rPr>
              <a:t>.net).</a:t>
            </a:r>
            <a:endParaRPr lang="en-US" sz="1400" b="0" i="0" u="none" strike="noStrike" baseline="0" dirty="0">
              <a:solidFill>
                <a:srgbClr val="000000"/>
              </a:solidFill>
            </a:endParaRPr>
          </a:p>
          <a:p>
            <a:pPr marL="0" indent="0">
              <a:lnSpc>
                <a:spcPts val="1800"/>
              </a:lnSpc>
              <a:spcAft>
                <a:spcPts val="800"/>
              </a:spcAft>
              <a:buNone/>
            </a:pPr>
            <a:r>
              <a:rPr lang="fi-FI" sz="1400" b="1" i="0" u="none" strike="noStrike" baseline="0" dirty="0">
                <a:solidFill>
                  <a:srgbClr val="000000"/>
                </a:solidFill>
              </a:rPr>
              <a:t>Leskinen</a:t>
            </a:r>
            <a:r>
              <a:rPr lang="fi-FI" sz="1400" b="0" i="0" u="none" strike="noStrike" baseline="0" dirty="0">
                <a:solidFill>
                  <a:srgbClr val="000000"/>
                </a:solidFill>
              </a:rPr>
              <a:t>, Tomi &amp; </a:t>
            </a:r>
            <a:r>
              <a:rPr lang="fi-FI" sz="1400" b="0" i="0" u="none" strike="noStrike" baseline="0" dirty="0" err="1">
                <a:solidFill>
                  <a:srgbClr val="000000"/>
                </a:solidFill>
              </a:rPr>
              <a:t>Hult</a:t>
            </a:r>
            <a:r>
              <a:rPr lang="fi-FI" sz="1400" b="0" i="0" u="none" strike="noStrike" baseline="0" dirty="0">
                <a:solidFill>
                  <a:srgbClr val="000000"/>
                </a:solidFill>
              </a:rPr>
              <a:t>, Hanna-Maria (2010). Kokonaisvaltainen hyvinvointi. Kristallisoi toimintasi. Saavuta tavoitteesi. Helsinki: Tammi.</a:t>
            </a:r>
          </a:p>
          <a:p>
            <a:pPr marL="0" indent="0">
              <a:lnSpc>
                <a:spcPts val="1800"/>
              </a:lnSpc>
              <a:spcAft>
                <a:spcPts val="800"/>
              </a:spcAft>
              <a:buNone/>
            </a:pPr>
            <a:r>
              <a:rPr lang="fi-FI" sz="1400" b="1" dirty="0">
                <a:solidFill>
                  <a:srgbClr val="303030"/>
                </a:solidFill>
                <a:effectLst/>
                <a:ea typeface="Times New Roman" panose="02020603050405020304" pitchFamily="18" charset="0"/>
                <a:cs typeface="Times New Roman" panose="02020603050405020304" pitchFamily="18" charset="0"/>
              </a:rPr>
              <a:t>Moisio,</a:t>
            </a:r>
            <a:r>
              <a:rPr lang="fi-FI" sz="1400" dirty="0">
                <a:solidFill>
                  <a:srgbClr val="303030"/>
                </a:solidFill>
                <a:effectLst/>
                <a:ea typeface="Times New Roman" panose="02020603050405020304" pitchFamily="18" charset="0"/>
                <a:cs typeface="Times New Roman" panose="02020603050405020304" pitchFamily="18" charset="0"/>
              </a:rPr>
              <a:t> P ym. (toim.) (2008) Suomalaisten hyvinvointi. Stakes.</a:t>
            </a:r>
          </a:p>
          <a:p>
            <a:pPr marL="0" indent="0" algn="l">
              <a:buNone/>
            </a:pPr>
            <a:r>
              <a:rPr lang="fi-FI" sz="1400" b="1" i="0" u="none" strike="noStrike" baseline="0" dirty="0">
                <a:solidFill>
                  <a:srgbClr val="000000"/>
                </a:solidFill>
              </a:rPr>
              <a:t>Opetushallitus</a:t>
            </a:r>
            <a:r>
              <a:rPr lang="fi-FI" sz="1400" b="0" i="0" u="none" strike="noStrike" baseline="0" dirty="0">
                <a:solidFill>
                  <a:srgbClr val="000000"/>
                </a:solidFill>
              </a:rPr>
              <a:t> 2021. </a:t>
            </a:r>
            <a:r>
              <a:rPr lang="fi-FI" sz="1400" b="0" i="0" u="none" strike="noStrike" baseline="0" dirty="0" err="1">
                <a:solidFill>
                  <a:srgbClr val="000000"/>
                </a:solidFill>
              </a:rPr>
              <a:t>Aristoteellinen</a:t>
            </a:r>
            <a:r>
              <a:rPr lang="fi-FI" sz="1400" b="0" i="0" u="none" strike="noStrike" baseline="0" dirty="0">
                <a:solidFill>
                  <a:srgbClr val="000000"/>
                </a:solidFill>
              </a:rPr>
              <a:t> etiikka. Miina ja Ville opettajan aineisto. </a:t>
            </a:r>
          </a:p>
          <a:p>
            <a:pPr marL="0" indent="0" algn="l">
              <a:buNone/>
            </a:pPr>
            <a:r>
              <a:rPr lang="fi-FI" sz="1400" b="0" i="0" u="none" strike="noStrike" baseline="0" dirty="0">
                <a:solidFill>
                  <a:srgbClr val="000000"/>
                </a:solidFill>
              </a:rPr>
              <a:t>https://www.oph.fi/fi/oppimateriaali/miina-ja-ville-opettajan-oppaita/tiedollista-taustaa-ja-aineis-toja/aristoteelinen.</a:t>
            </a:r>
          </a:p>
          <a:p>
            <a:pPr marL="0" indent="0" algn="l">
              <a:buNone/>
            </a:pPr>
            <a:r>
              <a:rPr lang="fi-FI" sz="1400" b="1" i="0" u="none" strike="noStrike" baseline="0" dirty="0">
                <a:solidFill>
                  <a:srgbClr val="000000"/>
                </a:solidFill>
              </a:rPr>
              <a:t>THL</a:t>
            </a:r>
            <a:r>
              <a:rPr lang="fi-FI" sz="1400" b="0" i="0" u="none" strike="noStrike" baseline="0" dirty="0">
                <a:solidFill>
                  <a:srgbClr val="000000"/>
                </a:solidFill>
              </a:rPr>
              <a:t> 2020. Hyvinvointi. Verkkojulkaisu. Terveyden- ja hyvinvoinnin laitos. Päivitetty 4.9.2020. </a:t>
            </a:r>
          </a:p>
          <a:p>
            <a:pPr marL="0" indent="0" algn="l">
              <a:buNone/>
            </a:pPr>
            <a:r>
              <a:rPr lang="fi-FI" sz="1400" b="0" i="0" u="none" strike="noStrike" baseline="0" dirty="0">
                <a:solidFill>
                  <a:srgbClr val="000000"/>
                </a:solidFill>
              </a:rPr>
              <a:t>https://thl.fi/fi/web/hyvinvointi-ja-terveyserot/eriarvoisuus/hyvinvointi.</a:t>
            </a:r>
          </a:p>
          <a:p>
            <a:pPr marL="0" indent="0">
              <a:buNone/>
            </a:pPr>
            <a:r>
              <a:rPr lang="fi-FI" sz="1400" b="1" dirty="0" err="1">
                <a:solidFill>
                  <a:srgbClr val="303030"/>
                </a:solidFill>
                <a:effectLst/>
                <a:ea typeface="Times New Roman" panose="02020603050405020304" pitchFamily="18" charset="0"/>
                <a:cs typeface="Times New Roman" panose="02020603050405020304" pitchFamily="18" charset="0"/>
              </a:rPr>
              <a:t>Vaarama</a:t>
            </a:r>
            <a:r>
              <a:rPr lang="fi-FI" sz="1400" b="1" dirty="0">
                <a:solidFill>
                  <a:srgbClr val="303030"/>
                </a:solidFill>
                <a:effectLst/>
                <a:ea typeface="Times New Roman" panose="02020603050405020304" pitchFamily="18" charset="0"/>
                <a:cs typeface="Times New Roman" panose="02020603050405020304" pitchFamily="18" charset="0"/>
              </a:rPr>
              <a:t>,</a:t>
            </a:r>
            <a:r>
              <a:rPr lang="fi-FI" sz="1400" dirty="0">
                <a:solidFill>
                  <a:srgbClr val="303030"/>
                </a:solidFill>
                <a:effectLst/>
                <a:ea typeface="Times New Roman" panose="02020603050405020304" pitchFamily="18" charset="0"/>
                <a:cs typeface="Times New Roman" panose="02020603050405020304" pitchFamily="18" charset="0"/>
              </a:rPr>
              <a:t> M ym. (toim.) (2010) Suomalaisten hyvinvointi. Terveyden ja hyvinvoinnin laitos. Yliopistopaino.</a:t>
            </a:r>
            <a:endParaRPr lang="fi-FI" sz="1400" dirty="0"/>
          </a:p>
        </p:txBody>
      </p:sp>
    </p:spTree>
    <p:extLst>
      <p:ext uri="{BB962C8B-B14F-4D97-AF65-F5344CB8AC3E}">
        <p14:creationId xmlns:p14="http://schemas.microsoft.com/office/powerpoint/2010/main" val="1617872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75A09F-8034-40D0-B0B9-7AFC8DD1AF27}"/>
              </a:ext>
            </a:extLst>
          </p:cNvPr>
          <p:cNvSpPr>
            <a:spLocks noGrp="1"/>
          </p:cNvSpPr>
          <p:nvPr>
            <p:ph type="title"/>
          </p:nvPr>
        </p:nvSpPr>
        <p:spPr>
          <a:xfrm>
            <a:off x="1286321" y="315911"/>
            <a:ext cx="10369103" cy="714375"/>
          </a:xfrm>
        </p:spPr>
        <p:txBody>
          <a:bodyPr/>
          <a:lstStyle/>
          <a:p>
            <a:r>
              <a:rPr lang="fi-FI" dirty="0"/>
              <a:t>Ryhmäjako </a:t>
            </a:r>
          </a:p>
        </p:txBody>
      </p:sp>
      <p:sp>
        <p:nvSpPr>
          <p:cNvPr id="4" name="Sisällön paikkamerkki 3">
            <a:extLst>
              <a:ext uri="{FF2B5EF4-FFF2-40B4-BE49-F238E27FC236}">
                <a16:creationId xmlns:a16="http://schemas.microsoft.com/office/drawing/2014/main" id="{3A722C1D-F8E7-4EC1-907A-36EDED064E2B}"/>
              </a:ext>
            </a:extLst>
          </p:cNvPr>
          <p:cNvSpPr>
            <a:spLocks noGrp="1"/>
          </p:cNvSpPr>
          <p:nvPr>
            <p:ph sz="half" idx="2"/>
          </p:nvPr>
        </p:nvSpPr>
        <p:spPr>
          <a:xfrm>
            <a:off x="6867525" y="1788782"/>
            <a:ext cx="4714873" cy="714375"/>
          </a:xfrm>
        </p:spPr>
        <p:txBody>
          <a:bodyPr/>
          <a:lstStyle/>
          <a:p>
            <a:pPr marL="0" indent="0">
              <a:buNone/>
            </a:pPr>
            <a:r>
              <a:rPr lang="fi-FI" dirty="0"/>
              <a:t>Veeran ryhmä b (3C luokka, Kaisu-Leena Lohi)</a:t>
            </a:r>
          </a:p>
        </p:txBody>
      </p:sp>
      <p:sp>
        <p:nvSpPr>
          <p:cNvPr id="5" name="Tekstiruutu 4">
            <a:extLst>
              <a:ext uri="{FF2B5EF4-FFF2-40B4-BE49-F238E27FC236}">
                <a16:creationId xmlns:a16="http://schemas.microsoft.com/office/drawing/2014/main" id="{6E65B4BA-E06A-45AE-9FBD-1E078F0D269E}"/>
              </a:ext>
            </a:extLst>
          </p:cNvPr>
          <p:cNvSpPr txBox="1"/>
          <p:nvPr/>
        </p:nvSpPr>
        <p:spPr>
          <a:xfrm>
            <a:off x="2508883" y="2392739"/>
            <a:ext cx="2324099" cy="3139321"/>
          </a:xfrm>
          <a:prstGeom prst="rect">
            <a:avLst/>
          </a:prstGeom>
          <a:noFill/>
        </p:spPr>
        <p:txBody>
          <a:bodyPr wrap="square" rtlCol="0">
            <a:spAutoFit/>
          </a:bodyPr>
          <a:lstStyle/>
          <a:p>
            <a:r>
              <a:rPr lang="fi-FI" dirty="0">
                <a:effectLst/>
                <a:latin typeface="Times New Roman" panose="02020603050405020304" pitchFamily="18" charset="0"/>
                <a:ea typeface="Times New Roman" panose="02020603050405020304" pitchFamily="18" charset="0"/>
              </a:rPr>
              <a:t>Koistinen Katriina</a:t>
            </a:r>
          </a:p>
          <a:p>
            <a:r>
              <a:rPr lang="fi-FI" dirty="0">
                <a:effectLst/>
                <a:latin typeface="Times New Roman" panose="02020603050405020304" pitchFamily="18" charset="0"/>
                <a:ea typeface="Times New Roman" panose="02020603050405020304" pitchFamily="18" charset="0"/>
              </a:rPr>
              <a:t>Kärkelä Kristiia</a:t>
            </a:r>
          </a:p>
          <a:p>
            <a:r>
              <a:rPr lang="fi-FI" dirty="0" err="1">
                <a:effectLst/>
                <a:latin typeface="Times New Roman" panose="02020603050405020304" pitchFamily="18" charset="0"/>
                <a:ea typeface="Times New Roman" panose="02020603050405020304" pitchFamily="18" charset="0"/>
              </a:rPr>
              <a:t>Lantta</a:t>
            </a:r>
            <a:r>
              <a:rPr lang="fi-FI" dirty="0">
                <a:effectLst/>
                <a:latin typeface="Times New Roman" panose="02020603050405020304" pitchFamily="18" charset="0"/>
                <a:ea typeface="Times New Roman" panose="02020603050405020304" pitchFamily="18" charset="0"/>
              </a:rPr>
              <a:t> Henna</a:t>
            </a:r>
          </a:p>
          <a:p>
            <a:r>
              <a:rPr lang="fi-FI" dirty="0">
                <a:effectLst/>
                <a:latin typeface="Times New Roman" panose="02020603050405020304" pitchFamily="18" charset="0"/>
                <a:ea typeface="Times New Roman" panose="02020603050405020304" pitchFamily="18" charset="0"/>
              </a:rPr>
              <a:t>Laurila Stina</a:t>
            </a:r>
          </a:p>
          <a:p>
            <a:r>
              <a:rPr lang="fi-FI" dirty="0" err="1">
                <a:effectLst/>
                <a:latin typeface="Times New Roman" panose="02020603050405020304" pitchFamily="18" charset="0"/>
                <a:ea typeface="Times New Roman" panose="02020603050405020304" pitchFamily="18" charset="0"/>
              </a:rPr>
              <a:t>Le</a:t>
            </a:r>
            <a:r>
              <a:rPr lang="fi-FI" dirty="0">
                <a:effectLst/>
                <a:latin typeface="Times New Roman" panose="02020603050405020304" pitchFamily="18" charset="0"/>
                <a:ea typeface="Times New Roman" panose="02020603050405020304" pitchFamily="18" charset="0"/>
              </a:rPr>
              <a:t> </a:t>
            </a:r>
            <a:r>
              <a:rPr lang="fi-FI" dirty="0" err="1">
                <a:effectLst/>
                <a:latin typeface="Times New Roman" panose="02020603050405020304" pitchFamily="18" charset="0"/>
                <a:ea typeface="Times New Roman" panose="02020603050405020304" pitchFamily="18" charset="0"/>
              </a:rPr>
              <a:t>Bihan</a:t>
            </a:r>
            <a:r>
              <a:rPr lang="fi-FI" dirty="0">
                <a:effectLst/>
                <a:latin typeface="Times New Roman" panose="02020603050405020304" pitchFamily="18" charset="0"/>
                <a:ea typeface="Times New Roman" panose="02020603050405020304" pitchFamily="18" charset="0"/>
              </a:rPr>
              <a:t> Eeva</a:t>
            </a:r>
          </a:p>
          <a:p>
            <a:r>
              <a:rPr lang="fi-FI" dirty="0">
                <a:effectLst/>
                <a:latin typeface="Times New Roman" panose="02020603050405020304" pitchFamily="18" charset="0"/>
                <a:ea typeface="Times New Roman" panose="02020603050405020304" pitchFamily="18" charset="0"/>
              </a:rPr>
              <a:t>Luomaniemi Laura</a:t>
            </a:r>
          </a:p>
          <a:p>
            <a:r>
              <a:rPr lang="fi-FI" dirty="0" err="1">
                <a:effectLst/>
                <a:latin typeface="Times New Roman" panose="02020603050405020304" pitchFamily="18" charset="0"/>
                <a:ea typeface="Times New Roman" panose="02020603050405020304" pitchFamily="18" charset="0"/>
              </a:rPr>
              <a:t>Läpsä</a:t>
            </a:r>
            <a:r>
              <a:rPr lang="fi-FI" dirty="0">
                <a:effectLst/>
                <a:latin typeface="Times New Roman" panose="02020603050405020304" pitchFamily="18" charset="0"/>
                <a:ea typeface="Times New Roman" panose="02020603050405020304" pitchFamily="18" charset="0"/>
              </a:rPr>
              <a:t> Venla</a:t>
            </a:r>
          </a:p>
          <a:p>
            <a:r>
              <a:rPr lang="fi-FI" dirty="0">
                <a:effectLst/>
                <a:latin typeface="Times New Roman" panose="02020603050405020304" pitchFamily="18" charset="0"/>
                <a:ea typeface="Times New Roman" panose="02020603050405020304" pitchFamily="18" charset="0"/>
              </a:rPr>
              <a:t>Martikainen Jenni</a:t>
            </a:r>
          </a:p>
          <a:p>
            <a:r>
              <a:rPr lang="fi-FI" dirty="0">
                <a:effectLst/>
                <a:latin typeface="Times New Roman" panose="02020603050405020304" pitchFamily="18" charset="0"/>
                <a:ea typeface="Times New Roman" panose="02020603050405020304" pitchFamily="18" charset="0"/>
              </a:rPr>
              <a:t>Merimaa Nette</a:t>
            </a:r>
          </a:p>
          <a:p>
            <a:r>
              <a:rPr lang="fi-FI" dirty="0">
                <a:effectLst/>
                <a:latin typeface="Times New Roman" panose="02020603050405020304" pitchFamily="18" charset="0"/>
                <a:ea typeface="Times New Roman" panose="02020603050405020304" pitchFamily="18" charset="0"/>
              </a:rPr>
              <a:t>Mujunen Enni</a:t>
            </a:r>
          </a:p>
          <a:p>
            <a:r>
              <a:rPr lang="fi-FI" dirty="0">
                <a:latin typeface="Times New Roman" panose="02020603050405020304" pitchFamily="18" charset="0"/>
                <a:ea typeface="Times New Roman" panose="02020603050405020304" pitchFamily="18" charset="0"/>
              </a:rPr>
              <a:t>Voutilainen Salla</a:t>
            </a:r>
            <a:endParaRPr lang="fi-FI" dirty="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6C8C328-5F82-42AB-81AE-7B98952A13BD}"/>
              </a:ext>
            </a:extLst>
          </p:cNvPr>
          <p:cNvSpPr txBox="1"/>
          <p:nvPr/>
        </p:nvSpPr>
        <p:spPr>
          <a:xfrm flipH="1">
            <a:off x="238570" y="2392738"/>
            <a:ext cx="2095502" cy="3139321"/>
          </a:xfrm>
          <a:prstGeom prst="rect">
            <a:avLst/>
          </a:prstGeom>
          <a:noFill/>
        </p:spPr>
        <p:txBody>
          <a:bodyPr wrap="square" rtlCol="0">
            <a:spAutoFit/>
          </a:bodyPr>
          <a:lstStyle/>
          <a:p>
            <a:pPr marL="0" indent="0">
              <a:lnSpc>
                <a:spcPct val="100000"/>
              </a:lnSpc>
              <a:buNone/>
            </a:pPr>
            <a:r>
              <a:rPr lang="fi-FI" dirty="0">
                <a:effectLst/>
                <a:latin typeface="Times New Roman" panose="02020603050405020304" pitchFamily="18" charset="0"/>
                <a:ea typeface="Times New Roman" panose="02020603050405020304" pitchFamily="18" charset="0"/>
              </a:rPr>
              <a:t>Ahvo Martta</a:t>
            </a:r>
          </a:p>
          <a:p>
            <a:pPr marL="0" indent="0">
              <a:lnSpc>
                <a:spcPct val="100000"/>
              </a:lnSpc>
              <a:buNone/>
            </a:pPr>
            <a:r>
              <a:rPr lang="fi-FI" dirty="0">
                <a:effectLst/>
                <a:latin typeface="Times New Roman" panose="02020603050405020304" pitchFamily="18" charset="0"/>
                <a:ea typeface="Times New Roman" panose="02020603050405020304" pitchFamily="18" charset="0"/>
              </a:rPr>
              <a:t>Aittakumpu Saana</a:t>
            </a:r>
          </a:p>
          <a:p>
            <a:pPr marL="0" indent="0">
              <a:lnSpc>
                <a:spcPct val="100000"/>
              </a:lnSpc>
              <a:buNone/>
            </a:pPr>
            <a:r>
              <a:rPr lang="fi-FI" dirty="0">
                <a:effectLst/>
                <a:latin typeface="Times New Roman" panose="02020603050405020304" pitchFamily="18" charset="0"/>
                <a:ea typeface="Times New Roman" panose="02020603050405020304" pitchFamily="18" charset="0"/>
              </a:rPr>
              <a:t>Grönfors Samuli</a:t>
            </a:r>
          </a:p>
          <a:p>
            <a:pPr marL="0" indent="0">
              <a:lnSpc>
                <a:spcPct val="100000"/>
              </a:lnSpc>
              <a:buNone/>
            </a:pPr>
            <a:r>
              <a:rPr lang="fi-FI" dirty="0">
                <a:effectLst/>
                <a:latin typeface="Times New Roman" panose="02020603050405020304" pitchFamily="18" charset="0"/>
                <a:ea typeface="Times New Roman" panose="02020603050405020304" pitchFamily="18" charset="0"/>
              </a:rPr>
              <a:t>Harjunen Katariina</a:t>
            </a:r>
          </a:p>
          <a:p>
            <a:pPr marL="0" indent="0">
              <a:lnSpc>
                <a:spcPct val="100000"/>
              </a:lnSpc>
              <a:buNone/>
            </a:pPr>
            <a:r>
              <a:rPr lang="fi-FI" dirty="0">
                <a:effectLst/>
                <a:latin typeface="Times New Roman" panose="02020603050405020304" pitchFamily="18" charset="0"/>
                <a:ea typeface="Times New Roman" panose="02020603050405020304" pitchFamily="18" charset="0"/>
              </a:rPr>
              <a:t>Hautala Pinja</a:t>
            </a:r>
          </a:p>
          <a:p>
            <a:pPr marL="0" indent="0">
              <a:lnSpc>
                <a:spcPct val="100000"/>
              </a:lnSpc>
              <a:buNone/>
            </a:pPr>
            <a:r>
              <a:rPr lang="fi-FI" dirty="0" err="1">
                <a:effectLst/>
                <a:latin typeface="Times New Roman" panose="02020603050405020304" pitchFamily="18" charset="0"/>
                <a:ea typeface="Times New Roman" panose="02020603050405020304" pitchFamily="18" charset="0"/>
              </a:rPr>
              <a:t>Heikinmäki</a:t>
            </a:r>
            <a:r>
              <a:rPr lang="fi-FI" dirty="0">
                <a:effectLst/>
                <a:latin typeface="Times New Roman" panose="02020603050405020304" pitchFamily="18" charset="0"/>
                <a:ea typeface="Times New Roman" panose="02020603050405020304" pitchFamily="18" charset="0"/>
              </a:rPr>
              <a:t> Maija</a:t>
            </a:r>
          </a:p>
          <a:p>
            <a:pPr marL="0" indent="0">
              <a:lnSpc>
                <a:spcPct val="100000"/>
              </a:lnSpc>
              <a:buNone/>
            </a:pPr>
            <a:r>
              <a:rPr lang="fi-FI" dirty="0">
                <a:effectLst/>
                <a:latin typeface="Times New Roman" panose="02020603050405020304" pitchFamily="18" charset="0"/>
                <a:ea typeface="Times New Roman" panose="02020603050405020304" pitchFamily="18" charset="0"/>
              </a:rPr>
              <a:t>Heikkinen Jenna</a:t>
            </a:r>
          </a:p>
          <a:p>
            <a:pPr marL="0" indent="0">
              <a:lnSpc>
                <a:spcPct val="100000"/>
              </a:lnSpc>
              <a:buNone/>
            </a:pPr>
            <a:r>
              <a:rPr lang="fi-FI" dirty="0">
                <a:effectLst/>
                <a:latin typeface="Times New Roman" panose="02020603050405020304" pitchFamily="18" charset="0"/>
                <a:ea typeface="Times New Roman" panose="02020603050405020304" pitchFamily="18" charset="0"/>
              </a:rPr>
              <a:t>Hirvonen Justus</a:t>
            </a:r>
          </a:p>
          <a:p>
            <a:pPr marL="0" indent="0">
              <a:lnSpc>
                <a:spcPct val="100000"/>
              </a:lnSpc>
              <a:buNone/>
            </a:pPr>
            <a:r>
              <a:rPr lang="fi-FI" dirty="0">
                <a:effectLst/>
                <a:latin typeface="Times New Roman" panose="02020603050405020304" pitchFamily="18" charset="0"/>
                <a:ea typeface="Times New Roman" panose="02020603050405020304" pitchFamily="18" charset="0"/>
              </a:rPr>
              <a:t>Huotari Annu</a:t>
            </a:r>
          </a:p>
          <a:p>
            <a:pPr marL="0" indent="0">
              <a:lnSpc>
                <a:spcPct val="100000"/>
              </a:lnSpc>
              <a:buNone/>
            </a:pPr>
            <a:r>
              <a:rPr lang="fi-FI" dirty="0">
                <a:effectLst/>
                <a:latin typeface="Times New Roman" panose="02020603050405020304" pitchFamily="18" charset="0"/>
                <a:ea typeface="Times New Roman" panose="02020603050405020304" pitchFamily="18" charset="0"/>
              </a:rPr>
              <a:t>Jussila Emmi</a:t>
            </a:r>
          </a:p>
          <a:p>
            <a:pPr marL="0" indent="0">
              <a:lnSpc>
                <a:spcPct val="100000"/>
              </a:lnSpc>
              <a:buNone/>
            </a:pPr>
            <a:r>
              <a:rPr lang="fi-FI" dirty="0">
                <a:effectLst/>
                <a:latin typeface="Times New Roman" panose="02020603050405020304" pitchFamily="18" charset="0"/>
                <a:ea typeface="Times New Roman" panose="02020603050405020304" pitchFamily="18" charset="0"/>
              </a:rPr>
              <a:t>Jäntti Emma</a:t>
            </a:r>
          </a:p>
        </p:txBody>
      </p:sp>
      <p:sp>
        <p:nvSpPr>
          <p:cNvPr id="8" name="Tekstiruutu 7">
            <a:extLst>
              <a:ext uri="{FF2B5EF4-FFF2-40B4-BE49-F238E27FC236}">
                <a16:creationId xmlns:a16="http://schemas.microsoft.com/office/drawing/2014/main" id="{2F375E15-8B28-4E6F-B82F-6FAA139ACB1F}"/>
              </a:ext>
            </a:extLst>
          </p:cNvPr>
          <p:cNvSpPr txBox="1"/>
          <p:nvPr/>
        </p:nvSpPr>
        <p:spPr>
          <a:xfrm>
            <a:off x="6867525" y="2392739"/>
            <a:ext cx="2419350" cy="3139321"/>
          </a:xfrm>
          <a:prstGeom prst="rect">
            <a:avLst/>
          </a:prstGeom>
          <a:noFill/>
        </p:spPr>
        <p:txBody>
          <a:bodyPr wrap="square" rtlCol="0">
            <a:spAutoFit/>
          </a:bodyPr>
          <a:lstStyle/>
          <a:p>
            <a:r>
              <a:rPr lang="fi-FI" sz="1800" dirty="0">
                <a:effectLst/>
                <a:latin typeface="Times New Roman" panose="02020603050405020304" pitchFamily="18" charset="0"/>
                <a:ea typeface="Times New Roman" panose="02020603050405020304" pitchFamily="18" charset="0"/>
              </a:rPr>
              <a:t>Mäntylä Maiju</a:t>
            </a:r>
          </a:p>
          <a:p>
            <a:r>
              <a:rPr lang="fi-FI" sz="1800" dirty="0">
                <a:effectLst/>
                <a:latin typeface="Times New Roman" panose="02020603050405020304" pitchFamily="18" charset="0"/>
                <a:ea typeface="Times New Roman" panose="02020603050405020304" pitchFamily="18" charset="0"/>
              </a:rPr>
              <a:t>Narikka </a:t>
            </a:r>
            <a:r>
              <a:rPr lang="fi-FI" sz="1800" dirty="0" err="1">
                <a:effectLst/>
                <a:latin typeface="Times New Roman" panose="02020603050405020304" pitchFamily="18" charset="0"/>
                <a:ea typeface="Times New Roman" panose="02020603050405020304" pitchFamily="18" charset="0"/>
              </a:rPr>
              <a:t>Meija</a:t>
            </a:r>
            <a:endParaRPr lang="fi-FI" sz="1800" dirty="0">
              <a:effectLst/>
              <a:latin typeface="Times New Roman" panose="02020603050405020304" pitchFamily="18" charset="0"/>
              <a:ea typeface="Times New Roman" panose="02020603050405020304" pitchFamily="18" charset="0"/>
            </a:endParaRPr>
          </a:p>
          <a:p>
            <a:r>
              <a:rPr lang="fi-FI" sz="1800" dirty="0" err="1">
                <a:effectLst/>
                <a:latin typeface="Times New Roman" panose="02020603050405020304" pitchFamily="18" charset="0"/>
                <a:ea typeface="Times New Roman" panose="02020603050405020304" pitchFamily="18" charset="0"/>
              </a:rPr>
              <a:t>Nikki</a:t>
            </a:r>
            <a:r>
              <a:rPr lang="fi-FI" sz="1800" dirty="0">
                <a:effectLst/>
                <a:latin typeface="Times New Roman" panose="02020603050405020304" pitchFamily="18" charset="0"/>
                <a:ea typeface="Times New Roman" panose="02020603050405020304" pitchFamily="18" charset="0"/>
              </a:rPr>
              <a:t> Inka</a:t>
            </a:r>
          </a:p>
          <a:p>
            <a:r>
              <a:rPr lang="fi-FI" sz="1800" dirty="0">
                <a:effectLst/>
                <a:latin typeface="Times New Roman" panose="02020603050405020304" pitchFamily="18" charset="0"/>
                <a:ea typeface="Times New Roman" panose="02020603050405020304" pitchFamily="18" charset="0"/>
              </a:rPr>
              <a:t>Nikkola Tiia</a:t>
            </a:r>
          </a:p>
          <a:p>
            <a:r>
              <a:rPr lang="fi-FI" sz="1800" dirty="0">
                <a:effectLst/>
                <a:latin typeface="Times New Roman" panose="02020603050405020304" pitchFamily="18" charset="0"/>
                <a:ea typeface="Times New Roman" panose="02020603050405020304" pitchFamily="18" charset="0"/>
              </a:rPr>
              <a:t>Nousiainen Nelli</a:t>
            </a:r>
          </a:p>
          <a:p>
            <a:r>
              <a:rPr lang="fi-FI" sz="1800" dirty="0">
                <a:effectLst/>
                <a:latin typeface="Times New Roman" panose="02020603050405020304" pitchFamily="18" charset="0"/>
                <a:ea typeface="Times New Roman" panose="02020603050405020304" pitchFamily="18" charset="0"/>
              </a:rPr>
              <a:t>Nummelin Maija</a:t>
            </a:r>
          </a:p>
          <a:p>
            <a:r>
              <a:rPr lang="fi-FI" sz="1800" dirty="0">
                <a:effectLst/>
                <a:latin typeface="Times New Roman" panose="02020603050405020304" pitchFamily="18" charset="0"/>
                <a:ea typeface="Times New Roman" panose="02020603050405020304" pitchFamily="18" charset="0"/>
              </a:rPr>
              <a:t>Peltomäki </a:t>
            </a:r>
            <a:r>
              <a:rPr lang="fi-FI" sz="1800" dirty="0" err="1">
                <a:effectLst/>
                <a:latin typeface="Times New Roman" panose="02020603050405020304" pitchFamily="18" charset="0"/>
                <a:ea typeface="Times New Roman" panose="02020603050405020304" pitchFamily="18" charset="0"/>
              </a:rPr>
              <a:t>Emmiina</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Times New Roman" panose="02020603050405020304" pitchFamily="18" charset="0"/>
                <a:ea typeface="Times New Roman" panose="02020603050405020304" pitchFamily="18" charset="0"/>
              </a:rPr>
              <a:t>Rautiainen Tuomas</a:t>
            </a:r>
          </a:p>
          <a:p>
            <a:r>
              <a:rPr lang="fi-FI" sz="1800" dirty="0">
                <a:effectLst/>
                <a:latin typeface="Times New Roman" panose="02020603050405020304" pitchFamily="18" charset="0"/>
                <a:ea typeface="Times New Roman" panose="02020603050405020304" pitchFamily="18" charset="0"/>
              </a:rPr>
              <a:t>Rintala Reetta</a:t>
            </a:r>
          </a:p>
          <a:p>
            <a:r>
              <a:rPr lang="fi-FI" sz="1800" dirty="0">
                <a:effectLst/>
                <a:latin typeface="Times New Roman" panose="02020603050405020304" pitchFamily="18" charset="0"/>
                <a:ea typeface="Times New Roman" panose="02020603050405020304" pitchFamily="18" charset="0"/>
              </a:rPr>
              <a:t>Rintapää Jenni</a:t>
            </a:r>
          </a:p>
          <a:p>
            <a:r>
              <a:rPr lang="fi-FI" sz="1800" dirty="0">
                <a:effectLst/>
                <a:latin typeface="Times New Roman" panose="02020603050405020304" pitchFamily="18" charset="0"/>
                <a:ea typeface="Times New Roman" panose="02020603050405020304" pitchFamily="18" charset="0"/>
              </a:rPr>
              <a:t>Salminen Pihla</a:t>
            </a:r>
          </a:p>
        </p:txBody>
      </p:sp>
      <p:sp>
        <p:nvSpPr>
          <p:cNvPr id="9" name="Tekstiruutu 8">
            <a:extLst>
              <a:ext uri="{FF2B5EF4-FFF2-40B4-BE49-F238E27FC236}">
                <a16:creationId xmlns:a16="http://schemas.microsoft.com/office/drawing/2014/main" id="{8BB892FD-4E5F-4A3C-875C-40E74416516D}"/>
              </a:ext>
            </a:extLst>
          </p:cNvPr>
          <p:cNvSpPr txBox="1"/>
          <p:nvPr/>
        </p:nvSpPr>
        <p:spPr>
          <a:xfrm>
            <a:off x="9090025" y="2392739"/>
            <a:ext cx="2368549" cy="2862322"/>
          </a:xfrm>
          <a:prstGeom prst="rect">
            <a:avLst/>
          </a:prstGeom>
          <a:noFill/>
        </p:spPr>
        <p:txBody>
          <a:bodyPr wrap="square" rtlCol="0">
            <a:spAutoFit/>
          </a:bodyPr>
          <a:lstStyle/>
          <a:p>
            <a:r>
              <a:rPr lang="fi-FI" sz="1800" dirty="0">
                <a:effectLst/>
                <a:latin typeface="Times New Roman" panose="02020603050405020304" pitchFamily="18" charset="0"/>
                <a:ea typeface="Times New Roman" panose="02020603050405020304" pitchFamily="18" charset="0"/>
              </a:rPr>
              <a:t>Salo Miia</a:t>
            </a:r>
          </a:p>
          <a:p>
            <a:r>
              <a:rPr lang="fi-FI" sz="1800" dirty="0">
                <a:effectLst/>
                <a:latin typeface="Times New Roman" panose="02020603050405020304" pitchFamily="18" charset="0"/>
                <a:ea typeface="Times New Roman" panose="02020603050405020304" pitchFamily="18" charset="0"/>
              </a:rPr>
              <a:t>Sauria Linnea</a:t>
            </a:r>
          </a:p>
          <a:p>
            <a:r>
              <a:rPr lang="fi-FI" sz="1800" dirty="0" err="1">
                <a:effectLst/>
                <a:latin typeface="Times New Roman" panose="02020603050405020304" pitchFamily="18" charset="0"/>
                <a:ea typeface="Times New Roman" panose="02020603050405020304" pitchFamily="18" charset="0"/>
              </a:rPr>
              <a:t>Saxelin</a:t>
            </a:r>
            <a:r>
              <a:rPr lang="fi-FI" sz="1800" dirty="0">
                <a:effectLst/>
                <a:latin typeface="Times New Roman" panose="02020603050405020304" pitchFamily="18" charset="0"/>
                <a:ea typeface="Times New Roman" panose="02020603050405020304" pitchFamily="18" charset="0"/>
              </a:rPr>
              <a:t> Elli</a:t>
            </a:r>
          </a:p>
          <a:p>
            <a:r>
              <a:rPr lang="fi-FI" sz="1800" dirty="0">
                <a:effectLst/>
                <a:latin typeface="Times New Roman" panose="02020603050405020304" pitchFamily="18" charset="0"/>
                <a:ea typeface="Times New Roman" panose="02020603050405020304" pitchFamily="18" charset="0"/>
              </a:rPr>
              <a:t>Simonen Julia</a:t>
            </a:r>
          </a:p>
          <a:p>
            <a:r>
              <a:rPr lang="fi-FI" sz="1800" dirty="0">
                <a:effectLst/>
                <a:latin typeface="Times New Roman" panose="02020603050405020304" pitchFamily="18" charset="0"/>
                <a:ea typeface="Times New Roman" panose="02020603050405020304" pitchFamily="18" charset="0"/>
              </a:rPr>
              <a:t>Siponen Miska</a:t>
            </a:r>
          </a:p>
          <a:p>
            <a:r>
              <a:rPr lang="fi-FI" sz="1800" dirty="0">
                <a:effectLst/>
                <a:latin typeface="Times New Roman" panose="02020603050405020304" pitchFamily="18" charset="0"/>
                <a:ea typeface="Times New Roman" panose="02020603050405020304" pitchFamily="18" charset="0"/>
              </a:rPr>
              <a:t>Sorvari Laura-Leena</a:t>
            </a:r>
          </a:p>
          <a:p>
            <a:r>
              <a:rPr lang="fi-FI" sz="1800" dirty="0">
                <a:effectLst/>
                <a:latin typeface="Times New Roman" panose="02020603050405020304" pitchFamily="18" charset="0"/>
                <a:ea typeface="Times New Roman" panose="02020603050405020304" pitchFamily="18" charset="0"/>
              </a:rPr>
              <a:t>Tanskanen Manu</a:t>
            </a:r>
          </a:p>
          <a:p>
            <a:r>
              <a:rPr lang="fi-FI" sz="1800" dirty="0">
                <a:effectLst/>
                <a:latin typeface="Times New Roman" panose="02020603050405020304" pitchFamily="18" charset="0"/>
                <a:ea typeface="Times New Roman" panose="02020603050405020304" pitchFamily="18" charset="0"/>
              </a:rPr>
              <a:t>Tiirola Henna</a:t>
            </a:r>
          </a:p>
          <a:p>
            <a:r>
              <a:rPr lang="fi-FI" sz="1800" dirty="0">
                <a:effectLst/>
                <a:latin typeface="Times New Roman" panose="02020603050405020304" pitchFamily="18" charset="0"/>
                <a:ea typeface="Times New Roman" panose="02020603050405020304" pitchFamily="18" charset="0"/>
              </a:rPr>
              <a:t>Tiitinen Elise</a:t>
            </a:r>
          </a:p>
          <a:p>
            <a:r>
              <a:rPr lang="fi-FI" sz="1800" dirty="0">
                <a:effectLst/>
                <a:latin typeface="Times New Roman" panose="02020603050405020304" pitchFamily="18" charset="0"/>
                <a:ea typeface="Times New Roman" panose="02020603050405020304" pitchFamily="18" charset="0"/>
              </a:rPr>
              <a:t>Tuuri Nella</a:t>
            </a:r>
          </a:p>
        </p:txBody>
      </p:sp>
      <p:sp>
        <p:nvSpPr>
          <p:cNvPr id="10" name="Tekstiruutu 9">
            <a:extLst>
              <a:ext uri="{FF2B5EF4-FFF2-40B4-BE49-F238E27FC236}">
                <a16:creationId xmlns:a16="http://schemas.microsoft.com/office/drawing/2014/main" id="{0F360C15-F37B-46A1-9C38-B97C9E2C5713}"/>
              </a:ext>
            </a:extLst>
          </p:cNvPr>
          <p:cNvSpPr txBox="1"/>
          <p:nvPr/>
        </p:nvSpPr>
        <p:spPr>
          <a:xfrm flipH="1">
            <a:off x="238569" y="1788782"/>
            <a:ext cx="4457256" cy="369332"/>
          </a:xfrm>
          <a:prstGeom prst="rect">
            <a:avLst/>
          </a:prstGeom>
          <a:noFill/>
        </p:spPr>
        <p:txBody>
          <a:bodyPr wrap="square" rtlCol="0">
            <a:spAutoFit/>
          </a:bodyPr>
          <a:lstStyle/>
          <a:p>
            <a:r>
              <a:rPr lang="fi-FI" dirty="0"/>
              <a:t>Marin ryhmä a (3A luokka, Liisa Virtanen)</a:t>
            </a:r>
          </a:p>
        </p:txBody>
      </p:sp>
    </p:spTree>
    <p:extLst>
      <p:ext uri="{BB962C8B-B14F-4D97-AF65-F5344CB8AC3E}">
        <p14:creationId xmlns:p14="http://schemas.microsoft.com/office/powerpoint/2010/main" val="2510481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0DDF3F-640B-4901-AAD2-DC79D4B96304}"/>
              </a:ext>
            </a:extLst>
          </p:cNvPr>
          <p:cNvSpPr>
            <a:spLocks noGrp="1"/>
          </p:cNvSpPr>
          <p:nvPr>
            <p:ph type="title"/>
          </p:nvPr>
        </p:nvSpPr>
        <p:spPr>
          <a:xfrm>
            <a:off x="1305371" y="253201"/>
            <a:ext cx="10369103" cy="803543"/>
          </a:xfrm>
        </p:spPr>
        <p:txBody>
          <a:bodyPr/>
          <a:lstStyle/>
          <a:p>
            <a:r>
              <a:rPr lang="fi-FI" dirty="0"/>
              <a:t>3A lukujärjestys (Liisa Virtanen)</a:t>
            </a:r>
          </a:p>
        </p:txBody>
      </p:sp>
      <p:pic>
        <p:nvPicPr>
          <p:cNvPr id="5" name="Sisällön paikkamerkki 4" descr="Kuva, joka sisältää kohteen pöytä&#10;&#10;Kuvaus luotu automaattisesti">
            <a:extLst>
              <a:ext uri="{FF2B5EF4-FFF2-40B4-BE49-F238E27FC236}">
                <a16:creationId xmlns:a16="http://schemas.microsoft.com/office/drawing/2014/main" id="{CE3A76A0-2A9C-4B92-9792-CF1ADEA24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72" y="1449377"/>
            <a:ext cx="7721166" cy="5180023"/>
          </a:xfrm>
        </p:spPr>
      </p:pic>
      <p:sp>
        <p:nvSpPr>
          <p:cNvPr id="10" name="Tekstiruutu 9">
            <a:extLst>
              <a:ext uri="{FF2B5EF4-FFF2-40B4-BE49-F238E27FC236}">
                <a16:creationId xmlns:a16="http://schemas.microsoft.com/office/drawing/2014/main" id="{1F8A525D-2EFB-4060-A2DC-B70CB856734F}"/>
              </a:ext>
            </a:extLst>
          </p:cNvPr>
          <p:cNvSpPr txBox="1"/>
          <p:nvPr/>
        </p:nvSpPr>
        <p:spPr>
          <a:xfrm>
            <a:off x="8124825" y="3075662"/>
            <a:ext cx="2047875" cy="3139321"/>
          </a:xfrm>
          <a:prstGeom prst="rect">
            <a:avLst/>
          </a:prstGeom>
          <a:noFill/>
        </p:spPr>
        <p:txBody>
          <a:bodyPr wrap="square" rtlCol="0">
            <a:spAutoFit/>
          </a:bodyPr>
          <a:lstStyle/>
          <a:p>
            <a:pPr marL="0" indent="0">
              <a:lnSpc>
                <a:spcPct val="100000"/>
              </a:lnSpc>
              <a:buNone/>
            </a:pPr>
            <a:r>
              <a:rPr lang="fi-FI" dirty="0">
                <a:effectLst/>
                <a:latin typeface="Times New Roman" panose="02020603050405020304" pitchFamily="18" charset="0"/>
                <a:ea typeface="Times New Roman" panose="02020603050405020304" pitchFamily="18" charset="0"/>
              </a:rPr>
              <a:t>Ahvo Martta</a:t>
            </a:r>
          </a:p>
          <a:p>
            <a:pPr marL="0" indent="0">
              <a:lnSpc>
                <a:spcPct val="100000"/>
              </a:lnSpc>
              <a:buNone/>
            </a:pPr>
            <a:r>
              <a:rPr lang="fi-FI" dirty="0">
                <a:effectLst/>
                <a:latin typeface="Times New Roman" panose="02020603050405020304" pitchFamily="18" charset="0"/>
                <a:ea typeface="Times New Roman" panose="02020603050405020304" pitchFamily="18" charset="0"/>
              </a:rPr>
              <a:t>Aittakumpu Saana</a:t>
            </a:r>
          </a:p>
          <a:p>
            <a:pPr marL="0" indent="0">
              <a:lnSpc>
                <a:spcPct val="100000"/>
              </a:lnSpc>
              <a:buNone/>
            </a:pPr>
            <a:r>
              <a:rPr lang="fi-FI" dirty="0">
                <a:effectLst/>
                <a:latin typeface="Times New Roman" panose="02020603050405020304" pitchFamily="18" charset="0"/>
                <a:ea typeface="Times New Roman" panose="02020603050405020304" pitchFamily="18" charset="0"/>
              </a:rPr>
              <a:t>Grönfors Samuli</a:t>
            </a:r>
          </a:p>
          <a:p>
            <a:pPr marL="0" indent="0">
              <a:lnSpc>
                <a:spcPct val="100000"/>
              </a:lnSpc>
              <a:buNone/>
            </a:pPr>
            <a:r>
              <a:rPr lang="fi-FI" dirty="0">
                <a:effectLst/>
                <a:latin typeface="Times New Roman" panose="02020603050405020304" pitchFamily="18" charset="0"/>
                <a:ea typeface="Times New Roman" panose="02020603050405020304" pitchFamily="18" charset="0"/>
              </a:rPr>
              <a:t>Harjunen Katariina</a:t>
            </a:r>
          </a:p>
          <a:p>
            <a:pPr marL="0" indent="0">
              <a:lnSpc>
                <a:spcPct val="100000"/>
              </a:lnSpc>
              <a:buNone/>
            </a:pPr>
            <a:r>
              <a:rPr lang="fi-FI" dirty="0">
                <a:effectLst/>
                <a:latin typeface="Times New Roman" panose="02020603050405020304" pitchFamily="18" charset="0"/>
                <a:ea typeface="Times New Roman" panose="02020603050405020304" pitchFamily="18" charset="0"/>
              </a:rPr>
              <a:t>Hautala Pinja</a:t>
            </a:r>
          </a:p>
          <a:p>
            <a:pPr marL="0" indent="0">
              <a:lnSpc>
                <a:spcPct val="100000"/>
              </a:lnSpc>
              <a:buNone/>
            </a:pPr>
            <a:r>
              <a:rPr lang="fi-FI" dirty="0" err="1">
                <a:effectLst/>
                <a:latin typeface="Times New Roman" panose="02020603050405020304" pitchFamily="18" charset="0"/>
                <a:ea typeface="Times New Roman" panose="02020603050405020304" pitchFamily="18" charset="0"/>
              </a:rPr>
              <a:t>Heikinmäki</a:t>
            </a:r>
            <a:r>
              <a:rPr lang="fi-FI" dirty="0">
                <a:effectLst/>
                <a:latin typeface="Times New Roman" panose="02020603050405020304" pitchFamily="18" charset="0"/>
                <a:ea typeface="Times New Roman" panose="02020603050405020304" pitchFamily="18" charset="0"/>
              </a:rPr>
              <a:t> Maija</a:t>
            </a:r>
          </a:p>
          <a:p>
            <a:pPr marL="0" indent="0">
              <a:lnSpc>
                <a:spcPct val="100000"/>
              </a:lnSpc>
              <a:buNone/>
            </a:pPr>
            <a:r>
              <a:rPr lang="fi-FI" dirty="0">
                <a:effectLst/>
                <a:latin typeface="Times New Roman" panose="02020603050405020304" pitchFamily="18" charset="0"/>
                <a:ea typeface="Times New Roman" panose="02020603050405020304" pitchFamily="18" charset="0"/>
              </a:rPr>
              <a:t>Heikkinen Jenna</a:t>
            </a:r>
          </a:p>
          <a:p>
            <a:pPr marL="0" indent="0">
              <a:lnSpc>
                <a:spcPct val="100000"/>
              </a:lnSpc>
              <a:buNone/>
            </a:pPr>
            <a:r>
              <a:rPr lang="fi-FI" dirty="0">
                <a:effectLst/>
                <a:latin typeface="Times New Roman" panose="02020603050405020304" pitchFamily="18" charset="0"/>
                <a:ea typeface="Times New Roman" panose="02020603050405020304" pitchFamily="18" charset="0"/>
              </a:rPr>
              <a:t>Hirvonen Justus</a:t>
            </a:r>
          </a:p>
          <a:p>
            <a:pPr marL="0" indent="0">
              <a:lnSpc>
                <a:spcPct val="100000"/>
              </a:lnSpc>
              <a:buNone/>
            </a:pPr>
            <a:r>
              <a:rPr lang="fi-FI" dirty="0">
                <a:effectLst/>
                <a:latin typeface="Times New Roman" panose="02020603050405020304" pitchFamily="18" charset="0"/>
                <a:ea typeface="Times New Roman" panose="02020603050405020304" pitchFamily="18" charset="0"/>
              </a:rPr>
              <a:t>Huotari Annu</a:t>
            </a:r>
          </a:p>
          <a:p>
            <a:pPr marL="0" indent="0">
              <a:lnSpc>
                <a:spcPct val="100000"/>
              </a:lnSpc>
              <a:buNone/>
            </a:pPr>
            <a:r>
              <a:rPr lang="fi-FI" dirty="0">
                <a:effectLst/>
                <a:latin typeface="Times New Roman" panose="02020603050405020304" pitchFamily="18" charset="0"/>
                <a:ea typeface="Times New Roman" panose="02020603050405020304" pitchFamily="18" charset="0"/>
              </a:rPr>
              <a:t>Jussila Emmi</a:t>
            </a:r>
          </a:p>
          <a:p>
            <a:pPr marL="0" indent="0">
              <a:lnSpc>
                <a:spcPct val="100000"/>
              </a:lnSpc>
              <a:buNone/>
            </a:pPr>
            <a:r>
              <a:rPr lang="fi-FI" dirty="0">
                <a:effectLst/>
                <a:latin typeface="Times New Roman" panose="02020603050405020304" pitchFamily="18" charset="0"/>
                <a:ea typeface="Times New Roman" panose="02020603050405020304" pitchFamily="18" charset="0"/>
              </a:rPr>
              <a:t>Jäntti Emma</a:t>
            </a:r>
          </a:p>
        </p:txBody>
      </p:sp>
      <p:sp>
        <p:nvSpPr>
          <p:cNvPr id="13" name="Tekstiruutu 12">
            <a:extLst>
              <a:ext uri="{FF2B5EF4-FFF2-40B4-BE49-F238E27FC236}">
                <a16:creationId xmlns:a16="http://schemas.microsoft.com/office/drawing/2014/main" id="{5D70C2EE-E5CD-4757-AF0A-39A65E161F93}"/>
              </a:ext>
            </a:extLst>
          </p:cNvPr>
          <p:cNvSpPr txBox="1"/>
          <p:nvPr/>
        </p:nvSpPr>
        <p:spPr>
          <a:xfrm>
            <a:off x="10109634" y="3075662"/>
            <a:ext cx="2132328" cy="3139321"/>
          </a:xfrm>
          <a:prstGeom prst="rect">
            <a:avLst/>
          </a:prstGeom>
          <a:noFill/>
        </p:spPr>
        <p:txBody>
          <a:bodyPr wrap="square">
            <a:spAutoFit/>
          </a:bodyPr>
          <a:lstStyle/>
          <a:p>
            <a:r>
              <a:rPr lang="fi-FI" dirty="0">
                <a:effectLst/>
                <a:latin typeface="Times New Roman" panose="02020603050405020304" pitchFamily="18" charset="0"/>
                <a:ea typeface="Times New Roman" panose="02020603050405020304" pitchFamily="18" charset="0"/>
              </a:rPr>
              <a:t>Koistinen Katriina</a:t>
            </a:r>
          </a:p>
          <a:p>
            <a:r>
              <a:rPr lang="fi-FI" dirty="0">
                <a:effectLst/>
                <a:latin typeface="Times New Roman" panose="02020603050405020304" pitchFamily="18" charset="0"/>
                <a:ea typeface="Times New Roman" panose="02020603050405020304" pitchFamily="18" charset="0"/>
              </a:rPr>
              <a:t>Kärkelä Kristiia</a:t>
            </a:r>
          </a:p>
          <a:p>
            <a:r>
              <a:rPr lang="fi-FI" dirty="0" err="1">
                <a:effectLst/>
                <a:latin typeface="Times New Roman" panose="02020603050405020304" pitchFamily="18" charset="0"/>
                <a:ea typeface="Times New Roman" panose="02020603050405020304" pitchFamily="18" charset="0"/>
              </a:rPr>
              <a:t>Lantta</a:t>
            </a:r>
            <a:r>
              <a:rPr lang="fi-FI" dirty="0">
                <a:effectLst/>
                <a:latin typeface="Times New Roman" panose="02020603050405020304" pitchFamily="18" charset="0"/>
                <a:ea typeface="Times New Roman" panose="02020603050405020304" pitchFamily="18" charset="0"/>
              </a:rPr>
              <a:t> Henna</a:t>
            </a:r>
          </a:p>
          <a:p>
            <a:r>
              <a:rPr lang="fi-FI" dirty="0">
                <a:effectLst/>
                <a:latin typeface="Times New Roman" panose="02020603050405020304" pitchFamily="18" charset="0"/>
                <a:ea typeface="Times New Roman" panose="02020603050405020304" pitchFamily="18" charset="0"/>
              </a:rPr>
              <a:t>Laurila Stina</a:t>
            </a:r>
          </a:p>
          <a:p>
            <a:r>
              <a:rPr lang="fi-FI" dirty="0" err="1">
                <a:effectLst/>
                <a:latin typeface="Times New Roman" panose="02020603050405020304" pitchFamily="18" charset="0"/>
                <a:ea typeface="Times New Roman" panose="02020603050405020304" pitchFamily="18" charset="0"/>
              </a:rPr>
              <a:t>Le</a:t>
            </a:r>
            <a:r>
              <a:rPr lang="fi-FI" dirty="0">
                <a:effectLst/>
                <a:latin typeface="Times New Roman" panose="02020603050405020304" pitchFamily="18" charset="0"/>
                <a:ea typeface="Times New Roman" panose="02020603050405020304" pitchFamily="18" charset="0"/>
              </a:rPr>
              <a:t> </a:t>
            </a:r>
            <a:r>
              <a:rPr lang="fi-FI" dirty="0" err="1">
                <a:effectLst/>
                <a:latin typeface="Times New Roman" panose="02020603050405020304" pitchFamily="18" charset="0"/>
                <a:ea typeface="Times New Roman" panose="02020603050405020304" pitchFamily="18" charset="0"/>
              </a:rPr>
              <a:t>Bihan</a:t>
            </a:r>
            <a:r>
              <a:rPr lang="fi-FI" dirty="0">
                <a:effectLst/>
                <a:latin typeface="Times New Roman" panose="02020603050405020304" pitchFamily="18" charset="0"/>
                <a:ea typeface="Times New Roman" panose="02020603050405020304" pitchFamily="18" charset="0"/>
              </a:rPr>
              <a:t> Eeva</a:t>
            </a:r>
          </a:p>
          <a:p>
            <a:r>
              <a:rPr lang="fi-FI" dirty="0">
                <a:effectLst/>
                <a:latin typeface="Times New Roman" panose="02020603050405020304" pitchFamily="18" charset="0"/>
                <a:ea typeface="Times New Roman" panose="02020603050405020304" pitchFamily="18" charset="0"/>
              </a:rPr>
              <a:t>Luomaniemi Laura</a:t>
            </a:r>
          </a:p>
          <a:p>
            <a:r>
              <a:rPr lang="fi-FI" dirty="0" err="1">
                <a:effectLst/>
                <a:latin typeface="Times New Roman" panose="02020603050405020304" pitchFamily="18" charset="0"/>
                <a:ea typeface="Times New Roman" panose="02020603050405020304" pitchFamily="18" charset="0"/>
              </a:rPr>
              <a:t>Läpsä</a:t>
            </a:r>
            <a:r>
              <a:rPr lang="fi-FI" dirty="0">
                <a:effectLst/>
                <a:latin typeface="Times New Roman" panose="02020603050405020304" pitchFamily="18" charset="0"/>
                <a:ea typeface="Times New Roman" panose="02020603050405020304" pitchFamily="18" charset="0"/>
              </a:rPr>
              <a:t> Venla</a:t>
            </a:r>
          </a:p>
          <a:p>
            <a:r>
              <a:rPr lang="fi-FI" dirty="0">
                <a:effectLst/>
                <a:latin typeface="Times New Roman" panose="02020603050405020304" pitchFamily="18" charset="0"/>
                <a:ea typeface="Times New Roman" panose="02020603050405020304" pitchFamily="18" charset="0"/>
              </a:rPr>
              <a:t>Martikainen Jenni</a:t>
            </a:r>
          </a:p>
          <a:p>
            <a:r>
              <a:rPr lang="fi-FI" dirty="0">
                <a:effectLst/>
                <a:latin typeface="Times New Roman" panose="02020603050405020304" pitchFamily="18" charset="0"/>
                <a:ea typeface="Times New Roman" panose="02020603050405020304" pitchFamily="18" charset="0"/>
              </a:rPr>
              <a:t>Merimaa Nette</a:t>
            </a:r>
          </a:p>
          <a:p>
            <a:r>
              <a:rPr lang="fi-FI" dirty="0">
                <a:effectLst/>
                <a:latin typeface="Times New Roman" panose="02020603050405020304" pitchFamily="18" charset="0"/>
                <a:ea typeface="Times New Roman" panose="02020603050405020304" pitchFamily="18" charset="0"/>
              </a:rPr>
              <a:t>Mujunen Enni</a:t>
            </a:r>
          </a:p>
          <a:p>
            <a:r>
              <a:rPr lang="fi-FI" dirty="0">
                <a:latin typeface="Times New Roman" panose="02020603050405020304" pitchFamily="18" charset="0"/>
                <a:ea typeface="Times New Roman" panose="02020603050405020304" pitchFamily="18" charset="0"/>
              </a:rPr>
              <a:t>Voutilainen Salla</a:t>
            </a:r>
            <a:endParaRPr lang="fi-FI" dirty="0">
              <a:effectLst/>
              <a:latin typeface="Times New Roman" panose="02020603050405020304" pitchFamily="18" charset="0"/>
              <a:ea typeface="Times New Roman" panose="02020603050405020304" pitchFamily="18" charset="0"/>
            </a:endParaRPr>
          </a:p>
        </p:txBody>
      </p:sp>
      <p:sp>
        <p:nvSpPr>
          <p:cNvPr id="3" name="Tekstiruutu 2">
            <a:extLst>
              <a:ext uri="{FF2B5EF4-FFF2-40B4-BE49-F238E27FC236}">
                <a16:creationId xmlns:a16="http://schemas.microsoft.com/office/drawing/2014/main" id="{49C306D2-40BF-408D-B0C8-62D1B3E40482}"/>
              </a:ext>
            </a:extLst>
          </p:cNvPr>
          <p:cNvSpPr txBox="1"/>
          <p:nvPr/>
        </p:nvSpPr>
        <p:spPr>
          <a:xfrm>
            <a:off x="8124825" y="770751"/>
            <a:ext cx="3569538" cy="2031325"/>
          </a:xfrm>
          <a:prstGeom prst="rect">
            <a:avLst/>
          </a:prstGeom>
          <a:noFill/>
        </p:spPr>
        <p:txBody>
          <a:bodyPr wrap="square" rtlCol="0">
            <a:spAutoFit/>
          </a:bodyPr>
          <a:lstStyle/>
          <a:p>
            <a:r>
              <a:rPr lang="fi-FI" dirty="0"/>
              <a:t>YM, KU, TVT</a:t>
            </a:r>
          </a:p>
          <a:p>
            <a:r>
              <a:rPr lang="fi-FI" dirty="0"/>
              <a:t>Nämä tunnit koko luokan tunteja, oman opettajan vetäminä, sopivat siis hyvin observointitunneiksi. Varaa observointiaikasi </a:t>
            </a:r>
            <a:r>
              <a:rPr lang="fi-FI" dirty="0" err="1"/>
              <a:t>peda.netista</a:t>
            </a:r>
            <a:r>
              <a:rPr lang="fi-FI" dirty="0"/>
              <a:t>, </a:t>
            </a:r>
            <a:r>
              <a:rPr lang="fi-FI" dirty="0" err="1"/>
              <a:t>max</a:t>
            </a:r>
            <a:r>
              <a:rPr lang="fi-FI" dirty="0"/>
              <a:t> 3 opiskelijaa/tunti.</a:t>
            </a:r>
          </a:p>
        </p:txBody>
      </p:sp>
    </p:spTree>
    <p:extLst>
      <p:ext uri="{BB962C8B-B14F-4D97-AF65-F5344CB8AC3E}">
        <p14:creationId xmlns:p14="http://schemas.microsoft.com/office/powerpoint/2010/main" val="4187626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1F21C1-EDAC-4E99-8694-5EBD63CE9AA4}"/>
              </a:ext>
            </a:extLst>
          </p:cNvPr>
          <p:cNvSpPr>
            <a:spLocks noGrp="1"/>
          </p:cNvSpPr>
          <p:nvPr>
            <p:ph type="title"/>
          </p:nvPr>
        </p:nvSpPr>
        <p:spPr>
          <a:xfrm>
            <a:off x="1343471" y="476250"/>
            <a:ext cx="10369103" cy="840164"/>
          </a:xfrm>
        </p:spPr>
        <p:txBody>
          <a:bodyPr/>
          <a:lstStyle/>
          <a:p>
            <a:r>
              <a:rPr lang="fi-FI" dirty="0"/>
              <a:t>3C lukujärjestys (Kaisu-Leena Lohi)</a:t>
            </a:r>
          </a:p>
        </p:txBody>
      </p:sp>
      <p:pic>
        <p:nvPicPr>
          <p:cNvPr id="4" name="Sisällön paikkamerkki 3" descr="Kuva, joka sisältää kohteen pöytä&#10;&#10;Kuvaus luotu automaattisesti">
            <a:extLst>
              <a:ext uri="{FF2B5EF4-FFF2-40B4-BE49-F238E27FC236}">
                <a16:creationId xmlns:a16="http://schemas.microsoft.com/office/drawing/2014/main" id="{83B8B4F2-F480-408B-9C9C-5DD6DC8BC5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89" y="1571745"/>
            <a:ext cx="7639361" cy="5063761"/>
          </a:xfrm>
          <a:prstGeom prst="rect">
            <a:avLst/>
          </a:prstGeom>
        </p:spPr>
      </p:pic>
      <p:sp>
        <p:nvSpPr>
          <p:cNvPr id="7" name="Tekstiruutu 6">
            <a:extLst>
              <a:ext uri="{FF2B5EF4-FFF2-40B4-BE49-F238E27FC236}">
                <a16:creationId xmlns:a16="http://schemas.microsoft.com/office/drawing/2014/main" id="{CF33038F-E168-4DD4-B6CB-49153E32911A}"/>
              </a:ext>
            </a:extLst>
          </p:cNvPr>
          <p:cNvSpPr txBox="1"/>
          <p:nvPr/>
        </p:nvSpPr>
        <p:spPr>
          <a:xfrm>
            <a:off x="8058150" y="3242429"/>
            <a:ext cx="2009775" cy="3139321"/>
          </a:xfrm>
          <a:prstGeom prst="rect">
            <a:avLst/>
          </a:prstGeom>
          <a:noFill/>
        </p:spPr>
        <p:txBody>
          <a:bodyPr wrap="square">
            <a:spAutoFit/>
          </a:bodyPr>
          <a:lstStyle/>
          <a:p>
            <a:r>
              <a:rPr lang="fi-FI" sz="1800" dirty="0">
                <a:effectLst/>
                <a:latin typeface="Times New Roman" panose="02020603050405020304" pitchFamily="18" charset="0"/>
                <a:ea typeface="Times New Roman" panose="02020603050405020304" pitchFamily="18" charset="0"/>
              </a:rPr>
              <a:t>Mäntylä Maiju</a:t>
            </a:r>
          </a:p>
          <a:p>
            <a:r>
              <a:rPr lang="fi-FI" sz="1800" dirty="0">
                <a:effectLst/>
                <a:latin typeface="Times New Roman" panose="02020603050405020304" pitchFamily="18" charset="0"/>
                <a:ea typeface="Times New Roman" panose="02020603050405020304" pitchFamily="18" charset="0"/>
              </a:rPr>
              <a:t>Narikka </a:t>
            </a:r>
            <a:r>
              <a:rPr lang="fi-FI" sz="1800" dirty="0" err="1">
                <a:effectLst/>
                <a:latin typeface="Times New Roman" panose="02020603050405020304" pitchFamily="18" charset="0"/>
                <a:ea typeface="Times New Roman" panose="02020603050405020304" pitchFamily="18" charset="0"/>
              </a:rPr>
              <a:t>Meija</a:t>
            </a:r>
            <a:endParaRPr lang="fi-FI" sz="1800" dirty="0">
              <a:effectLst/>
              <a:latin typeface="Times New Roman" panose="02020603050405020304" pitchFamily="18" charset="0"/>
              <a:ea typeface="Times New Roman" panose="02020603050405020304" pitchFamily="18" charset="0"/>
            </a:endParaRPr>
          </a:p>
          <a:p>
            <a:r>
              <a:rPr lang="fi-FI" sz="1800" dirty="0" err="1">
                <a:effectLst/>
                <a:latin typeface="Times New Roman" panose="02020603050405020304" pitchFamily="18" charset="0"/>
                <a:ea typeface="Times New Roman" panose="02020603050405020304" pitchFamily="18" charset="0"/>
              </a:rPr>
              <a:t>Nikki</a:t>
            </a:r>
            <a:r>
              <a:rPr lang="fi-FI" sz="1800" dirty="0">
                <a:effectLst/>
                <a:latin typeface="Times New Roman" panose="02020603050405020304" pitchFamily="18" charset="0"/>
                <a:ea typeface="Times New Roman" panose="02020603050405020304" pitchFamily="18" charset="0"/>
              </a:rPr>
              <a:t> Inka</a:t>
            </a:r>
          </a:p>
          <a:p>
            <a:r>
              <a:rPr lang="fi-FI" sz="1800" dirty="0">
                <a:effectLst/>
                <a:latin typeface="Times New Roman" panose="02020603050405020304" pitchFamily="18" charset="0"/>
                <a:ea typeface="Times New Roman" panose="02020603050405020304" pitchFamily="18" charset="0"/>
              </a:rPr>
              <a:t>Nikkola Tiia</a:t>
            </a:r>
          </a:p>
          <a:p>
            <a:r>
              <a:rPr lang="fi-FI" sz="1800" dirty="0">
                <a:effectLst/>
                <a:latin typeface="Times New Roman" panose="02020603050405020304" pitchFamily="18" charset="0"/>
                <a:ea typeface="Times New Roman" panose="02020603050405020304" pitchFamily="18" charset="0"/>
              </a:rPr>
              <a:t>Nousiainen Nelli</a:t>
            </a:r>
          </a:p>
          <a:p>
            <a:r>
              <a:rPr lang="fi-FI" sz="1800" dirty="0">
                <a:effectLst/>
                <a:latin typeface="Times New Roman" panose="02020603050405020304" pitchFamily="18" charset="0"/>
                <a:ea typeface="Times New Roman" panose="02020603050405020304" pitchFamily="18" charset="0"/>
              </a:rPr>
              <a:t>Nummelin Maija</a:t>
            </a:r>
          </a:p>
          <a:p>
            <a:r>
              <a:rPr lang="fi-FI" sz="1800" dirty="0">
                <a:effectLst/>
                <a:latin typeface="Times New Roman" panose="02020603050405020304" pitchFamily="18" charset="0"/>
                <a:ea typeface="Times New Roman" panose="02020603050405020304" pitchFamily="18" charset="0"/>
              </a:rPr>
              <a:t>Peltomäki </a:t>
            </a:r>
            <a:r>
              <a:rPr lang="fi-FI" sz="1800" dirty="0" err="1">
                <a:effectLst/>
                <a:latin typeface="Times New Roman" panose="02020603050405020304" pitchFamily="18" charset="0"/>
                <a:ea typeface="Times New Roman" panose="02020603050405020304" pitchFamily="18" charset="0"/>
              </a:rPr>
              <a:t>Emmiina</a:t>
            </a:r>
            <a:endParaRPr lang="fi-FI" sz="1800" dirty="0">
              <a:effectLst/>
              <a:latin typeface="Times New Roman" panose="02020603050405020304" pitchFamily="18" charset="0"/>
              <a:ea typeface="Times New Roman" panose="02020603050405020304" pitchFamily="18" charset="0"/>
            </a:endParaRPr>
          </a:p>
          <a:p>
            <a:r>
              <a:rPr lang="fi-FI" sz="1800" dirty="0">
                <a:effectLst/>
                <a:latin typeface="Times New Roman" panose="02020603050405020304" pitchFamily="18" charset="0"/>
                <a:ea typeface="Times New Roman" panose="02020603050405020304" pitchFamily="18" charset="0"/>
              </a:rPr>
              <a:t>Rautiainen Tuomas</a:t>
            </a:r>
          </a:p>
          <a:p>
            <a:r>
              <a:rPr lang="fi-FI" sz="1800" dirty="0">
                <a:effectLst/>
                <a:latin typeface="Times New Roman" panose="02020603050405020304" pitchFamily="18" charset="0"/>
                <a:ea typeface="Times New Roman" panose="02020603050405020304" pitchFamily="18" charset="0"/>
              </a:rPr>
              <a:t>Rintala Reetta</a:t>
            </a:r>
          </a:p>
          <a:p>
            <a:r>
              <a:rPr lang="fi-FI" sz="1800" dirty="0">
                <a:effectLst/>
                <a:latin typeface="Times New Roman" panose="02020603050405020304" pitchFamily="18" charset="0"/>
                <a:ea typeface="Times New Roman" panose="02020603050405020304" pitchFamily="18" charset="0"/>
              </a:rPr>
              <a:t>Rintapää Jenni</a:t>
            </a:r>
          </a:p>
          <a:p>
            <a:r>
              <a:rPr lang="fi-FI" sz="1800" dirty="0">
                <a:effectLst/>
                <a:latin typeface="Times New Roman" panose="02020603050405020304" pitchFamily="18" charset="0"/>
                <a:ea typeface="Times New Roman" panose="02020603050405020304" pitchFamily="18" charset="0"/>
              </a:rPr>
              <a:t>Salminen Pihla</a:t>
            </a:r>
          </a:p>
        </p:txBody>
      </p:sp>
      <p:sp>
        <p:nvSpPr>
          <p:cNvPr id="9" name="Tekstiruutu 8">
            <a:extLst>
              <a:ext uri="{FF2B5EF4-FFF2-40B4-BE49-F238E27FC236}">
                <a16:creationId xmlns:a16="http://schemas.microsoft.com/office/drawing/2014/main" id="{0E77F644-F795-4E6A-B67E-2E6FC1BE64FD}"/>
              </a:ext>
            </a:extLst>
          </p:cNvPr>
          <p:cNvSpPr txBox="1"/>
          <p:nvPr/>
        </p:nvSpPr>
        <p:spPr>
          <a:xfrm>
            <a:off x="10067925" y="3242429"/>
            <a:ext cx="2124075" cy="2862322"/>
          </a:xfrm>
          <a:prstGeom prst="rect">
            <a:avLst/>
          </a:prstGeom>
          <a:noFill/>
        </p:spPr>
        <p:txBody>
          <a:bodyPr wrap="square">
            <a:spAutoFit/>
          </a:bodyPr>
          <a:lstStyle/>
          <a:p>
            <a:r>
              <a:rPr lang="fi-FI" sz="1800" dirty="0">
                <a:effectLst/>
                <a:latin typeface="Times New Roman" panose="02020603050405020304" pitchFamily="18" charset="0"/>
                <a:ea typeface="Times New Roman" panose="02020603050405020304" pitchFamily="18" charset="0"/>
              </a:rPr>
              <a:t>Salo Miia</a:t>
            </a:r>
          </a:p>
          <a:p>
            <a:r>
              <a:rPr lang="fi-FI" sz="1800" dirty="0">
                <a:effectLst/>
                <a:latin typeface="Times New Roman" panose="02020603050405020304" pitchFamily="18" charset="0"/>
                <a:ea typeface="Times New Roman" panose="02020603050405020304" pitchFamily="18" charset="0"/>
              </a:rPr>
              <a:t>Sauria Linnea</a:t>
            </a:r>
          </a:p>
          <a:p>
            <a:r>
              <a:rPr lang="fi-FI" sz="1800" dirty="0" err="1">
                <a:effectLst/>
                <a:latin typeface="Times New Roman" panose="02020603050405020304" pitchFamily="18" charset="0"/>
                <a:ea typeface="Times New Roman" panose="02020603050405020304" pitchFamily="18" charset="0"/>
              </a:rPr>
              <a:t>Saxelin</a:t>
            </a:r>
            <a:r>
              <a:rPr lang="fi-FI" sz="1800" dirty="0">
                <a:effectLst/>
                <a:latin typeface="Times New Roman" panose="02020603050405020304" pitchFamily="18" charset="0"/>
                <a:ea typeface="Times New Roman" panose="02020603050405020304" pitchFamily="18" charset="0"/>
              </a:rPr>
              <a:t> Elli</a:t>
            </a:r>
          </a:p>
          <a:p>
            <a:r>
              <a:rPr lang="fi-FI" sz="1800" dirty="0">
                <a:effectLst/>
                <a:latin typeface="Times New Roman" panose="02020603050405020304" pitchFamily="18" charset="0"/>
                <a:ea typeface="Times New Roman" panose="02020603050405020304" pitchFamily="18" charset="0"/>
              </a:rPr>
              <a:t>Simonen Julia</a:t>
            </a:r>
          </a:p>
          <a:p>
            <a:r>
              <a:rPr lang="fi-FI" sz="1800" dirty="0">
                <a:effectLst/>
                <a:latin typeface="Times New Roman" panose="02020603050405020304" pitchFamily="18" charset="0"/>
                <a:ea typeface="Times New Roman" panose="02020603050405020304" pitchFamily="18" charset="0"/>
              </a:rPr>
              <a:t>Siponen Miska</a:t>
            </a:r>
          </a:p>
          <a:p>
            <a:r>
              <a:rPr lang="fi-FI" sz="1800" dirty="0">
                <a:effectLst/>
                <a:latin typeface="Times New Roman" panose="02020603050405020304" pitchFamily="18" charset="0"/>
                <a:ea typeface="Times New Roman" panose="02020603050405020304" pitchFamily="18" charset="0"/>
              </a:rPr>
              <a:t>Sorvari Laura-Leena</a:t>
            </a:r>
          </a:p>
          <a:p>
            <a:r>
              <a:rPr lang="fi-FI" sz="1800" dirty="0">
                <a:effectLst/>
                <a:latin typeface="Times New Roman" panose="02020603050405020304" pitchFamily="18" charset="0"/>
                <a:ea typeface="Times New Roman" panose="02020603050405020304" pitchFamily="18" charset="0"/>
              </a:rPr>
              <a:t>Tanskanen Manu</a:t>
            </a:r>
          </a:p>
          <a:p>
            <a:r>
              <a:rPr lang="fi-FI" sz="1800" dirty="0">
                <a:effectLst/>
                <a:latin typeface="Times New Roman" panose="02020603050405020304" pitchFamily="18" charset="0"/>
                <a:ea typeface="Times New Roman" panose="02020603050405020304" pitchFamily="18" charset="0"/>
              </a:rPr>
              <a:t>Tiirola Henna</a:t>
            </a:r>
          </a:p>
          <a:p>
            <a:r>
              <a:rPr lang="fi-FI" sz="1800" dirty="0">
                <a:effectLst/>
                <a:latin typeface="Times New Roman" panose="02020603050405020304" pitchFamily="18" charset="0"/>
                <a:ea typeface="Times New Roman" panose="02020603050405020304" pitchFamily="18" charset="0"/>
              </a:rPr>
              <a:t>Tiitinen Elise</a:t>
            </a:r>
          </a:p>
          <a:p>
            <a:r>
              <a:rPr lang="fi-FI" sz="1800" dirty="0">
                <a:effectLst/>
                <a:latin typeface="Times New Roman" panose="02020603050405020304" pitchFamily="18" charset="0"/>
                <a:ea typeface="Times New Roman" panose="02020603050405020304" pitchFamily="18" charset="0"/>
              </a:rPr>
              <a:t>Tuuri Nella</a:t>
            </a:r>
          </a:p>
        </p:txBody>
      </p:sp>
      <p:sp>
        <p:nvSpPr>
          <p:cNvPr id="3" name="Tekstiruutu 2">
            <a:extLst>
              <a:ext uri="{FF2B5EF4-FFF2-40B4-BE49-F238E27FC236}">
                <a16:creationId xmlns:a16="http://schemas.microsoft.com/office/drawing/2014/main" id="{C88C136C-4B14-4E79-9A59-09637C8A2420}"/>
              </a:ext>
            </a:extLst>
          </p:cNvPr>
          <p:cNvSpPr txBox="1"/>
          <p:nvPr/>
        </p:nvSpPr>
        <p:spPr>
          <a:xfrm flipH="1">
            <a:off x="8058150" y="1066800"/>
            <a:ext cx="3971924" cy="1754326"/>
          </a:xfrm>
          <a:prstGeom prst="rect">
            <a:avLst/>
          </a:prstGeom>
          <a:noFill/>
        </p:spPr>
        <p:txBody>
          <a:bodyPr wrap="square" rtlCol="0">
            <a:spAutoFit/>
          </a:bodyPr>
          <a:lstStyle/>
          <a:p>
            <a:r>
              <a:rPr lang="fi-FI" dirty="0"/>
              <a:t>YM, KU, TVT</a:t>
            </a:r>
          </a:p>
          <a:p>
            <a:r>
              <a:rPr lang="fi-FI" dirty="0"/>
              <a:t>Nämä tunnit koko luokan tunteja, oman opettajan vetäminä, sopivat siis hyvin observointitunneiksi. Varaa observointiaikasi </a:t>
            </a:r>
            <a:r>
              <a:rPr lang="fi-FI" dirty="0" err="1"/>
              <a:t>peda.netista</a:t>
            </a:r>
            <a:r>
              <a:rPr lang="fi-FI" dirty="0"/>
              <a:t>, </a:t>
            </a:r>
            <a:r>
              <a:rPr lang="fi-FI" dirty="0" err="1"/>
              <a:t>max</a:t>
            </a:r>
            <a:r>
              <a:rPr lang="fi-FI" dirty="0"/>
              <a:t> 3 opiskelijaa/tunti.</a:t>
            </a:r>
          </a:p>
        </p:txBody>
      </p:sp>
    </p:spTree>
    <p:extLst>
      <p:ext uri="{BB962C8B-B14F-4D97-AF65-F5344CB8AC3E}">
        <p14:creationId xmlns:p14="http://schemas.microsoft.com/office/powerpoint/2010/main" val="64357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A86C0-FBD0-44EE-A496-3F38B7FF8F67}"/>
              </a:ext>
            </a:extLst>
          </p:cNvPr>
          <p:cNvSpPr>
            <a:spLocks noGrp="1"/>
          </p:cNvSpPr>
          <p:nvPr>
            <p:ph type="title"/>
          </p:nvPr>
        </p:nvSpPr>
        <p:spPr>
          <a:xfrm>
            <a:off x="1343471" y="476250"/>
            <a:ext cx="5619304" cy="1080542"/>
          </a:xfrm>
        </p:spPr>
        <p:txBody>
          <a:bodyPr anchor="t">
            <a:normAutofit/>
          </a:bodyPr>
          <a:lstStyle/>
          <a:p>
            <a:r>
              <a:rPr lang="fi-FI" dirty="0"/>
              <a:t>Kotitehtävä ensi kerraksi</a:t>
            </a:r>
          </a:p>
        </p:txBody>
      </p:sp>
      <p:sp>
        <p:nvSpPr>
          <p:cNvPr id="3" name="Sisällön paikkamerkki 2">
            <a:extLst>
              <a:ext uri="{FF2B5EF4-FFF2-40B4-BE49-F238E27FC236}">
                <a16:creationId xmlns:a16="http://schemas.microsoft.com/office/drawing/2014/main" id="{CBCB9E4E-6A01-4182-AFEE-DB983E407896}"/>
              </a:ext>
            </a:extLst>
          </p:cNvPr>
          <p:cNvSpPr>
            <a:spLocks noGrp="1"/>
          </p:cNvSpPr>
          <p:nvPr>
            <p:ph idx="1"/>
          </p:nvPr>
        </p:nvSpPr>
        <p:spPr>
          <a:xfrm>
            <a:off x="1055440" y="2105025"/>
            <a:ext cx="4896544" cy="4060826"/>
          </a:xfrm>
        </p:spPr>
        <p:txBody>
          <a:bodyPr anchor="t">
            <a:normAutofit/>
          </a:bodyPr>
          <a:lstStyle/>
          <a:p>
            <a:pPr marL="0" indent="0">
              <a:buNone/>
            </a:pPr>
            <a:r>
              <a:rPr lang="fi-FI" sz="2000" dirty="0"/>
              <a:t>Tutustu vähintään kahteen erilaiseen hyvinvoinnin vuosikelloon</a:t>
            </a:r>
          </a:p>
          <a:p>
            <a:pPr marL="0" indent="0">
              <a:buNone/>
            </a:pPr>
            <a:endParaRPr lang="fi-FI" sz="2000" dirty="0"/>
          </a:p>
          <a:p>
            <a:pPr>
              <a:buFont typeface="Wingdings" panose="05000000000000000000" pitchFamily="2" charset="2"/>
              <a:buChar char="à"/>
            </a:pPr>
            <a:r>
              <a:rPr lang="fi-FI" sz="2000" dirty="0"/>
              <a:t>Vertaa kellojen sisältöjä, ulkoasua, käyttökelpoisuutta…</a:t>
            </a:r>
          </a:p>
          <a:p>
            <a:pPr>
              <a:buFont typeface="Wingdings" panose="05000000000000000000" pitchFamily="2" charset="2"/>
              <a:buChar char="à"/>
            </a:pPr>
            <a:r>
              <a:rPr lang="fi-FI" sz="2000" dirty="0"/>
              <a:t>Mikä hyvää? Mikä ei toimi?</a:t>
            </a:r>
          </a:p>
          <a:p>
            <a:endParaRPr lang="fi-FI" dirty="0"/>
          </a:p>
          <a:p>
            <a:endParaRPr lang="fi-FI" dirty="0"/>
          </a:p>
        </p:txBody>
      </p:sp>
      <p:pic>
        <p:nvPicPr>
          <p:cNvPr id="6" name="Sisällön paikkamerkki 5" descr="Kuva, joka sisältää kohteen ulko, lumi, kävely, luonto&#10;&#10;Kuvaus luotu automaattisesti">
            <a:extLst>
              <a:ext uri="{FF2B5EF4-FFF2-40B4-BE49-F238E27FC236}">
                <a16:creationId xmlns:a16="http://schemas.microsoft.com/office/drawing/2014/main" id="{FF8975D6-248E-45F6-BAF1-068091AD807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619" r="16021" b="2"/>
          <a:stretch/>
        </p:blipFill>
        <p:spPr>
          <a:xfrm>
            <a:off x="6003482" y="10"/>
            <a:ext cx="6188518" cy="6669350"/>
          </a:xfrm>
          <a:noFill/>
        </p:spPr>
      </p:pic>
    </p:spTree>
    <p:extLst>
      <p:ext uri="{BB962C8B-B14F-4D97-AF65-F5344CB8AC3E}">
        <p14:creationId xmlns:p14="http://schemas.microsoft.com/office/powerpoint/2010/main" val="412106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596B7E-391D-40B2-9FDB-9D6307453DE4}"/>
              </a:ext>
            </a:extLst>
          </p:cNvPr>
          <p:cNvSpPr>
            <a:spLocks noGrp="1"/>
          </p:cNvSpPr>
          <p:nvPr>
            <p:ph type="title"/>
          </p:nvPr>
        </p:nvSpPr>
        <p:spPr/>
        <p:txBody>
          <a:bodyPr/>
          <a:lstStyle/>
          <a:p>
            <a:r>
              <a:rPr lang="fi-FI" dirty="0"/>
              <a:t>POMM1130 Monialainen oppimiskokonaisuus muissa ympäristöissä tai koulussa</a:t>
            </a:r>
            <a:br>
              <a:rPr lang="fi-FI" dirty="0"/>
            </a:br>
            <a:endParaRPr lang="fi-FI" dirty="0"/>
          </a:p>
        </p:txBody>
      </p:sp>
      <p:sp>
        <p:nvSpPr>
          <p:cNvPr id="3" name="Sisällön paikkamerkki 2">
            <a:extLst>
              <a:ext uri="{FF2B5EF4-FFF2-40B4-BE49-F238E27FC236}">
                <a16:creationId xmlns:a16="http://schemas.microsoft.com/office/drawing/2014/main" id="{0BC0E621-77D2-42D8-B8DE-D6F2BD49BE03}"/>
              </a:ext>
            </a:extLst>
          </p:cNvPr>
          <p:cNvSpPr>
            <a:spLocks noGrp="1"/>
          </p:cNvSpPr>
          <p:nvPr>
            <p:ph idx="1"/>
          </p:nvPr>
        </p:nvSpPr>
        <p:spPr/>
        <p:txBody>
          <a:bodyPr/>
          <a:lstStyle/>
          <a:p>
            <a:pPr marL="0" indent="0">
              <a:buNone/>
            </a:pPr>
            <a:r>
              <a:rPr lang="fi-FI" sz="2400" dirty="0"/>
              <a:t>Kurssin käytyään opiskelija</a:t>
            </a:r>
          </a:p>
          <a:p>
            <a:pPr marL="0" indent="0">
              <a:buNone/>
            </a:pPr>
            <a:endParaRPr lang="fi-FI" sz="2400" dirty="0"/>
          </a:p>
          <a:p>
            <a:pPr>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suunnitella, toteuttaa ja arvioida monialaisen oppimiskokonaisuuden muussa ympäristössä tai</a:t>
            </a:r>
            <a:r>
              <a:rPr lang="fi-FI" sz="2400" dirty="0">
                <a:effectLst/>
                <a:ea typeface="Calibri" panose="020F0502020204030204" pitchFamily="34" charset="0"/>
                <a:cs typeface="Times New Roman" panose="02020603050405020304" pitchFamily="18" charset="0"/>
              </a:rPr>
              <a:t> koulukontekstissa</a:t>
            </a: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toimia rakentavasti ja aloitteellisesti yhteistyössä moniammatillisessa tiimissä</a:t>
            </a:r>
            <a:endParaRPr lang="fi-FI" sz="2400" dirty="0">
              <a:effectLst/>
              <a:ea typeface="Calibri" panose="020F0502020204030204" pitchFamily="34" charset="0"/>
              <a:cs typeface="Times New Roman" panose="02020603050405020304" pitchFamily="18" charset="0"/>
            </a:endParaRP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ottaa vastuun omasta ja muiden oppimisesta sekä </a:t>
            </a:r>
            <a:endParaRPr lang="fi-FI" sz="2400" dirty="0">
              <a:effectLst/>
              <a:ea typeface="Calibri" panose="020F0502020204030204" pitchFamily="34" charset="0"/>
              <a:cs typeface="Times New Roman" panose="02020603050405020304" pitchFamily="18" charset="0"/>
            </a:endParaRP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reflektoida omaa oppimistaan.</a:t>
            </a:r>
          </a:p>
          <a:p>
            <a:pPr algn="l">
              <a:lnSpc>
                <a:spcPct val="107000"/>
              </a:lnSpc>
              <a:spcAft>
                <a:spcPts val="800"/>
              </a:spcAft>
            </a:pPr>
            <a:endParaRPr lang="fi-FI" sz="2400" dirty="0">
              <a:solidFill>
                <a:srgbClr val="000000"/>
              </a:solidFill>
              <a:ea typeface="Calibri" panose="020F0502020204030204" pitchFamily="34" charset="0"/>
              <a:cs typeface="Times New Roman" panose="02020603050405020304" pitchFamily="18" charset="0"/>
            </a:endParaRPr>
          </a:p>
          <a:p>
            <a:pPr marL="0" indent="0" algn="l">
              <a:lnSpc>
                <a:spcPct val="107000"/>
              </a:lnSpc>
              <a:spcAft>
                <a:spcPts val="800"/>
              </a:spcAft>
              <a:buNone/>
            </a:pPr>
            <a:r>
              <a:rPr lang="fi-FI" sz="2400" dirty="0">
                <a:solidFill>
                  <a:srgbClr val="000000"/>
                </a:solidFill>
                <a:effectLst/>
                <a:ea typeface="Calibri" panose="020F0502020204030204" pitchFamily="34" charset="0"/>
                <a:cs typeface="Times New Roman" panose="02020603050405020304" pitchFamily="18" charset="0"/>
              </a:rPr>
              <a:t>Opintoihin kuuluu demokertojen lisäksi itsenäisen työskentelyn/ryhmätyöskentelyn osuus tapaamiskertojen välillä annettujen tehtävien mukaisesti.</a:t>
            </a:r>
            <a:endParaRPr lang="fi-FI" sz="2400" dirty="0">
              <a:effectLst/>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79379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A2E93-82A1-4066-BF03-1962F597FAB3}"/>
              </a:ext>
            </a:extLst>
          </p:cNvPr>
          <p:cNvSpPr>
            <a:spLocks noGrp="1"/>
          </p:cNvSpPr>
          <p:nvPr>
            <p:ph type="title"/>
          </p:nvPr>
        </p:nvSpPr>
        <p:spPr>
          <a:xfrm>
            <a:off x="105221" y="1914525"/>
            <a:ext cx="1543567" cy="797746"/>
          </a:xfrm>
        </p:spPr>
        <p:txBody>
          <a:bodyPr/>
          <a:lstStyle/>
          <a:p>
            <a:r>
              <a:rPr lang="fi-FI" dirty="0"/>
              <a:t>Kevään 2022 ohjelma/aika-taulu</a:t>
            </a:r>
          </a:p>
        </p:txBody>
      </p:sp>
      <p:graphicFrame>
        <p:nvGraphicFramePr>
          <p:cNvPr id="4" name="Sisällön paikkamerkki 3">
            <a:extLst>
              <a:ext uri="{FF2B5EF4-FFF2-40B4-BE49-F238E27FC236}">
                <a16:creationId xmlns:a16="http://schemas.microsoft.com/office/drawing/2014/main" id="{6F04A67D-EF4C-43F5-8980-0C3F486457DF}"/>
              </a:ext>
            </a:extLst>
          </p:cNvPr>
          <p:cNvGraphicFramePr>
            <a:graphicFrameLocks noGrp="1"/>
          </p:cNvGraphicFramePr>
          <p:nvPr>
            <p:ph idx="1"/>
            <p:extLst>
              <p:ext uri="{D42A27DB-BD31-4B8C-83A1-F6EECF244321}">
                <p14:modId xmlns:p14="http://schemas.microsoft.com/office/powerpoint/2010/main" val="1173759820"/>
              </p:ext>
            </p:extLst>
          </p:nvPr>
        </p:nvGraphicFramePr>
        <p:xfrm>
          <a:off x="1581149" y="1"/>
          <a:ext cx="10610850" cy="6857998"/>
        </p:xfrm>
        <a:graphic>
          <a:graphicData uri="http://schemas.openxmlformats.org/drawingml/2006/table">
            <a:tbl>
              <a:tblPr firstRow="1" firstCol="1" bandRow="1">
                <a:tableStyleId>{5C22544A-7EE6-4342-B048-85BDC9FD1C3A}</a:tableStyleId>
              </a:tblPr>
              <a:tblGrid>
                <a:gridCol w="1862712">
                  <a:extLst>
                    <a:ext uri="{9D8B030D-6E8A-4147-A177-3AD203B41FA5}">
                      <a16:colId xmlns:a16="http://schemas.microsoft.com/office/drawing/2014/main" val="2402217441"/>
                    </a:ext>
                  </a:extLst>
                </a:gridCol>
                <a:gridCol w="4838573">
                  <a:extLst>
                    <a:ext uri="{9D8B030D-6E8A-4147-A177-3AD203B41FA5}">
                      <a16:colId xmlns:a16="http://schemas.microsoft.com/office/drawing/2014/main" val="2779731513"/>
                    </a:ext>
                  </a:extLst>
                </a:gridCol>
                <a:gridCol w="1744982">
                  <a:extLst>
                    <a:ext uri="{9D8B030D-6E8A-4147-A177-3AD203B41FA5}">
                      <a16:colId xmlns:a16="http://schemas.microsoft.com/office/drawing/2014/main" val="1056087328"/>
                    </a:ext>
                  </a:extLst>
                </a:gridCol>
                <a:gridCol w="2164583">
                  <a:extLst>
                    <a:ext uri="{9D8B030D-6E8A-4147-A177-3AD203B41FA5}">
                      <a16:colId xmlns:a16="http://schemas.microsoft.com/office/drawing/2014/main" val="2556670689"/>
                    </a:ext>
                  </a:extLst>
                </a:gridCol>
              </a:tblGrid>
              <a:tr h="253831">
                <a:tc>
                  <a:txBody>
                    <a:bodyPr/>
                    <a:lstStyle/>
                    <a:p>
                      <a:pPr>
                        <a:lnSpc>
                          <a:spcPct val="107000"/>
                        </a:lnSpc>
                        <a:spcAft>
                          <a:spcPts val="800"/>
                        </a:spcAft>
                      </a:pPr>
                      <a:r>
                        <a:rPr lang="fi-FI" sz="1600">
                          <a:effectLst/>
                        </a:rPr>
                        <a:t>pvm</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aihe/sisältö</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paikka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Huom!</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3777793936"/>
                  </a:ext>
                </a:extLst>
              </a:tr>
              <a:tr h="789799">
                <a:tc>
                  <a:txBody>
                    <a:bodyPr/>
                    <a:lstStyle/>
                    <a:p>
                      <a:pPr>
                        <a:lnSpc>
                          <a:spcPct val="107000"/>
                        </a:lnSpc>
                        <a:spcAft>
                          <a:spcPts val="800"/>
                        </a:spcAft>
                      </a:pPr>
                      <a:r>
                        <a:rPr lang="fi-FI" sz="1600" dirty="0">
                          <a:effectLst/>
                        </a:rPr>
                        <a:t>14.1.</a:t>
                      </a:r>
                    </a:p>
                    <a:p>
                      <a:pPr>
                        <a:lnSpc>
                          <a:spcPct val="107000"/>
                        </a:lnSpc>
                        <a:spcAft>
                          <a:spcPts val="800"/>
                        </a:spcAft>
                      </a:pPr>
                      <a:r>
                        <a:rPr lang="fi-FI" sz="1600" dirty="0">
                          <a:effectLst/>
                        </a:rPr>
                        <a:t>klo 12.15-13.45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aloitus, aihepiiriin virittäytyminen, ryhmäjaot (kaikki yhdessä)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err="1">
                          <a:effectLst/>
                        </a:rPr>
                        <a:t>Zoom</a:t>
                      </a:r>
                      <a:endParaRPr lang="fi-FI" sz="1600" dirty="0">
                        <a:effectLst/>
                      </a:endParaRPr>
                    </a:p>
                    <a:p>
                      <a:pPr>
                        <a:lnSpc>
                          <a:spcPct val="107000"/>
                        </a:lnSpc>
                        <a:spcAft>
                          <a:spcPts val="800"/>
                        </a:spcAft>
                      </a:pPr>
                      <a:r>
                        <a:rPr lang="fi-FI" sz="1600" dirty="0">
                          <a:effectLst/>
                        </a:rPr>
                        <a:t>(</a:t>
                      </a:r>
                      <a:r>
                        <a:rPr lang="fi-FI" sz="1600" dirty="0" err="1">
                          <a:effectLst/>
                        </a:rPr>
                        <a:t>Ag</a:t>
                      </a:r>
                      <a:r>
                        <a:rPr lang="fi-FI" sz="1600" dirty="0">
                          <a:effectLst/>
                        </a:rPr>
                        <a:t> B431)</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 Hyvinvoinnin vuosikelloihin tutustuminen.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1007584366"/>
                  </a:ext>
                </a:extLst>
              </a:tr>
              <a:tr h="789799">
                <a:tc>
                  <a:txBody>
                    <a:bodyPr/>
                    <a:lstStyle/>
                    <a:p>
                      <a:pPr>
                        <a:lnSpc>
                          <a:spcPct val="107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kouluvierailu ja luokkaan tutustuminen itsenäisesti tammi-helmikuun aikana, ennen </a:t>
                      </a:r>
                      <a:r>
                        <a:rPr lang="fi-FI" sz="1600" dirty="0" err="1">
                          <a:effectLst/>
                        </a:rPr>
                        <a:t>vkoa</a:t>
                      </a:r>
                      <a:r>
                        <a:rPr lang="fi-FI" sz="1600" dirty="0">
                          <a:effectLst/>
                        </a:rPr>
                        <a:t> 9</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Yhden oppitunnin observointi ohjeiden mukaisesti.</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1270009095"/>
                  </a:ext>
                </a:extLst>
              </a:tr>
              <a:tr h="789799">
                <a:tc>
                  <a:txBody>
                    <a:bodyPr/>
                    <a:lstStyle/>
                    <a:p>
                      <a:pPr>
                        <a:lnSpc>
                          <a:spcPct val="107000"/>
                        </a:lnSpc>
                        <a:spcAft>
                          <a:spcPts val="800"/>
                        </a:spcAft>
                      </a:pPr>
                      <a:r>
                        <a:rPr lang="fi-FI" sz="1600" dirty="0">
                          <a:effectLst/>
                        </a:rPr>
                        <a:t>21.1. </a:t>
                      </a:r>
                    </a:p>
                    <a:p>
                      <a:pPr>
                        <a:lnSpc>
                          <a:spcPct val="107000"/>
                        </a:lnSpc>
                        <a:spcAft>
                          <a:spcPts val="800"/>
                        </a:spcAft>
                      </a:pPr>
                      <a:r>
                        <a:rPr lang="fi-FI" sz="1600" dirty="0">
                          <a:effectLst/>
                        </a:rPr>
                        <a:t>klo 12.15-13.45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hyvinvoinnin vuosikello </a:t>
                      </a:r>
                    </a:p>
                    <a:p>
                      <a:pPr>
                        <a:lnSpc>
                          <a:spcPct val="107000"/>
                        </a:lnSpc>
                        <a:spcAft>
                          <a:spcPts val="800"/>
                        </a:spcAft>
                      </a:pPr>
                      <a:r>
                        <a:rPr lang="fi-FI" sz="1600" dirty="0">
                          <a:effectLst/>
                        </a:rPr>
                        <a:t>(kahdessa ryhmässä)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err="1">
                          <a:effectLst/>
                        </a:rPr>
                        <a:t>Ag</a:t>
                      </a:r>
                      <a:r>
                        <a:rPr lang="fi-FI" sz="1600" dirty="0">
                          <a:effectLst/>
                        </a:rPr>
                        <a:t> C232.1</a:t>
                      </a:r>
                    </a:p>
                    <a:p>
                      <a:pPr>
                        <a:lnSpc>
                          <a:spcPct val="107000"/>
                        </a:lnSpc>
                        <a:spcAft>
                          <a:spcPts val="800"/>
                        </a:spcAft>
                      </a:pPr>
                      <a:r>
                        <a:rPr lang="fi-FI" sz="1600" dirty="0" err="1">
                          <a:effectLst/>
                        </a:rPr>
                        <a:t>Ag</a:t>
                      </a:r>
                      <a:r>
                        <a:rPr lang="fi-FI" sz="1600" dirty="0">
                          <a:effectLst/>
                        </a:rPr>
                        <a:t> C234.1</a:t>
                      </a:r>
                    </a:p>
                  </a:txBody>
                  <a:tcPr marL="39849" marR="39849" marT="0" marB="0"/>
                </a:tc>
                <a:tc>
                  <a:txBody>
                    <a:bodyPr/>
                    <a:lstStyle/>
                    <a:p>
                      <a:pPr>
                        <a:lnSpc>
                          <a:spcPct val="107000"/>
                        </a:lnSpc>
                        <a:spcAft>
                          <a:spcPts val="800"/>
                        </a:spcAft>
                      </a:pPr>
                      <a:r>
                        <a:rPr lang="fi-FI" sz="1600" dirty="0" err="1">
                          <a:effectLst/>
                        </a:rPr>
                        <a:t>Kiten</a:t>
                      </a:r>
                      <a:r>
                        <a:rPr lang="fi-FI" sz="1600" dirty="0">
                          <a:effectLst/>
                        </a:rPr>
                        <a:t> ennakkotehtävä/ </a:t>
                      </a:r>
                      <a:r>
                        <a:rPr lang="fi-FI" sz="1600" dirty="0" err="1">
                          <a:effectLst/>
                        </a:rPr>
                        <a:t>Jkl</a:t>
                      </a:r>
                      <a:r>
                        <a:rPr lang="fi-FI" sz="1600" dirty="0">
                          <a:effectLst/>
                        </a:rPr>
                        <a:t> </a:t>
                      </a:r>
                      <a:r>
                        <a:rPr lang="fi-FI" sz="1600" dirty="0" err="1">
                          <a:effectLst/>
                        </a:rPr>
                        <a:t>hyvinvointiOPS</a:t>
                      </a:r>
                      <a:r>
                        <a:rPr lang="fi-FI" sz="1600" dirty="0">
                          <a:effectLst/>
                        </a:rPr>
                        <a: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433044329"/>
                  </a:ext>
                </a:extLst>
              </a:tr>
              <a:tr h="626165">
                <a:tc>
                  <a:txBody>
                    <a:bodyPr/>
                    <a:lstStyle/>
                    <a:p>
                      <a:pPr>
                        <a:lnSpc>
                          <a:spcPct val="107000"/>
                        </a:lnSpc>
                        <a:spcAft>
                          <a:spcPts val="800"/>
                        </a:spcAft>
                      </a:pPr>
                      <a:r>
                        <a:rPr lang="fi-FI" sz="1600" dirty="0">
                          <a:effectLst/>
                        </a:rPr>
                        <a:t>4.2. </a:t>
                      </a:r>
                    </a:p>
                    <a:p>
                      <a:pPr>
                        <a:lnSpc>
                          <a:spcPct val="107000"/>
                        </a:lnSpc>
                        <a:spcAft>
                          <a:spcPts val="800"/>
                        </a:spcAft>
                      </a:pPr>
                      <a:r>
                        <a:rPr lang="fi-FI" sz="1600" dirty="0">
                          <a:effectLst/>
                        </a:rPr>
                        <a:t>klo 12.15-14.45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Merja Kauppisen </a:t>
                      </a:r>
                      <a:r>
                        <a:rPr lang="fi-FI" sz="1600" dirty="0" err="1">
                          <a:effectLst/>
                        </a:rPr>
                        <a:t>Kite</a:t>
                      </a:r>
                      <a:r>
                        <a:rPr lang="fi-FI" sz="1600" dirty="0">
                          <a:effectLst/>
                        </a:rPr>
                        <a:t> (ryhmä a)</a:t>
                      </a:r>
                    </a:p>
                    <a:p>
                      <a:pPr>
                        <a:lnSpc>
                          <a:spcPct val="107000"/>
                        </a:lnSpc>
                        <a:spcAft>
                          <a:spcPts val="800"/>
                        </a:spcAft>
                      </a:pPr>
                      <a:r>
                        <a:rPr lang="fi-FI" sz="1600" dirty="0">
                          <a:effectLst/>
                        </a:rPr>
                        <a:t>hyvinvoinnin vuosikello (ryhmä b)</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err="1">
                          <a:effectLst/>
                        </a:rPr>
                        <a:t>Ag</a:t>
                      </a:r>
                      <a:r>
                        <a:rPr lang="fi-FI" sz="1600" dirty="0">
                          <a:effectLst/>
                        </a:rPr>
                        <a:t> C232.1</a:t>
                      </a:r>
                    </a:p>
                    <a:p>
                      <a:pPr>
                        <a:lnSpc>
                          <a:spcPct val="107000"/>
                        </a:lnSpc>
                        <a:spcAft>
                          <a:spcPts val="800"/>
                        </a:spcAft>
                      </a:pPr>
                      <a:r>
                        <a:rPr lang="fi-FI" sz="1600" dirty="0" err="1">
                          <a:effectLst/>
                        </a:rPr>
                        <a:t>Ag</a:t>
                      </a:r>
                      <a:r>
                        <a:rPr lang="fi-FI" sz="1600" dirty="0">
                          <a:effectLst/>
                        </a:rPr>
                        <a:t> C233.1</a:t>
                      </a:r>
                    </a:p>
                  </a:txBody>
                  <a:tcPr marL="39849" marR="39849"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sz="1600" dirty="0" err="1">
                          <a:effectLst/>
                        </a:rPr>
                        <a:t>Kiten</a:t>
                      </a:r>
                      <a:r>
                        <a:rPr lang="fi-FI" sz="1600" dirty="0">
                          <a:effectLst/>
                        </a:rPr>
                        <a:t> ennakkotehtävä/ </a:t>
                      </a:r>
                      <a:r>
                        <a:rPr lang="fi-FI" sz="1600" dirty="0" err="1">
                          <a:effectLst/>
                        </a:rPr>
                        <a:t>Jkl</a:t>
                      </a:r>
                      <a:r>
                        <a:rPr lang="fi-FI" sz="1600" dirty="0">
                          <a:effectLst/>
                        </a:rPr>
                        <a:t> </a:t>
                      </a:r>
                      <a:r>
                        <a:rPr lang="fi-FI" sz="1600" dirty="0" err="1">
                          <a:effectLst/>
                        </a:rPr>
                        <a:t>hyvinvointiOPS</a:t>
                      </a:r>
                      <a:r>
                        <a:rPr lang="fi-FI" sz="1600" dirty="0">
                          <a:effectLst/>
                        </a:rPr>
                        <a: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2365814147"/>
                  </a:ext>
                </a:extLst>
              </a:tr>
              <a:tr h="626165">
                <a:tc>
                  <a:txBody>
                    <a:bodyPr/>
                    <a:lstStyle/>
                    <a:p>
                      <a:pPr>
                        <a:lnSpc>
                          <a:spcPct val="107000"/>
                        </a:lnSpc>
                        <a:spcAft>
                          <a:spcPts val="800"/>
                        </a:spcAft>
                      </a:pPr>
                      <a:r>
                        <a:rPr lang="fi-FI" sz="1600" dirty="0">
                          <a:effectLst/>
                        </a:rPr>
                        <a:t>18.2.</a:t>
                      </a:r>
                    </a:p>
                    <a:p>
                      <a:pPr>
                        <a:lnSpc>
                          <a:spcPct val="107000"/>
                        </a:lnSpc>
                        <a:spcAft>
                          <a:spcPts val="800"/>
                        </a:spcAft>
                      </a:pPr>
                      <a:r>
                        <a:rPr lang="fi-FI" sz="1600" dirty="0">
                          <a:effectLst/>
                        </a:rPr>
                        <a:t>klo 12.15-14.45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hyvinvoinnin vuosikello (ryhmä a)</a:t>
                      </a:r>
                    </a:p>
                    <a:p>
                      <a:pPr>
                        <a:lnSpc>
                          <a:spcPct val="107000"/>
                        </a:lnSpc>
                        <a:spcAft>
                          <a:spcPts val="800"/>
                        </a:spcAft>
                      </a:pPr>
                      <a:r>
                        <a:rPr lang="fi-FI" sz="1600">
                          <a:effectLst/>
                        </a:rPr>
                        <a:t>Merja Kauppisen Kite (ryhmä b)</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err="1">
                          <a:effectLst/>
                        </a:rPr>
                        <a:t>Ag</a:t>
                      </a:r>
                      <a:r>
                        <a:rPr lang="fi-FI" sz="1600" dirty="0">
                          <a:effectLst/>
                        </a:rPr>
                        <a:t> C232.1</a:t>
                      </a:r>
                    </a:p>
                    <a:p>
                      <a:pPr>
                        <a:lnSpc>
                          <a:spcPct val="107000"/>
                        </a:lnSpc>
                        <a:spcAft>
                          <a:spcPts val="800"/>
                        </a:spcAft>
                      </a:pPr>
                      <a:r>
                        <a:rPr lang="fi-FI" sz="1600" dirty="0" err="1">
                          <a:effectLst/>
                        </a:rPr>
                        <a:t>Ag</a:t>
                      </a:r>
                      <a:r>
                        <a:rPr lang="fi-FI" sz="1600" dirty="0">
                          <a:effectLst/>
                        </a:rPr>
                        <a:t> C233.1</a:t>
                      </a:r>
                    </a:p>
                  </a:txBody>
                  <a:tcPr marL="39849" marR="39849" marT="0" marB="0"/>
                </a:tc>
                <a:tc>
                  <a:txBody>
                    <a:bodyPr/>
                    <a:lstStyle/>
                    <a:p>
                      <a:pPr>
                        <a:lnSpc>
                          <a:spcPct val="107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1526309215"/>
                  </a:ext>
                </a:extLst>
              </a:tr>
              <a:tr h="940326">
                <a:tc>
                  <a:txBody>
                    <a:bodyPr/>
                    <a:lstStyle/>
                    <a:p>
                      <a:pPr>
                        <a:lnSpc>
                          <a:spcPct val="107000"/>
                        </a:lnSpc>
                        <a:spcAft>
                          <a:spcPts val="800"/>
                        </a:spcAft>
                      </a:pPr>
                      <a:r>
                        <a:rPr lang="fi-FI" sz="1600" dirty="0">
                          <a:effectLst/>
                        </a:rPr>
                        <a:t>25.2.</a:t>
                      </a:r>
                    </a:p>
                    <a:p>
                      <a:pPr>
                        <a:lnSpc>
                          <a:spcPct val="107000"/>
                        </a:lnSpc>
                        <a:spcAft>
                          <a:spcPts val="800"/>
                        </a:spcAft>
                      </a:pPr>
                      <a:r>
                        <a:rPr lang="fi-FI" sz="1600" dirty="0">
                          <a:effectLst/>
                        </a:rPr>
                        <a:t>klo 12.15-14.45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Koulun hyvinvointiviikon suunnittelu käyntiin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RUU E307 Katri, E308 Aino, E314 Isa, E208 Päiviö</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 Kouluvierailu tehtynä tässä vaiheessa!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3640609834"/>
                  </a:ext>
                </a:extLst>
              </a:tr>
              <a:tr h="626165">
                <a:tc>
                  <a:txBody>
                    <a:bodyPr/>
                    <a:lstStyle/>
                    <a:p>
                      <a:pPr>
                        <a:lnSpc>
                          <a:spcPct val="107000"/>
                        </a:lnSpc>
                        <a:spcAft>
                          <a:spcPts val="800"/>
                        </a:spcAft>
                      </a:pPr>
                      <a:r>
                        <a:rPr lang="fi-FI" sz="1600" dirty="0">
                          <a:effectLst/>
                        </a:rPr>
                        <a:t>11.3. </a:t>
                      </a:r>
                    </a:p>
                    <a:p>
                      <a:pPr>
                        <a:lnSpc>
                          <a:spcPct val="107000"/>
                        </a:lnSpc>
                        <a:spcAft>
                          <a:spcPts val="800"/>
                        </a:spcAft>
                      </a:pPr>
                      <a:r>
                        <a:rPr lang="fi-FI" sz="1600" dirty="0">
                          <a:effectLst/>
                        </a:rPr>
                        <a:t>klo 12.15-14.45</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Hyvinvointiviikon viimeistely</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RUU Helena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 Valmiit suunnitelmat palautettu 7.3..</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2942733437"/>
                  </a:ext>
                </a:extLst>
              </a:tr>
              <a:tr h="789799">
                <a:tc>
                  <a:txBody>
                    <a:bodyPr/>
                    <a:lstStyle/>
                    <a:p>
                      <a:pPr>
                        <a:lnSpc>
                          <a:spcPct val="107000"/>
                        </a:lnSpc>
                        <a:spcAft>
                          <a:spcPts val="800"/>
                        </a:spcAft>
                      </a:pPr>
                      <a:r>
                        <a:rPr lang="fi-FI" sz="1600">
                          <a:effectLst/>
                        </a:rPr>
                        <a:t>21.-24.3.</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Hyvinvointiviikko koulussa </a:t>
                      </a:r>
                      <a:r>
                        <a:rPr lang="fi-FI" sz="1600" dirty="0">
                          <a:effectLst/>
                          <a:sym typeface="Wingdings" panose="05000000000000000000" pitchFamily="2" charset="2"/>
                        </a:rPr>
                        <a:t></a:t>
                      </a:r>
                      <a:r>
                        <a:rPr lang="fi-FI" sz="1600" dirty="0">
                          <a:effectLst/>
                        </a:rPr>
                        <a:t>Kuokkalan yhtenäiskoulu, 3A (Liisa Virtanen) ja 3C (Kaisu-Leena Lohi)</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Kuokkalan yk</a:t>
                      </a:r>
                    </a:p>
                    <a:p>
                      <a:pPr>
                        <a:lnSpc>
                          <a:spcPct val="107000"/>
                        </a:lnSpc>
                        <a:spcAft>
                          <a:spcPts val="800"/>
                        </a:spcAft>
                      </a:pPr>
                      <a:r>
                        <a:rPr lang="fi-FI" sz="1600">
                          <a:effectLst/>
                        </a:rPr>
                        <a:t>3A ja 3C</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2851660401"/>
                  </a:ext>
                </a:extLst>
              </a:tr>
              <a:tr h="626150">
                <a:tc>
                  <a:txBody>
                    <a:bodyPr/>
                    <a:lstStyle/>
                    <a:p>
                      <a:pPr>
                        <a:lnSpc>
                          <a:spcPct val="107000"/>
                        </a:lnSpc>
                        <a:spcAft>
                          <a:spcPts val="800"/>
                        </a:spcAft>
                      </a:pPr>
                      <a:r>
                        <a:rPr lang="fi-FI" sz="1600" dirty="0">
                          <a:effectLst/>
                        </a:rPr>
                        <a:t>25.3. </a:t>
                      </a:r>
                    </a:p>
                    <a:p>
                      <a:pPr>
                        <a:lnSpc>
                          <a:spcPct val="107000"/>
                        </a:lnSpc>
                        <a:spcAft>
                          <a:spcPts val="800"/>
                        </a:spcAft>
                      </a:pPr>
                      <a:r>
                        <a:rPr lang="fi-FI" sz="1600" dirty="0">
                          <a:effectLst/>
                        </a:rPr>
                        <a:t>klo 12.15-13.45</a:t>
                      </a:r>
                    </a:p>
                  </a:txBody>
                  <a:tcPr marL="39849" marR="39849" marT="0" marB="0"/>
                </a:tc>
                <a:tc>
                  <a:txBody>
                    <a:bodyPr/>
                    <a:lstStyle/>
                    <a:p>
                      <a:pPr>
                        <a:lnSpc>
                          <a:spcPct val="107000"/>
                        </a:lnSpc>
                        <a:spcAft>
                          <a:spcPts val="800"/>
                        </a:spcAft>
                      </a:pPr>
                      <a:r>
                        <a:rPr lang="fi-FI" sz="1600" dirty="0">
                          <a:effectLst/>
                        </a:rPr>
                        <a:t>Hyvinvointiviikon koonti ja kurssin lopetus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err="1">
                          <a:effectLst/>
                        </a:rPr>
                        <a:t>Ag</a:t>
                      </a:r>
                      <a:r>
                        <a:rPr lang="fi-FI" sz="1600" dirty="0">
                          <a:effectLst/>
                        </a:rPr>
                        <a:t> B431 Lea Pulkkinen sali</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tc>
                  <a:txBody>
                    <a:bodyPr/>
                    <a:lstStyle/>
                    <a:p>
                      <a:pPr>
                        <a:lnSpc>
                          <a:spcPct val="107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849" marR="39849" marT="0" marB="0"/>
                </a:tc>
                <a:extLst>
                  <a:ext uri="{0D108BD9-81ED-4DB2-BD59-A6C34878D82A}">
                    <a16:rowId xmlns:a16="http://schemas.microsoft.com/office/drawing/2014/main" val="3162848686"/>
                  </a:ext>
                </a:extLst>
              </a:tr>
            </a:tbl>
          </a:graphicData>
        </a:graphic>
      </p:graphicFrame>
      <p:sp>
        <p:nvSpPr>
          <p:cNvPr id="5" name="Rectangle 1">
            <a:extLst>
              <a:ext uri="{FF2B5EF4-FFF2-40B4-BE49-F238E27FC236}">
                <a16:creationId xmlns:a16="http://schemas.microsoft.com/office/drawing/2014/main" id="{7B961E78-B63A-4B3F-BE9B-39EDB9D33FA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3126198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EFB9CA-7547-4910-BD46-293BE5084346}"/>
              </a:ext>
            </a:extLst>
          </p:cNvPr>
          <p:cNvSpPr>
            <a:spLocks noGrp="1"/>
          </p:cNvSpPr>
          <p:nvPr>
            <p:ph type="title"/>
          </p:nvPr>
        </p:nvSpPr>
        <p:spPr>
          <a:xfrm>
            <a:off x="1343471" y="476250"/>
            <a:ext cx="5838379" cy="1080542"/>
          </a:xfrm>
        </p:spPr>
        <p:txBody>
          <a:bodyPr anchor="t">
            <a:normAutofit/>
          </a:bodyPr>
          <a:lstStyle/>
          <a:p>
            <a:r>
              <a:rPr lang="fi-FI" dirty="0"/>
              <a:t>Hyvinvointiviikon aikataulu koulussa</a:t>
            </a:r>
          </a:p>
        </p:txBody>
      </p:sp>
      <p:sp>
        <p:nvSpPr>
          <p:cNvPr id="3" name="Sisällön paikkamerkki 2">
            <a:extLst>
              <a:ext uri="{FF2B5EF4-FFF2-40B4-BE49-F238E27FC236}">
                <a16:creationId xmlns:a16="http://schemas.microsoft.com/office/drawing/2014/main" id="{471CFD89-2D4A-4F57-9C0D-F46F696E4189}"/>
              </a:ext>
            </a:extLst>
          </p:cNvPr>
          <p:cNvSpPr>
            <a:spLocks noGrp="1"/>
          </p:cNvSpPr>
          <p:nvPr>
            <p:ph idx="1"/>
          </p:nvPr>
        </p:nvSpPr>
        <p:spPr>
          <a:xfrm>
            <a:off x="581025" y="1952625"/>
            <a:ext cx="5370959" cy="4213226"/>
          </a:xfrm>
        </p:spPr>
        <p:txBody>
          <a:bodyPr anchor="t">
            <a:normAutofit/>
          </a:bodyPr>
          <a:lstStyle/>
          <a:p>
            <a:pPr marL="0" indent="0">
              <a:buNone/>
            </a:pPr>
            <a:r>
              <a:rPr lang="fi-FI" dirty="0"/>
              <a:t>ma 21.3. klo 8.15-12.15 (4h)</a:t>
            </a:r>
          </a:p>
          <a:p>
            <a:pPr marL="0" indent="0">
              <a:buNone/>
            </a:pPr>
            <a:endParaRPr lang="fi-FI" dirty="0"/>
          </a:p>
          <a:p>
            <a:pPr marL="0" indent="0">
              <a:buNone/>
            </a:pPr>
            <a:r>
              <a:rPr lang="fi-FI" dirty="0"/>
              <a:t>ti 22.3. klo 8.15-12.15 (4h)</a:t>
            </a:r>
          </a:p>
          <a:p>
            <a:pPr marL="0" indent="0">
              <a:buNone/>
            </a:pPr>
            <a:endParaRPr lang="fi-FI" dirty="0"/>
          </a:p>
          <a:p>
            <a:pPr marL="0" indent="0">
              <a:buNone/>
            </a:pPr>
            <a:r>
              <a:rPr lang="fi-FI" dirty="0"/>
              <a:t>ke 23.3. 3A klo 11.15-14.15</a:t>
            </a:r>
          </a:p>
          <a:p>
            <a:pPr marL="0" indent="0">
              <a:buNone/>
            </a:pPr>
            <a:r>
              <a:rPr lang="fi-FI" dirty="0"/>
              <a:t>	3C klo 9.15-12.15</a:t>
            </a:r>
          </a:p>
          <a:p>
            <a:pPr marL="0" indent="0">
              <a:buNone/>
            </a:pPr>
            <a:endParaRPr lang="fi-FI" dirty="0"/>
          </a:p>
          <a:p>
            <a:pPr marL="0" indent="0">
              <a:buNone/>
            </a:pPr>
            <a:r>
              <a:rPr lang="fi-FI" dirty="0"/>
              <a:t>to 24.3. klo 8.15-12.15</a:t>
            </a:r>
          </a:p>
          <a:p>
            <a:pPr marL="0" indent="0">
              <a:buNone/>
            </a:pPr>
            <a:endParaRPr lang="fi-FI" dirty="0"/>
          </a:p>
          <a:p>
            <a:pPr marL="0" indent="0">
              <a:buNone/>
            </a:pPr>
            <a:r>
              <a:rPr lang="fi-FI" dirty="0"/>
              <a:t>pe 25.3. koonti klo 12.15-13.45</a:t>
            </a:r>
          </a:p>
        </p:txBody>
      </p:sp>
      <p:pic>
        <p:nvPicPr>
          <p:cNvPr id="6" name="Sisällön paikkamerkki 5" descr="Kuva, joka sisältää kohteen henkilö, poseeraaminen, ryhmä&#10;&#10;Kuvaus luotu automaattisesti">
            <a:extLst>
              <a:ext uri="{FF2B5EF4-FFF2-40B4-BE49-F238E27FC236}">
                <a16:creationId xmlns:a16="http://schemas.microsoft.com/office/drawing/2014/main" id="{84BE4714-C545-40FE-BACF-A332C987546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21" r="19120" b="2"/>
          <a:stretch/>
        </p:blipFill>
        <p:spPr>
          <a:xfrm>
            <a:off x="6003482" y="10"/>
            <a:ext cx="6188518" cy="6669350"/>
          </a:xfrm>
          <a:noFill/>
        </p:spPr>
      </p:pic>
    </p:spTree>
    <p:extLst>
      <p:ext uri="{BB962C8B-B14F-4D97-AF65-F5344CB8AC3E}">
        <p14:creationId xmlns:p14="http://schemas.microsoft.com/office/powerpoint/2010/main" val="1150866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054A2C-F62A-4ED2-8DB3-D7693DFC81D8}"/>
              </a:ext>
            </a:extLst>
          </p:cNvPr>
          <p:cNvSpPr>
            <a:spLocks noGrp="1"/>
          </p:cNvSpPr>
          <p:nvPr>
            <p:ph type="title"/>
          </p:nvPr>
        </p:nvSpPr>
        <p:spPr/>
        <p:txBody>
          <a:bodyPr/>
          <a:lstStyle/>
          <a:p>
            <a:r>
              <a:rPr lang="fi-FI" dirty="0"/>
              <a:t>Kurssin suorittaminen</a:t>
            </a:r>
          </a:p>
        </p:txBody>
      </p:sp>
      <p:pic>
        <p:nvPicPr>
          <p:cNvPr id="5" name="Sisällön paikkamerkki 4" descr="Kuva, joka sisältää kohteen ruoho, ulko, puu, kasvi&#10;&#10;Kuvaus luotu automaattisesti">
            <a:extLst>
              <a:ext uri="{FF2B5EF4-FFF2-40B4-BE49-F238E27FC236}">
                <a16:creationId xmlns:a16="http://schemas.microsoft.com/office/drawing/2014/main" id="{D4703A57-2483-4196-BBB3-D3C0A05B1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3672" y="1876927"/>
            <a:ext cx="5266197" cy="3949648"/>
          </a:xfrm>
        </p:spPr>
      </p:pic>
      <p:sp>
        <p:nvSpPr>
          <p:cNvPr id="7" name="Tekstiruutu 6">
            <a:extLst>
              <a:ext uri="{FF2B5EF4-FFF2-40B4-BE49-F238E27FC236}">
                <a16:creationId xmlns:a16="http://schemas.microsoft.com/office/drawing/2014/main" id="{3C1E8733-273F-43B2-9C77-7E37B4B38AB8}"/>
              </a:ext>
            </a:extLst>
          </p:cNvPr>
          <p:cNvSpPr txBox="1"/>
          <p:nvPr/>
        </p:nvSpPr>
        <p:spPr>
          <a:xfrm>
            <a:off x="202131" y="1876927"/>
            <a:ext cx="6391174" cy="4801314"/>
          </a:xfrm>
          <a:prstGeom prst="rect">
            <a:avLst/>
          </a:prstGeom>
          <a:noFill/>
        </p:spPr>
        <p:txBody>
          <a:bodyPr wrap="square" rtlCol="0">
            <a:spAutoFit/>
          </a:bodyPr>
          <a:lstStyle/>
          <a:p>
            <a:r>
              <a:rPr lang="fi-FI" dirty="0"/>
              <a:t>Kurssin suorittaakseen opiskelijan tulee osallistua aktiivisesti</a:t>
            </a:r>
          </a:p>
          <a:p>
            <a:endParaRPr lang="fi-FI" dirty="0"/>
          </a:p>
          <a:p>
            <a:pPr marL="285750" indent="-285750">
              <a:buFont typeface="Arial" panose="020B0604020202020204" pitchFamily="34" charset="0"/>
              <a:buChar char="•"/>
            </a:pPr>
            <a:r>
              <a:rPr lang="fi-FI" dirty="0"/>
              <a:t>demoille</a:t>
            </a:r>
          </a:p>
          <a:p>
            <a:pPr marL="285750" indent="-285750">
              <a:buFont typeface="Arial" panose="020B0604020202020204" pitchFamily="34" charset="0"/>
              <a:buChar char="•"/>
            </a:pPr>
            <a:r>
              <a:rPr lang="fi-FI" dirty="0"/>
              <a:t>annettujen osa-tehtävien tekemiseen</a:t>
            </a:r>
          </a:p>
          <a:p>
            <a:pPr marL="285750" indent="-285750">
              <a:buFont typeface="Arial" panose="020B0604020202020204" pitchFamily="34" charset="0"/>
              <a:buChar char="•"/>
            </a:pPr>
            <a:r>
              <a:rPr lang="fi-FI" dirty="0"/>
              <a:t>ryhmätyöskentelyyn</a:t>
            </a:r>
          </a:p>
          <a:p>
            <a:pPr marL="285750" indent="-285750">
              <a:buFont typeface="Arial" panose="020B0604020202020204" pitchFamily="34" charset="0"/>
              <a:buChar char="•"/>
            </a:pPr>
            <a:r>
              <a:rPr lang="fi-FI" dirty="0"/>
              <a:t>koulun hyvinvointiviikon toteuttamiseen ja</a:t>
            </a:r>
          </a:p>
          <a:p>
            <a:pPr marL="285750" indent="-285750">
              <a:buFont typeface="Arial" panose="020B0604020202020204" pitchFamily="34" charset="0"/>
              <a:buChar char="•"/>
            </a:pPr>
            <a:r>
              <a:rPr lang="fi-FI" dirty="0"/>
              <a:t>kurssin loppukoontiin.</a:t>
            </a:r>
          </a:p>
          <a:p>
            <a:endParaRPr lang="fi-FI" dirty="0"/>
          </a:p>
          <a:p>
            <a:r>
              <a:rPr lang="fi-FI" dirty="0"/>
              <a:t>Kurssi pyritään toteuttamaan kontaktiopetuksena, etäopetukseen mennään tarvittaessa. Koulun hyvinvointiviikko lähiopetuksena, </a:t>
            </a:r>
            <a:r>
              <a:rPr lang="fi-FI" dirty="0" err="1"/>
              <a:t>koronasäädetään</a:t>
            </a:r>
            <a:r>
              <a:rPr lang="fi-FI" dirty="0"/>
              <a:t> jos on pakko…</a:t>
            </a:r>
          </a:p>
          <a:p>
            <a:endParaRPr lang="fi-FI" dirty="0"/>
          </a:p>
          <a:p>
            <a:r>
              <a:rPr lang="fi-FI" dirty="0"/>
              <a:t>Poissaolot</a:t>
            </a:r>
          </a:p>
          <a:p>
            <a:r>
              <a:rPr lang="fi-FI" dirty="0"/>
              <a:t>	- </a:t>
            </a:r>
            <a:r>
              <a:rPr lang="fi-FI" dirty="0" err="1"/>
              <a:t>max</a:t>
            </a:r>
            <a:r>
              <a:rPr lang="fi-FI" dirty="0"/>
              <a:t> 2 demoa</a:t>
            </a:r>
          </a:p>
          <a:p>
            <a:r>
              <a:rPr lang="fi-FI" dirty="0"/>
              <a:t>	- kouluviikon korvaus </a:t>
            </a:r>
            <a:r>
              <a:rPr lang="fi-FI" dirty="0">
                <a:sym typeface="Wingdings" panose="05000000000000000000" pitchFamily="2" charset="2"/>
              </a:rPr>
              <a:t> itsenäisesti 	hyvinvointipäivä itsenäisesti sovitussa luokassa</a:t>
            </a:r>
            <a:endParaRPr lang="fi-FI" dirty="0"/>
          </a:p>
        </p:txBody>
      </p:sp>
    </p:spTree>
    <p:extLst>
      <p:ext uri="{BB962C8B-B14F-4D97-AF65-F5344CB8AC3E}">
        <p14:creationId xmlns:p14="http://schemas.microsoft.com/office/powerpoint/2010/main" val="2613252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7F7467-1CE0-417D-8E01-414D5D17367C}"/>
              </a:ext>
            </a:extLst>
          </p:cNvPr>
          <p:cNvSpPr>
            <a:spLocks noGrp="1"/>
          </p:cNvSpPr>
          <p:nvPr>
            <p:ph type="title"/>
          </p:nvPr>
        </p:nvSpPr>
        <p:spPr>
          <a:xfrm>
            <a:off x="1343471" y="476250"/>
            <a:ext cx="4608513" cy="1080542"/>
          </a:xfrm>
        </p:spPr>
        <p:txBody>
          <a:bodyPr anchor="t">
            <a:normAutofit/>
          </a:bodyPr>
          <a:lstStyle/>
          <a:p>
            <a:r>
              <a:rPr lang="fi-FI" dirty="0"/>
              <a:t>Hyvinvointioppiminen</a:t>
            </a:r>
          </a:p>
        </p:txBody>
      </p:sp>
      <p:sp>
        <p:nvSpPr>
          <p:cNvPr id="3" name="Sisällön paikkamerkki 2">
            <a:extLst>
              <a:ext uri="{FF2B5EF4-FFF2-40B4-BE49-F238E27FC236}">
                <a16:creationId xmlns:a16="http://schemas.microsoft.com/office/drawing/2014/main" id="{D53A048A-1BE7-4605-ADCA-92D1F71F9C8F}"/>
              </a:ext>
            </a:extLst>
          </p:cNvPr>
          <p:cNvSpPr>
            <a:spLocks noGrp="1"/>
          </p:cNvSpPr>
          <p:nvPr>
            <p:ph idx="1"/>
          </p:nvPr>
        </p:nvSpPr>
        <p:spPr>
          <a:xfrm>
            <a:off x="1055440" y="1773239"/>
            <a:ext cx="4896544" cy="4392612"/>
          </a:xfrm>
        </p:spPr>
        <p:txBody>
          <a:bodyPr anchor="t">
            <a:normAutofit/>
          </a:bodyPr>
          <a:lstStyle/>
          <a:p>
            <a:pPr marL="0" indent="0">
              <a:buNone/>
            </a:pPr>
            <a:r>
              <a:rPr lang="fi-FI" dirty="0"/>
              <a:t>Ryhmäpohdinta pääkäsitteistä:</a:t>
            </a:r>
          </a:p>
          <a:p>
            <a:endParaRPr lang="fi-FI" dirty="0"/>
          </a:p>
          <a:p>
            <a:r>
              <a:rPr lang="fi-FI" dirty="0"/>
              <a:t>Mitä on hyvinvointi?</a:t>
            </a:r>
          </a:p>
          <a:p>
            <a:r>
              <a:rPr lang="fi-FI" dirty="0"/>
              <a:t>Miten hyvinvointi eroaa terveydestä?</a:t>
            </a:r>
          </a:p>
          <a:p>
            <a:r>
              <a:rPr lang="fi-FI" dirty="0"/>
              <a:t>Mitä asioita/tekijöitä/osa-alueita hyvinvointi pitää sisällään?</a:t>
            </a:r>
          </a:p>
          <a:p>
            <a:pPr marL="0" indent="0">
              <a:buNone/>
            </a:pPr>
            <a:endParaRPr lang="fi-FI" dirty="0"/>
          </a:p>
          <a:p>
            <a:pPr marL="0" indent="0">
              <a:buNone/>
            </a:pPr>
            <a:r>
              <a:rPr lang="fi-FI" dirty="0"/>
              <a:t>Kirjoittakaa ryhmän vastaukset:</a:t>
            </a:r>
          </a:p>
          <a:p>
            <a:pPr marL="0" indent="0">
              <a:buNone/>
            </a:pPr>
            <a:r>
              <a:rPr lang="fi-FI" dirty="0"/>
              <a:t>XXX</a:t>
            </a:r>
          </a:p>
          <a:p>
            <a:endParaRPr lang="fi-FI" dirty="0"/>
          </a:p>
        </p:txBody>
      </p:sp>
      <p:pic>
        <p:nvPicPr>
          <p:cNvPr id="6" name="Sisällön paikkamerkki 5" descr="Kuva, joka sisältää kohteen taivas, palmu, ulko, ranta&#10;&#10;Kuvaus luotu automaattisesti">
            <a:extLst>
              <a:ext uri="{FF2B5EF4-FFF2-40B4-BE49-F238E27FC236}">
                <a16:creationId xmlns:a16="http://schemas.microsoft.com/office/drawing/2014/main" id="{05127FCA-B9D3-4466-AF91-307087FB4A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367" r="-2" b="5804"/>
          <a:stretch/>
        </p:blipFill>
        <p:spPr>
          <a:xfrm>
            <a:off x="6003482" y="10"/>
            <a:ext cx="6188518" cy="6669350"/>
          </a:xfrm>
          <a:noFill/>
        </p:spPr>
      </p:pic>
    </p:spTree>
    <p:extLst>
      <p:ext uri="{BB962C8B-B14F-4D97-AF65-F5344CB8AC3E}">
        <p14:creationId xmlns:p14="http://schemas.microsoft.com/office/powerpoint/2010/main" val="1769165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AD8E87-6EC2-4876-9642-2B93C097FBBC}"/>
              </a:ext>
            </a:extLst>
          </p:cNvPr>
          <p:cNvSpPr>
            <a:spLocks noGrp="1"/>
          </p:cNvSpPr>
          <p:nvPr>
            <p:ph type="title"/>
          </p:nvPr>
        </p:nvSpPr>
        <p:spPr>
          <a:xfrm>
            <a:off x="1343471" y="476250"/>
            <a:ext cx="4608513" cy="1080542"/>
          </a:xfrm>
        </p:spPr>
        <p:txBody>
          <a:bodyPr anchor="t">
            <a:normAutofit/>
          </a:bodyPr>
          <a:lstStyle/>
          <a:p>
            <a:r>
              <a:rPr lang="fi-FI" dirty="0"/>
              <a:t>Hyvinvointi</a:t>
            </a:r>
          </a:p>
        </p:txBody>
      </p:sp>
      <p:sp>
        <p:nvSpPr>
          <p:cNvPr id="3" name="Sisällön paikkamerkki 2">
            <a:extLst>
              <a:ext uri="{FF2B5EF4-FFF2-40B4-BE49-F238E27FC236}">
                <a16:creationId xmlns:a16="http://schemas.microsoft.com/office/drawing/2014/main" id="{DE0F2B41-8D9B-4B6A-836D-FED576C9EEAF}"/>
              </a:ext>
            </a:extLst>
          </p:cNvPr>
          <p:cNvSpPr>
            <a:spLocks noGrp="1"/>
          </p:cNvSpPr>
          <p:nvPr>
            <p:ph idx="1"/>
          </p:nvPr>
        </p:nvSpPr>
        <p:spPr>
          <a:xfrm>
            <a:off x="1055440" y="1773239"/>
            <a:ext cx="4896544" cy="4392612"/>
          </a:xfrm>
        </p:spPr>
        <p:txBody>
          <a:bodyPr anchor="t">
            <a:normAutofit/>
          </a:bodyPr>
          <a:lstStyle/>
          <a:p>
            <a:r>
              <a:rPr lang="fi-FI" dirty="0"/>
              <a:t>Aristoteles:  </a:t>
            </a:r>
            <a:r>
              <a:rPr lang="fi-FI" b="1" dirty="0"/>
              <a:t>Onnellisuus</a:t>
            </a:r>
            <a:r>
              <a:rPr lang="fi-FI" dirty="0"/>
              <a:t> on elämän päämäärä, yksilön </a:t>
            </a:r>
            <a:r>
              <a:rPr lang="fi-FI" b="1" dirty="0"/>
              <a:t>hyvyys ja hyvät teot </a:t>
            </a:r>
            <a:r>
              <a:rPr lang="fi-FI" dirty="0"/>
              <a:t>ovat seurausta onnellisuuteen pyrkimisestä.</a:t>
            </a:r>
          </a:p>
          <a:p>
            <a:r>
              <a:rPr lang="fi-FI" dirty="0"/>
              <a:t>Nykyäänkin tulisi toteuttaa asioita, jotka ovat </a:t>
            </a:r>
            <a:r>
              <a:rPr lang="fi-FI" b="1" dirty="0"/>
              <a:t>hyväksi ihmisille </a:t>
            </a:r>
            <a:r>
              <a:rPr lang="fi-FI" dirty="0"/>
              <a:t>(Opetushallitus 2021).</a:t>
            </a:r>
          </a:p>
          <a:p>
            <a:r>
              <a:rPr lang="fi-FI" dirty="0"/>
              <a:t>Sosiologi Erik Allardtin (1976) hyvinvointiteorian mukaisesti hyvinvointi jakautuu kolmeen osa-alueeseen: </a:t>
            </a:r>
          </a:p>
          <a:p>
            <a:pPr marL="0" indent="0">
              <a:buNone/>
            </a:pPr>
            <a:r>
              <a:rPr lang="fi-FI" b="1" dirty="0"/>
              <a:t>	</a:t>
            </a:r>
            <a:r>
              <a:rPr lang="fi-FI" b="1" dirty="0" err="1"/>
              <a:t>having</a:t>
            </a:r>
            <a:r>
              <a:rPr lang="fi-FI" dirty="0"/>
              <a:t> (elintaso), </a:t>
            </a:r>
          </a:p>
          <a:p>
            <a:pPr marL="0" indent="0">
              <a:buNone/>
            </a:pPr>
            <a:r>
              <a:rPr lang="fi-FI" b="1" dirty="0"/>
              <a:t>	</a:t>
            </a:r>
            <a:r>
              <a:rPr lang="fi-FI" b="1" dirty="0" err="1"/>
              <a:t>loving</a:t>
            </a:r>
            <a:r>
              <a:rPr lang="fi-FI" dirty="0"/>
              <a:t> (</a:t>
            </a:r>
            <a:r>
              <a:rPr lang="fi-FI" dirty="0" err="1"/>
              <a:t>yhteisyysuhteet</a:t>
            </a:r>
            <a:r>
              <a:rPr lang="fi-FI" dirty="0"/>
              <a:t>) ja </a:t>
            </a:r>
          </a:p>
          <a:p>
            <a:pPr marL="0" indent="0">
              <a:buNone/>
            </a:pPr>
            <a:r>
              <a:rPr lang="fi-FI" b="1" dirty="0"/>
              <a:t>	</a:t>
            </a:r>
            <a:r>
              <a:rPr lang="fi-FI" b="1" dirty="0" err="1"/>
              <a:t>being</a:t>
            </a:r>
            <a:r>
              <a:rPr lang="fi-FI" dirty="0"/>
              <a:t> (itsensä toteuttaminen).</a:t>
            </a:r>
          </a:p>
        </p:txBody>
      </p:sp>
      <p:pic>
        <p:nvPicPr>
          <p:cNvPr id="5" name="Kuva 4" descr="Kuva, joka sisältää kohteen puu, ulko, ruoho, kasvi&#10;&#10;Kuvaus luotu automaattisesti">
            <a:extLst>
              <a:ext uri="{FF2B5EF4-FFF2-40B4-BE49-F238E27FC236}">
                <a16:creationId xmlns:a16="http://schemas.microsoft.com/office/drawing/2014/main" id="{A9E8D124-BE63-4C2B-B19A-227240AC3E7F}"/>
              </a:ext>
            </a:extLst>
          </p:cNvPr>
          <p:cNvPicPr>
            <a:picLocks noChangeAspect="1"/>
          </p:cNvPicPr>
          <p:nvPr/>
        </p:nvPicPr>
        <p:blipFill rotWithShape="1">
          <a:blip r:embed="rId2">
            <a:extLst>
              <a:ext uri="{28A0092B-C50C-407E-A947-70E740481C1C}">
                <a14:useLocalDpi xmlns:a14="http://schemas.microsoft.com/office/drawing/2010/main" val="0"/>
              </a:ext>
            </a:extLst>
          </a:blip>
          <a:srcRect l="21271" r="26535" b="1"/>
          <a:stretch/>
        </p:blipFill>
        <p:spPr>
          <a:xfrm>
            <a:off x="6003482" y="10"/>
            <a:ext cx="6188518" cy="6669350"/>
          </a:xfrm>
          <a:custGeom>
            <a:avLst/>
            <a:gdLst/>
            <a:ahLst/>
            <a:cxnLst/>
            <a:rect l="l" t="t" r="r" b="b"/>
            <a:pathLst>
              <a:path w="6188518" h="6669360">
                <a:moveTo>
                  <a:pt x="1820710" y="0"/>
                </a:moveTo>
                <a:lnTo>
                  <a:pt x="6188518" y="0"/>
                </a:lnTo>
                <a:lnTo>
                  <a:pt x="6188518" y="6669360"/>
                </a:lnTo>
                <a:lnTo>
                  <a:pt x="0" y="6669360"/>
                </a:lnTo>
                <a:close/>
              </a:path>
            </a:pathLst>
          </a:custGeom>
          <a:noFill/>
        </p:spPr>
      </p:pic>
    </p:spTree>
    <p:extLst>
      <p:ext uri="{BB962C8B-B14F-4D97-AF65-F5344CB8AC3E}">
        <p14:creationId xmlns:p14="http://schemas.microsoft.com/office/powerpoint/2010/main" val="134495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291B82-E044-4F79-B0EE-D459422E6ED8}"/>
              </a:ext>
            </a:extLst>
          </p:cNvPr>
          <p:cNvSpPr>
            <a:spLocks noGrp="1"/>
          </p:cNvSpPr>
          <p:nvPr>
            <p:ph type="title"/>
          </p:nvPr>
        </p:nvSpPr>
        <p:spPr>
          <a:xfrm>
            <a:off x="1343471" y="476250"/>
            <a:ext cx="10369103" cy="813535"/>
          </a:xfrm>
        </p:spPr>
        <p:txBody>
          <a:bodyPr/>
          <a:lstStyle/>
          <a:p>
            <a:r>
              <a:rPr lang="fi-FI" dirty="0"/>
              <a:t>Hyvinvointi </a:t>
            </a:r>
            <a:br>
              <a:rPr lang="fi-FI" dirty="0"/>
            </a:br>
            <a:r>
              <a:rPr lang="fi-FI" sz="2400" dirty="0"/>
              <a:t>(Allardt , 1976, 1996 </a:t>
            </a:r>
            <a:r>
              <a:rPr lang="fi-FI" sz="2400" dirty="0">
                <a:sym typeface="Wingdings" panose="05000000000000000000" pitchFamily="2" charset="2"/>
              </a:rPr>
              <a:t> THL 2020</a:t>
            </a:r>
            <a:r>
              <a:rPr lang="fi-FI" sz="2400" dirty="0"/>
              <a:t>)</a:t>
            </a:r>
          </a:p>
        </p:txBody>
      </p:sp>
      <p:sp>
        <p:nvSpPr>
          <p:cNvPr id="3" name="Sisällön paikkamerkki 2">
            <a:extLst>
              <a:ext uri="{FF2B5EF4-FFF2-40B4-BE49-F238E27FC236}">
                <a16:creationId xmlns:a16="http://schemas.microsoft.com/office/drawing/2014/main" id="{E113CDF9-26E3-46B6-AFF4-1A7D78DA73B9}"/>
              </a:ext>
            </a:extLst>
          </p:cNvPr>
          <p:cNvSpPr>
            <a:spLocks noGrp="1"/>
          </p:cNvSpPr>
          <p:nvPr>
            <p:ph idx="1"/>
          </p:nvPr>
        </p:nvSpPr>
        <p:spPr>
          <a:xfrm>
            <a:off x="142541" y="1773239"/>
            <a:ext cx="11229363" cy="2939136"/>
          </a:xfrm>
        </p:spPr>
        <p:txBody>
          <a:bodyPr/>
          <a:lstStyle/>
          <a:p>
            <a:pPr marL="0" indent="0">
              <a:buNone/>
            </a:pPr>
            <a:r>
              <a:rPr lang="fi-FI" dirty="0"/>
              <a:t>Sosiologi Erik Allardtin (1976) hyvinvointiteoriaa [</a:t>
            </a:r>
            <a:r>
              <a:rPr lang="fi-FI" b="1" dirty="0" err="1"/>
              <a:t>having</a:t>
            </a:r>
            <a:r>
              <a:rPr lang="fi-FI" dirty="0"/>
              <a:t> (elintaso), </a:t>
            </a:r>
            <a:r>
              <a:rPr lang="fi-FI" b="1" dirty="0" err="1"/>
              <a:t>loving</a:t>
            </a:r>
            <a:r>
              <a:rPr lang="fi-FI" dirty="0"/>
              <a:t> (</a:t>
            </a:r>
            <a:r>
              <a:rPr lang="fi-FI" dirty="0" err="1"/>
              <a:t>yhteisyysuhteet</a:t>
            </a:r>
            <a:r>
              <a:rPr lang="fi-FI" dirty="0"/>
              <a:t>), </a:t>
            </a:r>
            <a:r>
              <a:rPr lang="fi-FI" b="1" dirty="0" err="1"/>
              <a:t>being</a:t>
            </a:r>
            <a:r>
              <a:rPr lang="fi-FI" dirty="0"/>
              <a:t> (itsensä toteuttaminen)] noudattelee myös Terveyden ja hyvinvoinnin laitoksen (2020) hyvinvoinnin määritelmä. </a:t>
            </a:r>
            <a:r>
              <a:rPr lang="fi-FI" dirty="0" err="1"/>
              <a:t>THL:n</a:t>
            </a:r>
            <a:r>
              <a:rPr lang="fi-FI" dirty="0"/>
              <a:t> mukaan hyvinvoinnin osatekijät jaetaan yleensä kolmeen ulottuvuuteen:</a:t>
            </a:r>
          </a:p>
          <a:p>
            <a:r>
              <a:rPr lang="fi-FI" dirty="0"/>
              <a:t>TERVEYS</a:t>
            </a:r>
          </a:p>
          <a:p>
            <a:r>
              <a:rPr lang="fi-FI" dirty="0"/>
              <a:t>MATERIAALINEN HYVINVOINTI</a:t>
            </a:r>
          </a:p>
          <a:p>
            <a:r>
              <a:rPr lang="fi-FI" dirty="0"/>
              <a:t>KOETTU HYVINVOINTI, ELÄMÄNLAATU.</a:t>
            </a:r>
          </a:p>
          <a:p>
            <a:pPr marL="0" indent="0">
              <a:buNone/>
            </a:pPr>
            <a:endParaRPr lang="fi-FI" dirty="0"/>
          </a:p>
          <a:p>
            <a:pPr marL="0" indent="0">
              <a:buNone/>
            </a:pPr>
            <a:r>
              <a:rPr lang="fi-FI" dirty="0"/>
              <a:t>Hyvinvointiin kuuluu sekä yhteisön että yksilön hyvinvointi:</a:t>
            </a:r>
          </a:p>
          <a:p>
            <a:pPr marL="0" indent="0">
              <a:buNone/>
            </a:pPr>
            <a:r>
              <a:rPr lang="fi-FI" dirty="0"/>
              <a:t>									</a:t>
            </a:r>
          </a:p>
          <a:p>
            <a:pPr marL="0" indent="0">
              <a:buNone/>
            </a:pPr>
            <a:r>
              <a:rPr lang="fi-FI" dirty="0"/>
              <a:t>																		</a:t>
            </a:r>
          </a:p>
        </p:txBody>
      </p:sp>
      <p:sp>
        <p:nvSpPr>
          <p:cNvPr id="4" name="Tekstiruutu 3">
            <a:extLst>
              <a:ext uri="{FF2B5EF4-FFF2-40B4-BE49-F238E27FC236}">
                <a16:creationId xmlns:a16="http://schemas.microsoft.com/office/drawing/2014/main" id="{94B002D3-042F-4B10-9950-F86A44970E3E}"/>
              </a:ext>
            </a:extLst>
          </p:cNvPr>
          <p:cNvSpPr txBox="1"/>
          <p:nvPr/>
        </p:nvSpPr>
        <p:spPr>
          <a:xfrm flipH="1">
            <a:off x="1343471" y="4904422"/>
            <a:ext cx="4368568" cy="1477328"/>
          </a:xfrm>
          <a:prstGeom prst="rect">
            <a:avLst/>
          </a:prstGeom>
          <a:noFill/>
        </p:spPr>
        <p:txBody>
          <a:bodyPr wrap="square" rtlCol="0">
            <a:spAutoFit/>
          </a:bodyPr>
          <a:lstStyle/>
          <a:p>
            <a:pPr marL="0" indent="0">
              <a:buNone/>
            </a:pPr>
            <a:endParaRPr lang="fi-FI" dirty="0"/>
          </a:p>
          <a:p>
            <a:pPr marL="0" indent="0">
              <a:buNone/>
            </a:pPr>
            <a:r>
              <a:rPr lang="fi-FI" b="1" dirty="0"/>
              <a:t>Yhteisön	 </a:t>
            </a:r>
            <a:r>
              <a:rPr lang="fi-FI" dirty="0"/>
              <a:t>hyvinvointiin vaikuttavat mm.</a:t>
            </a:r>
          </a:p>
          <a:p>
            <a:pPr marL="285750" indent="-285750">
              <a:buFont typeface="Arial" panose="020B0604020202020204" pitchFamily="34" charset="0"/>
              <a:buChar char="•"/>
            </a:pPr>
            <a:r>
              <a:rPr lang="fi-FI" dirty="0"/>
              <a:t>asuinolot ja ympäristö</a:t>
            </a:r>
          </a:p>
          <a:p>
            <a:pPr marL="285750" indent="-285750">
              <a:buFont typeface="Arial" panose="020B0604020202020204" pitchFamily="34" charset="0"/>
              <a:buChar char="•"/>
            </a:pPr>
            <a:r>
              <a:rPr lang="fi-FI" dirty="0"/>
              <a:t>työllisyys ja työolot</a:t>
            </a:r>
          </a:p>
          <a:p>
            <a:pPr marL="285750" indent="-285750">
              <a:buFont typeface="Arial" panose="020B0604020202020204" pitchFamily="34" charset="0"/>
              <a:buChar char="•"/>
            </a:pPr>
            <a:r>
              <a:rPr lang="fi-FI" dirty="0"/>
              <a:t>toimeentulo</a:t>
            </a:r>
          </a:p>
        </p:txBody>
      </p:sp>
      <p:sp>
        <p:nvSpPr>
          <p:cNvPr id="5" name="Tekstiruutu 4">
            <a:extLst>
              <a:ext uri="{FF2B5EF4-FFF2-40B4-BE49-F238E27FC236}">
                <a16:creationId xmlns:a16="http://schemas.microsoft.com/office/drawing/2014/main" id="{1DB0F60D-A3EE-4586-A37E-E987C16B3698}"/>
              </a:ext>
            </a:extLst>
          </p:cNvPr>
          <p:cNvSpPr txBox="1"/>
          <p:nvPr/>
        </p:nvSpPr>
        <p:spPr>
          <a:xfrm>
            <a:off x="6479961" y="5195829"/>
            <a:ext cx="4368568" cy="1477328"/>
          </a:xfrm>
          <a:prstGeom prst="rect">
            <a:avLst/>
          </a:prstGeom>
          <a:noFill/>
        </p:spPr>
        <p:txBody>
          <a:bodyPr wrap="square" rtlCol="0">
            <a:spAutoFit/>
          </a:bodyPr>
          <a:lstStyle/>
          <a:p>
            <a:pPr marL="0" indent="0">
              <a:buNone/>
            </a:pPr>
            <a:r>
              <a:rPr lang="fi-FI" b="1" dirty="0"/>
              <a:t>Yksilön </a:t>
            </a:r>
            <a:r>
              <a:rPr lang="fi-FI" dirty="0"/>
              <a:t>hyvinvointiin vaikuttavat</a:t>
            </a:r>
            <a:endParaRPr lang="fi-FI" b="1" dirty="0"/>
          </a:p>
          <a:p>
            <a:pPr marL="285750" indent="-285750">
              <a:buFont typeface="Arial" panose="020B0604020202020204" pitchFamily="34" charset="0"/>
              <a:buChar char="•"/>
            </a:pPr>
            <a:r>
              <a:rPr lang="fi-FI" dirty="0"/>
              <a:t>sosiaaliset suhteet</a:t>
            </a:r>
          </a:p>
          <a:p>
            <a:pPr marL="285750" indent="-285750">
              <a:buFont typeface="Arial" panose="020B0604020202020204" pitchFamily="34" charset="0"/>
              <a:buChar char="•"/>
            </a:pPr>
            <a:r>
              <a:rPr lang="fi-FI" dirty="0"/>
              <a:t>itsensä toteuttaminen</a:t>
            </a:r>
          </a:p>
          <a:p>
            <a:pPr marL="285750" indent="-285750">
              <a:buFont typeface="Arial" panose="020B0604020202020204" pitchFamily="34" charset="0"/>
              <a:buChar char="•"/>
            </a:pPr>
            <a:r>
              <a:rPr lang="fi-FI" dirty="0"/>
              <a:t>onnellisuus</a:t>
            </a:r>
          </a:p>
          <a:p>
            <a:pPr marL="285750" indent="-285750">
              <a:buFont typeface="Arial" panose="020B0604020202020204" pitchFamily="34" charset="0"/>
              <a:buChar char="•"/>
            </a:pPr>
            <a:r>
              <a:rPr lang="fi-FI" dirty="0"/>
              <a:t>sosiaalinen pääoma</a:t>
            </a:r>
          </a:p>
        </p:txBody>
      </p:sp>
    </p:spTree>
    <p:extLst>
      <p:ext uri="{BB962C8B-B14F-4D97-AF65-F5344CB8AC3E}">
        <p14:creationId xmlns:p14="http://schemas.microsoft.com/office/powerpoint/2010/main" val="1377527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FE5719-3959-4898-B595-25C9D4A08F24}"/>
              </a:ext>
            </a:extLst>
          </p:cNvPr>
          <p:cNvSpPr>
            <a:spLocks noGrp="1"/>
          </p:cNvSpPr>
          <p:nvPr>
            <p:ph type="title"/>
          </p:nvPr>
        </p:nvSpPr>
        <p:spPr>
          <a:xfrm>
            <a:off x="1343471" y="476250"/>
            <a:ext cx="10369103" cy="1080542"/>
          </a:xfrm>
        </p:spPr>
        <p:txBody>
          <a:bodyPr anchor="t">
            <a:normAutofit/>
          </a:bodyPr>
          <a:lstStyle/>
          <a:p>
            <a:r>
              <a:rPr lang="fi-FI" dirty="0"/>
              <a:t>Koettua hyvinvointia mitataan usein elämänlaadulla</a:t>
            </a:r>
          </a:p>
        </p:txBody>
      </p:sp>
      <p:sp>
        <p:nvSpPr>
          <p:cNvPr id="3" name="Sisällön paikkamerkki 2">
            <a:extLst>
              <a:ext uri="{FF2B5EF4-FFF2-40B4-BE49-F238E27FC236}">
                <a16:creationId xmlns:a16="http://schemas.microsoft.com/office/drawing/2014/main" id="{0607A2C1-AA65-4F80-B262-9F48A09FEAA7}"/>
              </a:ext>
            </a:extLst>
          </p:cNvPr>
          <p:cNvSpPr>
            <a:spLocks noGrp="1"/>
          </p:cNvSpPr>
          <p:nvPr>
            <p:ph sz="half" idx="1"/>
          </p:nvPr>
        </p:nvSpPr>
        <p:spPr>
          <a:xfrm>
            <a:off x="1055688" y="1773239"/>
            <a:ext cx="4896296" cy="4392612"/>
          </a:xfrm>
        </p:spPr>
        <p:txBody>
          <a:bodyPr anchor="t">
            <a:normAutofit/>
          </a:bodyPr>
          <a:lstStyle/>
          <a:p>
            <a:pPr marL="0" indent="0">
              <a:buNone/>
            </a:pPr>
            <a:r>
              <a:rPr lang="fi-FI" sz="2000" dirty="0"/>
              <a:t>Elämänlaatua muovaavat</a:t>
            </a:r>
          </a:p>
          <a:p>
            <a:r>
              <a:rPr lang="fi-FI" sz="2000" dirty="0"/>
              <a:t>terveys</a:t>
            </a:r>
          </a:p>
          <a:p>
            <a:r>
              <a:rPr lang="fi-FI" sz="2000" dirty="0"/>
              <a:t>materiaalinen hyvinvointi</a:t>
            </a:r>
          </a:p>
          <a:p>
            <a:r>
              <a:rPr lang="fi-FI" sz="2000" dirty="0"/>
              <a:t>odotukset hyvästä elämästä</a:t>
            </a:r>
          </a:p>
          <a:p>
            <a:r>
              <a:rPr lang="fi-FI" sz="2000" dirty="0"/>
              <a:t>ihmissuhteet</a:t>
            </a:r>
          </a:p>
          <a:p>
            <a:r>
              <a:rPr lang="fi-FI" sz="2000" dirty="0"/>
              <a:t>omanarvontunto</a:t>
            </a:r>
          </a:p>
          <a:p>
            <a:r>
              <a:rPr lang="fi-FI" sz="2000" dirty="0"/>
              <a:t>mielekäs tekeminen.</a:t>
            </a:r>
          </a:p>
        </p:txBody>
      </p:sp>
      <p:pic>
        <p:nvPicPr>
          <p:cNvPr id="6" name="Sisällön paikkamerkki 5" descr="Kuva, joka sisältää kohteen moottoripyörä, taivas, ulko, punainen&#10;&#10;Kuvaus luotu automaattisesti">
            <a:extLst>
              <a:ext uri="{FF2B5EF4-FFF2-40B4-BE49-F238E27FC236}">
                <a16:creationId xmlns:a16="http://schemas.microsoft.com/office/drawing/2014/main" id="{CE7AE788-F5F7-44A9-B63A-7AC4764DDFF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467" r="4929"/>
          <a:stretch/>
        </p:blipFill>
        <p:spPr>
          <a:xfrm>
            <a:off x="6240016" y="1773238"/>
            <a:ext cx="4896544" cy="4392612"/>
          </a:xfrm>
          <a:noFill/>
        </p:spPr>
      </p:pic>
      <p:sp>
        <p:nvSpPr>
          <p:cNvPr id="7" name="Suorakulmio 6">
            <a:extLst>
              <a:ext uri="{FF2B5EF4-FFF2-40B4-BE49-F238E27FC236}">
                <a16:creationId xmlns:a16="http://schemas.microsoft.com/office/drawing/2014/main" id="{ED4F46E6-D6FB-4B34-B2AE-6DEA448565BC}"/>
              </a:ext>
            </a:extLst>
          </p:cNvPr>
          <p:cNvSpPr/>
          <p:nvPr/>
        </p:nvSpPr>
        <p:spPr>
          <a:xfrm>
            <a:off x="10267950" y="5410200"/>
            <a:ext cx="419100" cy="6381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752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docProps/app.xml><?xml version="1.0" encoding="utf-8"?>
<Properties xmlns="http://schemas.openxmlformats.org/officeDocument/2006/extended-properties" xmlns:vt="http://schemas.openxmlformats.org/officeDocument/2006/docPropsVTypes">
  <Template>2020 JYU Theme</Template>
  <TotalTime>2704</TotalTime>
  <Words>1559</Words>
  <Application>Microsoft Office PowerPoint</Application>
  <PresentationFormat>Laajakuva</PresentationFormat>
  <Paragraphs>293</Paragraphs>
  <Slides>19</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19</vt:i4>
      </vt:variant>
    </vt:vector>
  </HeadingPairs>
  <TitlesOfParts>
    <vt:vector size="28" baseType="lpstr">
      <vt:lpstr>Aleo</vt:lpstr>
      <vt:lpstr>Arial</vt:lpstr>
      <vt:lpstr>Calibri</vt:lpstr>
      <vt:lpstr>Lato</vt:lpstr>
      <vt:lpstr>Lato Black</vt:lpstr>
      <vt:lpstr>Open Sans</vt:lpstr>
      <vt:lpstr>Times New Roman</vt:lpstr>
      <vt:lpstr>Wingdings</vt:lpstr>
      <vt:lpstr>jyo</vt:lpstr>
      <vt:lpstr>Hyvinvointioppiminen  Monialainen oppimiskokonaisuus (5op) POMM1130  Kurssin aloitusluento 14.1.2022</vt:lpstr>
      <vt:lpstr>POMM1130 Monialainen oppimiskokonaisuus muissa ympäristöissä tai koulussa </vt:lpstr>
      <vt:lpstr>Kevään 2022 ohjelma/aika-taulu</vt:lpstr>
      <vt:lpstr>Hyvinvointiviikon aikataulu koulussa</vt:lpstr>
      <vt:lpstr>Kurssin suorittaminen</vt:lpstr>
      <vt:lpstr>Hyvinvointioppiminen</vt:lpstr>
      <vt:lpstr>Hyvinvointi</vt:lpstr>
      <vt:lpstr>Hyvinvointi  (Allardt , 1976, 1996  THL 2020)</vt:lpstr>
      <vt:lpstr>Koettua hyvinvointia mitataan usein elämänlaadulla</vt:lpstr>
      <vt:lpstr>Mielenterveystalo.fi</vt:lpstr>
      <vt:lpstr>Kokonaisvaltainen hyvinvointi: Hyvinvoinnin kuusi ulottuvuutta (Hettler 1976)</vt:lpstr>
      <vt:lpstr>Kokonaisvaltainen hyvinvointi Hyvinvoinnin kehä (Leskinen &amp; Hult 2010)</vt:lpstr>
      <vt:lpstr>Mitä on hyvinvointioppiminen? (OPS Jyväskylä)</vt:lpstr>
      <vt:lpstr>Hyvinvointiosaaminen -&gt; Hyvinvointia voidaan oppia. (Jyväskylä OPS)</vt:lpstr>
      <vt:lpstr>Lähteet</vt:lpstr>
      <vt:lpstr>Ryhmäjako </vt:lpstr>
      <vt:lpstr>3A lukujärjestys (Liisa Virtanen)</vt:lpstr>
      <vt:lpstr>3C lukujärjestys (Kaisu-Leena Lohi)</vt:lpstr>
      <vt:lpstr>Kotitehtävä ensi kerraksi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Hyvinvointioppiminen  Monialainen opintokokonaisuus (5op) POMM1130</dc:title>
  <dc:creator>Kääpä, Mari</dc:creator>
  <cp:lastModifiedBy>Kääpä, Mari</cp:lastModifiedBy>
  <cp:revision>28</cp:revision>
  <dcterms:created xsi:type="dcterms:W3CDTF">2022-01-10T10:48:36Z</dcterms:created>
  <dcterms:modified xsi:type="dcterms:W3CDTF">2022-01-13T15:15:28Z</dcterms:modified>
</cp:coreProperties>
</file>