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8"/>
  </p:notesMasterIdLst>
  <p:handoutMasterIdLst>
    <p:handoutMasterId r:id="rId19"/>
  </p:handoutMasterIdLst>
  <p:sldIdLst>
    <p:sldId id="256" r:id="rId4"/>
    <p:sldId id="343" r:id="rId5"/>
    <p:sldId id="261" r:id="rId6"/>
    <p:sldId id="371" r:id="rId7"/>
    <p:sldId id="264" r:id="rId8"/>
    <p:sldId id="367" r:id="rId9"/>
    <p:sldId id="369" r:id="rId10"/>
    <p:sldId id="314" r:id="rId11"/>
    <p:sldId id="332" r:id="rId12"/>
    <p:sldId id="377" r:id="rId13"/>
    <p:sldId id="257" r:id="rId14"/>
    <p:sldId id="370" r:id="rId15"/>
    <p:sldId id="265" r:id="rId16"/>
    <p:sldId id="376" r:id="rId17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25"/>
    <a:srgbClr val="B2BE3E"/>
    <a:srgbClr val="08306D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9" autoAdjust="0"/>
    <p:restoredTop sz="94789"/>
  </p:normalViewPr>
  <p:slideViewPr>
    <p:cSldViewPr snapToGrid="0" snapToObjects="1">
      <p:cViewPr varScale="1">
        <p:scale>
          <a:sx n="95" d="100"/>
          <a:sy n="95" d="100"/>
        </p:scale>
        <p:origin x="200" y="4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25.3.2022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25.3.2022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2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ED60C11-3885-7349-A55A-8B85DBD0D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E17398-C52E-6C45-8530-DAE4EF0A3F5B}" type="slidenum">
              <a:rPr lang="fi-FI" altLang="fi-FI" sz="1200"/>
              <a:pPr/>
              <a:t>4</a:t>
            </a:fld>
            <a:endParaRPr lang="fi-FI" altLang="fi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3058ACC-FAA5-E94B-A132-7FD76C524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0C27DF3-D9E0-7F4E-AE27-4B926C4A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4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6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3B94DB4-6860-CD4B-B56C-45F41409E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07C7F4A-78DB-3541-A3F9-4EDB454D8EE9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7ABB6F5-84BA-C14E-985A-A780E9531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3B437A-05E0-E544-BE85-47E21B15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04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FAD36C3-A909-C645-A89F-FDA943847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7048C-AF3C-944B-B878-AD03731FE0C5}" type="slidenum">
              <a:rPr lang="fi-FI" altLang="fi-FI" sz="1200" b="0" smtClean="0"/>
              <a:pPr/>
              <a:t>11</a:t>
            </a:fld>
            <a:endParaRPr lang="fi-FI" altLang="fi-FI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FE9254F-1FB1-0144-9AB3-FC66259A6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237ABF-5B13-AB46-A9A2-D2BA34D8C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06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3B96-58CA-2F49-AE74-929E8E47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79C5-8ACA-2E40-84BF-6C7E262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FE9A-1F20-204E-A9D7-54390F8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A157-24F2-5B44-85E2-35FC169605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5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25.3.2022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25.3.2022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25.3.2022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kasvatus.fi/" TargetMode="External"/><Relationship Id="rId3" Type="http://schemas.openxmlformats.org/officeDocument/2006/relationships/hyperlink" Target="https://www.opettajantietopalvelu.fi/tekij%C3%A4t/Mirva-Kuusela.html" TargetMode="External"/><Relationship Id="rId7" Type="http://schemas.openxmlformats.org/officeDocument/2006/relationships/hyperlink" Target="http://www.koulukino.net/etusivu" TargetMode="External"/><Relationship Id="rId2" Type="http://schemas.openxmlformats.org/officeDocument/2006/relationships/hyperlink" Target="https://www.opettajantietopalvelu.fi/tekij%C3%A4t/Sinikka-Rusan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h.fi/en/node/1677" TargetMode="External"/><Relationship Id="rId5" Type="http://schemas.openxmlformats.org/officeDocument/2006/relationships/hyperlink" Target="https://www.opettajantietopalvelu.fi/tekij%C3%A4t/Kaisa-Torkki.html" TargetMode="External"/><Relationship Id="rId4" Type="http://schemas.openxmlformats.org/officeDocument/2006/relationships/hyperlink" Target="https://www.opettajantietopalvelu.fi/tekij%C3%A4t/Kati-Rintakorpi.html" TargetMode="External"/><Relationship Id="rId9" Type="http://schemas.openxmlformats.org/officeDocument/2006/relationships/hyperlink" Target="https://www.kansallisgalleria.fi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Kuvataide</a:t>
            </a:r>
            <a:r>
              <a:rPr lang="en-US" dirty="0">
                <a:latin typeface="Gill Sans MT" panose="020B0502020104020203" pitchFamily="34" charset="77"/>
              </a:rPr>
              <a:t> </a:t>
            </a:r>
            <a:r>
              <a:rPr lang="en-US" dirty="0" err="1">
                <a:latin typeface="Gill Sans MT" panose="020B0502020104020203" pitchFamily="34" charset="77"/>
              </a:rPr>
              <a:t>monilukutaito</a:t>
            </a:r>
            <a:r>
              <a:rPr lang="en-US">
                <a:latin typeface="Gill Sans MT" panose="020B0502020104020203" pitchFamily="34" charset="77"/>
              </a:rPr>
              <a:t> POMM1120  </a:t>
            </a: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86BF0CD-0FA4-9740-BA6E-BEC69045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EB67217-B226-2B45-864E-023C4F9A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37F4A76-8B4B-BF48-9A00-6CD7C9B0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7689"/>
            <a:ext cx="10972800" cy="5926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676E25"/>
                </a:solidFill>
                <a:latin typeface="Impact" panose="020B0806030902050204" pitchFamily="34" charset="0"/>
              </a:rPr>
              <a:t>	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4C8C525-53D8-4B45-A207-74694D95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A52989-09A7-164A-AAC5-68025985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9" y="0"/>
            <a:ext cx="11546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9F29BAA-E771-8B46-8DE1-28BE822D9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338668"/>
            <a:ext cx="10279064" cy="11091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fi-FI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br>
              <a:rPr lang="fi-FI" dirty="0">
                <a:solidFill>
                  <a:srgbClr val="1D6905"/>
                </a:solidFill>
                <a:latin typeface="Impact" panose="020B0806030902050204" pitchFamily="34" charset="0"/>
                <a:cs typeface="Century Gothic"/>
              </a:rPr>
            </a:br>
            <a:br>
              <a:rPr lang="fi-FI" sz="28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fi-FI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7EC27C8-A021-B34D-AE8B-FC3EB9A93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506536"/>
            <a:ext cx="10858500" cy="4589464"/>
          </a:xfrm>
        </p:spPr>
        <p:txBody>
          <a:bodyPr>
            <a:normAutofit/>
          </a:bodyPr>
          <a:lstStyle/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0B7D25-981A-5E41-979E-51A583053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9245" y="0"/>
            <a:ext cx="13641255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9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1"/>
            <a:ext cx="9516534" cy="1253066"/>
          </a:xfrm>
        </p:spPr>
        <p:txBody>
          <a:bodyPr/>
          <a:lstStyle/>
          <a:p>
            <a:r>
              <a:rPr lang="en-US" altLang="fi-FI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LÄMMITTELYTEHTÄVÄ KELIPAINOTTEINEN TAIDEMEEMI </a:t>
            </a:r>
            <a:r>
              <a:rPr lang="mr-IN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tehdään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 25.3. 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demolla</a:t>
            </a: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25.3.2022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A1FCD48-6038-3A48-902C-BE322B2F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022" y="1195671"/>
            <a:ext cx="12350044" cy="5348978"/>
          </a:xfrm>
        </p:spPr>
      </p:pic>
    </p:spTree>
    <p:extLst>
      <p:ext uri="{BB962C8B-B14F-4D97-AF65-F5344CB8AC3E}">
        <p14:creationId xmlns:p14="http://schemas.microsoft.com/office/powerpoint/2010/main" val="63618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Impact" panose="020B0806030902050204" pitchFamily="34" charset="0"/>
              </a:rPr>
              <a:t>Lähteet, lisätietoa ja linkkejä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Sinikka Rusanen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Mirva Kuusela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 Rintakorpi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Kaisa Torkki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 </a:t>
            </a:r>
            <a:r>
              <a:rPr lang="fi-FI" sz="1600" b="1" dirty="0" err="1">
                <a:latin typeface="Gill Sans MT" panose="020B0502020104020203" pitchFamily="34" charset="77"/>
              </a:rPr>
              <a:t>Mun</a:t>
            </a:r>
            <a:r>
              <a:rPr lang="fi-FI" sz="1600" b="1" dirty="0">
                <a:latin typeface="Gill Sans MT" panose="020B0502020104020203" pitchFamily="34" charset="77"/>
              </a:rPr>
              <a:t> kuvista kulttuuriin - Kuvataidetta </a:t>
            </a:r>
            <a:r>
              <a:rPr lang="fi-FI" sz="1600" b="1" dirty="0" err="1">
                <a:latin typeface="Gill Sans MT" panose="020B0502020104020203" pitchFamily="34" charset="77"/>
              </a:rPr>
              <a:t>esi</a:t>
            </a:r>
            <a:r>
              <a:rPr lang="fi-FI" sz="1600" b="1" dirty="0">
                <a:latin typeface="Gill Sans MT" panose="020B0502020104020203" pitchFamily="34" charset="77"/>
              </a:rPr>
              <a:t>- ja alkuopetukseen, Lasten keskus 2018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Kuvataiteen opetuksen tueksi artikkeleita:  </a:t>
            </a:r>
            <a:r>
              <a:rPr lang="fi-FI" sz="1600" b="1" dirty="0">
                <a:latin typeface="Gill Sans MT" panose="020B0502020104020203" pitchFamily="34" charset="77"/>
                <a:hlinkClick r:id="rId6"/>
              </a:rPr>
              <a:t>https://www.oph.fi/en/node/1677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Elokuvaan, animaatioon ja televisioon liittyvää:  </a:t>
            </a:r>
            <a:r>
              <a:rPr lang="fi-FI" sz="1600" b="1" dirty="0">
                <a:latin typeface="Gill Sans MT" panose="020B0502020104020203" pitchFamily="34" charset="77"/>
                <a:hlinkClick r:id="rId7"/>
              </a:rPr>
              <a:t>http://www.koulukino.net/etusivu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Mediakasvatusseura: </a:t>
            </a:r>
            <a:r>
              <a:rPr lang="fi-FI" sz="1600" b="1" dirty="0">
                <a:latin typeface="Gill Sans MT" panose="020B0502020104020203" pitchFamily="34" charset="77"/>
                <a:hlinkClick r:id="rId8"/>
              </a:rPr>
              <a:t>https://mediakasvatus.fi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Kotimainen taidehistoria: </a:t>
            </a:r>
            <a:r>
              <a:rPr lang="fi-FI" sz="1600" b="1" dirty="0">
                <a:latin typeface="Gill Sans MT" panose="020B0502020104020203" pitchFamily="34" charset="77"/>
                <a:hlinkClick r:id="rId9"/>
              </a:rPr>
              <a:t>https://www.kansallisgalleria.fi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Elliot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W.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Eisner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;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Arts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and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Creation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of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Mind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2004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Martikainen</a:t>
            </a:r>
            <a:r>
              <a:rPr lang="fi-FI" sz="1600" dirty="0">
                <a:latin typeface="Gill Sans MT" panose="020B0502020104020203" pitchFamily="34" charset="77"/>
              </a:rPr>
              <a:t>, Annukka ; </a:t>
            </a:r>
            <a:r>
              <a:rPr lang="fi-FI" sz="1600" b="1" dirty="0">
                <a:latin typeface="Gill Sans MT" panose="020B0502020104020203" pitchFamily="34" charset="77"/>
              </a:rPr>
              <a:t>Nikkola</a:t>
            </a:r>
            <a:r>
              <a:rPr lang="fi-FI" sz="1600" dirty="0">
                <a:latin typeface="Gill Sans MT" panose="020B0502020104020203" pitchFamily="34" charset="77"/>
              </a:rPr>
              <a:t>, Tiina, 1970- ; </a:t>
            </a:r>
            <a:r>
              <a:rPr lang="fi-FI" sz="1600" b="1" dirty="0">
                <a:latin typeface="Gill Sans MT" panose="020B0502020104020203" pitchFamily="34" charset="77"/>
              </a:rPr>
              <a:t>Lokka</a:t>
            </a:r>
            <a:r>
              <a:rPr lang="fi-FI" sz="1600" dirty="0">
                <a:latin typeface="Gill Sans MT" panose="020B0502020104020203" pitchFamily="34" charset="77"/>
              </a:rPr>
              <a:t>, Antti. Julkaisussa: Toinen tapa käydä koulua : kokemuksen, kielen ja tiedon suhde oppimisessa, Vastapaino 2013</a:t>
            </a:r>
          </a:p>
          <a:p>
            <a:r>
              <a:rPr lang="fi-FI" sz="1600" dirty="0" err="1">
                <a:latin typeface="Gill Sans MT" panose="020B0502020104020203" pitchFamily="34" charset="77"/>
              </a:rPr>
              <a:t>Conversations</a:t>
            </a:r>
            <a:r>
              <a:rPr lang="fi-FI" sz="1600" dirty="0">
                <a:latin typeface="Gill Sans MT" panose="020B0502020104020203" pitchFamily="34" charset="77"/>
              </a:rPr>
              <a:t> on </a:t>
            </a:r>
            <a:r>
              <a:rPr lang="fi-FI" sz="1600" dirty="0" err="1">
                <a:latin typeface="Gill Sans MT" panose="020B0502020104020203" pitchFamily="34" charset="77"/>
              </a:rPr>
              <a:t>Finnish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art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education</a:t>
            </a:r>
            <a:r>
              <a:rPr lang="fi-FI" sz="1600" dirty="0">
                <a:latin typeface="Gill Sans MT" panose="020B0502020104020203" pitchFamily="34" charset="77"/>
              </a:rPr>
              <a:t>, Mira </a:t>
            </a:r>
            <a:r>
              <a:rPr lang="fi-FI" sz="1600" b="1" dirty="0">
                <a:latin typeface="Gill Sans MT" panose="020B0502020104020203" pitchFamily="34" charset="77"/>
              </a:rPr>
              <a:t>Kallio</a:t>
            </a:r>
            <a:r>
              <a:rPr lang="fi-FI" sz="1600" dirty="0">
                <a:latin typeface="Gill Sans MT" panose="020B0502020104020203" pitchFamily="34" charset="77"/>
              </a:rPr>
              <a:t>-</a:t>
            </a:r>
            <a:r>
              <a:rPr lang="fi-FI" sz="1600" b="1" dirty="0">
                <a:latin typeface="Gill Sans MT" panose="020B0502020104020203" pitchFamily="34" charset="77"/>
              </a:rPr>
              <a:t>Tavin</a:t>
            </a:r>
            <a:r>
              <a:rPr lang="fi-FI" sz="1600" dirty="0">
                <a:latin typeface="Gill Sans MT" panose="020B0502020104020203" pitchFamily="34" charset="77"/>
              </a:rPr>
              <a:t> ; Jouko </a:t>
            </a:r>
            <a:r>
              <a:rPr lang="fi-FI" sz="1600" b="1" dirty="0">
                <a:latin typeface="Gill Sans MT" panose="020B0502020104020203" pitchFamily="34" charset="77"/>
              </a:rPr>
              <a:t>Pullinen</a:t>
            </a:r>
            <a:r>
              <a:rPr lang="fi-FI" sz="1600" dirty="0">
                <a:latin typeface="Gill Sans MT" panose="020B0502020104020203" pitchFamily="34" charset="77"/>
              </a:rPr>
              <a:t> (toim.) , Aalto-yliopiston taiteiden ja suunnittelun korkeakoulu, Aalto </a:t>
            </a:r>
            <a:r>
              <a:rPr lang="fi-FI" sz="1600" dirty="0" err="1">
                <a:latin typeface="Gill Sans MT" panose="020B0502020104020203" pitchFamily="34" charset="77"/>
              </a:rPr>
              <a:t>Arts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Books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700" dirty="0">
                <a:latin typeface="Gill Sans MT" panose="020B0502020104020203" pitchFamily="34" charset="77"/>
              </a:rPr>
              <a:t>Visuaalisen kulttuurin monilukukirja, </a:t>
            </a:r>
            <a:r>
              <a:rPr lang="fi-FI" sz="1700" b="1" dirty="0">
                <a:latin typeface="Gill Sans MT" panose="020B0502020104020203" pitchFamily="34" charset="77"/>
              </a:rPr>
              <a:t>Marjo Räsänen</a:t>
            </a:r>
            <a:r>
              <a:rPr lang="fi-FI" sz="1700" dirty="0">
                <a:latin typeface="Gill Sans MT" panose="020B0502020104020203" pitchFamily="34" charset="77"/>
              </a:rPr>
              <a:t>, Aalto-yliopiston taiteiden ja suunnittelun korkeakoulu, Aalto </a:t>
            </a:r>
            <a:r>
              <a:rPr lang="fi-FI" sz="1700" dirty="0" err="1">
                <a:latin typeface="Gill Sans MT" panose="020B0502020104020203" pitchFamily="34" charset="77"/>
              </a:rPr>
              <a:t>Arts</a:t>
            </a:r>
            <a:r>
              <a:rPr lang="fi-FI" sz="1700" dirty="0">
                <a:latin typeface="Gill Sans MT" panose="020B0502020104020203" pitchFamily="34" charset="77"/>
              </a:rPr>
              <a:t> </a:t>
            </a:r>
            <a:r>
              <a:rPr lang="fi-FI" sz="1700" dirty="0" err="1">
                <a:latin typeface="Gill Sans MT" panose="020B0502020104020203" pitchFamily="34" charset="77"/>
              </a:rPr>
              <a:t>Books</a:t>
            </a:r>
            <a:r>
              <a:rPr lang="fi-FI" sz="1700" dirty="0">
                <a:latin typeface="Gill Sans MT" panose="020B0502020104020203" pitchFamily="34" charset="77"/>
              </a:rPr>
              <a:t> | </a:t>
            </a:r>
            <a:r>
              <a:rPr lang="fi-FI" sz="1700" dirty="0" err="1">
                <a:latin typeface="Gill Sans MT" panose="020B0502020104020203" pitchFamily="34" charset="77"/>
              </a:rPr>
              <a:t>Booky.fi</a:t>
            </a:r>
            <a:endParaRPr lang="fi-FI" sz="1700" b="1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endParaRPr lang="fi-FI" sz="1600" b="1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998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Impact" charset="0"/>
              </a:rPr>
              <a:t>ILTAPÄIVÄN OHJELMA                                                            </a:t>
            </a:r>
            <a:r>
              <a:rPr lang="fi-FI" sz="4900" baseline="30000" noProof="1">
                <a:solidFill>
                  <a:srgbClr val="660066"/>
                </a:solidFill>
                <a:latin typeface="Impact" charset="0"/>
                <a:cs typeface="Century Gothic" charset="0"/>
              </a:rPr>
              <a:t>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</a:t>
            </a:r>
            <a:r>
              <a:rPr lang="fi-FI" altLang="fi-FI" sz="40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Tilannekatsaus ryhmittäin </a:t>
            </a:r>
          </a:p>
          <a:p>
            <a:pPr marL="0" indent="0">
              <a:buFontTx/>
              <a:buChar char="-"/>
            </a:pPr>
            <a:r>
              <a:rPr lang="fi-FI" altLang="fi-FI" sz="40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Kuvallinen lämmittelytehtävä ja kuvataiteen    näkökulma</a:t>
            </a:r>
          </a:p>
          <a:p>
            <a:pPr marL="0" indent="0">
              <a:buFontTx/>
              <a:buChar char="-"/>
            </a:pPr>
            <a:r>
              <a:rPr lang="fi-FI" altLang="fi-FI" sz="40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Toimintapäivän suunnittelua ryhmissä</a:t>
            </a:r>
          </a:p>
          <a:p>
            <a:pPr marL="0" indent="0">
              <a:buFontTx/>
              <a:buChar char="-"/>
            </a:pPr>
            <a:r>
              <a:rPr lang="fi-FI" altLang="fi-FI" sz="40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Tehtävät seuraavalle kerralle</a:t>
            </a: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-261256"/>
            <a:ext cx="10183583" cy="1918748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4C39A0"/>
                </a:solidFill>
                <a:latin typeface="Impact" panose="020B0806030902050204" pitchFamily="34" charset="0"/>
              </a:rPr>
              <a:t>TAITEELLE OMINAINEN TYÖSKENTELY</a:t>
            </a:r>
            <a:endParaRPr lang="en-US" sz="4000" dirty="0">
              <a:solidFill>
                <a:srgbClr val="4C39A0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31376"/>
            <a:ext cx="10972800" cy="5270479"/>
          </a:xfrm>
        </p:spPr>
        <p:txBody>
          <a:bodyPr>
            <a:normAutofit/>
          </a:bodyPr>
          <a:lstStyle/>
          <a:p>
            <a:pPr lvl="0"/>
            <a:endParaRPr lang="fi-FI" dirty="0">
              <a:latin typeface="Gill Sans MT" panose="020B0502020104020203" pitchFamily="34" charset="77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Tutkiva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ilmiökeskeinen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työskentely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Kokonaisvaltainen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tiedonkäsitys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Yksilöllinen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yhteisöllinen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luonne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Itseilmaisun</a:t>
            </a:r>
            <a:r>
              <a:rPr lang="en-US" dirty="0">
                <a:latin typeface="Century Gothic" panose="020B0502020202020204" pitchFamily="34" charset="0"/>
              </a:rPr>
              <a:t> ja –</a:t>
            </a:r>
            <a:r>
              <a:rPr lang="en-US" dirty="0" err="1">
                <a:latin typeface="Century Gothic" panose="020B0502020202020204" pitchFamily="34" charset="0"/>
              </a:rPr>
              <a:t>tuntemuksen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väline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Prosessi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lopputulos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yhtä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tärkeitä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Sallii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tukee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yllättäviä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ratkaisuja</a:t>
            </a:r>
            <a:r>
              <a:rPr lang="en-US" dirty="0">
                <a:latin typeface="Century Gothic" panose="020B0502020202020204" pitchFamily="34" charset="0"/>
              </a:rPr>
              <a:t> + </a:t>
            </a:r>
            <a:r>
              <a:rPr lang="en-US" dirty="0" err="1">
                <a:latin typeface="Century Gothic" panose="020B0502020202020204" pitchFamily="34" charset="0"/>
              </a:rPr>
              <a:t>luovuutta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Kokeilun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ilmapiiri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C3BF74A-208D-4140-AF8D-6E0D995D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20" y="-130629"/>
            <a:ext cx="12396724" cy="67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CAACEB-6024-F44E-88B2-FC732ECB6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34751" cy="7201930"/>
          </a:xfrm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80795B26-E9DB-F04D-9FCF-11E03ECC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endParaRPr lang="en-US" altLang="fi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6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25.3.2022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2732888" y="-1577360"/>
            <a:ext cx="12890537" cy="6027688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D7513CB5-1922-E643-A606-AEA11E271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6170103" cy="6411638"/>
          </a:xfr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>
                <a:latin typeface="Century Gothic" panose="020B0502020202020204" pitchFamily="34" charset="0"/>
                <a:ea typeface="Osaka" charset="-128"/>
              </a:rPr>
              <a:t>Monitaiteisuus </a:t>
            </a: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ja kuvataiteen rooli </a:t>
            </a:r>
            <a:r>
              <a:rPr lang="fi-FI" altLang="fi-FI" sz="1900" dirty="0" err="1">
                <a:latin typeface="Century Gothic" panose="020B0502020202020204" pitchFamily="34" charset="0"/>
                <a:ea typeface="Osaka" charset="-128"/>
              </a:rPr>
              <a:t>MOKissa</a:t>
            </a: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85" y="0"/>
            <a:ext cx="7356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17411" name="Kuva 2">
            <a:extLst>
              <a:ext uri="{FF2B5EF4-FFF2-40B4-BE49-F238E27FC236}">
                <a16:creationId xmlns:a16="http://schemas.microsoft.com/office/drawing/2014/main" id="{071391BF-623A-EB44-94E3-C43162FD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7" y="1097733"/>
            <a:ext cx="3400425" cy="50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2D8E477-AA19-0E4F-9E8C-B6C259F25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5889"/>
            <a:ext cx="8077200" cy="936625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       </a:t>
            </a:r>
            <a:r>
              <a:rPr lang="fi-FI" altLang="fi-FI" dirty="0">
                <a:solidFill>
                  <a:srgbClr val="08306D"/>
                </a:solidFill>
                <a:latin typeface="Impact" panose="020B0806030902050204" pitchFamily="34" charset="0"/>
              </a:rPr>
              <a:t>MEDIAESITYSTEN VASTALUENTA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1717638-8340-C44F-A31A-714DC0A188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407" y="981076"/>
            <a:ext cx="9815593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Huomio kuvan vastaanottajassa katsoja luo sisällön  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oma </a:t>
            </a:r>
            <a:r>
              <a:rPr lang="fi-FI" altLang="fi-FI" sz="2000" dirty="0">
                <a:latin typeface="Century Gothic" panose="020B0502020202020204" pitchFamily="34" charset="0"/>
              </a:rPr>
              <a:t>kiinnostus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ja-JP" sz="2000" dirty="0">
                <a:latin typeface="Century Gothic" panose="020B0502020202020204" pitchFamily="34" charset="0"/>
              </a:rPr>
              <a:t>Yleisö, mediakäytöt, katsojatutkimukset. </a:t>
            </a:r>
            <a:r>
              <a:rPr lang="fi-FI" altLang="fi-FI" sz="2000" dirty="0">
                <a:latin typeface="Century Gothic" panose="020B0502020202020204" pitchFamily="34" charset="0"/>
              </a:rPr>
              <a:t>Kuvan rakenteet ja merkitykset kuten ikä, sukupuoli, etnisyys.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				     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Terhi Sammalmaa; Kandityö 2008 </a:t>
            </a:r>
            <a:r>
              <a:rPr lang="fi-FI" altLang="fi-FI" sz="1200" dirty="0" err="1">
                <a:latin typeface="Gill Sans MT" panose="020B0502020104020203" pitchFamily="34" charset="77"/>
              </a:rPr>
              <a:t>Virt</a:t>
            </a:r>
            <a:r>
              <a:rPr lang="fi-FI" altLang="fi-FI" sz="1200" dirty="0">
                <a:latin typeface="Gill Sans MT" panose="020B0502020104020203" pitchFamily="34" charset="77"/>
              </a:rPr>
              <a:t>@ / Aalto -yliopisto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AC9C4DBB-8F16-C546-8A90-68011237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26" r="-86526"/>
          <a:stretch>
            <a:fillRect/>
          </a:stretch>
        </p:blipFill>
        <p:spPr bwMode="auto">
          <a:xfrm>
            <a:off x="-1702225" y="1917701"/>
            <a:ext cx="81946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903C0CE5-5DB4-AB48-8CBF-9A88A6387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2587" r="19501" b="19724"/>
          <a:stretch/>
        </p:blipFill>
        <p:spPr bwMode="auto">
          <a:xfrm>
            <a:off x="3986271" y="4319427"/>
            <a:ext cx="3547863" cy="19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74BC02-0A84-4C42-A779-C3134317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511" y="1908646"/>
            <a:ext cx="3537267" cy="19781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C01C0AC-2588-6A47-862C-00AAD8227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06" y="1917700"/>
            <a:ext cx="4551852" cy="43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4519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531</Words>
  <Application>Microsoft Macintosh PowerPoint</Application>
  <PresentationFormat>Laajakuva</PresentationFormat>
  <Paragraphs>135</Paragraphs>
  <Slides>14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Kuvataide monilukutaito POMM1120  </vt:lpstr>
      <vt:lpstr>                          ILTAPÄIVÄN OHJELMA                                                                                           Antti Lokka    </vt:lpstr>
      <vt:lpstr>TAITEELLE OMINAINEN TYÖSKENTELY</vt:lpstr>
      <vt:lpstr>PowerPoint-esitys</vt:lpstr>
      <vt:lpstr>PowerPoint-esitys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       MEDIAESITYSTEN VASTALUENTA</vt:lpstr>
      <vt:lpstr>PowerPoint-esitys</vt:lpstr>
      <vt:lpstr>   </vt:lpstr>
      <vt:lpstr>LÄMMITTELYTEHTÄVÄ KELIPAINOTTEINEN TAIDEMEEMI – tehdään  25.3.  demolla</vt:lpstr>
      <vt:lpstr>Lähteet, lisätietoa ja linkkejä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Microsoft Office User</cp:lastModifiedBy>
  <cp:revision>77</cp:revision>
  <dcterms:created xsi:type="dcterms:W3CDTF">2020-04-15T06:25:21Z</dcterms:created>
  <dcterms:modified xsi:type="dcterms:W3CDTF">2022-03-25T07:25:20Z</dcterms:modified>
  <cp:category/>
</cp:coreProperties>
</file>