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7" r:id="rId2"/>
    <p:sldId id="280" r:id="rId3"/>
    <p:sldId id="286" r:id="rId4"/>
    <p:sldId id="283" r:id="rId5"/>
    <p:sldId id="284" r:id="rId6"/>
    <p:sldId id="285" r:id="rId7"/>
  </p:sldIdLst>
  <p:sldSz cx="12188825" cy="6858000"/>
  <p:notesSz cx="6742113" cy="9872663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1008">
          <p15:clr>
            <a:srgbClr val="A4A3A4"/>
          </p15:clr>
        </p15:guide>
        <p15:guide id="3" orient="horz" pos="3792">
          <p15:clr>
            <a:srgbClr val="A4A3A4"/>
          </p15:clr>
        </p15:guide>
        <p15:guide id="4" orient="horz" pos="1152">
          <p15:clr>
            <a:srgbClr val="A4A3A4"/>
          </p15:clr>
        </p15:guide>
        <p15:guide id="5" orient="horz" pos="3360">
          <p15:clr>
            <a:srgbClr val="A4A3A4"/>
          </p15:clr>
        </p15:guide>
        <p15:guide id="6" orient="horz" pos="3072">
          <p15:clr>
            <a:srgbClr val="A4A3A4"/>
          </p15:clr>
        </p15:guide>
        <p15:guide id="7" orient="horz" pos="864">
          <p15:clr>
            <a:srgbClr val="A4A3A4"/>
          </p15:clr>
        </p15:guide>
        <p15:guide id="8" orient="horz" pos="528">
          <p15:clr>
            <a:srgbClr val="A4A3A4"/>
          </p15:clr>
        </p15:guide>
        <p15:guide id="9" orient="horz" pos="2784">
          <p15:clr>
            <a:srgbClr val="A4A3A4"/>
          </p15:clr>
        </p15:guide>
        <p15:guide id="10" pos="3839">
          <p15:clr>
            <a:srgbClr val="A4A3A4"/>
          </p15:clr>
        </p15:guide>
        <p15:guide id="11" pos="959">
          <p15:clr>
            <a:srgbClr val="A4A3A4"/>
          </p15:clr>
        </p15:guide>
        <p15:guide id="12" pos="7007">
          <p15:clr>
            <a:srgbClr val="A4A3A4"/>
          </p15:clr>
        </p15:guide>
        <p15:guide id="13" pos="6719">
          <p15:clr>
            <a:srgbClr val="A4A3A4"/>
          </p15:clr>
        </p15:guide>
        <p15:guide id="14" pos="6143">
          <p15:clr>
            <a:srgbClr val="A4A3A4"/>
          </p15:clr>
        </p15:guide>
        <p15:guide id="15" pos="3983">
          <p15:clr>
            <a:srgbClr val="A4A3A4"/>
          </p15:clr>
        </p15:guide>
        <p15:guide id="16" pos="527">
          <p15:clr>
            <a:srgbClr val="A4A3A4"/>
          </p15:clr>
        </p15:guide>
        <p15:guide id="17" pos="71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10" userDrawn="1">
          <p15:clr>
            <a:srgbClr val="A4A3A4"/>
          </p15:clr>
        </p15:guide>
        <p15:guide id="4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67" d="100"/>
          <a:sy n="67" d="100"/>
        </p:scale>
        <p:origin x="604" y="44"/>
      </p:cViewPr>
      <p:guideLst>
        <p:guide orient="horz" pos="2160"/>
        <p:guide orient="horz" pos="1008"/>
        <p:guide orient="horz" pos="3792"/>
        <p:guide orient="horz" pos="1152"/>
        <p:guide orient="horz" pos="3360"/>
        <p:guide orient="horz" pos="3072"/>
        <p:guide orient="horz" pos="864"/>
        <p:guide orient="horz" pos="528"/>
        <p:guide orient="horz" pos="2784"/>
        <p:guide pos="3839"/>
        <p:guide pos="959"/>
        <p:guide pos="7007"/>
        <p:guide pos="6719"/>
        <p:guide pos="6143"/>
        <p:guide pos="3983"/>
        <p:guide pos="527"/>
        <p:guide pos="715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072" y="66"/>
      </p:cViewPr>
      <p:guideLst>
        <p:guide orient="horz" pos="2880"/>
        <p:guide pos="2160"/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1906B70-66CB-4A64-915E-E4F555C754FC}" type="datetime1">
              <a:rPr lang="fi-FI" smtClean="0"/>
              <a:t>11.9.2024</a:t>
            </a:fld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7C119DBA-4540-49B3-8FA9-6259387ECF9E}" type="slidenum">
              <a:rPr lang="fi-FI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876198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8971" y="2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1CD8C92-813F-44B2-BA9D-3A9A9107EC73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83363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i-FI" noProof="0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8971" y="9377318"/>
            <a:ext cx="2921582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E3B36274-F2B9-4C45-BBB4-0EDF4CD651A7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4768858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E3B36274-F2B9-4C45-BBB4-0EDF4CD651A7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5023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2413" y="1371600"/>
            <a:ext cx="9144000" cy="3505200"/>
          </a:xfrm>
        </p:spPr>
        <p:txBody>
          <a:bodyPr rtlCol="0">
            <a:noAutofit/>
          </a:bodyPr>
          <a:lstStyle>
            <a:lvl1pPr>
              <a:defRPr sz="720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2413" y="4953000"/>
            <a:ext cx="8229600" cy="10668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i-FI" noProof="0"/>
              <a:t>Muokkaa alaotsikon perustyyliä napsautt.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34B2022-DA12-4042-9A0B-6D7DA8B01BAA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5686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untainen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538D62-8991-4AFA-BF09-4AE7170D127E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8422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untainen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9752012" y="533400"/>
            <a:ext cx="1371600" cy="5592764"/>
          </a:xfrm>
        </p:spPr>
        <p:txBody>
          <a:bodyPr vert="eaVert"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Pystysuuntaisen tekstin paikkamerkki 2"/>
          <p:cNvSpPr>
            <a:spLocks noGrp="1"/>
          </p:cNvSpPr>
          <p:nvPr>
            <p:ph type="body" orient="vert" idx="1"/>
          </p:nvPr>
        </p:nvSpPr>
        <p:spPr>
          <a:xfrm>
            <a:off x="1522411" y="533400"/>
            <a:ext cx="8077201" cy="5592764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C30FDA4-602B-4820-85A9-9C0CF11994A9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501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Leipätekstin taso yksi</a:t>
            </a:r>
          </a:p>
          <a:p>
            <a:pPr lvl="1"/>
            <a:r>
              <a:t>Leipätekstin taso kaksi</a:t>
            </a:r>
          </a:p>
          <a:p>
            <a:pPr lvl="2"/>
            <a:r>
              <a:t>Leipätekstin taso kolme</a:t>
            </a:r>
          </a:p>
          <a:p>
            <a:pPr lvl="3"/>
            <a:r>
              <a:t>Leipätekstin taso neljä</a:t>
            </a:r>
          </a:p>
          <a:p>
            <a:pPr lvl="4"/>
            <a:r>
              <a:t>Leipätekstin taso viisi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Otsikkoteksti</a:t>
            </a:r>
          </a:p>
        </p:txBody>
      </p:sp>
    </p:spTree>
    <p:extLst>
      <p:ext uri="{BB962C8B-B14F-4D97-AF65-F5344CB8AC3E}">
        <p14:creationId xmlns:p14="http://schemas.microsoft.com/office/powerpoint/2010/main" val="35888289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 baseline="0"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395DD13-E057-4098-800D-6B171A57BD9B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299455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otsikk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2514601"/>
            <a:ext cx="9144000" cy="2819400"/>
          </a:xfrm>
        </p:spPr>
        <p:txBody>
          <a:bodyPr rtlCol="0" anchor="b">
            <a:noAutofit/>
          </a:bodyPr>
          <a:lstStyle>
            <a:lvl1pPr algn="l">
              <a:defRPr sz="6600" b="0" i="0" cap="none" baseline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3" y="990600"/>
            <a:ext cx="8229600" cy="1143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3C4D9C-B1A2-4ADF-8876-59A66674668F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069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1522414" y="1828800"/>
            <a:ext cx="4645152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475412" y="1828800"/>
            <a:ext cx="46482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6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5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3B7240-BEF8-4E17-A71F-074AC2A3604B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576970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522414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 baseline="0"/>
            </a:lvl6pPr>
            <a:lvl7pPr>
              <a:defRPr sz="1400" baseline="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478462" y="1828800"/>
            <a:ext cx="4645152" cy="762000"/>
          </a:xfrm>
        </p:spPr>
        <p:txBody>
          <a:bodyPr rtlCol="0" anchor="ctr"/>
          <a:lstStyle>
            <a:lvl1pPr marL="0" indent="0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478462" y="2667000"/>
            <a:ext cx="4645152" cy="3352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8" name="Alatunnisteen paikkamerkki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7" name="Päivämäärän paikkamerkki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0CB3C4C-2650-4B65-BC64-18EEF7AEC640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50123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3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8E4D93-6BEA-4BF9-852E-EC516B848194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45570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2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E3266A-7567-46F5-B9A7-71B63993C02C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95201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Sisällön paikkamerkki 3"/>
          <p:cNvSpPr>
            <a:spLocks noGrp="1"/>
          </p:cNvSpPr>
          <p:nvPr>
            <p:ph idx="1"/>
          </p:nvPr>
        </p:nvSpPr>
        <p:spPr>
          <a:xfrm>
            <a:off x="5180012" y="838200"/>
            <a:ext cx="6172201" cy="51816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fi-FI" noProof="0"/>
              <a:t>Muokkaa tekstin perustyylejä</a:t>
            </a:r>
          </a:p>
          <a:p>
            <a:pPr lvl="1" rtl="0"/>
            <a:r>
              <a:rPr lang="fi-FI" noProof="0"/>
              <a:t>toinen taso</a:t>
            </a:r>
          </a:p>
          <a:p>
            <a:pPr lvl="2" rtl="0"/>
            <a:r>
              <a:rPr lang="fi-FI" noProof="0"/>
              <a:t>kolmas taso</a:t>
            </a:r>
          </a:p>
          <a:p>
            <a:pPr lvl="3" rtl="0"/>
            <a:r>
              <a:rPr lang="fi-FI" noProof="0"/>
              <a:t>neljäs taso</a:t>
            </a:r>
          </a:p>
          <a:p>
            <a:pPr lvl="4" rtl="0"/>
            <a:r>
              <a:rPr lang="fi-FI" noProof="0"/>
              <a:t>viides taso</a:t>
            </a:r>
            <a:endParaRPr lang="fi-FI" noProof="0" dirty="0"/>
          </a:p>
        </p:txBody>
      </p:sp>
      <p:sp>
        <p:nvSpPr>
          <p:cNvPr id="9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fi-FI" noProof="0" dirty="0"/>
          </a:p>
        </p:txBody>
      </p:sp>
      <p:sp>
        <p:nvSpPr>
          <p:cNvPr id="8" name="Päivämäärän paikkamerkki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EC5461-7D07-4A1B-AD8D-93D8281B218B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10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5137D0E-4A4F-4307-8994-C1891D747D59}" type="slidenum">
              <a:rPr lang="fi-FI" noProof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018280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 ja kuvatekst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6613" y="2590800"/>
            <a:ext cx="3276599" cy="1924050"/>
          </a:xfrm>
        </p:spPr>
        <p:txBody>
          <a:bodyPr rtlCol="0" anchor="b">
            <a:normAutofit/>
          </a:bodyPr>
          <a:lstStyle>
            <a:lvl1pPr algn="l">
              <a:defRPr sz="3200" b="0"/>
            </a:lvl1pPr>
          </a:lstStyle>
          <a:p>
            <a:pPr rtl="0"/>
            <a:r>
              <a:rPr lang="fi-FI" noProof="0"/>
              <a:t>Muokkaa perustyyl. napsautt.</a:t>
            </a:r>
            <a:endParaRPr lang="fi-FI" noProof="0" dirty="0"/>
          </a:p>
        </p:txBody>
      </p:sp>
      <p:sp>
        <p:nvSpPr>
          <p:cNvPr id="4" name="Tekstin paikkamerkki 2"/>
          <p:cNvSpPr>
            <a:spLocks noGrp="1"/>
          </p:cNvSpPr>
          <p:nvPr>
            <p:ph type="body" sz="half" idx="2"/>
          </p:nvPr>
        </p:nvSpPr>
        <p:spPr>
          <a:xfrm>
            <a:off x="836613" y="4648200"/>
            <a:ext cx="3276599" cy="1371600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fi-FI" noProof="0"/>
              <a:t>Muokkaa tekstin perustyylejä</a:t>
            </a:r>
          </a:p>
        </p:txBody>
      </p:sp>
      <p:sp>
        <p:nvSpPr>
          <p:cNvPr id="3" name="Kuvan paikkamerkki 3"/>
          <p:cNvSpPr>
            <a:spLocks noGrp="1"/>
          </p:cNvSpPr>
          <p:nvPr>
            <p:ph type="pic" idx="1"/>
          </p:nvPr>
        </p:nvSpPr>
        <p:spPr>
          <a:xfrm>
            <a:off x="5484812" y="836610"/>
            <a:ext cx="5867401" cy="5183190"/>
          </a:xfrm>
          <a:solidFill>
            <a:schemeClr val="bg2"/>
          </a:solidFill>
        </p:spPr>
        <p:txBody>
          <a:bodyPr tIns="914400"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i-FI" noProof="0"/>
              <a:t>Lisää kuva napsauttamalla kuvaketta</a:t>
            </a:r>
            <a:endParaRPr lang="fi-FI" noProof="0" dirty="0"/>
          </a:p>
        </p:txBody>
      </p:sp>
      <p:pic>
        <p:nvPicPr>
          <p:cNvPr id="9" name="Kuva 4" descr="Tyhjä paikkamerkki kuvan lisäämistä varten. Napsauta paikkamerkkiä ja valitse kuva, jonka haluat lisätä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3812" y="458787"/>
            <a:ext cx="6626225" cy="5938837"/>
          </a:xfrm>
          <a:prstGeom prst="rect">
            <a:avLst/>
          </a:prstGeom>
          <a:noFill/>
          <a:ln>
            <a:noFill/>
          </a:ln>
          <a:effectLst>
            <a:outerShdw blurRad="292100" algn="ctr" rotWithShape="0">
              <a:prstClr val="black">
                <a:alpha val="36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4469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1522414" y="533400"/>
            <a:ext cx="96012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fi-FI" noProof="0" dirty="0"/>
              <a:t>Muokkaa otsikon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522414" y="1828800"/>
            <a:ext cx="96012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-FI" noProof="0" dirty="0"/>
              <a:t>Muokkaa tekstin perustyylejä napsauttamalla</a:t>
            </a:r>
          </a:p>
          <a:p>
            <a:pPr lvl="1" rtl="0"/>
            <a:r>
              <a:rPr lang="fi-FI" noProof="0" dirty="0"/>
              <a:t>Toinen taso</a:t>
            </a:r>
          </a:p>
          <a:p>
            <a:pPr lvl="2" rtl="0"/>
            <a:r>
              <a:rPr lang="fi-FI" noProof="0" dirty="0"/>
              <a:t>Kolmas taso</a:t>
            </a:r>
          </a:p>
          <a:p>
            <a:pPr lvl="3" rtl="0"/>
            <a:r>
              <a:rPr lang="fi-FI" noProof="0" dirty="0"/>
              <a:t>Neljäs taso</a:t>
            </a:r>
          </a:p>
          <a:p>
            <a:pPr lvl="4" rtl="0"/>
            <a:r>
              <a:rPr lang="fi-FI" noProof="0" dirty="0"/>
              <a:t>Viides taso</a:t>
            </a:r>
          </a:p>
          <a:p>
            <a:pPr lvl="5" rtl="0"/>
            <a:r>
              <a:rPr lang="fi-FI" noProof="0" dirty="0"/>
              <a:t>Kuudes taso</a:t>
            </a:r>
          </a:p>
          <a:p>
            <a:pPr lvl="6" rtl="0"/>
            <a:r>
              <a:rPr lang="fi-FI" noProof="0" dirty="0"/>
              <a:t>Seitsemäs taso</a:t>
            </a:r>
          </a:p>
          <a:p>
            <a:pPr lvl="7" rtl="0"/>
            <a:r>
              <a:rPr lang="fi-FI" noProof="0" dirty="0"/>
              <a:t>Kahdeksas taso</a:t>
            </a:r>
          </a:p>
          <a:p>
            <a:pPr lvl="8" rtl="0"/>
            <a:r>
              <a:rPr lang="fi-FI" noProof="0" dirty="0"/>
              <a:t>Yhdeksäs taso</a:t>
            </a:r>
          </a:p>
        </p:txBody>
      </p:sp>
      <p:sp>
        <p:nvSpPr>
          <p:cNvPr id="5" name="Alatunnisteen paikkamerkki 3"/>
          <p:cNvSpPr>
            <a:spLocks noGrp="1"/>
          </p:cNvSpPr>
          <p:nvPr>
            <p:ph type="ftr" sz="quarter" idx="3"/>
          </p:nvPr>
        </p:nvSpPr>
        <p:spPr>
          <a:xfrm>
            <a:off x="1517950" y="6172200"/>
            <a:ext cx="6862462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fi-FI" noProof="0" dirty="0"/>
          </a:p>
        </p:txBody>
      </p:sp>
      <p:sp>
        <p:nvSpPr>
          <p:cNvPr id="4" name="Päivämäärän paikkamerkki 4"/>
          <p:cNvSpPr>
            <a:spLocks noGrp="1"/>
          </p:cNvSpPr>
          <p:nvPr>
            <p:ph type="dt" sz="half" idx="2"/>
          </p:nvPr>
        </p:nvSpPr>
        <p:spPr>
          <a:xfrm>
            <a:off x="8609012" y="6172200"/>
            <a:ext cx="132005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6BE448F2-9198-4D8E-A518-6996084863F6}" type="datetime1">
              <a:rPr lang="fi-FI" noProof="0" smtClean="0"/>
              <a:t>11.9.2024</a:t>
            </a:fld>
            <a:endParaRPr lang="fi-FI" noProof="0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10133012" y="6172200"/>
            <a:ext cx="990601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E5137D0E-4A4F-4307-8994-C1891D747D59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2605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3838" algn="l" defTabSz="914400" rtl="0" eaLnBrk="1" latinLnBrk="0" hangingPunct="1">
        <a:lnSpc>
          <a:spcPct val="90000"/>
        </a:lnSpc>
        <a:spcBef>
          <a:spcPts val="8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41363" indent="-17145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67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08088" indent="-173038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44752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82496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57984" indent="-173736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4096" y="536579"/>
            <a:ext cx="4103498" cy="256896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837828" y="1501759"/>
            <a:ext cx="9144000" cy="3505200"/>
          </a:xfrm>
        </p:spPr>
        <p:txBody>
          <a:bodyPr rtlCol="0"/>
          <a:lstStyle/>
          <a:p>
            <a:pPr rtl="0"/>
            <a:br>
              <a:rPr lang="fi-FI" dirty="0">
                <a:latin typeface="Bernard MT Condensed" panose="02050806060905020404" pitchFamily="18" charset="0"/>
              </a:rPr>
            </a:br>
            <a:r>
              <a:rPr lang="fi-FI" sz="4000" dirty="0">
                <a:latin typeface="Bernard MT Condensed" panose="02050806060905020404" pitchFamily="18" charset="0"/>
              </a:rPr>
              <a:t>Johdanto </a:t>
            </a:r>
            <a:r>
              <a:rPr lang="fi-FI" sz="4000" b="1" dirty="0">
                <a:latin typeface="Bernard MT Condensed" panose="02050806060905020404" pitchFamily="18" charset="0"/>
              </a:rPr>
              <a:t>monialaisiin</a:t>
            </a:r>
            <a:r>
              <a:rPr lang="fi-FI" sz="4000" dirty="0">
                <a:latin typeface="Bernard MT Condensed" panose="02050806060905020404" pitchFamily="18" charset="0"/>
              </a:rPr>
              <a:t> opintoihin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485900" y="5486400"/>
            <a:ext cx="8229600" cy="750912"/>
          </a:xfrm>
        </p:spPr>
        <p:txBody>
          <a:bodyPr rtlCol="0"/>
          <a:lstStyle/>
          <a:p>
            <a:pPr rtl="0"/>
            <a:r>
              <a:rPr lang="fi-FI" dirty="0">
                <a:latin typeface="Bernard MT Condensed" panose="02050806060905020404" pitchFamily="18" charset="0"/>
              </a:rPr>
              <a:t>Syksy 2024 Kaili Kepler-Uotinen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10830">
            <a:off x="7131852" y="840736"/>
            <a:ext cx="4401763" cy="31683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86700" y="3787365"/>
            <a:ext cx="3213100" cy="22324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45656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804" y="620688"/>
            <a:ext cx="10873410" cy="6052515"/>
          </a:xfrm>
          <a:prstGeom prst="rect">
            <a:avLst/>
          </a:prstGeom>
        </p:spPr>
      </p:pic>
      <p:sp>
        <p:nvSpPr>
          <p:cNvPr id="139" name="Shape 139"/>
          <p:cNvSpPr>
            <a:spLocks noGrp="1"/>
          </p:cNvSpPr>
          <p:nvPr>
            <p:ph type="body" idx="1"/>
          </p:nvPr>
        </p:nvSpPr>
        <p:spPr>
          <a:xfrm>
            <a:off x="1019878" y="1543858"/>
            <a:ext cx="10259110" cy="4621448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dirty="0" err="1"/>
              <a:t>Kuvaa</a:t>
            </a:r>
            <a:r>
              <a:rPr dirty="0"/>
              <a:t> </a:t>
            </a:r>
            <a:r>
              <a:rPr dirty="0" err="1"/>
              <a:t>suhdettasi</a:t>
            </a:r>
            <a:r>
              <a:rPr dirty="0"/>
              <a:t> </a:t>
            </a:r>
            <a:r>
              <a:rPr dirty="0" err="1"/>
              <a:t>johonkin</a:t>
            </a:r>
            <a:r>
              <a:rPr dirty="0"/>
              <a:t> </a:t>
            </a:r>
            <a:r>
              <a:rPr dirty="0" err="1"/>
              <a:t>valitsemaasi</a:t>
            </a:r>
            <a:r>
              <a:rPr dirty="0"/>
              <a:t> </a:t>
            </a:r>
            <a:r>
              <a:rPr dirty="0" err="1"/>
              <a:t>oppiaineeseen</a:t>
            </a:r>
            <a:r>
              <a:rPr lang="fi-FI" dirty="0"/>
              <a:t> n</a:t>
            </a:r>
            <a:r>
              <a:rPr dirty="0" err="1"/>
              <a:t>opan</a:t>
            </a:r>
            <a:r>
              <a:rPr dirty="0"/>
              <a:t> </a:t>
            </a:r>
            <a:r>
              <a:rPr lang="fi-FI" dirty="0"/>
              <a:t>silmäluvun </a:t>
            </a:r>
            <a:r>
              <a:rPr dirty="0" err="1"/>
              <a:t>osoittaman</a:t>
            </a:r>
            <a:r>
              <a:rPr dirty="0"/>
              <a:t> </a:t>
            </a:r>
            <a:r>
              <a:rPr dirty="0" err="1"/>
              <a:t>näkökulman</a:t>
            </a:r>
            <a:r>
              <a:rPr dirty="0"/>
              <a:t> </a:t>
            </a:r>
            <a:r>
              <a:rPr dirty="0" err="1"/>
              <a:t>avulla</a:t>
            </a:r>
            <a:r>
              <a:rPr dirty="0"/>
              <a:t>:</a:t>
            </a:r>
          </a:p>
          <a:p>
            <a:pPr>
              <a:lnSpc>
                <a:spcPct val="90000"/>
              </a:lnSpc>
            </a:pPr>
            <a:r>
              <a:rPr lang="fi-FI" dirty="0"/>
              <a:t>ykkönen</a:t>
            </a:r>
            <a:r>
              <a:rPr dirty="0"/>
              <a:t> = Olen </a:t>
            </a:r>
            <a:r>
              <a:rPr dirty="0" err="1"/>
              <a:t>kuin</a:t>
            </a:r>
            <a:r>
              <a:rPr dirty="0"/>
              <a:t> kala </a:t>
            </a:r>
            <a:r>
              <a:rPr dirty="0" err="1"/>
              <a:t>vedessä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kakkonen</a:t>
            </a:r>
            <a:r>
              <a:rPr dirty="0"/>
              <a:t> = </a:t>
            </a:r>
            <a:r>
              <a:rPr dirty="0" err="1"/>
              <a:t>Minulle</a:t>
            </a:r>
            <a:r>
              <a:rPr dirty="0"/>
              <a:t> on </a:t>
            </a:r>
            <a:r>
              <a:rPr dirty="0" err="1"/>
              <a:t>tuottanut</a:t>
            </a:r>
            <a:r>
              <a:rPr dirty="0"/>
              <a:t> </a:t>
            </a:r>
            <a:r>
              <a:rPr dirty="0" err="1"/>
              <a:t>iloa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kolmonen</a:t>
            </a:r>
            <a:r>
              <a:rPr dirty="0"/>
              <a:t> = Olen </a:t>
            </a:r>
            <a:r>
              <a:rPr dirty="0" err="1"/>
              <a:t>päässyt</a:t>
            </a:r>
            <a:r>
              <a:rPr dirty="0"/>
              <a:t> </a:t>
            </a:r>
            <a:r>
              <a:rPr dirty="0" err="1"/>
              <a:t>kurkistamaan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nelonen</a:t>
            </a:r>
            <a:r>
              <a:rPr dirty="0"/>
              <a:t> = </a:t>
            </a:r>
            <a:r>
              <a:rPr dirty="0" err="1"/>
              <a:t>Jouduin</a:t>
            </a:r>
            <a:r>
              <a:rPr dirty="0"/>
              <a:t> </a:t>
            </a:r>
            <a:r>
              <a:rPr dirty="0" err="1"/>
              <a:t>pelastautumaan</a:t>
            </a:r>
            <a:r>
              <a:rPr dirty="0"/>
              <a:t>… / </a:t>
            </a:r>
            <a:r>
              <a:rPr dirty="0" err="1"/>
              <a:t>Kokemukseni</a:t>
            </a:r>
            <a:r>
              <a:rPr dirty="0"/>
              <a:t> x:stä </a:t>
            </a:r>
            <a:r>
              <a:rPr dirty="0" err="1"/>
              <a:t>oli</a:t>
            </a:r>
            <a:r>
              <a:rPr dirty="0"/>
              <a:t> </a:t>
            </a:r>
            <a:r>
              <a:rPr dirty="0" err="1"/>
              <a:t>kuin</a:t>
            </a:r>
            <a:r>
              <a:rPr dirty="0"/>
              <a:t> </a:t>
            </a:r>
            <a:r>
              <a:rPr dirty="0" err="1"/>
              <a:t>laskuvarjohyppy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vitonen</a:t>
            </a:r>
            <a:r>
              <a:rPr dirty="0"/>
              <a:t> = Olen </a:t>
            </a:r>
            <a:r>
              <a:rPr dirty="0" err="1"/>
              <a:t>joutunut</a:t>
            </a:r>
            <a:r>
              <a:rPr dirty="0"/>
              <a:t> </a:t>
            </a:r>
            <a:r>
              <a:rPr dirty="0" err="1"/>
              <a:t>näyttelemään</a:t>
            </a:r>
            <a:r>
              <a:rPr dirty="0"/>
              <a:t>…</a:t>
            </a:r>
          </a:p>
          <a:p>
            <a:pPr>
              <a:lnSpc>
                <a:spcPct val="90000"/>
              </a:lnSpc>
            </a:pPr>
            <a:r>
              <a:rPr lang="fi-FI" dirty="0"/>
              <a:t>kutonen</a:t>
            </a:r>
            <a:r>
              <a:rPr dirty="0"/>
              <a:t> = </a:t>
            </a:r>
            <a:r>
              <a:rPr dirty="0" err="1"/>
              <a:t>Suuntaa</a:t>
            </a:r>
            <a:r>
              <a:rPr dirty="0"/>
              <a:t> </a:t>
            </a:r>
            <a:r>
              <a:rPr dirty="0" err="1"/>
              <a:t>tarvitsen</a:t>
            </a:r>
            <a:r>
              <a:rPr dirty="0"/>
              <a:t>…</a:t>
            </a:r>
          </a:p>
        </p:txBody>
      </p:sp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xfrm>
            <a:off x="1019878" y="489607"/>
            <a:ext cx="10225136" cy="1054251"/>
          </a:xfrm>
          <a:prstGeom prst="rect">
            <a:avLst/>
          </a:prstGeom>
        </p:spPr>
        <p:txBody>
          <a:bodyPr>
            <a:normAutofit/>
          </a:bodyPr>
          <a:lstStyle>
            <a:lvl1pPr defTabSz="749808">
              <a:defRPr sz="3280"/>
            </a:lvl1pPr>
          </a:lstStyle>
          <a:p>
            <a:pPr>
              <a:defRPr sz="4428"/>
            </a:pPr>
            <a:r>
              <a:rPr dirty="0" err="1">
                <a:latin typeface="Bernard MT Condensed" panose="02050806060905020404" pitchFamily="18" charset="0"/>
              </a:rPr>
              <a:t>Virittäytymistä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tunnelmaan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nopan</a:t>
            </a:r>
            <a:r>
              <a:rPr dirty="0">
                <a:latin typeface="Bernard MT Condensed" panose="02050806060905020404" pitchFamily="18" charset="0"/>
              </a:rPr>
              <a:t> </a:t>
            </a:r>
            <a:r>
              <a:rPr dirty="0" err="1">
                <a:latin typeface="Bernard MT Condensed" panose="02050806060905020404" pitchFamily="18" charset="0"/>
              </a:rPr>
              <a:t>avulla</a:t>
            </a:r>
            <a:endParaRPr dirty="0"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14120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F6784E-1BA4-C5BE-70C1-1E0992227C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880829-DCD8-50AD-1841-4DE3707E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>
                <a:solidFill>
                  <a:schemeClr val="tx1">
                    <a:lumMod val="65000"/>
                    <a:lumOff val="35000"/>
                  </a:schemeClr>
                </a:solidFill>
                <a:highlight>
                  <a:srgbClr val="FFFF00"/>
                </a:highlight>
              </a:rPr>
              <a:t>TIIMIT</a:t>
            </a:r>
          </a:p>
        </p:txBody>
      </p:sp>
    </p:spTree>
    <p:extLst>
      <p:ext uri="{BB962C8B-B14F-4D97-AF65-F5344CB8AC3E}">
        <p14:creationId xmlns:p14="http://schemas.microsoft.com/office/powerpoint/2010/main" val="3834187664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fi-FI" b="1" dirty="0"/>
              <a:t>Demo 1. Oppiaineiden politiikka ja filosofia </a:t>
            </a:r>
            <a:br>
              <a:rPr lang="fi-FI" b="1" dirty="0"/>
            </a:br>
            <a:endParaRPr lang="fi-FI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b="1" dirty="0"/>
              <a:t>Tehtävä: </a:t>
            </a:r>
            <a:r>
              <a:rPr lang="fi-FI" sz="2400" dirty="0"/>
              <a:t>Muodostatte ryhmän, joka luo uuden koulun. Teidän ei tarvitse tukeutua nykykouluun, vaan voitte luoda sen sellaiseksi kuin haluatte ja kykenette perustelemaan.</a:t>
            </a:r>
          </a:p>
          <a:p>
            <a:pPr marL="0" indent="0">
              <a:spcBef>
                <a:spcPts val="930"/>
              </a:spcBef>
              <a:buNone/>
              <a:defRPr/>
            </a:pPr>
            <a:endParaRPr lang="fi-FI" sz="2400" dirty="0"/>
          </a:p>
          <a:p>
            <a:pPr marL="0" indent="0">
              <a:spcBef>
                <a:spcPts val="930"/>
              </a:spcBef>
              <a:buNone/>
              <a:defRPr/>
            </a:pPr>
            <a:r>
              <a:rPr lang="fi-FI" sz="2400" dirty="0"/>
              <a:t>Antakaa koululle viisi tavoitetta ja valitkaa viisi oppiainetta, joita koulussa opiskellaan. Oppiaineiden ei tarvitse olla niitä, joita on nykykoulussa, mutta nykyoppiaineitakin saa käyttää.  </a:t>
            </a:r>
            <a:endParaRPr lang="fi-FI" sz="2400" b="1" dirty="0"/>
          </a:p>
        </p:txBody>
      </p:sp>
    </p:spTree>
    <p:extLst>
      <p:ext uri="{BB962C8B-B14F-4D97-AF65-F5344CB8AC3E}">
        <p14:creationId xmlns:p14="http://schemas.microsoft.com/office/powerpoint/2010/main" val="1566580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600" b="1"/>
              <a:t>KESKUSTELU JA POHDINTA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1979612" y="2060576"/>
            <a:ext cx="8229600" cy="3959225"/>
          </a:xfrm>
        </p:spPr>
        <p:txBody>
          <a:bodyPr/>
          <a:lstStyle/>
          <a:p>
            <a:r>
              <a:rPr lang="fi-FI" altLang="fi-FI" sz="2800"/>
              <a:t>Kuinka vaikea oli pyrkiä luomaan uusi koulu?</a:t>
            </a:r>
          </a:p>
          <a:p>
            <a:r>
              <a:rPr lang="fi-FI" altLang="fi-FI" sz="2800"/>
              <a:t>Mihin valinnat perustuivat?</a:t>
            </a:r>
          </a:p>
          <a:p>
            <a:r>
              <a:rPr lang="fi-FI" altLang="fi-FI" sz="2800"/>
              <a:t>Millainen ihmiskäsitys oli valinnan taustalla?</a:t>
            </a:r>
          </a:p>
          <a:p>
            <a:r>
              <a:rPr lang="fi-FI" altLang="fi-FI" sz="2800"/>
              <a:t>Millaista oppimiskäsitystä luotu koulu edustaa?</a:t>
            </a:r>
          </a:p>
          <a:p>
            <a:r>
              <a:rPr lang="fi-FI" altLang="fi-FI" sz="2800"/>
              <a:t>Kenella on koulussa valta?</a:t>
            </a:r>
          </a:p>
          <a:p>
            <a:r>
              <a:rPr lang="fi-FI" altLang="fi-FI" sz="2800"/>
              <a:t>Kuinka uudistava lopputulos on?</a:t>
            </a:r>
          </a:p>
          <a:p>
            <a:endParaRPr lang="fi-FI" altLang="fi-FI" sz="2800"/>
          </a:p>
        </p:txBody>
      </p:sp>
    </p:spTree>
    <p:extLst>
      <p:ext uri="{BB962C8B-B14F-4D97-AF65-F5344CB8AC3E}">
        <p14:creationId xmlns:p14="http://schemas.microsoft.com/office/powerpoint/2010/main" val="368727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7B762-92C9-C17D-CEF4-42CC9E3D3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DDA65-70C9-C605-A1EC-AAABE392B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263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Watercolor_16x9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_10793106_TF02886637_TF02886637" id="{BF6216A0-600F-411A-9261-20213D67A3DC}" vid="{8FDD7FCF-3C70-4F5C-99BE-783AF52D8500}"/>
    </a:ext>
  </a:extLst>
</a:theme>
</file>

<file path=ppt/theme/theme2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Watercolor_16x9">
      <a:dk1>
        <a:sysClr val="windowText" lastClr="000000"/>
      </a:dk1>
      <a:lt1>
        <a:sysClr val="window" lastClr="FFFFFF"/>
      </a:lt1>
      <a:dk2>
        <a:srgbClr val="09AFA7"/>
      </a:dk2>
      <a:lt2>
        <a:srgbClr val="AEF1EA"/>
      </a:lt2>
      <a:accent1>
        <a:srgbClr val="08CAC1"/>
      </a:accent1>
      <a:accent2>
        <a:srgbClr val="76C714"/>
      </a:accent2>
      <a:accent3>
        <a:srgbClr val="0E70C2"/>
      </a:accent3>
      <a:accent4>
        <a:srgbClr val="259F39"/>
      </a:accent4>
      <a:accent5>
        <a:srgbClr val="C8C015"/>
      </a:accent5>
      <a:accent6>
        <a:srgbClr val="444FDC"/>
      </a:accent6>
      <a:hlink>
        <a:srgbClr val="76C714"/>
      </a:hlink>
      <a:folHlink>
        <a:srgbClr val="7F7F7F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Vesiväriesitys (laajakuva)</Template>
  <TotalTime>159</TotalTime>
  <Words>171</Words>
  <Application>Microsoft Office PowerPoint</Application>
  <PresentationFormat>Custom</PresentationFormat>
  <Paragraphs>23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Bernard MT Condensed</vt:lpstr>
      <vt:lpstr>Palatino Linotype</vt:lpstr>
      <vt:lpstr>Watercolor_16x9</vt:lpstr>
      <vt:lpstr> Johdanto monialaisiin opintoihin</vt:lpstr>
      <vt:lpstr>Virittäytymistä tunnelmaan nopan avulla</vt:lpstr>
      <vt:lpstr>TIIMIT</vt:lpstr>
      <vt:lpstr>Demo 1. Oppiaineiden politiikka ja filosofia  </vt:lpstr>
      <vt:lpstr>KESKUSTELU JA POHDINTA</vt:lpstr>
      <vt:lpstr>PowerPoint Presentation</vt:lpstr>
    </vt:vector>
  </TitlesOfParts>
  <Company>University Of Jyväskylä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POMM1100 Monialaisten opintojen loppuseminaari</dc:title>
  <dc:creator>Kainulainen, Johanna</dc:creator>
  <cp:lastModifiedBy>Kepler-Uotinen, Kaili</cp:lastModifiedBy>
  <cp:revision>19</cp:revision>
  <cp:lastPrinted>2019-09-18T08:26:52Z</cp:lastPrinted>
  <dcterms:created xsi:type="dcterms:W3CDTF">2017-11-09T16:06:43Z</dcterms:created>
  <dcterms:modified xsi:type="dcterms:W3CDTF">2024-09-11T14:28:16Z</dcterms:modified>
</cp:coreProperties>
</file>