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9"/>
  </p:notesMasterIdLst>
  <p:handoutMasterIdLst>
    <p:handoutMasterId r:id="rId20"/>
  </p:handoutMasterIdLst>
  <p:sldIdLst>
    <p:sldId id="257" r:id="rId2"/>
    <p:sldId id="273" r:id="rId3"/>
    <p:sldId id="269" r:id="rId4"/>
    <p:sldId id="275" r:id="rId5"/>
    <p:sldId id="278" r:id="rId6"/>
    <p:sldId id="387" r:id="rId7"/>
    <p:sldId id="388" r:id="rId8"/>
    <p:sldId id="258" r:id="rId9"/>
    <p:sldId id="389" r:id="rId10"/>
    <p:sldId id="280" r:id="rId11"/>
    <p:sldId id="262" r:id="rId12"/>
    <p:sldId id="263" r:id="rId13"/>
    <p:sldId id="274" r:id="rId14"/>
    <p:sldId id="276" r:id="rId15"/>
    <p:sldId id="390" r:id="rId16"/>
    <p:sldId id="277" r:id="rId17"/>
    <p:sldId id="279" r:id="rId18"/>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p:cViewPr varScale="1">
        <p:scale>
          <a:sx n="62" d="100"/>
          <a:sy n="62" d="100"/>
        </p:scale>
        <p:origin x="832" y="44"/>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sorterViewPr>
    <p:cViewPr>
      <p:scale>
        <a:sx n="100" d="100"/>
        <a:sy n="100" d="100"/>
      </p:scale>
      <p:origin x="0" y="-3224"/>
    </p:cViewPr>
  </p:sorterViewPr>
  <p:notesViewPr>
    <p:cSldViewPr>
      <p:cViewPr varScale="1">
        <p:scale>
          <a:sx n="84" d="100"/>
          <a:sy n="84" d="100"/>
        </p:scale>
        <p:origin x="100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4EDB73-78EC-438B-8D9D-617B1ED446A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516DB7C-4B77-491E-ADB6-E4FA9702640E}">
      <dgm:prSet/>
      <dgm:spPr/>
      <dgm:t>
        <a:bodyPr/>
        <a:lstStyle/>
        <a:p>
          <a:r>
            <a:rPr lang="en-US"/>
            <a:t>Mikä jäi mieleen?</a:t>
          </a:r>
        </a:p>
      </dgm:t>
    </dgm:pt>
    <dgm:pt modelId="{6ED17412-E9FD-4A0C-BD82-AA41BC3C9F4C}" type="parTrans" cxnId="{B1531B40-291E-4243-B6C6-15B1770F4689}">
      <dgm:prSet/>
      <dgm:spPr/>
      <dgm:t>
        <a:bodyPr/>
        <a:lstStyle/>
        <a:p>
          <a:endParaRPr lang="en-US"/>
        </a:p>
      </dgm:t>
    </dgm:pt>
    <dgm:pt modelId="{6F3488AB-69E9-4413-92AB-1105C0BB3D5D}" type="sibTrans" cxnId="{B1531B40-291E-4243-B6C6-15B1770F4689}">
      <dgm:prSet/>
      <dgm:spPr/>
      <dgm:t>
        <a:bodyPr/>
        <a:lstStyle/>
        <a:p>
          <a:endParaRPr lang="en-US"/>
        </a:p>
      </dgm:t>
    </dgm:pt>
    <dgm:pt modelId="{67ED9305-E93E-4D05-B109-7200BA32C073}">
      <dgm:prSet/>
      <dgm:spPr/>
      <dgm:t>
        <a:bodyPr/>
        <a:lstStyle/>
        <a:p>
          <a:r>
            <a:rPr lang="en-US"/>
            <a:t>Mikä mietitytti?</a:t>
          </a:r>
        </a:p>
      </dgm:t>
    </dgm:pt>
    <dgm:pt modelId="{E3397DCB-E693-46CD-A0CE-E9B18B754369}" type="parTrans" cxnId="{FCE52ACB-88BD-4478-9E7A-1D90CF5A074E}">
      <dgm:prSet/>
      <dgm:spPr/>
      <dgm:t>
        <a:bodyPr/>
        <a:lstStyle/>
        <a:p>
          <a:endParaRPr lang="en-US"/>
        </a:p>
      </dgm:t>
    </dgm:pt>
    <dgm:pt modelId="{0DE781A3-286E-46AE-847E-FCD578CDB4EB}" type="sibTrans" cxnId="{FCE52ACB-88BD-4478-9E7A-1D90CF5A074E}">
      <dgm:prSet/>
      <dgm:spPr/>
      <dgm:t>
        <a:bodyPr/>
        <a:lstStyle/>
        <a:p>
          <a:endParaRPr lang="en-US"/>
        </a:p>
      </dgm:t>
    </dgm:pt>
    <dgm:pt modelId="{4A9E796E-577C-4C92-904B-88604E7F792F}" type="pres">
      <dgm:prSet presAssocID="{E54EDB73-78EC-438B-8D9D-617B1ED446A9}" presName="linear" presStyleCnt="0">
        <dgm:presLayoutVars>
          <dgm:animLvl val="lvl"/>
          <dgm:resizeHandles val="exact"/>
        </dgm:presLayoutVars>
      </dgm:prSet>
      <dgm:spPr/>
    </dgm:pt>
    <dgm:pt modelId="{2EF29A46-4295-4106-9F9F-6ED603B19E80}" type="pres">
      <dgm:prSet presAssocID="{A516DB7C-4B77-491E-ADB6-E4FA9702640E}" presName="parentText" presStyleLbl="node1" presStyleIdx="0" presStyleCnt="2">
        <dgm:presLayoutVars>
          <dgm:chMax val="0"/>
          <dgm:bulletEnabled val="1"/>
        </dgm:presLayoutVars>
      </dgm:prSet>
      <dgm:spPr/>
    </dgm:pt>
    <dgm:pt modelId="{9F93C648-CC67-4EF6-BDD9-F8FD33C9C889}" type="pres">
      <dgm:prSet presAssocID="{6F3488AB-69E9-4413-92AB-1105C0BB3D5D}" presName="spacer" presStyleCnt="0"/>
      <dgm:spPr/>
    </dgm:pt>
    <dgm:pt modelId="{429860E7-E30A-45AF-A8B0-4BF9AFD84D1A}" type="pres">
      <dgm:prSet presAssocID="{67ED9305-E93E-4D05-B109-7200BA32C073}" presName="parentText" presStyleLbl="node1" presStyleIdx="1" presStyleCnt="2">
        <dgm:presLayoutVars>
          <dgm:chMax val="0"/>
          <dgm:bulletEnabled val="1"/>
        </dgm:presLayoutVars>
      </dgm:prSet>
      <dgm:spPr/>
    </dgm:pt>
  </dgm:ptLst>
  <dgm:cxnLst>
    <dgm:cxn modelId="{548B9033-B080-4FE0-A1E2-4E567F3BC342}" type="presOf" srcId="{67ED9305-E93E-4D05-B109-7200BA32C073}" destId="{429860E7-E30A-45AF-A8B0-4BF9AFD84D1A}" srcOrd="0" destOrd="0" presId="urn:microsoft.com/office/officeart/2005/8/layout/vList2"/>
    <dgm:cxn modelId="{B1531B40-291E-4243-B6C6-15B1770F4689}" srcId="{E54EDB73-78EC-438B-8D9D-617B1ED446A9}" destId="{A516DB7C-4B77-491E-ADB6-E4FA9702640E}" srcOrd="0" destOrd="0" parTransId="{6ED17412-E9FD-4A0C-BD82-AA41BC3C9F4C}" sibTransId="{6F3488AB-69E9-4413-92AB-1105C0BB3D5D}"/>
    <dgm:cxn modelId="{ED6070A8-8812-4062-B7A5-03F88F15DB3E}" type="presOf" srcId="{A516DB7C-4B77-491E-ADB6-E4FA9702640E}" destId="{2EF29A46-4295-4106-9F9F-6ED603B19E80}" srcOrd="0" destOrd="0" presId="urn:microsoft.com/office/officeart/2005/8/layout/vList2"/>
    <dgm:cxn modelId="{FCE52ACB-88BD-4478-9E7A-1D90CF5A074E}" srcId="{E54EDB73-78EC-438B-8D9D-617B1ED446A9}" destId="{67ED9305-E93E-4D05-B109-7200BA32C073}" srcOrd="1" destOrd="0" parTransId="{E3397DCB-E693-46CD-A0CE-E9B18B754369}" sibTransId="{0DE781A3-286E-46AE-847E-FCD578CDB4EB}"/>
    <dgm:cxn modelId="{1ABE19E2-E0E4-4E0F-89C2-4A4A80D99536}" type="presOf" srcId="{E54EDB73-78EC-438B-8D9D-617B1ED446A9}" destId="{4A9E796E-577C-4C92-904B-88604E7F792F}" srcOrd="0" destOrd="0" presId="urn:microsoft.com/office/officeart/2005/8/layout/vList2"/>
    <dgm:cxn modelId="{230DA554-696C-4C97-A515-85429CF7AE46}" type="presParOf" srcId="{4A9E796E-577C-4C92-904B-88604E7F792F}" destId="{2EF29A46-4295-4106-9F9F-6ED603B19E80}" srcOrd="0" destOrd="0" presId="urn:microsoft.com/office/officeart/2005/8/layout/vList2"/>
    <dgm:cxn modelId="{8BC7082F-699A-4AD7-AB72-C9EBEBEF784F}" type="presParOf" srcId="{4A9E796E-577C-4C92-904B-88604E7F792F}" destId="{9F93C648-CC67-4EF6-BDD9-F8FD33C9C889}" srcOrd="1" destOrd="0" presId="urn:microsoft.com/office/officeart/2005/8/layout/vList2"/>
    <dgm:cxn modelId="{817BD977-524A-471C-9AC0-34D443F9583A}" type="presParOf" srcId="{4A9E796E-577C-4C92-904B-88604E7F792F}" destId="{429860E7-E30A-45AF-A8B0-4BF9AFD84D1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56E1A2-7C43-468C-B76E-BB8029E1344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F0E00CC-698C-4F1E-8F69-F72AA18DD26E}">
      <dgm:prSet custT="1"/>
      <dgm:spPr/>
      <dgm:t>
        <a:bodyPr/>
        <a:lstStyle/>
        <a:p>
          <a:r>
            <a:rPr lang="fi-FI" sz="1440" b="1" i="1" baseline="0" dirty="0"/>
            <a:t>Perustat toimintasi ja ammatillisen kehittymisesi tieteelliselle ajattelulle. Tämä tarkoittaa perusteltua ja järjestelmällistä tiedonhankintaa sekä tiedon kriittistä arviointia. </a:t>
          </a:r>
          <a:endParaRPr lang="en-US" sz="1440" b="1" baseline="0" dirty="0"/>
        </a:p>
      </dgm:t>
    </dgm:pt>
    <dgm:pt modelId="{7953B296-2C76-41F9-A242-F6C8B32D8D3B}" type="parTrans" cxnId="{8A3E5439-7EFD-4F35-98C1-FCDF8508709F}">
      <dgm:prSet/>
      <dgm:spPr/>
      <dgm:t>
        <a:bodyPr/>
        <a:lstStyle/>
        <a:p>
          <a:endParaRPr lang="en-US"/>
        </a:p>
      </dgm:t>
    </dgm:pt>
    <dgm:pt modelId="{F38970D6-D187-438D-8E6B-81BF01BD7885}" type="sibTrans" cxnId="{8A3E5439-7EFD-4F35-98C1-FCDF8508709F}">
      <dgm:prSet/>
      <dgm:spPr/>
      <dgm:t>
        <a:bodyPr/>
        <a:lstStyle/>
        <a:p>
          <a:endParaRPr lang="en-US"/>
        </a:p>
      </dgm:t>
    </dgm:pt>
    <dgm:pt modelId="{2AC8C260-D862-4A90-8B92-BE12D5119C3C}">
      <dgm:prSet/>
      <dgm:spPr/>
      <dgm:t>
        <a:bodyPr/>
        <a:lstStyle/>
        <a:p>
          <a:r>
            <a:rPr lang="fi-FI" b="1" i="1" dirty="0"/>
            <a:t>Kehität kriittistä ajatteluasi, jossa analysoidaan ja arvioidaan tietoa ja omaa ajattelua, pyritään perusteltuihin päätelmiin ja ratkotaan ongelmia etsimällä uusia näkökulmia. </a:t>
          </a:r>
          <a:endParaRPr lang="en-US" b="1" dirty="0"/>
        </a:p>
      </dgm:t>
    </dgm:pt>
    <dgm:pt modelId="{72063922-8185-45B7-BA51-A7668EAAD019}" type="parTrans" cxnId="{C06F96FA-3404-464A-B687-13AB6225DAE7}">
      <dgm:prSet/>
      <dgm:spPr/>
      <dgm:t>
        <a:bodyPr/>
        <a:lstStyle/>
        <a:p>
          <a:endParaRPr lang="en-US"/>
        </a:p>
      </dgm:t>
    </dgm:pt>
    <dgm:pt modelId="{9D2419D2-D8BD-4387-8375-CA511CB2A4EA}" type="sibTrans" cxnId="{C06F96FA-3404-464A-B687-13AB6225DAE7}">
      <dgm:prSet/>
      <dgm:spPr/>
      <dgm:t>
        <a:bodyPr/>
        <a:lstStyle/>
        <a:p>
          <a:endParaRPr lang="en-US"/>
        </a:p>
      </dgm:t>
    </dgm:pt>
    <dgm:pt modelId="{0CC3BD0B-2888-4CCA-895F-E8A297CEDF43}">
      <dgm:prSet/>
      <dgm:spPr/>
      <dgm:t>
        <a:bodyPr/>
        <a:lstStyle/>
        <a:p>
          <a:r>
            <a:rPr lang="fi-FI" b="1" i="1" dirty="0"/>
            <a:t>Tunnistat, että tieteentekoa ohjaavat erilaiset yhteiskunnalliset intressit ja käsitykset maailmasta. </a:t>
          </a:r>
          <a:endParaRPr lang="en-US" b="1" dirty="0"/>
        </a:p>
      </dgm:t>
    </dgm:pt>
    <dgm:pt modelId="{4CDCDA39-5356-42F3-9FBB-3C1D9BF33E49}" type="parTrans" cxnId="{116D3B29-D2C0-4B35-824C-C0E7517D2901}">
      <dgm:prSet/>
      <dgm:spPr/>
      <dgm:t>
        <a:bodyPr/>
        <a:lstStyle/>
        <a:p>
          <a:endParaRPr lang="en-US"/>
        </a:p>
      </dgm:t>
    </dgm:pt>
    <dgm:pt modelId="{6DBB401D-F532-4548-99BE-E5051B25D1D5}" type="sibTrans" cxnId="{116D3B29-D2C0-4B35-824C-C0E7517D2901}">
      <dgm:prSet/>
      <dgm:spPr/>
      <dgm:t>
        <a:bodyPr/>
        <a:lstStyle/>
        <a:p>
          <a:endParaRPr lang="en-US"/>
        </a:p>
      </dgm:t>
    </dgm:pt>
    <dgm:pt modelId="{1FD4375C-ABD0-464E-8088-0EE123986D21}">
      <dgm:prSet/>
      <dgm:spPr/>
      <dgm:t>
        <a:bodyPr/>
        <a:lstStyle/>
        <a:p>
          <a:r>
            <a:rPr lang="fi-FI" b="1" i="1" dirty="0"/>
            <a:t>Hallitset riittävästi kasvatusalan teoreettista ja tutkimuskirjallisuutta sekä eri oppiaineiden ja laaja-alaisten osaamisalueiden perustana olevien tiedonalojen keskeisiä käsitteitä, ilmiöitä ja tiedon rakentumisen periaatteita. </a:t>
          </a:r>
          <a:endParaRPr lang="en-US" b="1" dirty="0"/>
        </a:p>
      </dgm:t>
    </dgm:pt>
    <dgm:pt modelId="{D8456A16-FCB6-4207-B00F-7E052217F2B3}" type="parTrans" cxnId="{E1F3901D-0C83-4249-B940-84321A9A50A6}">
      <dgm:prSet/>
      <dgm:spPr/>
      <dgm:t>
        <a:bodyPr/>
        <a:lstStyle/>
        <a:p>
          <a:endParaRPr lang="en-US"/>
        </a:p>
      </dgm:t>
    </dgm:pt>
    <dgm:pt modelId="{731227A9-FC41-4C46-9225-E025ACDED805}" type="sibTrans" cxnId="{E1F3901D-0C83-4249-B940-84321A9A50A6}">
      <dgm:prSet/>
      <dgm:spPr/>
      <dgm:t>
        <a:bodyPr/>
        <a:lstStyle/>
        <a:p>
          <a:endParaRPr lang="en-US"/>
        </a:p>
      </dgm:t>
    </dgm:pt>
    <dgm:pt modelId="{C85601DE-2BE2-4A71-81A6-A16A3CCD4208}">
      <dgm:prSet/>
      <dgm:spPr/>
      <dgm:t>
        <a:bodyPr/>
        <a:lstStyle/>
        <a:p>
          <a:r>
            <a:rPr lang="fi-FI" b="1" i="1" dirty="0"/>
            <a:t>Sinulla on taitoa esittää, perustella ja puolustaa pätevästi omia näkökantoja ja keskustella niistä. </a:t>
          </a:r>
          <a:endParaRPr lang="en-US" b="1" dirty="0"/>
        </a:p>
      </dgm:t>
    </dgm:pt>
    <dgm:pt modelId="{E8E65BE3-995B-47A1-8758-B8A94841F4CC}" type="parTrans" cxnId="{628AEA80-457C-42DB-A5B8-954620C1A69C}">
      <dgm:prSet/>
      <dgm:spPr/>
      <dgm:t>
        <a:bodyPr/>
        <a:lstStyle/>
        <a:p>
          <a:endParaRPr lang="en-US"/>
        </a:p>
      </dgm:t>
    </dgm:pt>
    <dgm:pt modelId="{E8D93159-A63C-417D-BE24-CDE46359615B}" type="sibTrans" cxnId="{628AEA80-457C-42DB-A5B8-954620C1A69C}">
      <dgm:prSet/>
      <dgm:spPr/>
      <dgm:t>
        <a:bodyPr/>
        <a:lstStyle/>
        <a:p>
          <a:endParaRPr lang="en-US"/>
        </a:p>
      </dgm:t>
    </dgm:pt>
    <dgm:pt modelId="{801F8A8F-7C39-425D-ABE4-FF082C95A925}">
      <dgm:prSet/>
      <dgm:spPr/>
      <dgm:t>
        <a:bodyPr/>
        <a:lstStyle/>
        <a:p>
          <a:r>
            <a:rPr lang="fi-FI" b="1" i="1" dirty="0"/>
            <a:t>Lisäksi sinulla on omaa oppimista, tiedon omaksumista ja kognitiivisia prosesseja koskevaa tietoa sekä kykyä säädellä niitä suunnittelemalla, seuraamalla ja arvioimalla omaa oppimistasi.</a:t>
          </a:r>
          <a:endParaRPr lang="en-US" b="1" dirty="0"/>
        </a:p>
      </dgm:t>
    </dgm:pt>
    <dgm:pt modelId="{EF39B7E0-D206-4B01-8415-2F942BAFC618}" type="parTrans" cxnId="{9B382F6C-DFEB-4051-95F4-EAC1B6DF4D22}">
      <dgm:prSet/>
      <dgm:spPr/>
      <dgm:t>
        <a:bodyPr/>
        <a:lstStyle/>
        <a:p>
          <a:endParaRPr lang="en-US"/>
        </a:p>
      </dgm:t>
    </dgm:pt>
    <dgm:pt modelId="{46D8B2C5-B3A1-4AF5-8128-E53D1E916D90}" type="sibTrans" cxnId="{9B382F6C-DFEB-4051-95F4-EAC1B6DF4D22}">
      <dgm:prSet/>
      <dgm:spPr/>
      <dgm:t>
        <a:bodyPr/>
        <a:lstStyle/>
        <a:p>
          <a:endParaRPr lang="en-US"/>
        </a:p>
      </dgm:t>
    </dgm:pt>
    <dgm:pt modelId="{879A38CC-F916-46D4-B4D1-63CACFE7AADB}" type="pres">
      <dgm:prSet presAssocID="{0C56E1A2-7C43-468C-B76E-BB8029E1344B}" presName="linear" presStyleCnt="0">
        <dgm:presLayoutVars>
          <dgm:animLvl val="lvl"/>
          <dgm:resizeHandles val="exact"/>
        </dgm:presLayoutVars>
      </dgm:prSet>
      <dgm:spPr/>
    </dgm:pt>
    <dgm:pt modelId="{CA091439-26AE-40F6-9F08-64AF6E3FA1FC}" type="pres">
      <dgm:prSet presAssocID="{5F0E00CC-698C-4F1E-8F69-F72AA18DD26E}" presName="parentText" presStyleLbl="node1" presStyleIdx="0" presStyleCnt="6" custScaleY="129002" custLinFactY="-35184" custLinFactNeighborX="0" custLinFactNeighborY="-100000">
        <dgm:presLayoutVars>
          <dgm:chMax val="0"/>
          <dgm:bulletEnabled val="1"/>
        </dgm:presLayoutVars>
      </dgm:prSet>
      <dgm:spPr/>
    </dgm:pt>
    <dgm:pt modelId="{AA765D09-A571-4B60-923A-BAC388A6F41B}" type="pres">
      <dgm:prSet presAssocID="{F38970D6-D187-438D-8E6B-81BF01BD7885}" presName="spacer" presStyleCnt="0"/>
      <dgm:spPr/>
    </dgm:pt>
    <dgm:pt modelId="{C44C9A32-2B97-4099-AB9D-860C687D2340}" type="pres">
      <dgm:prSet presAssocID="{2AC8C260-D862-4A90-8B92-BE12D5119C3C}" presName="parentText" presStyleLbl="node1" presStyleIdx="1" presStyleCnt="6" custScaleY="139593" custLinFactY="-20516" custLinFactNeighborX="-673" custLinFactNeighborY="-100000">
        <dgm:presLayoutVars>
          <dgm:chMax val="0"/>
          <dgm:bulletEnabled val="1"/>
        </dgm:presLayoutVars>
      </dgm:prSet>
      <dgm:spPr/>
    </dgm:pt>
    <dgm:pt modelId="{53EAA49A-CFD3-451B-B80D-7C93C39B88E7}" type="pres">
      <dgm:prSet presAssocID="{9D2419D2-D8BD-4387-8375-CA511CB2A4EA}" presName="spacer" presStyleCnt="0"/>
      <dgm:spPr/>
    </dgm:pt>
    <dgm:pt modelId="{72940B05-B950-4AFA-A1C3-AE38FC559B36}" type="pres">
      <dgm:prSet presAssocID="{0CC3BD0B-2888-4CCA-895F-E8A297CEDF43}" presName="parentText" presStyleLbl="node1" presStyleIdx="2" presStyleCnt="6" custScaleY="150100" custLinFactY="-19808" custLinFactNeighborX="0" custLinFactNeighborY="-100000">
        <dgm:presLayoutVars>
          <dgm:chMax val="0"/>
          <dgm:bulletEnabled val="1"/>
        </dgm:presLayoutVars>
      </dgm:prSet>
      <dgm:spPr/>
    </dgm:pt>
    <dgm:pt modelId="{81BBCFDD-ED9F-49CE-B8C8-BC9CCAF19B17}" type="pres">
      <dgm:prSet presAssocID="{6DBB401D-F532-4548-99BE-E5051B25D1D5}" presName="spacer" presStyleCnt="0"/>
      <dgm:spPr/>
    </dgm:pt>
    <dgm:pt modelId="{DE0064DF-18FA-4C85-B886-F39498BCAED7}" type="pres">
      <dgm:prSet presAssocID="{1FD4375C-ABD0-464E-8088-0EE123986D21}" presName="parentText" presStyleLbl="node1" presStyleIdx="3" presStyleCnt="6" custScaleY="154017" custLinFactY="-18386" custLinFactNeighborX="0" custLinFactNeighborY="-100000">
        <dgm:presLayoutVars>
          <dgm:chMax val="0"/>
          <dgm:bulletEnabled val="1"/>
        </dgm:presLayoutVars>
      </dgm:prSet>
      <dgm:spPr/>
    </dgm:pt>
    <dgm:pt modelId="{F855F104-4787-42A3-B775-4876E94B9CF1}" type="pres">
      <dgm:prSet presAssocID="{731227A9-FC41-4C46-9225-E025ACDED805}" presName="spacer" presStyleCnt="0"/>
      <dgm:spPr/>
    </dgm:pt>
    <dgm:pt modelId="{A985D4E3-1184-48E5-8F08-327CA05DE5E1}" type="pres">
      <dgm:prSet presAssocID="{C85601DE-2BE2-4A71-81A6-A16A3CCD4208}" presName="parentText" presStyleLbl="node1" presStyleIdx="4" presStyleCnt="6" custLinFactY="-23930" custLinFactNeighborX="0" custLinFactNeighborY="-100000">
        <dgm:presLayoutVars>
          <dgm:chMax val="0"/>
          <dgm:bulletEnabled val="1"/>
        </dgm:presLayoutVars>
      </dgm:prSet>
      <dgm:spPr/>
    </dgm:pt>
    <dgm:pt modelId="{C9658797-7459-425B-B5D7-5734B45B7958}" type="pres">
      <dgm:prSet presAssocID="{E8D93159-A63C-417D-BE24-CDE46359615B}" presName="spacer" presStyleCnt="0"/>
      <dgm:spPr/>
    </dgm:pt>
    <dgm:pt modelId="{61B9652F-287A-4B9C-8F9C-E1AAAEF6CB81}" type="pres">
      <dgm:prSet presAssocID="{801F8A8F-7C39-425D-ABE4-FF082C95A925}" presName="parentText" presStyleLbl="node1" presStyleIdx="5" presStyleCnt="6" custScaleY="129001">
        <dgm:presLayoutVars>
          <dgm:chMax val="0"/>
          <dgm:bulletEnabled val="1"/>
        </dgm:presLayoutVars>
      </dgm:prSet>
      <dgm:spPr/>
    </dgm:pt>
  </dgm:ptLst>
  <dgm:cxnLst>
    <dgm:cxn modelId="{BC41C20A-D8D9-4D51-B109-B511FA4EB050}" type="presOf" srcId="{0C56E1A2-7C43-468C-B76E-BB8029E1344B}" destId="{879A38CC-F916-46D4-B4D1-63CACFE7AADB}" srcOrd="0" destOrd="0" presId="urn:microsoft.com/office/officeart/2005/8/layout/vList2"/>
    <dgm:cxn modelId="{E1F3901D-0C83-4249-B940-84321A9A50A6}" srcId="{0C56E1A2-7C43-468C-B76E-BB8029E1344B}" destId="{1FD4375C-ABD0-464E-8088-0EE123986D21}" srcOrd="3" destOrd="0" parTransId="{D8456A16-FCB6-4207-B00F-7E052217F2B3}" sibTransId="{731227A9-FC41-4C46-9225-E025ACDED805}"/>
    <dgm:cxn modelId="{116D3B29-D2C0-4B35-824C-C0E7517D2901}" srcId="{0C56E1A2-7C43-468C-B76E-BB8029E1344B}" destId="{0CC3BD0B-2888-4CCA-895F-E8A297CEDF43}" srcOrd="2" destOrd="0" parTransId="{4CDCDA39-5356-42F3-9FBB-3C1D9BF33E49}" sibTransId="{6DBB401D-F532-4548-99BE-E5051B25D1D5}"/>
    <dgm:cxn modelId="{D272722B-4AC9-4D5E-B825-F107ABB4ED0E}" type="presOf" srcId="{1FD4375C-ABD0-464E-8088-0EE123986D21}" destId="{DE0064DF-18FA-4C85-B886-F39498BCAED7}" srcOrd="0" destOrd="0" presId="urn:microsoft.com/office/officeart/2005/8/layout/vList2"/>
    <dgm:cxn modelId="{8A3E5439-7EFD-4F35-98C1-FCDF8508709F}" srcId="{0C56E1A2-7C43-468C-B76E-BB8029E1344B}" destId="{5F0E00CC-698C-4F1E-8F69-F72AA18DD26E}" srcOrd="0" destOrd="0" parTransId="{7953B296-2C76-41F9-A242-F6C8B32D8D3B}" sibTransId="{F38970D6-D187-438D-8E6B-81BF01BD7885}"/>
    <dgm:cxn modelId="{9B382F6C-DFEB-4051-95F4-EAC1B6DF4D22}" srcId="{0C56E1A2-7C43-468C-B76E-BB8029E1344B}" destId="{801F8A8F-7C39-425D-ABE4-FF082C95A925}" srcOrd="5" destOrd="0" parTransId="{EF39B7E0-D206-4B01-8415-2F942BAFC618}" sibTransId="{46D8B2C5-B3A1-4AF5-8128-E53D1E916D90}"/>
    <dgm:cxn modelId="{90C9707E-636E-4A73-A280-97D4948AD652}" type="presOf" srcId="{0CC3BD0B-2888-4CCA-895F-E8A297CEDF43}" destId="{72940B05-B950-4AFA-A1C3-AE38FC559B36}" srcOrd="0" destOrd="0" presId="urn:microsoft.com/office/officeart/2005/8/layout/vList2"/>
    <dgm:cxn modelId="{628AEA80-457C-42DB-A5B8-954620C1A69C}" srcId="{0C56E1A2-7C43-468C-B76E-BB8029E1344B}" destId="{C85601DE-2BE2-4A71-81A6-A16A3CCD4208}" srcOrd="4" destOrd="0" parTransId="{E8E65BE3-995B-47A1-8758-B8A94841F4CC}" sibTransId="{E8D93159-A63C-417D-BE24-CDE46359615B}"/>
    <dgm:cxn modelId="{A18B0897-FBD4-4654-9D34-71EEDBB2B14D}" type="presOf" srcId="{5F0E00CC-698C-4F1E-8F69-F72AA18DD26E}" destId="{CA091439-26AE-40F6-9F08-64AF6E3FA1FC}" srcOrd="0" destOrd="0" presId="urn:microsoft.com/office/officeart/2005/8/layout/vList2"/>
    <dgm:cxn modelId="{3739A9D0-E745-4EA1-B3DF-C36952D82D26}" type="presOf" srcId="{C85601DE-2BE2-4A71-81A6-A16A3CCD4208}" destId="{A985D4E3-1184-48E5-8F08-327CA05DE5E1}" srcOrd="0" destOrd="0" presId="urn:microsoft.com/office/officeart/2005/8/layout/vList2"/>
    <dgm:cxn modelId="{64BFF0EC-8B07-4F9A-BE21-3A664A20D3F3}" type="presOf" srcId="{2AC8C260-D862-4A90-8B92-BE12D5119C3C}" destId="{C44C9A32-2B97-4099-AB9D-860C687D2340}" srcOrd="0" destOrd="0" presId="urn:microsoft.com/office/officeart/2005/8/layout/vList2"/>
    <dgm:cxn modelId="{4990F7EE-D718-46D3-B66B-E794F78A6EA6}" type="presOf" srcId="{801F8A8F-7C39-425D-ABE4-FF082C95A925}" destId="{61B9652F-287A-4B9C-8F9C-E1AAAEF6CB81}" srcOrd="0" destOrd="0" presId="urn:microsoft.com/office/officeart/2005/8/layout/vList2"/>
    <dgm:cxn modelId="{C06F96FA-3404-464A-B687-13AB6225DAE7}" srcId="{0C56E1A2-7C43-468C-B76E-BB8029E1344B}" destId="{2AC8C260-D862-4A90-8B92-BE12D5119C3C}" srcOrd="1" destOrd="0" parTransId="{72063922-8185-45B7-BA51-A7668EAAD019}" sibTransId="{9D2419D2-D8BD-4387-8375-CA511CB2A4EA}"/>
    <dgm:cxn modelId="{F8B6BEA4-2AFB-4418-8C45-858AC4F95614}" type="presParOf" srcId="{879A38CC-F916-46D4-B4D1-63CACFE7AADB}" destId="{CA091439-26AE-40F6-9F08-64AF6E3FA1FC}" srcOrd="0" destOrd="0" presId="urn:microsoft.com/office/officeart/2005/8/layout/vList2"/>
    <dgm:cxn modelId="{0DD9DCB6-9CFB-4267-9DF8-160709B446F6}" type="presParOf" srcId="{879A38CC-F916-46D4-B4D1-63CACFE7AADB}" destId="{AA765D09-A571-4B60-923A-BAC388A6F41B}" srcOrd="1" destOrd="0" presId="urn:microsoft.com/office/officeart/2005/8/layout/vList2"/>
    <dgm:cxn modelId="{F220AE88-E61A-41AC-B8C0-C633684335F8}" type="presParOf" srcId="{879A38CC-F916-46D4-B4D1-63CACFE7AADB}" destId="{C44C9A32-2B97-4099-AB9D-860C687D2340}" srcOrd="2" destOrd="0" presId="urn:microsoft.com/office/officeart/2005/8/layout/vList2"/>
    <dgm:cxn modelId="{0D667028-D9D0-4056-BBD6-709484C6253B}" type="presParOf" srcId="{879A38CC-F916-46D4-B4D1-63CACFE7AADB}" destId="{53EAA49A-CFD3-451B-B80D-7C93C39B88E7}" srcOrd="3" destOrd="0" presId="urn:microsoft.com/office/officeart/2005/8/layout/vList2"/>
    <dgm:cxn modelId="{0BE369F2-D655-4C85-9CB1-1009EA3D2CFC}" type="presParOf" srcId="{879A38CC-F916-46D4-B4D1-63CACFE7AADB}" destId="{72940B05-B950-4AFA-A1C3-AE38FC559B36}" srcOrd="4" destOrd="0" presId="urn:microsoft.com/office/officeart/2005/8/layout/vList2"/>
    <dgm:cxn modelId="{37CBA3F9-31C5-441B-98C3-035D01FD80F5}" type="presParOf" srcId="{879A38CC-F916-46D4-B4D1-63CACFE7AADB}" destId="{81BBCFDD-ED9F-49CE-B8C8-BC9CCAF19B17}" srcOrd="5" destOrd="0" presId="urn:microsoft.com/office/officeart/2005/8/layout/vList2"/>
    <dgm:cxn modelId="{2C44803C-B14F-44F2-9CDB-B711939C5A46}" type="presParOf" srcId="{879A38CC-F916-46D4-B4D1-63CACFE7AADB}" destId="{DE0064DF-18FA-4C85-B886-F39498BCAED7}" srcOrd="6" destOrd="0" presId="urn:microsoft.com/office/officeart/2005/8/layout/vList2"/>
    <dgm:cxn modelId="{131DC645-FA8E-453F-94B0-775ACC95911B}" type="presParOf" srcId="{879A38CC-F916-46D4-B4D1-63CACFE7AADB}" destId="{F855F104-4787-42A3-B775-4876E94B9CF1}" srcOrd="7" destOrd="0" presId="urn:microsoft.com/office/officeart/2005/8/layout/vList2"/>
    <dgm:cxn modelId="{B24C0537-5F7C-4FC6-A30C-9EAB7F693346}" type="presParOf" srcId="{879A38CC-F916-46D4-B4D1-63CACFE7AADB}" destId="{A985D4E3-1184-48E5-8F08-327CA05DE5E1}" srcOrd="8" destOrd="0" presId="urn:microsoft.com/office/officeart/2005/8/layout/vList2"/>
    <dgm:cxn modelId="{9ECC84B1-B2A7-4EBF-B25C-19DCD06F3011}" type="presParOf" srcId="{879A38CC-F916-46D4-B4D1-63CACFE7AADB}" destId="{C9658797-7459-425B-B5D7-5734B45B7958}" srcOrd="9" destOrd="0" presId="urn:microsoft.com/office/officeart/2005/8/layout/vList2"/>
    <dgm:cxn modelId="{7D26148E-19E1-4EE3-BBE3-86D96BDAC1F0}" type="presParOf" srcId="{879A38CC-F916-46D4-B4D1-63CACFE7AADB}" destId="{61B9652F-287A-4B9C-8F9C-E1AAAEF6CB8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70B18D-9B9A-443D-8441-A15E8EFE59E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E6A7B85-60D8-4A1A-A294-06FD8463C5D2}">
      <dgm:prSet/>
      <dgm:spPr/>
      <dgm:t>
        <a:bodyPr/>
        <a:lstStyle/>
        <a:p>
          <a:r>
            <a:rPr lang="fi-FI"/>
            <a:t>Mitä on tieto ja osaaminen?</a:t>
          </a:r>
          <a:endParaRPr lang="en-US"/>
        </a:p>
      </dgm:t>
    </dgm:pt>
    <dgm:pt modelId="{241F5AB6-E651-4CEA-A215-CBE1301CA7D0}" type="parTrans" cxnId="{E423E09A-8F7C-4034-B63A-AC3F2684118D}">
      <dgm:prSet/>
      <dgm:spPr/>
      <dgm:t>
        <a:bodyPr/>
        <a:lstStyle/>
        <a:p>
          <a:endParaRPr lang="en-US"/>
        </a:p>
      </dgm:t>
    </dgm:pt>
    <dgm:pt modelId="{D819A65E-DFB4-4785-A989-230EDC388E66}" type="sibTrans" cxnId="{E423E09A-8F7C-4034-B63A-AC3F2684118D}">
      <dgm:prSet/>
      <dgm:spPr/>
      <dgm:t>
        <a:bodyPr/>
        <a:lstStyle/>
        <a:p>
          <a:endParaRPr lang="en-US"/>
        </a:p>
      </dgm:t>
    </dgm:pt>
    <dgm:pt modelId="{37CA654F-43EB-45B3-82F1-BBAB6CC66B88}">
      <dgm:prSet/>
      <dgm:spPr/>
      <dgm:t>
        <a:bodyPr/>
        <a:lstStyle/>
        <a:p>
          <a:r>
            <a:rPr lang="fi-FI"/>
            <a:t>Miten osaaminen kehittyy?</a:t>
          </a:r>
          <a:endParaRPr lang="en-US"/>
        </a:p>
      </dgm:t>
    </dgm:pt>
    <dgm:pt modelId="{CCC3B84A-BAFB-4ACA-83E3-BCC4F141F96C}" type="parTrans" cxnId="{AA00F00E-BA33-4A8B-88B4-88094264513E}">
      <dgm:prSet/>
      <dgm:spPr/>
      <dgm:t>
        <a:bodyPr/>
        <a:lstStyle/>
        <a:p>
          <a:endParaRPr lang="en-US"/>
        </a:p>
      </dgm:t>
    </dgm:pt>
    <dgm:pt modelId="{C4A0C7D2-E62B-403B-833D-127A5C832F49}" type="sibTrans" cxnId="{AA00F00E-BA33-4A8B-88B4-88094264513E}">
      <dgm:prSet/>
      <dgm:spPr/>
      <dgm:t>
        <a:bodyPr/>
        <a:lstStyle/>
        <a:p>
          <a:endParaRPr lang="en-US"/>
        </a:p>
      </dgm:t>
    </dgm:pt>
    <dgm:pt modelId="{30ADCD06-6B8D-426B-B670-0F75B77BF76D}">
      <dgm:prSet/>
      <dgm:spPr/>
      <dgm:t>
        <a:bodyPr/>
        <a:lstStyle/>
        <a:p>
          <a:r>
            <a:rPr lang="fi-FI"/>
            <a:t>Miten tietoa hankitaan ja prosessoidaan</a:t>
          </a:r>
          <a:endParaRPr lang="en-US"/>
        </a:p>
      </dgm:t>
    </dgm:pt>
    <dgm:pt modelId="{525F8E53-7ED3-4B40-81A6-F528F6410174}" type="parTrans" cxnId="{FBA02404-7653-4411-BDE8-A6BC36402BAA}">
      <dgm:prSet/>
      <dgm:spPr/>
      <dgm:t>
        <a:bodyPr/>
        <a:lstStyle/>
        <a:p>
          <a:endParaRPr lang="en-US"/>
        </a:p>
      </dgm:t>
    </dgm:pt>
    <dgm:pt modelId="{825B2CE6-A0B6-403C-8E12-12090B03FDCB}" type="sibTrans" cxnId="{FBA02404-7653-4411-BDE8-A6BC36402BAA}">
      <dgm:prSet/>
      <dgm:spPr/>
      <dgm:t>
        <a:bodyPr/>
        <a:lstStyle/>
        <a:p>
          <a:endParaRPr lang="en-US"/>
        </a:p>
      </dgm:t>
    </dgm:pt>
    <dgm:pt modelId="{BA34D9FE-186F-443C-8327-54CC94E05C3E}" type="pres">
      <dgm:prSet presAssocID="{5470B18D-9B9A-443D-8441-A15E8EFE59ED}" presName="root" presStyleCnt="0">
        <dgm:presLayoutVars>
          <dgm:dir/>
          <dgm:resizeHandles val="exact"/>
        </dgm:presLayoutVars>
      </dgm:prSet>
      <dgm:spPr/>
    </dgm:pt>
    <dgm:pt modelId="{B0F57630-7AD2-4FE0-9CF5-7DC0BCB0FB4B}" type="pres">
      <dgm:prSet presAssocID="{CE6A7B85-60D8-4A1A-A294-06FD8463C5D2}" presName="compNode" presStyleCnt="0"/>
      <dgm:spPr/>
    </dgm:pt>
    <dgm:pt modelId="{E4252184-CB05-490D-911E-6E6B38FD6370}" type="pres">
      <dgm:prSet presAssocID="{CE6A7B85-60D8-4A1A-A294-06FD8463C5D2}" presName="bgRect" presStyleLbl="bgShp" presStyleIdx="0" presStyleCnt="3"/>
      <dgm:spPr/>
    </dgm:pt>
    <dgm:pt modelId="{D5233018-B155-47D3-9309-DA5A367886C3}" type="pres">
      <dgm:prSet presAssocID="{CE6A7B85-60D8-4A1A-A294-06FD8463C5D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4578A82E-C48B-49E1-918F-E57684B7FA39}" type="pres">
      <dgm:prSet presAssocID="{CE6A7B85-60D8-4A1A-A294-06FD8463C5D2}" presName="spaceRect" presStyleCnt="0"/>
      <dgm:spPr/>
    </dgm:pt>
    <dgm:pt modelId="{B2C5D455-6E5D-49BA-B883-330225136772}" type="pres">
      <dgm:prSet presAssocID="{CE6A7B85-60D8-4A1A-A294-06FD8463C5D2}" presName="parTx" presStyleLbl="revTx" presStyleIdx="0" presStyleCnt="3">
        <dgm:presLayoutVars>
          <dgm:chMax val="0"/>
          <dgm:chPref val="0"/>
        </dgm:presLayoutVars>
      </dgm:prSet>
      <dgm:spPr/>
    </dgm:pt>
    <dgm:pt modelId="{AFDE2E14-8682-4DB6-83AE-FA51C396F3DD}" type="pres">
      <dgm:prSet presAssocID="{D819A65E-DFB4-4785-A989-230EDC388E66}" presName="sibTrans" presStyleCnt="0"/>
      <dgm:spPr/>
    </dgm:pt>
    <dgm:pt modelId="{8A78CCBD-62C5-4909-8C07-4AA72576CC2D}" type="pres">
      <dgm:prSet presAssocID="{37CA654F-43EB-45B3-82F1-BBAB6CC66B88}" presName="compNode" presStyleCnt="0"/>
      <dgm:spPr/>
    </dgm:pt>
    <dgm:pt modelId="{A2501C47-AA41-414D-93FA-7E9233898D62}" type="pres">
      <dgm:prSet presAssocID="{37CA654F-43EB-45B3-82F1-BBAB6CC66B88}" presName="bgRect" presStyleLbl="bgShp" presStyleIdx="1" presStyleCnt="3"/>
      <dgm:spPr/>
    </dgm:pt>
    <dgm:pt modelId="{0728BFE9-40F7-4F8B-BF3C-CA02079D7CFD}" type="pres">
      <dgm:prSet presAssocID="{37CA654F-43EB-45B3-82F1-BBAB6CC66B8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E822117B-1014-4D3F-9944-597E58942257}" type="pres">
      <dgm:prSet presAssocID="{37CA654F-43EB-45B3-82F1-BBAB6CC66B88}" presName="spaceRect" presStyleCnt="0"/>
      <dgm:spPr/>
    </dgm:pt>
    <dgm:pt modelId="{40F0EC8D-67CD-4765-8E93-58204B17B68C}" type="pres">
      <dgm:prSet presAssocID="{37CA654F-43EB-45B3-82F1-BBAB6CC66B88}" presName="parTx" presStyleLbl="revTx" presStyleIdx="1" presStyleCnt="3">
        <dgm:presLayoutVars>
          <dgm:chMax val="0"/>
          <dgm:chPref val="0"/>
        </dgm:presLayoutVars>
      </dgm:prSet>
      <dgm:spPr/>
    </dgm:pt>
    <dgm:pt modelId="{D62FCC35-9095-498A-ABE5-B1A36FE203FF}" type="pres">
      <dgm:prSet presAssocID="{C4A0C7D2-E62B-403B-833D-127A5C832F49}" presName="sibTrans" presStyleCnt="0"/>
      <dgm:spPr/>
    </dgm:pt>
    <dgm:pt modelId="{292495C2-CDA1-4E4B-8CB9-2707E60F2412}" type="pres">
      <dgm:prSet presAssocID="{30ADCD06-6B8D-426B-B670-0F75B77BF76D}" presName="compNode" presStyleCnt="0"/>
      <dgm:spPr/>
    </dgm:pt>
    <dgm:pt modelId="{15105402-6139-4B79-AA72-AE268A731503}" type="pres">
      <dgm:prSet presAssocID="{30ADCD06-6B8D-426B-B670-0F75B77BF76D}" presName="bgRect" presStyleLbl="bgShp" presStyleIdx="2" presStyleCnt="3"/>
      <dgm:spPr/>
    </dgm:pt>
    <dgm:pt modelId="{F2D34339-F422-4B7F-A911-E6FBA41E0961}" type="pres">
      <dgm:prSet presAssocID="{30ADCD06-6B8D-426B-B670-0F75B77BF76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A43E0C7D-3493-4BE1-9E1A-51D82EED1318}" type="pres">
      <dgm:prSet presAssocID="{30ADCD06-6B8D-426B-B670-0F75B77BF76D}" presName="spaceRect" presStyleCnt="0"/>
      <dgm:spPr/>
    </dgm:pt>
    <dgm:pt modelId="{7ED3CDE5-0E9D-4A7C-AEA6-DE2C46C3962E}" type="pres">
      <dgm:prSet presAssocID="{30ADCD06-6B8D-426B-B670-0F75B77BF76D}" presName="parTx" presStyleLbl="revTx" presStyleIdx="2" presStyleCnt="3">
        <dgm:presLayoutVars>
          <dgm:chMax val="0"/>
          <dgm:chPref val="0"/>
        </dgm:presLayoutVars>
      </dgm:prSet>
      <dgm:spPr/>
    </dgm:pt>
  </dgm:ptLst>
  <dgm:cxnLst>
    <dgm:cxn modelId="{FBA02404-7653-4411-BDE8-A6BC36402BAA}" srcId="{5470B18D-9B9A-443D-8441-A15E8EFE59ED}" destId="{30ADCD06-6B8D-426B-B670-0F75B77BF76D}" srcOrd="2" destOrd="0" parTransId="{525F8E53-7ED3-4B40-81A6-F528F6410174}" sibTransId="{825B2CE6-A0B6-403C-8E12-12090B03FDCB}"/>
    <dgm:cxn modelId="{AA00F00E-BA33-4A8B-88B4-88094264513E}" srcId="{5470B18D-9B9A-443D-8441-A15E8EFE59ED}" destId="{37CA654F-43EB-45B3-82F1-BBAB6CC66B88}" srcOrd="1" destOrd="0" parTransId="{CCC3B84A-BAFB-4ACA-83E3-BCC4F141F96C}" sibTransId="{C4A0C7D2-E62B-403B-833D-127A5C832F49}"/>
    <dgm:cxn modelId="{3AD45429-4741-4BE9-BDFA-A6CEF86B3E78}" type="presOf" srcId="{5470B18D-9B9A-443D-8441-A15E8EFE59ED}" destId="{BA34D9FE-186F-443C-8327-54CC94E05C3E}" srcOrd="0" destOrd="0" presId="urn:microsoft.com/office/officeart/2018/2/layout/IconVerticalSolidList"/>
    <dgm:cxn modelId="{FF125448-F527-4C73-B6D1-1DC12597F16B}" type="presOf" srcId="{37CA654F-43EB-45B3-82F1-BBAB6CC66B88}" destId="{40F0EC8D-67CD-4765-8E93-58204B17B68C}" srcOrd="0" destOrd="0" presId="urn:microsoft.com/office/officeart/2018/2/layout/IconVerticalSolidList"/>
    <dgm:cxn modelId="{E423E09A-8F7C-4034-B63A-AC3F2684118D}" srcId="{5470B18D-9B9A-443D-8441-A15E8EFE59ED}" destId="{CE6A7B85-60D8-4A1A-A294-06FD8463C5D2}" srcOrd="0" destOrd="0" parTransId="{241F5AB6-E651-4CEA-A215-CBE1301CA7D0}" sibTransId="{D819A65E-DFB4-4785-A989-230EDC388E66}"/>
    <dgm:cxn modelId="{EB5395C9-E305-4373-B677-F6E8422864EB}" type="presOf" srcId="{30ADCD06-6B8D-426B-B670-0F75B77BF76D}" destId="{7ED3CDE5-0E9D-4A7C-AEA6-DE2C46C3962E}" srcOrd="0" destOrd="0" presId="urn:microsoft.com/office/officeart/2018/2/layout/IconVerticalSolidList"/>
    <dgm:cxn modelId="{BB1901CC-A268-4368-BC37-012D932F9E29}" type="presOf" srcId="{CE6A7B85-60D8-4A1A-A294-06FD8463C5D2}" destId="{B2C5D455-6E5D-49BA-B883-330225136772}" srcOrd="0" destOrd="0" presId="urn:microsoft.com/office/officeart/2018/2/layout/IconVerticalSolidList"/>
    <dgm:cxn modelId="{A1E61656-F052-45F4-9411-37436504EE34}" type="presParOf" srcId="{BA34D9FE-186F-443C-8327-54CC94E05C3E}" destId="{B0F57630-7AD2-4FE0-9CF5-7DC0BCB0FB4B}" srcOrd="0" destOrd="0" presId="urn:microsoft.com/office/officeart/2018/2/layout/IconVerticalSolidList"/>
    <dgm:cxn modelId="{ED8B8B3D-E043-4619-93FC-F00043E15F0C}" type="presParOf" srcId="{B0F57630-7AD2-4FE0-9CF5-7DC0BCB0FB4B}" destId="{E4252184-CB05-490D-911E-6E6B38FD6370}" srcOrd="0" destOrd="0" presId="urn:microsoft.com/office/officeart/2018/2/layout/IconVerticalSolidList"/>
    <dgm:cxn modelId="{88EDA9EE-6FAE-4586-8FB1-1BCA4B8B43EB}" type="presParOf" srcId="{B0F57630-7AD2-4FE0-9CF5-7DC0BCB0FB4B}" destId="{D5233018-B155-47D3-9309-DA5A367886C3}" srcOrd="1" destOrd="0" presId="urn:microsoft.com/office/officeart/2018/2/layout/IconVerticalSolidList"/>
    <dgm:cxn modelId="{9DDE88C5-286A-4ABF-9DEE-9A09F1AFF76E}" type="presParOf" srcId="{B0F57630-7AD2-4FE0-9CF5-7DC0BCB0FB4B}" destId="{4578A82E-C48B-49E1-918F-E57684B7FA39}" srcOrd="2" destOrd="0" presId="urn:microsoft.com/office/officeart/2018/2/layout/IconVerticalSolidList"/>
    <dgm:cxn modelId="{805DDABD-F309-4393-BE7D-D6573543302B}" type="presParOf" srcId="{B0F57630-7AD2-4FE0-9CF5-7DC0BCB0FB4B}" destId="{B2C5D455-6E5D-49BA-B883-330225136772}" srcOrd="3" destOrd="0" presId="urn:microsoft.com/office/officeart/2018/2/layout/IconVerticalSolidList"/>
    <dgm:cxn modelId="{AE0AE6B4-609A-46A1-9674-3801C9B71BEF}" type="presParOf" srcId="{BA34D9FE-186F-443C-8327-54CC94E05C3E}" destId="{AFDE2E14-8682-4DB6-83AE-FA51C396F3DD}" srcOrd="1" destOrd="0" presId="urn:microsoft.com/office/officeart/2018/2/layout/IconVerticalSolidList"/>
    <dgm:cxn modelId="{A404B905-259D-48E0-A80B-EAC52A2D27CE}" type="presParOf" srcId="{BA34D9FE-186F-443C-8327-54CC94E05C3E}" destId="{8A78CCBD-62C5-4909-8C07-4AA72576CC2D}" srcOrd="2" destOrd="0" presId="urn:microsoft.com/office/officeart/2018/2/layout/IconVerticalSolidList"/>
    <dgm:cxn modelId="{7BD4FE46-438C-4433-A911-1575940DCF53}" type="presParOf" srcId="{8A78CCBD-62C5-4909-8C07-4AA72576CC2D}" destId="{A2501C47-AA41-414D-93FA-7E9233898D62}" srcOrd="0" destOrd="0" presId="urn:microsoft.com/office/officeart/2018/2/layout/IconVerticalSolidList"/>
    <dgm:cxn modelId="{1EA58BDC-0DA1-4243-AE7F-0606121280C9}" type="presParOf" srcId="{8A78CCBD-62C5-4909-8C07-4AA72576CC2D}" destId="{0728BFE9-40F7-4F8B-BF3C-CA02079D7CFD}" srcOrd="1" destOrd="0" presId="urn:microsoft.com/office/officeart/2018/2/layout/IconVerticalSolidList"/>
    <dgm:cxn modelId="{F63A449A-7E15-43D6-AF90-25D3177DF7F9}" type="presParOf" srcId="{8A78CCBD-62C5-4909-8C07-4AA72576CC2D}" destId="{E822117B-1014-4D3F-9944-597E58942257}" srcOrd="2" destOrd="0" presId="urn:microsoft.com/office/officeart/2018/2/layout/IconVerticalSolidList"/>
    <dgm:cxn modelId="{6700951F-4FB8-46C5-807B-8C49CE1C0586}" type="presParOf" srcId="{8A78CCBD-62C5-4909-8C07-4AA72576CC2D}" destId="{40F0EC8D-67CD-4765-8E93-58204B17B68C}" srcOrd="3" destOrd="0" presId="urn:microsoft.com/office/officeart/2018/2/layout/IconVerticalSolidList"/>
    <dgm:cxn modelId="{9172956A-D258-4B70-B155-3EECB0FD5B71}" type="presParOf" srcId="{BA34D9FE-186F-443C-8327-54CC94E05C3E}" destId="{D62FCC35-9095-498A-ABE5-B1A36FE203FF}" srcOrd="3" destOrd="0" presId="urn:microsoft.com/office/officeart/2018/2/layout/IconVerticalSolidList"/>
    <dgm:cxn modelId="{B72941A9-E6BE-4366-8747-48B1C8FE619E}" type="presParOf" srcId="{BA34D9FE-186F-443C-8327-54CC94E05C3E}" destId="{292495C2-CDA1-4E4B-8CB9-2707E60F2412}" srcOrd="4" destOrd="0" presId="urn:microsoft.com/office/officeart/2018/2/layout/IconVerticalSolidList"/>
    <dgm:cxn modelId="{4EFC87CA-11AD-4F37-9F68-D96774DA08F5}" type="presParOf" srcId="{292495C2-CDA1-4E4B-8CB9-2707E60F2412}" destId="{15105402-6139-4B79-AA72-AE268A731503}" srcOrd="0" destOrd="0" presId="urn:microsoft.com/office/officeart/2018/2/layout/IconVerticalSolidList"/>
    <dgm:cxn modelId="{2A8D6DF4-B148-46F2-A627-698EE3D4CC47}" type="presParOf" srcId="{292495C2-CDA1-4E4B-8CB9-2707E60F2412}" destId="{F2D34339-F422-4B7F-A911-E6FBA41E0961}" srcOrd="1" destOrd="0" presId="urn:microsoft.com/office/officeart/2018/2/layout/IconVerticalSolidList"/>
    <dgm:cxn modelId="{C9648CEB-D0D6-4370-80E7-153AA2851513}" type="presParOf" srcId="{292495C2-CDA1-4E4B-8CB9-2707E60F2412}" destId="{A43E0C7D-3493-4BE1-9E1A-51D82EED1318}" srcOrd="2" destOrd="0" presId="urn:microsoft.com/office/officeart/2018/2/layout/IconVerticalSolidList"/>
    <dgm:cxn modelId="{3155FFB1-6245-4C2E-8E48-EED5BC928C3D}" type="presParOf" srcId="{292495C2-CDA1-4E4B-8CB9-2707E60F2412}" destId="{7ED3CDE5-0E9D-4A7C-AEA6-DE2C46C3962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DD2A24-0BC5-4B97-BB17-0CD98EF8F5D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D392DAE-D61B-46C6-B2EA-ECF3493739C0}">
      <dgm:prSet/>
      <dgm:spPr/>
      <dgm:t>
        <a:bodyPr/>
        <a:lstStyle/>
        <a:p>
          <a:r>
            <a:rPr lang="fi-FI" b="1" dirty="0">
              <a:solidFill>
                <a:schemeClr val="bg1"/>
              </a:solidFill>
            </a:rPr>
            <a:t>Mikä on tieteellisen opetus- ja kasvatusalaa koskevan tiedon rooli opetuksessa? Onko intuitiolla tai improvisaatiolla sijaa opettajan työssä?</a:t>
          </a:r>
          <a:endParaRPr lang="en-US" b="1" dirty="0">
            <a:solidFill>
              <a:schemeClr val="bg1"/>
            </a:solidFill>
          </a:endParaRPr>
        </a:p>
      </dgm:t>
    </dgm:pt>
    <dgm:pt modelId="{65E03ED9-8645-494A-BBAF-8526EE2A2EA7}" type="parTrans" cxnId="{1EA72730-C6D7-4BF9-BF86-13EC9B7E41B5}">
      <dgm:prSet/>
      <dgm:spPr/>
      <dgm:t>
        <a:bodyPr/>
        <a:lstStyle/>
        <a:p>
          <a:endParaRPr lang="en-US"/>
        </a:p>
      </dgm:t>
    </dgm:pt>
    <dgm:pt modelId="{F1439429-784B-4E41-B904-770CB0A2517C}" type="sibTrans" cxnId="{1EA72730-C6D7-4BF9-BF86-13EC9B7E41B5}">
      <dgm:prSet/>
      <dgm:spPr/>
      <dgm:t>
        <a:bodyPr/>
        <a:lstStyle/>
        <a:p>
          <a:endParaRPr lang="en-US"/>
        </a:p>
      </dgm:t>
    </dgm:pt>
    <dgm:pt modelId="{2F099021-409F-4C7B-896B-E03BE16E8A27}">
      <dgm:prSet/>
      <dgm:spPr/>
      <dgm:t>
        <a:bodyPr/>
        <a:lstStyle/>
        <a:p>
          <a:r>
            <a:rPr lang="fi-FI" b="1" dirty="0">
              <a:solidFill>
                <a:schemeClr val="bg1"/>
              </a:solidFill>
            </a:rPr>
            <a:t>Mitä kriittinen ajattelu sinulle merkitsee? Miten se näkyy opinnoissasi? Vai näkyykö?</a:t>
          </a:r>
          <a:endParaRPr lang="en-US" b="1" dirty="0">
            <a:solidFill>
              <a:schemeClr val="bg1"/>
            </a:solidFill>
          </a:endParaRPr>
        </a:p>
      </dgm:t>
    </dgm:pt>
    <dgm:pt modelId="{A706864A-BDA1-4ADB-9C73-B4E6E54C40FC}" type="parTrans" cxnId="{416E22F4-EE81-4279-946E-EAB0001658A2}">
      <dgm:prSet/>
      <dgm:spPr/>
      <dgm:t>
        <a:bodyPr/>
        <a:lstStyle/>
        <a:p>
          <a:endParaRPr lang="en-US"/>
        </a:p>
      </dgm:t>
    </dgm:pt>
    <dgm:pt modelId="{C98D9659-95E6-4801-B791-05AE757C6A3B}" type="sibTrans" cxnId="{416E22F4-EE81-4279-946E-EAB0001658A2}">
      <dgm:prSet/>
      <dgm:spPr/>
      <dgm:t>
        <a:bodyPr/>
        <a:lstStyle/>
        <a:p>
          <a:endParaRPr lang="en-US"/>
        </a:p>
      </dgm:t>
    </dgm:pt>
    <dgm:pt modelId="{7B3ED9FA-E235-4BB8-823C-5CFDDE3738F9}">
      <dgm:prSet/>
      <dgm:spPr/>
      <dgm:t>
        <a:bodyPr/>
        <a:lstStyle/>
        <a:p>
          <a:r>
            <a:rPr lang="fi-FI" b="1" dirty="0">
              <a:solidFill>
                <a:schemeClr val="bg1"/>
              </a:solidFill>
            </a:rPr>
            <a:t>Millaista opettamiseen ja oppimiseen liittyvää tietoa osaat jo hyvin? Millaista tietoa tarvitse lisää? (vrt. </a:t>
          </a:r>
          <a:r>
            <a:rPr lang="fi-FI" b="1" dirty="0" err="1">
              <a:solidFill>
                <a:schemeClr val="bg1"/>
              </a:solidFill>
            </a:rPr>
            <a:t>Shulman</a:t>
          </a:r>
          <a:r>
            <a:rPr lang="fi-FI" b="1" dirty="0">
              <a:solidFill>
                <a:schemeClr val="bg1"/>
              </a:solidFill>
            </a:rPr>
            <a:t>)</a:t>
          </a:r>
          <a:endParaRPr lang="en-US" b="1" dirty="0">
            <a:solidFill>
              <a:schemeClr val="bg1"/>
            </a:solidFill>
          </a:endParaRPr>
        </a:p>
      </dgm:t>
    </dgm:pt>
    <dgm:pt modelId="{E386D47E-F1A2-46CF-B4B1-5704D9E75DED}" type="parTrans" cxnId="{501C16B9-3EF0-40C3-8D68-4E4C4E9E8D86}">
      <dgm:prSet/>
      <dgm:spPr/>
      <dgm:t>
        <a:bodyPr/>
        <a:lstStyle/>
        <a:p>
          <a:endParaRPr lang="en-US"/>
        </a:p>
      </dgm:t>
    </dgm:pt>
    <dgm:pt modelId="{346FA07F-13F4-47B1-AAAD-7BBBA105DCA0}" type="sibTrans" cxnId="{501C16B9-3EF0-40C3-8D68-4E4C4E9E8D86}">
      <dgm:prSet/>
      <dgm:spPr/>
      <dgm:t>
        <a:bodyPr/>
        <a:lstStyle/>
        <a:p>
          <a:endParaRPr lang="en-US"/>
        </a:p>
      </dgm:t>
    </dgm:pt>
    <dgm:pt modelId="{846D7F02-F811-4BE8-8DC8-9F7EA4652AF6}">
      <dgm:prSet/>
      <dgm:spPr/>
      <dgm:t>
        <a:bodyPr/>
        <a:lstStyle/>
        <a:p>
          <a:r>
            <a:rPr lang="fi-FI" b="1" dirty="0">
              <a:solidFill>
                <a:schemeClr val="bg1"/>
              </a:solidFill>
            </a:rPr>
            <a:t>Kääntyykö tieto osaavaksi toiminnaksi? Kuinka teorian yhdistäminen käytäntöön tapahtuu? Miten se näkyy toiminnassasi?</a:t>
          </a:r>
          <a:endParaRPr lang="en-US" b="1" dirty="0">
            <a:solidFill>
              <a:schemeClr val="bg1"/>
            </a:solidFill>
          </a:endParaRPr>
        </a:p>
      </dgm:t>
    </dgm:pt>
    <dgm:pt modelId="{E4D5748A-F8CA-4C58-88D7-BC4614571929}" type="parTrans" cxnId="{F5C4AF02-6701-4827-97F9-A3311AF50ADF}">
      <dgm:prSet/>
      <dgm:spPr/>
      <dgm:t>
        <a:bodyPr/>
        <a:lstStyle/>
        <a:p>
          <a:endParaRPr lang="en-US"/>
        </a:p>
      </dgm:t>
    </dgm:pt>
    <dgm:pt modelId="{531728D6-8C6A-4BDC-B202-FEBC0FC45B31}" type="sibTrans" cxnId="{F5C4AF02-6701-4827-97F9-A3311AF50ADF}">
      <dgm:prSet/>
      <dgm:spPr/>
      <dgm:t>
        <a:bodyPr/>
        <a:lstStyle/>
        <a:p>
          <a:endParaRPr lang="en-US"/>
        </a:p>
      </dgm:t>
    </dgm:pt>
    <dgm:pt modelId="{FA4C1572-E565-4B66-9ED2-B4057B226421}">
      <dgm:prSet/>
      <dgm:spPr/>
      <dgm:t>
        <a:bodyPr/>
        <a:lstStyle/>
        <a:p>
          <a:r>
            <a:rPr lang="fi-FI" b="1" dirty="0">
              <a:solidFill>
                <a:schemeClr val="bg1"/>
              </a:solidFill>
            </a:rPr>
            <a:t>Missä oppiaineiden sisällöissä olen vahvimmillani? </a:t>
          </a:r>
          <a:endParaRPr lang="en-US" b="1" dirty="0">
            <a:solidFill>
              <a:schemeClr val="bg1"/>
            </a:solidFill>
          </a:endParaRPr>
        </a:p>
      </dgm:t>
    </dgm:pt>
    <dgm:pt modelId="{6662D1DD-BFB9-4B77-A282-714D246A8BC2}" type="parTrans" cxnId="{B18E0343-9406-4773-B173-6C2D88A723D2}">
      <dgm:prSet/>
      <dgm:spPr/>
      <dgm:t>
        <a:bodyPr/>
        <a:lstStyle/>
        <a:p>
          <a:endParaRPr lang="en-US"/>
        </a:p>
      </dgm:t>
    </dgm:pt>
    <dgm:pt modelId="{C6CACB4D-D4CC-4957-9090-9C452DEFDB02}" type="sibTrans" cxnId="{B18E0343-9406-4773-B173-6C2D88A723D2}">
      <dgm:prSet/>
      <dgm:spPr/>
      <dgm:t>
        <a:bodyPr/>
        <a:lstStyle/>
        <a:p>
          <a:endParaRPr lang="en-US"/>
        </a:p>
      </dgm:t>
    </dgm:pt>
    <dgm:pt modelId="{6485F781-7AEC-494B-85CA-ADEC800ACF38}" type="pres">
      <dgm:prSet presAssocID="{4CDD2A24-0BC5-4B97-BB17-0CD98EF8F5D3}" presName="root" presStyleCnt="0">
        <dgm:presLayoutVars>
          <dgm:dir/>
          <dgm:resizeHandles val="exact"/>
        </dgm:presLayoutVars>
      </dgm:prSet>
      <dgm:spPr/>
    </dgm:pt>
    <dgm:pt modelId="{6AA10F08-2BBE-4FCC-BED9-F24F8D3E9CD4}" type="pres">
      <dgm:prSet presAssocID="{CD392DAE-D61B-46C6-B2EA-ECF3493739C0}" presName="compNode" presStyleCnt="0"/>
      <dgm:spPr/>
    </dgm:pt>
    <dgm:pt modelId="{D6F15378-90AC-4422-8E7C-E8945B9809B0}" type="pres">
      <dgm:prSet presAssocID="{CD392DAE-D61B-46C6-B2EA-ECF3493739C0}" presName="bgRect" presStyleLbl="bgShp" presStyleIdx="0" presStyleCnt="5"/>
      <dgm:spPr/>
    </dgm:pt>
    <dgm:pt modelId="{1781D8CE-628E-49A6-8578-EBBBBA509964}" type="pres">
      <dgm:prSet presAssocID="{CD392DAE-D61B-46C6-B2EA-ECF3493739C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FB335E36-3256-4AB5-A702-793008C45AE6}" type="pres">
      <dgm:prSet presAssocID="{CD392DAE-D61B-46C6-B2EA-ECF3493739C0}" presName="spaceRect" presStyleCnt="0"/>
      <dgm:spPr/>
    </dgm:pt>
    <dgm:pt modelId="{1FFD5A4D-F80A-46E9-ACD2-027984A57CD3}" type="pres">
      <dgm:prSet presAssocID="{CD392DAE-D61B-46C6-B2EA-ECF3493739C0}" presName="parTx" presStyleLbl="revTx" presStyleIdx="0" presStyleCnt="5">
        <dgm:presLayoutVars>
          <dgm:chMax val="0"/>
          <dgm:chPref val="0"/>
        </dgm:presLayoutVars>
      </dgm:prSet>
      <dgm:spPr/>
    </dgm:pt>
    <dgm:pt modelId="{10B5C832-5F2C-4492-97A6-B451FE3D5A92}" type="pres">
      <dgm:prSet presAssocID="{F1439429-784B-4E41-B904-770CB0A2517C}" presName="sibTrans" presStyleCnt="0"/>
      <dgm:spPr/>
    </dgm:pt>
    <dgm:pt modelId="{8DAD0C06-B437-4C63-AA9B-58FD3B39FB6C}" type="pres">
      <dgm:prSet presAssocID="{2F099021-409F-4C7B-896B-E03BE16E8A27}" presName="compNode" presStyleCnt="0"/>
      <dgm:spPr/>
    </dgm:pt>
    <dgm:pt modelId="{AD9EA4FC-2D39-40B0-8D1F-0B1AF9F4F253}" type="pres">
      <dgm:prSet presAssocID="{2F099021-409F-4C7B-896B-E03BE16E8A27}" presName="bgRect" presStyleLbl="bgShp" presStyleIdx="1" presStyleCnt="5"/>
      <dgm:spPr/>
    </dgm:pt>
    <dgm:pt modelId="{B3CA3690-C8C5-42A0-85D1-BCB4FB9F2635}" type="pres">
      <dgm:prSet presAssocID="{2F099021-409F-4C7B-896B-E03BE16E8A2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BC4ACA14-8208-453C-9821-0C2BC8CB68AC}" type="pres">
      <dgm:prSet presAssocID="{2F099021-409F-4C7B-896B-E03BE16E8A27}" presName="spaceRect" presStyleCnt="0"/>
      <dgm:spPr/>
    </dgm:pt>
    <dgm:pt modelId="{CC2FE0A1-6183-48C6-8654-201F70A414B6}" type="pres">
      <dgm:prSet presAssocID="{2F099021-409F-4C7B-896B-E03BE16E8A27}" presName="parTx" presStyleLbl="revTx" presStyleIdx="1" presStyleCnt="5">
        <dgm:presLayoutVars>
          <dgm:chMax val="0"/>
          <dgm:chPref val="0"/>
        </dgm:presLayoutVars>
      </dgm:prSet>
      <dgm:spPr/>
    </dgm:pt>
    <dgm:pt modelId="{F1B4AB63-36CD-4A04-B071-42C6491F2EC8}" type="pres">
      <dgm:prSet presAssocID="{C98D9659-95E6-4801-B791-05AE757C6A3B}" presName="sibTrans" presStyleCnt="0"/>
      <dgm:spPr/>
    </dgm:pt>
    <dgm:pt modelId="{45DC5715-BD55-4EDC-B597-1F4EF672E821}" type="pres">
      <dgm:prSet presAssocID="{7B3ED9FA-E235-4BB8-823C-5CFDDE3738F9}" presName="compNode" presStyleCnt="0"/>
      <dgm:spPr/>
    </dgm:pt>
    <dgm:pt modelId="{87D8AC44-9AFA-4A2D-AC1E-20536135BBC6}" type="pres">
      <dgm:prSet presAssocID="{7B3ED9FA-E235-4BB8-823C-5CFDDE3738F9}" presName="bgRect" presStyleLbl="bgShp" presStyleIdx="2" presStyleCnt="5"/>
      <dgm:spPr/>
    </dgm:pt>
    <dgm:pt modelId="{14DFBD05-2DF3-4F58-9DDC-66B005DB5339}" type="pres">
      <dgm:prSet presAssocID="{7B3ED9FA-E235-4BB8-823C-5CFDDE3738F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f"/>
        </a:ext>
      </dgm:extLst>
    </dgm:pt>
    <dgm:pt modelId="{AB335BC2-1B9C-4C37-8DB3-571A3124C445}" type="pres">
      <dgm:prSet presAssocID="{7B3ED9FA-E235-4BB8-823C-5CFDDE3738F9}" presName="spaceRect" presStyleCnt="0"/>
      <dgm:spPr/>
    </dgm:pt>
    <dgm:pt modelId="{C8D3DA3C-06C9-4761-BD3F-FD63E4CE7D8A}" type="pres">
      <dgm:prSet presAssocID="{7B3ED9FA-E235-4BB8-823C-5CFDDE3738F9}" presName="parTx" presStyleLbl="revTx" presStyleIdx="2" presStyleCnt="5">
        <dgm:presLayoutVars>
          <dgm:chMax val="0"/>
          <dgm:chPref val="0"/>
        </dgm:presLayoutVars>
      </dgm:prSet>
      <dgm:spPr/>
    </dgm:pt>
    <dgm:pt modelId="{DB6CA409-9E9D-4814-B2FE-E2AD1501523C}" type="pres">
      <dgm:prSet presAssocID="{346FA07F-13F4-47B1-AAAD-7BBBA105DCA0}" presName="sibTrans" presStyleCnt="0"/>
      <dgm:spPr/>
    </dgm:pt>
    <dgm:pt modelId="{223B4E85-8A81-44DC-B20F-13C9D0CF7C28}" type="pres">
      <dgm:prSet presAssocID="{846D7F02-F811-4BE8-8DC8-9F7EA4652AF6}" presName="compNode" presStyleCnt="0"/>
      <dgm:spPr/>
    </dgm:pt>
    <dgm:pt modelId="{6F749D1B-23AA-4E9E-BA1E-820F98FA7251}" type="pres">
      <dgm:prSet presAssocID="{846D7F02-F811-4BE8-8DC8-9F7EA4652AF6}" presName="bgRect" presStyleLbl="bgShp" presStyleIdx="3" presStyleCnt="5"/>
      <dgm:spPr/>
    </dgm:pt>
    <dgm:pt modelId="{326A2BC7-7F76-41C7-A3A7-AD5058E0270D}" type="pres">
      <dgm:prSet presAssocID="{846D7F02-F811-4BE8-8DC8-9F7EA4652AF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twork"/>
        </a:ext>
      </dgm:extLst>
    </dgm:pt>
    <dgm:pt modelId="{5E29AD5B-0AA1-49DE-A0D2-A680E88F08EF}" type="pres">
      <dgm:prSet presAssocID="{846D7F02-F811-4BE8-8DC8-9F7EA4652AF6}" presName="spaceRect" presStyleCnt="0"/>
      <dgm:spPr/>
    </dgm:pt>
    <dgm:pt modelId="{CB276CE7-3CAC-4FF8-9F79-4AC214A2D56E}" type="pres">
      <dgm:prSet presAssocID="{846D7F02-F811-4BE8-8DC8-9F7EA4652AF6}" presName="parTx" presStyleLbl="revTx" presStyleIdx="3" presStyleCnt="5">
        <dgm:presLayoutVars>
          <dgm:chMax val="0"/>
          <dgm:chPref val="0"/>
        </dgm:presLayoutVars>
      </dgm:prSet>
      <dgm:spPr/>
    </dgm:pt>
    <dgm:pt modelId="{EC87CD01-9D64-4BD2-A485-AF7BB23739CB}" type="pres">
      <dgm:prSet presAssocID="{531728D6-8C6A-4BDC-B202-FEBC0FC45B31}" presName="sibTrans" presStyleCnt="0"/>
      <dgm:spPr/>
    </dgm:pt>
    <dgm:pt modelId="{B2AA3CCF-96BE-4FE1-9B22-F726F21A35D4}" type="pres">
      <dgm:prSet presAssocID="{FA4C1572-E565-4B66-9ED2-B4057B226421}" presName="compNode" presStyleCnt="0"/>
      <dgm:spPr/>
    </dgm:pt>
    <dgm:pt modelId="{341E2275-0F05-4A1A-B670-B67AAED7A824}" type="pres">
      <dgm:prSet presAssocID="{FA4C1572-E565-4B66-9ED2-B4057B226421}" presName="bgRect" presStyleLbl="bgShp" presStyleIdx="4" presStyleCnt="5"/>
      <dgm:spPr/>
    </dgm:pt>
    <dgm:pt modelId="{8B97C8E8-E370-41CE-8634-F1C6194198A3}" type="pres">
      <dgm:prSet presAssocID="{FA4C1572-E565-4B66-9ED2-B4057B22642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rker"/>
        </a:ext>
      </dgm:extLst>
    </dgm:pt>
    <dgm:pt modelId="{AE7D1CBF-8866-47F7-AD5A-47A0C8952229}" type="pres">
      <dgm:prSet presAssocID="{FA4C1572-E565-4B66-9ED2-B4057B226421}" presName="spaceRect" presStyleCnt="0"/>
      <dgm:spPr/>
    </dgm:pt>
    <dgm:pt modelId="{F422A744-0B50-4A7E-B697-CB5FB294D26B}" type="pres">
      <dgm:prSet presAssocID="{FA4C1572-E565-4B66-9ED2-B4057B226421}" presName="parTx" presStyleLbl="revTx" presStyleIdx="4" presStyleCnt="5">
        <dgm:presLayoutVars>
          <dgm:chMax val="0"/>
          <dgm:chPref val="0"/>
        </dgm:presLayoutVars>
      </dgm:prSet>
      <dgm:spPr/>
    </dgm:pt>
  </dgm:ptLst>
  <dgm:cxnLst>
    <dgm:cxn modelId="{F5C4AF02-6701-4827-97F9-A3311AF50ADF}" srcId="{4CDD2A24-0BC5-4B97-BB17-0CD98EF8F5D3}" destId="{846D7F02-F811-4BE8-8DC8-9F7EA4652AF6}" srcOrd="3" destOrd="0" parTransId="{E4D5748A-F8CA-4C58-88D7-BC4614571929}" sibTransId="{531728D6-8C6A-4BDC-B202-FEBC0FC45B31}"/>
    <dgm:cxn modelId="{81B11209-1CED-45AB-BF69-244469BD510E}" type="presOf" srcId="{7B3ED9FA-E235-4BB8-823C-5CFDDE3738F9}" destId="{C8D3DA3C-06C9-4761-BD3F-FD63E4CE7D8A}" srcOrd="0" destOrd="0" presId="urn:microsoft.com/office/officeart/2018/2/layout/IconVerticalSolidList"/>
    <dgm:cxn modelId="{1EA72730-C6D7-4BF9-BF86-13EC9B7E41B5}" srcId="{4CDD2A24-0BC5-4B97-BB17-0CD98EF8F5D3}" destId="{CD392DAE-D61B-46C6-B2EA-ECF3493739C0}" srcOrd="0" destOrd="0" parTransId="{65E03ED9-8645-494A-BBAF-8526EE2A2EA7}" sibTransId="{F1439429-784B-4E41-B904-770CB0A2517C}"/>
    <dgm:cxn modelId="{B18E0343-9406-4773-B173-6C2D88A723D2}" srcId="{4CDD2A24-0BC5-4B97-BB17-0CD98EF8F5D3}" destId="{FA4C1572-E565-4B66-9ED2-B4057B226421}" srcOrd="4" destOrd="0" parTransId="{6662D1DD-BFB9-4B77-A282-714D246A8BC2}" sibTransId="{C6CACB4D-D4CC-4957-9090-9C452DEFDB02}"/>
    <dgm:cxn modelId="{7EC24D4B-2330-4C18-A7FF-3828FF47FBA3}" type="presOf" srcId="{4CDD2A24-0BC5-4B97-BB17-0CD98EF8F5D3}" destId="{6485F781-7AEC-494B-85CA-ADEC800ACF38}" srcOrd="0" destOrd="0" presId="urn:microsoft.com/office/officeart/2018/2/layout/IconVerticalSolidList"/>
    <dgm:cxn modelId="{45B2C46C-2069-400F-9C9B-E9A5AE95020D}" type="presOf" srcId="{FA4C1572-E565-4B66-9ED2-B4057B226421}" destId="{F422A744-0B50-4A7E-B697-CB5FB294D26B}" srcOrd="0" destOrd="0" presId="urn:microsoft.com/office/officeart/2018/2/layout/IconVerticalSolidList"/>
    <dgm:cxn modelId="{5E831578-8200-44D7-821A-6E5C80300BC9}" type="presOf" srcId="{CD392DAE-D61B-46C6-B2EA-ECF3493739C0}" destId="{1FFD5A4D-F80A-46E9-ACD2-027984A57CD3}" srcOrd="0" destOrd="0" presId="urn:microsoft.com/office/officeart/2018/2/layout/IconVerticalSolidList"/>
    <dgm:cxn modelId="{501C16B9-3EF0-40C3-8D68-4E4C4E9E8D86}" srcId="{4CDD2A24-0BC5-4B97-BB17-0CD98EF8F5D3}" destId="{7B3ED9FA-E235-4BB8-823C-5CFDDE3738F9}" srcOrd="2" destOrd="0" parTransId="{E386D47E-F1A2-46CF-B4B1-5704D9E75DED}" sibTransId="{346FA07F-13F4-47B1-AAAD-7BBBA105DCA0}"/>
    <dgm:cxn modelId="{1C384FCE-8160-4AA5-A786-3DD532B3F85D}" type="presOf" srcId="{846D7F02-F811-4BE8-8DC8-9F7EA4652AF6}" destId="{CB276CE7-3CAC-4FF8-9F79-4AC214A2D56E}" srcOrd="0" destOrd="0" presId="urn:microsoft.com/office/officeart/2018/2/layout/IconVerticalSolidList"/>
    <dgm:cxn modelId="{36CC83F0-13C9-4460-A078-5E5EAE42C783}" type="presOf" srcId="{2F099021-409F-4C7B-896B-E03BE16E8A27}" destId="{CC2FE0A1-6183-48C6-8654-201F70A414B6}" srcOrd="0" destOrd="0" presId="urn:microsoft.com/office/officeart/2018/2/layout/IconVerticalSolidList"/>
    <dgm:cxn modelId="{416E22F4-EE81-4279-946E-EAB0001658A2}" srcId="{4CDD2A24-0BC5-4B97-BB17-0CD98EF8F5D3}" destId="{2F099021-409F-4C7B-896B-E03BE16E8A27}" srcOrd="1" destOrd="0" parTransId="{A706864A-BDA1-4ADB-9C73-B4E6E54C40FC}" sibTransId="{C98D9659-95E6-4801-B791-05AE757C6A3B}"/>
    <dgm:cxn modelId="{188425C5-96EA-4056-BF29-0CEB29612E94}" type="presParOf" srcId="{6485F781-7AEC-494B-85CA-ADEC800ACF38}" destId="{6AA10F08-2BBE-4FCC-BED9-F24F8D3E9CD4}" srcOrd="0" destOrd="0" presId="urn:microsoft.com/office/officeart/2018/2/layout/IconVerticalSolidList"/>
    <dgm:cxn modelId="{61CA2681-9943-4A94-924B-06B0948E2D3D}" type="presParOf" srcId="{6AA10F08-2BBE-4FCC-BED9-F24F8D3E9CD4}" destId="{D6F15378-90AC-4422-8E7C-E8945B9809B0}" srcOrd="0" destOrd="0" presId="urn:microsoft.com/office/officeart/2018/2/layout/IconVerticalSolidList"/>
    <dgm:cxn modelId="{91E8CD1D-35A7-47AB-B727-CBD9B3C32E34}" type="presParOf" srcId="{6AA10F08-2BBE-4FCC-BED9-F24F8D3E9CD4}" destId="{1781D8CE-628E-49A6-8578-EBBBBA509964}" srcOrd="1" destOrd="0" presId="urn:microsoft.com/office/officeart/2018/2/layout/IconVerticalSolidList"/>
    <dgm:cxn modelId="{626D3F74-85A1-4110-AC4C-B89A5ECB7CC4}" type="presParOf" srcId="{6AA10F08-2BBE-4FCC-BED9-F24F8D3E9CD4}" destId="{FB335E36-3256-4AB5-A702-793008C45AE6}" srcOrd="2" destOrd="0" presId="urn:microsoft.com/office/officeart/2018/2/layout/IconVerticalSolidList"/>
    <dgm:cxn modelId="{0E51E497-4E6D-4172-BA0E-4F016D3650F8}" type="presParOf" srcId="{6AA10F08-2BBE-4FCC-BED9-F24F8D3E9CD4}" destId="{1FFD5A4D-F80A-46E9-ACD2-027984A57CD3}" srcOrd="3" destOrd="0" presId="urn:microsoft.com/office/officeart/2018/2/layout/IconVerticalSolidList"/>
    <dgm:cxn modelId="{51DAFD68-991B-4C00-BC2D-CF1DEE025273}" type="presParOf" srcId="{6485F781-7AEC-494B-85CA-ADEC800ACF38}" destId="{10B5C832-5F2C-4492-97A6-B451FE3D5A92}" srcOrd="1" destOrd="0" presId="urn:microsoft.com/office/officeart/2018/2/layout/IconVerticalSolidList"/>
    <dgm:cxn modelId="{98B6EC83-0824-4000-BE43-E864FF277E3D}" type="presParOf" srcId="{6485F781-7AEC-494B-85CA-ADEC800ACF38}" destId="{8DAD0C06-B437-4C63-AA9B-58FD3B39FB6C}" srcOrd="2" destOrd="0" presId="urn:microsoft.com/office/officeart/2018/2/layout/IconVerticalSolidList"/>
    <dgm:cxn modelId="{350F0C81-C267-43A0-A07A-6D18C1094513}" type="presParOf" srcId="{8DAD0C06-B437-4C63-AA9B-58FD3B39FB6C}" destId="{AD9EA4FC-2D39-40B0-8D1F-0B1AF9F4F253}" srcOrd="0" destOrd="0" presId="urn:microsoft.com/office/officeart/2018/2/layout/IconVerticalSolidList"/>
    <dgm:cxn modelId="{AF38B958-8D94-49C7-96FC-2B95282A410E}" type="presParOf" srcId="{8DAD0C06-B437-4C63-AA9B-58FD3B39FB6C}" destId="{B3CA3690-C8C5-42A0-85D1-BCB4FB9F2635}" srcOrd="1" destOrd="0" presId="urn:microsoft.com/office/officeart/2018/2/layout/IconVerticalSolidList"/>
    <dgm:cxn modelId="{5735E59C-E87E-43B7-8BF6-3FB237513F9E}" type="presParOf" srcId="{8DAD0C06-B437-4C63-AA9B-58FD3B39FB6C}" destId="{BC4ACA14-8208-453C-9821-0C2BC8CB68AC}" srcOrd="2" destOrd="0" presId="urn:microsoft.com/office/officeart/2018/2/layout/IconVerticalSolidList"/>
    <dgm:cxn modelId="{33B70C4E-8A5F-4399-97A1-F3AC453492F9}" type="presParOf" srcId="{8DAD0C06-B437-4C63-AA9B-58FD3B39FB6C}" destId="{CC2FE0A1-6183-48C6-8654-201F70A414B6}" srcOrd="3" destOrd="0" presId="urn:microsoft.com/office/officeart/2018/2/layout/IconVerticalSolidList"/>
    <dgm:cxn modelId="{518D75C4-50B3-474C-91C7-F9B2DDC6B3C4}" type="presParOf" srcId="{6485F781-7AEC-494B-85CA-ADEC800ACF38}" destId="{F1B4AB63-36CD-4A04-B071-42C6491F2EC8}" srcOrd="3" destOrd="0" presId="urn:microsoft.com/office/officeart/2018/2/layout/IconVerticalSolidList"/>
    <dgm:cxn modelId="{BDA00D3D-38F6-4C2C-B8B0-BFCCF07C01D5}" type="presParOf" srcId="{6485F781-7AEC-494B-85CA-ADEC800ACF38}" destId="{45DC5715-BD55-4EDC-B597-1F4EF672E821}" srcOrd="4" destOrd="0" presId="urn:microsoft.com/office/officeart/2018/2/layout/IconVerticalSolidList"/>
    <dgm:cxn modelId="{D084332A-9BAC-41EF-8215-E5A53B2E666D}" type="presParOf" srcId="{45DC5715-BD55-4EDC-B597-1F4EF672E821}" destId="{87D8AC44-9AFA-4A2D-AC1E-20536135BBC6}" srcOrd="0" destOrd="0" presId="urn:microsoft.com/office/officeart/2018/2/layout/IconVerticalSolidList"/>
    <dgm:cxn modelId="{8BA032DF-14D6-4E7C-8294-AEB2BD3B502B}" type="presParOf" srcId="{45DC5715-BD55-4EDC-B597-1F4EF672E821}" destId="{14DFBD05-2DF3-4F58-9DDC-66B005DB5339}" srcOrd="1" destOrd="0" presId="urn:microsoft.com/office/officeart/2018/2/layout/IconVerticalSolidList"/>
    <dgm:cxn modelId="{8689FC37-09D4-44FD-9738-2298B25A4ED1}" type="presParOf" srcId="{45DC5715-BD55-4EDC-B597-1F4EF672E821}" destId="{AB335BC2-1B9C-4C37-8DB3-571A3124C445}" srcOrd="2" destOrd="0" presId="urn:microsoft.com/office/officeart/2018/2/layout/IconVerticalSolidList"/>
    <dgm:cxn modelId="{70762F9B-CC5C-49DF-BF33-FEC76FBA58A9}" type="presParOf" srcId="{45DC5715-BD55-4EDC-B597-1F4EF672E821}" destId="{C8D3DA3C-06C9-4761-BD3F-FD63E4CE7D8A}" srcOrd="3" destOrd="0" presId="urn:microsoft.com/office/officeart/2018/2/layout/IconVerticalSolidList"/>
    <dgm:cxn modelId="{51549644-95E9-470A-B6AE-673B2112D9E0}" type="presParOf" srcId="{6485F781-7AEC-494B-85CA-ADEC800ACF38}" destId="{DB6CA409-9E9D-4814-B2FE-E2AD1501523C}" srcOrd="5" destOrd="0" presId="urn:microsoft.com/office/officeart/2018/2/layout/IconVerticalSolidList"/>
    <dgm:cxn modelId="{B344AE7B-7257-4E84-9043-1D424665A919}" type="presParOf" srcId="{6485F781-7AEC-494B-85CA-ADEC800ACF38}" destId="{223B4E85-8A81-44DC-B20F-13C9D0CF7C28}" srcOrd="6" destOrd="0" presId="urn:microsoft.com/office/officeart/2018/2/layout/IconVerticalSolidList"/>
    <dgm:cxn modelId="{8028244B-BD75-4090-BFA7-A0E03C09E4F0}" type="presParOf" srcId="{223B4E85-8A81-44DC-B20F-13C9D0CF7C28}" destId="{6F749D1B-23AA-4E9E-BA1E-820F98FA7251}" srcOrd="0" destOrd="0" presId="urn:microsoft.com/office/officeart/2018/2/layout/IconVerticalSolidList"/>
    <dgm:cxn modelId="{DC4FCB09-84F1-449D-8BA8-BC3EE586849D}" type="presParOf" srcId="{223B4E85-8A81-44DC-B20F-13C9D0CF7C28}" destId="{326A2BC7-7F76-41C7-A3A7-AD5058E0270D}" srcOrd="1" destOrd="0" presId="urn:microsoft.com/office/officeart/2018/2/layout/IconVerticalSolidList"/>
    <dgm:cxn modelId="{96372612-29FF-44C2-80E9-38CD0458247E}" type="presParOf" srcId="{223B4E85-8A81-44DC-B20F-13C9D0CF7C28}" destId="{5E29AD5B-0AA1-49DE-A0D2-A680E88F08EF}" srcOrd="2" destOrd="0" presId="urn:microsoft.com/office/officeart/2018/2/layout/IconVerticalSolidList"/>
    <dgm:cxn modelId="{37B5384B-CAB9-493A-826E-98D3BD710B28}" type="presParOf" srcId="{223B4E85-8A81-44DC-B20F-13C9D0CF7C28}" destId="{CB276CE7-3CAC-4FF8-9F79-4AC214A2D56E}" srcOrd="3" destOrd="0" presId="urn:microsoft.com/office/officeart/2018/2/layout/IconVerticalSolidList"/>
    <dgm:cxn modelId="{860B8C77-C664-4416-8F20-A19137E1663E}" type="presParOf" srcId="{6485F781-7AEC-494B-85CA-ADEC800ACF38}" destId="{EC87CD01-9D64-4BD2-A485-AF7BB23739CB}" srcOrd="7" destOrd="0" presId="urn:microsoft.com/office/officeart/2018/2/layout/IconVerticalSolidList"/>
    <dgm:cxn modelId="{A567F780-10B8-4BA6-B74A-E0E83984FED1}" type="presParOf" srcId="{6485F781-7AEC-494B-85CA-ADEC800ACF38}" destId="{B2AA3CCF-96BE-4FE1-9B22-F726F21A35D4}" srcOrd="8" destOrd="0" presId="urn:microsoft.com/office/officeart/2018/2/layout/IconVerticalSolidList"/>
    <dgm:cxn modelId="{0BD28E4E-AD18-44D4-8653-6436656E1865}" type="presParOf" srcId="{B2AA3CCF-96BE-4FE1-9B22-F726F21A35D4}" destId="{341E2275-0F05-4A1A-B670-B67AAED7A824}" srcOrd="0" destOrd="0" presId="urn:microsoft.com/office/officeart/2018/2/layout/IconVerticalSolidList"/>
    <dgm:cxn modelId="{C16416AC-D5E3-47E5-A8D8-0FE69131BF2D}" type="presParOf" srcId="{B2AA3CCF-96BE-4FE1-9B22-F726F21A35D4}" destId="{8B97C8E8-E370-41CE-8634-F1C6194198A3}" srcOrd="1" destOrd="0" presId="urn:microsoft.com/office/officeart/2018/2/layout/IconVerticalSolidList"/>
    <dgm:cxn modelId="{692F75C1-FFE5-493B-85AA-68B83F7A62FF}" type="presParOf" srcId="{B2AA3CCF-96BE-4FE1-9B22-F726F21A35D4}" destId="{AE7D1CBF-8866-47F7-AD5A-47A0C8952229}" srcOrd="2" destOrd="0" presId="urn:microsoft.com/office/officeart/2018/2/layout/IconVerticalSolidList"/>
    <dgm:cxn modelId="{E36A7193-CB3C-4A3B-8029-5FC5BD5B2253}" type="presParOf" srcId="{B2AA3CCF-96BE-4FE1-9B22-F726F21A35D4}" destId="{F422A744-0B50-4A7E-B697-CB5FB294D26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C4D5C5-BE43-4A3A-BDD6-5C21AC0C0C0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D587FF1-DA81-4AAB-B7BD-DC1A6A790CCB}">
      <dgm:prSet/>
      <dgm:spPr/>
      <dgm:t>
        <a:bodyPr/>
        <a:lstStyle/>
        <a:p>
          <a:r>
            <a:rPr lang="fi-FI"/>
            <a:t>Millä tavoin koulussa arvioidaan erilaisten tietojen oppimista? – Osaako oppilas enemmän kuin ennen? – Osaako hän paremmin muihin verrattuna? </a:t>
          </a:r>
          <a:endParaRPr lang="en-US"/>
        </a:p>
      </dgm:t>
    </dgm:pt>
    <dgm:pt modelId="{B7C19096-41A2-41B7-B618-87E68A8F4F32}" type="parTrans" cxnId="{3EF58DF2-959A-43FA-B75D-4A6FA2770C8E}">
      <dgm:prSet/>
      <dgm:spPr/>
      <dgm:t>
        <a:bodyPr/>
        <a:lstStyle/>
        <a:p>
          <a:endParaRPr lang="en-US"/>
        </a:p>
      </dgm:t>
    </dgm:pt>
    <dgm:pt modelId="{2DB88770-A6E1-4E39-A13D-93CE00C3B89A}" type="sibTrans" cxnId="{3EF58DF2-959A-43FA-B75D-4A6FA2770C8E}">
      <dgm:prSet/>
      <dgm:spPr/>
      <dgm:t>
        <a:bodyPr/>
        <a:lstStyle/>
        <a:p>
          <a:endParaRPr lang="en-US"/>
        </a:p>
      </dgm:t>
    </dgm:pt>
    <dgm:pt modelId="{810C9200-694C-4E48-87D1-1F999F19098E}">
      <dgm:prSet/>
      <dgm:spPr/>
      <dgm:t>
        <a:bodyPr/>
        <a:lstStyle/>
        <a:p>
          <a:r>
            <a:rPr lang="fi-FI"/>
            <a:t>Arvioidaanko eri oppiaineissa eri tiedon lajeja? </a:t>
          </a:r>
          <a:endParaRPr lang="en-US"/>
        </a:p>
      </dgm:t>
    </dgm:pt>
    <dgm:pt modelId="{AB77FCA4-E794-4DBB-8759-C59D48178A80}" type="parTrans" cxnId="{D49D6257-9A35-4389-9BAE-77618D55117F}">
      <dgm:prSet/>
      <dgm:spPr/>
      <dgm:t>
        <a:bodyPr/>
        <a:lstStyle/>
        <a:p>
          <a:endParaRPr lang="en-US"/>
        </a:p>
      </dgm:t>
    </dgm:pt>
    <dgm:pt modelId="{287B84A2-32FF-44AF-91B3-4302F7FE2882}" type="sibTrans" cxnId="{D49D6257-9A35-4389-9BAE-77618D55117F}">
      <dgm:prSet/>
      <dgm:spPr/>
      <dgm:t>
        <a:bodyPr/>
        <a:lstStyle/>
        <a:p>
          <a:endParaRPr lang="en-US"/>
        </a:p>
      </dgm:t>
    </dgm:pt>
    <dgm:pt modelId="{28FA5537-EF5E-429E-AC5B-FA8C3A5B1BA4}">
      <dgm:prSet/>
      <dgm:spPr/>
      <dgm:t>
        <a:bodyPr/>
        <a:lstStyle/>
        <a:p>
          <a:r>
            <a:rPr lang="fi-FI"/>
            <a:t>Miten arvioidaan metakognitiivisia tietoja / taitoja / ongelmanratkaisua?</a:t>
          </a:r>
          <a:endParaRPr lang="en-US"/>
        </a:p>
      </dgm:t>
    </dgm:pt>
    <dgm:pt modelId="{286D91A6-7892-4773-8D9B-46883FDDAEA0}" type="parTrans" cxnId="{0C89C205-A2B5-4FD1-B1D2-08D9C05E9A37}">
      <dgm:prSet/>
      <dgm:spPr/>
      <dgm:t>
        <a:bodyPr/>
        <a:lstStyle/>
        <a:p>
          <a:endParaRPr lang="en-US"/>
        </a:p>
      </dgm:t>
    </dgm:pt>
    <dgm:pt modelId="{F9847C1B-BE95-418F-8D99-8A3069FF8946}" type="sibTrans" cxnId="{0C89C205-A2B5-4FD1-B1D2-08D9C05E9A37}">
      <dgm:prSet/>
      <dgm:spPr/>
      <dgm:t>
        <a:bodyPr/>
        <a:lstStyle/>
        <a:p>
          <a:endParaRPr lang="en-US"/>
        </a:p>
      </dgm:t>
    </dgm:pt>
    <dgm:pt modelId="{D9712392-3E6C-4E1D-93B3-CB27FA9823D7}" type="pres">
      <dgm:prSet presAssocID="{F2C4D5C5-BE43-4A3A-BDD6-5C21AC0C0C08}" presName="linear" presStyleCnt="0">
        <dgm:presLayoutVars>
          <dgm:animLvl val="lvl"/>
          <dgm:resizeHandles val="exact"/>
        </dgm:presLayoutVars>
      </dgm:prSet>
      <dgm:spPr/>
    </dgm:pt>
    <dgm:pt modelId="{AC5B9519-7E00-469E-BF09-11CEBA46D632}" type="pres">
      <dgm:prSet presAssocID="{1D587FF1-DA81-4AAB-B7BD-DC1A6A790CCB}" presName="parentText" presStyleLbl="node1" presStyleIdx="0" presStyleCnt="3">
        <dgm:presLayoutVars>
          <dgm:chMax val="0"/>
          <dgm:bulletEnabled val="1"/>
        </dgm:presLayoutVars>
      </dgm:prSet>
      <dgm:spPr/>
    </dgm:pt>
    <dgm:pt modelId="{E2EFAE46-89AC-4D55-BD20-19939F3162B8}" type="pres">
      <dgm:prSet presAssocID="{2DB88770-A6E1-4E39-A13D-93CE00C3B89A}" presName="spacer" presStyleCnt="0"/>
      <dgm:spPr/>
    </dgm:pt>
    <dgm:pt modelId="{243CADF3-D254-4ABA-905B-237B26E6AE49}" type="pres">
      <dgm:prSet presAssocID="{810C9200-694C-4E48-87D1-1F999F19098E}" presName="parentText" presStyleLbl="node1" presStyleIdx="1" presStyleCnt="3">
        <dgm:presLayoutVars>
          <dgm:chMax val="0"/>
          <dgm:bulletEnabled val="1"/>
        </dgm:presLayoutVars>
      </dgm:prSet>
      <dgm:spPr/>
    </dgm:pt>
    <dgm:pt modelId="{A02F5BB8-A447-4768-B08D-9B98F296585E}" type="pres">
      <dgm:prSet presAssocID="{287B84A2-32FF-44AF-91B3-4302F7FE2882}" presName="spacer" presStyleCnt="0"/>
      <dgm:spPr/>
    </dgm:pt>
    <dgm:pt modelId="{E1C6A507-215D-4A4D-A775-9CC83E0D6A6D}" type="pres">
      <dgm:prSet presAssocID="{28FA5537-EF5E-429E-AC5B-FA8C3A5B1BA4}" presName="parentText" presStyleLbl="node1" presStyleIdx="2" presStyleCnt="3">
        <dgm:presLayoutVars>
          <dgm:chMax val="0"/>
          <dgm:bulletEnabled val="1"/>
        </dgm:presLayoutVars>
      </dgm:prSet>
      <dgm:spPr/>
    </dgm:pt>
  </dgm:ptLst>
  <dgm:cxnLst>
    <dgm:cxn modelId="{0C89C205-A2B5-4FD1-B1D2-08D9C05E9A37}" srcId="{F2C4D5C5-BE43-4A3A-BDD6-5C21AC0C0C08}" destId="{28FA5537-EF5E-429E-AC5B-FA8C3A5B1BA4}" srcOrd="2" destOrd="0" parTransId="{286D91A6-7892-4773-8D9B-46883FDDAEA0}" sibTransId="{F9847C1B-BE95-418F-8D99-8A3069FF8946}"/>
    <dgm:cxn modelId="{4016B96C-07A3-4C2D-881D-3B370D196A83}" type="presOf" srcId="{F2C4D5C5-BE43-4A3A-BDD6-5C21AC0C0C08}" destId="{D9712392-3E6C-4E1D-93B3-CB27FA9823D7}" srcOrd="0" destOrd="0" presId="urn:microsoft.com/office/officeart/2005/8/layout/vList2"/>
    <dgm:cxn modelId="{D49D6257-9A35-4389-9BAE-77618D55117F}" srcId="{F2C4D5C5-BE43-4A3A-BDD6-5C21AC0C0C08}" destId="{810C9200-694C-4E48-87D1-1F999F19098E}" srcOrd="1" destOrd="0" parTransId="{AB77FCA4-E794-4DBB-8759-C59D48178A80}" sibTransId="{287B84A2-32FF-44AF-91B3-4302F7FE2882}"/>
    <dgm:cxn modelId="{A90FEE92-5078-4DF5-B7FA-76CA56218BF7}" type="presOf" srcId="{810C9200-694C-4E48-87D1-1F999F19098E}" destId="{243CADF3-D254-4ABA-905B-237B26E6AE49}" srcOrd="0" destOrd="0" presId="urn:microsoft.com/office/officeart/2005/8/layout/vList2"/>
    <dgm:cxn modelId="{F87BC498-E5EE-4EF8-A52C-3F53E07D4914}" type="presOf" srcId="{1D587FF1-DA81-4AAB-B7BD-DC1A6A790CCB}" destId="{AC5B9519-7E00-469E-BF09-11CEBA46D632}" srcOrd="0" destOrd="0" presId="urn:microsoft.com/office/officeart/2005/8/layout/vList2"/>
    <dgm:cxn modelId="{C4CA12DA-3DCB-43E8-B027-F3638C00C577}" type="presOf" srcId="{28FA5537-EF5E-429E-AC5B-FA8C3A5B1BA4}" destId="{E1C6A507-215D-4A4D-A775-9CC83E0D6A6D}" srcOrd="0" destOrd="0" presId="urn:microsoft.com/office/officeart/2005/8/layout/vList2"/>
    <dgm:cxn modelId="{3EF58DF2-959A-43FA-B75D-4A6FA2770C8E}" srcId="{F2C4D5C5-BE43-4A3A-BDD6-5C21AC0C0C08}" destId="{1D587FF1-DA81-4AAB-B7BD-DC1A6A790CCB}" srcOrd="0" destOrd="0" parTransId="{B7C19096-41A2-41B7-B618-87E68A8F4F32}" sibTransId="{2DB88770-A6E1-4E39-A13D-93CE00C3B89A}"/>
    <dgm:cxn modelId="{BB0A6C86-129C-492A-8C9C-328C0DC03DFC}" type="presParOf" srcId="{D9712392-3E6C-4E1D-93B3-CB27FA9823D7}" destId="{AC5B9519-7E00-469E-BF09-11CEBA46D632}" srcOrd="0" destOrd="0" presId="urn:microsoft.com/office/officeart/2005/8/layout/vList2"/>
    <dgm:cxn modelId="{0B7F8149-D9FC-4205-BA0D-22C4F22EA8A0}" type="presParOf" srcId="{D9712392-3E6C-4E1D-93B3-CB27FA9823D7}" destId="{E2EFAE46-89AC-4D55-BD20-19939F3162B8}" srcOrd="1" destOrd="0" presId="urn:microsoft.com/office/officeart/2005/8/layout/vList2"/>
    <dgm:cxn modelId="{605E4A87-5267-4BC9-8C60-A6B3749B809F}" type="presParOf" srcId="{D9712392-3E6C-4E1D-93B3-CB27FA9823D7}" destId="{243CADF3-D254-4ABA-905B-237B26E6AE49}" srcOrd="2" destOrd="0" presId="urn:microsoft.com/office/officeart/2005/8/layout/vList2"/>
    <dgm:cxn modelId="{A66B7898-7CCD-412F-846A-4A369BDC198D}" type="presParOf" srcId="{D9712392-3E6C-4E1D-93B3-CB27FA9823D7}" destId="{A02F5BB8-A447-4768-B08D-9B98F296585E}" srcOrd="3" destOrd="0" presId="urn:microsoft.com/office/officeart/2005/8/layout/vList2"/>
    <dgm:cxn modelId="{E6581FA0-008C-4FF8-921F-B12F299F99EF}" type="presParOf" srcId="{D9712392-3E6C-4E1D-93B3-CB27FA9823D7}" destId="{E1C6A507-215D-4A4D-A775-9CC83E0D6A6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29A46-4295-4106-9F9F-6ED603B19E80}">
      <dsp:nvSpPr>
        <dsp:cNvPr id="0" name=""/>
        <dsp:cNvSpPr/>
      </dsp:nvSpPr>
      <dsp:spPr>
        <a:xfrm>
          <a:off x="0" y="34816"/>
          <a:ext cx="6188846" cy="226746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kern="1200"/>
            <a:t>Mikä jäi mieleen?</a:t>
          </a:r>
        </a:p>
      </dsp:txBody>
      <dsp:txXfrm>
        <a:off x="110688" y="145504"/>
        <a:ext cx="5967470" cy="2046084"/>
      </dsp:txXfrm>
    </dsp:sp>
    <dsp:sp modelId="{429860E7-E30A-45AF-A8B0-4BF9AFD84D1A}">
      <dsp:nvSpPr>
        <dsp:cNvPr id="0" name=""/>
        <dsp:cNvSpPr/>
      </dsp:nvSpPr>
      <dsp:spPr>
        <a:xfrm>
          <a:off x="0" y="2466436"/>
          <a:ext cx="6188846" cy="2267460"/>
        </a:xfrm>
        <a:prstGeom prst="roundRect">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kern="1200"/>
            <a:t>Mikä mietitytti?</a:t>
          </a:r>
        </a:p>
      </dsp:txBody>
      <dsp:txXfrm>
        <a:off x="110688" y="2577124"/>
        <a:ext cx="5967470" cy="2046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91439-26AE-40F6-9F08-64AF6E3FA1FC}">
      <dsp:nvSpPr>
        <dsp:cNvPr id="0" name=""/>
        <dsp:cNvSpPr/>
      </dsp:nvSpPr>
      <dsp:spPr>
        <a:xfrm>
          <a:off x="0" y="0"/>
          <a:ext cx="8556146" cy="932007"/>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40080">
            <a:lnSpc>
              <a:spcPct val="90000"/>
            </a:lnSpc>
            <a:spcBef>
              <a:spcPct val="0"/>
            </a:spcBef>
            <a:spcAft>
              <a:spcPct val="35000"/>
            </a:spcAft>
            <a:buNone/>
          </a:pPr>
          <a:r>
            <a:rPr lang="fi-FI" sz="1440" b="1" i="1" kern="1200" baseline="0" dirty="0"/>
            <a:t>Perustat toimintasi ja ammatillisen kehittymisesi tieteelliselle ajattelulle. Tämä tarkoittaa perusteltua ja järjestelmällistä tiedonhankintaa sekä tiedon kriittistä arviointia. </a:t>
          </a:r>
          <a:endParaRPr lang="en-US" sz="1440" b="1" kern="1200" baseline="0" dirty="0"/>
        </a:p>
      </dsp:txBody>
      <dsp:txXfrm>
        <a:off x="45497" y="45497"/>
        <a:ext cx="8465152" cy="841013"/>
      </dsp:txXfrm>
    </dsp:sp>
    <dsp:sp modelId="{C44C9A32-2B97-4099-AB9D-860C687D2340}">
      <dsp:nvSpPr>
        <dsp:cNvPr id="0" name=""/>
        <dsp:cNvSpPr/>
      </dsp:nvSpPr>
      <dsp:spPr>
        <a:xfrm>
          <a:off x="0" y="968438"/>
          <a:ext cx="8556146" cy="1008524"/>
        </a:xfrm>
        <a:prstGeom prst="roundRect">
          <a:avLst/>
        </a:prstGeom>
        <a:solidFill>
          <a:schemeClr val="accent2">
            <a:hueOff val="-1750886"/>
            <a:satOff val="-1580"/>
            <a:lumOff val="-35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i="1" kern="1200" dirty="0"/>
            <a:t>Kehität kriittistä ajatteluasi, jossa analysoidaan ja arvioidaan tietoa ja omaa ajattelua, pyritään perusteltuihin päätelmiin ja ratkotaan ongelmia etsimällä uusia näkökulmia. </a:t>
          </a:r>
          <a:endParaRPr lang="en-US" sz="1300" b="1" kern="1200" dirty="0"/>
        </a:p>
      </dsp:txBody>
      <dsp:txXfrm>
        <a:off x="49232" y="1017670"/>
        <a:ext cx="8457682" cy="910060"/>
      </dsp:txXfrm>
    </dsp:sp>
    <dsp:sp modelId="{72940B05-B950-4AFA-A1C3-AE38FC559B36}">
      <dsp:nvSpPr>
        <dsp:cNvPr id="0" name=""/>
        <dsp:cNvSpPr/>
      </dsp:nvSpPr>
      <dsp:spPr>
        <a:xfrm>
          <a:off x="0" y="2019518"/>
          <a:ext cx="8556146" cy="1084434"/>
        </a:xfrm>
        <a:prstGeom prst="roundRect">
          <a:avLst/>
        </a:prstGeom>
        <a:solidFill>
          <a:schemeClr val="accent2">
            <a:hueOff val="-3501772"/>
            <a:satOff val="-3160"/>
            <a:lumOff val="-70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i="1" kern="1200" dirty="0"/>
            <a:t>Tunnistat, että tieteentekoa ohjaavat erilaiset yhteiskunnalliset intressit ja käsitykset maailmasta. </a:t>
          </a:r>
          <a:endParaRPr lang="en-US" sz="1300" b="1" kern="1200" dirty="0"/>
        </a:p>
      </dsp:txBody>
      <dsp:txXfrm>
        <a:off x="52938" y="2072456"/>
        <a:ext cx="8450270" cy="978558"/>
      </dsp:txXfrm>
    </dsp:sp>
    <dsp:sp modelId="{DE0064DF-18FA-4C85-B886-F39498BCAED7}">
      <dsp:nvSpPr>
        <dsp:cNvPr id="0" name=""/>
        <dsp:cNvSpPr/>
      </dsp:nvSpPr>
      <dsp:spPr>
        <a:xfrm>
          <a:off x="0" y="3151666"/>
          <a:ext cx="8556146" cy="1112734"/>
        </a:xfrm>
        <a:prstGeom prst="roundRect">
          <a:avLst/>
        </a:prstGeom>
        <a:solidFill>
          <a:schemeClr val="accent2">
            <a:hueOff val="-5252659"/>
            <a:satOff val="-4740"/>
            <a:lumOff val="-105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i="1" kern="1200" dirty="0"/>
            <a:t>Hallitset riittävästi kasvatusalan teoreettista ja tutkimuskirjallisuutta sekä eri oppiaineiden ja laaja-alaisten osaamisalueiden perustana olevien tiedonalojen keskeisiä käsitteitä, ilmiöitä ja tiedon rakentumisen periaatteita. </a:t>
          </a:r>
          <a:endParaRPr lang="en-US" sz="1300" b="1" kern="1200" dirty="0"/>
        </a:p>
      </dsp:txBody>
      <dsp:txXfrm>
        <a:off x="54319" y="3205985"/>
        <a:ext cx="8447508" cy="1004096"/>
      </dsp:txXfrm>
    </dsp:sp>
    <dsp:sp modelId="{A985D4E3-1184-48E5-8F08-327CA05DE5E1}">
      <dsp:nvSpPr>
        <dsp:cNvPr id="0" name=""/>
        <dsp:cNvSpPr/>
      </dsp:nvSpPr>
      <dsp:spPr>
        <a:xfrm>
          <a:off x="0" y="4261787"/>
          <a:ext cx="8556146" cy="722475"/>
        </a:xfrm>
        <a:prstGeom prst="roundRect">
          <a:avLst/>
        </a:prstGeom>
        <a:solidFill>
          <a:schemeClr val="accent2">
            <a:hueOff val="-7003545"/>
            <a:satOff val="-6320"/>
            <a:lumOff val="-141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i="1" kern="1200" dirty="0"/>
            <a:t>Sinulla on taitoa esittää, perustella ja puolustaa pätevästi omia näkökantoja ja keskustella niistä. </a:t>
          </a:r>
          <a:endParaRPr lang="en-US" sz="1300" b="1" kern="1200" dirty="0"/>
        </a:p>
      </dsp:txBody>
      <dsp:txXfrm>
        <a:off x="35268" y="4297055"/>
        <a:ext cx="8485610" cy="651939"/>
      </dsp:txXfrm>
    </dsp:sp>
    <dsp:sp modelId="{61B9652F-287A-4B9C-8F9C-E1AAAEF6CB81}">
      <dsp:nvSpPr>
        <dsp:cNvPr id="0" name=""/>
        <dsp:cNvSpPr/>
      </dsp:nvSpPr>
      <dsp:spPr>
        <a:xfrm>
          <a:off x="0" y="5232030"/>
          <a:ext cx="8556146" cy="931999"/>
        </a:xfrm>
        <a:prstGeom prst="roundRect">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i="1" kern="1200" dirty="0"/>
            <a:t>Lisäksi sinulla on omaa oppimista, tiedon omaksumista ja kognitiivisia prosesseja koskevaa tietoa sekä kykyä säädellä niitä suunnittelemalla, seuraamalla ja arvioimalla omaa oppimistasi.</a:t>
          </a:r>
          <a:endParaRPr lang="en-US" sz="1300" b="1" kern="1200" dirty="0"/>
        </a:p>
      </dsp:txBody>
      <dsp:txXfrm>
        <a:off x="45496" y="5277526"/>
        <a:ext cx="8465154" cy="841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52184-CB05-490D-911E-6E6B38FD6370}">
      <dsp:nvSpPr>
        <dsp:cNvPr id="0" name=""/>
        <dsp:cNvSpPr/>
      </dsp:nvSpPr>
      <dsp:spPr>
        <a:xfrm>
          <a:off x="0" y="582"/>
          <a:ext cx="6188846" cy="13621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233018-B155-47D3-9309-DA5A367886C3}">
      <dsp:nvSpPr>
        <dsp:cNvPr id="0" name=""/>
        <dsp:cNvSpPr/>
      </dsp:nvSpPr>
      <dsp:spPr>
        <a:xfrm>
          <a:off x="412052" y="307067"/>
          <a:ext cx="749186" cy="7491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2C5D455-6E5D-49BA-B883-330225136772}">
      <dsp:nvSpPr>
        <dsp:cNvPr id="0" name=""/>
        <dsp:cNvSpPr/>
      </dsp:nvSpPr>
      <dsp:spPr>
        <a:xfrm>
          <a:off x="1573291" y="582"/>
          <a:ext cx="4615554" cy="1362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62" tIns="144162" rIns="144162" bIns="144162" numCol="1" spcCol="1270" anchor="ctr" anchorCtr="0">
          <a:noAutofit/>
        </a:bodyPr>
        <a:lstStyle/>
        <a:p>
          <a:pPr marL="0" lvl="0" indent="0" algn="l" defTabSz="1111250">
            <a:lnSpc>
              <a:spcPct val="90000"/>
            </a:lnSpc>
            <a:spcBef>
              <a:spcPct val="0"/>
            </a:spcBef>
            <a:spcAft>
              <a:spcPct val="35000"/>
            </a:spcAft>
            <a:buNone/>
          </a:pPr>
          <a:r>
            <a:rPr lang="fi-FI" sz="2500" kern="1200"/>
            <a:t>Mitä on tieto ja osaaminen?</a:t>
          </a:r>
          <a:endParaRPr lang="en-US" sz="2500" kern="1200"/>
        </a:p>
      </dsp:txBody>
      <dsp:txXfrm>
        <a:off x="1573291" y="582"/>
        <a:ext cx="4615554" cy="1362156"/>
      </dsp:txXfrm>
    </dsp:sp>
    <dsp:sp modelId="{A2501C47-AA41-414D-93FA-7E9233898D62}">
      <dsp:nvSpPr>
        <dsp:cNvPr id="0" name=""/>
        <dsp:cNvSpPr/>
      </dsp:nvSpPr>
      <dsp:spPr>
        <a:xfrm>
          <a:off x="0" y="1703278"/>
          <a:ext cx="6188846" cy="13621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28BFE9-40F7-4F8B-BF3C-CA02079D7CFD}">
      <dsp:nvSpPr>
        <dsp:cNvPr id="0" name=""/>
        <dsp:cNvSpPr/>
      </dsp:nvSpPr>
      <dsp:spPr>
        <a:xfrm>
          <a:off x="412052" y="2009763"/>
          <a:ext cx="749186" cy="7491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0F0EC8D-67CD-4765-8E93-58204B17B68C}">
      <dsp:nvSpPr>
        <dsp:cNvPr id="0" name=""/>
        <dsp:cNvSpPr/>
      </dsp:nvSpPr>
      <dsp:spPr>
        <a:xfrm>
          <a:off x="1573291" y="1703278"/>
          <a:ext cx="4615554" cy="1362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62" tIns="144162" rIns="144162" bIns="144162" numCol="1" spcCol="1270" anchor="ctr" anchorCtr="0">
          <a:noAutofit/>
        </a:bodyPr>
        <a:lstStyle/>
        <a:p>
          <a:pPr marL="0" lvl="0" indent="0" algn="l" defTabSz="1111250">
            <a:lnSpc>
              <a:spcPct val="90000"/>
            </a:lnSpc>
            <a:spcBef>
              <a:spcPct val="0"/>
            </a:spcBef>
            <a:spcAft>
              <a:spcPct val="35000"/>
            </a:spcAft>
            <a:buNone/>
          </a:pPr>
          <a:r>
            <a:rPr lang="fi-FI" sz="2500" kern="1200"/>
            <a:t>Miten osaaminen kehittyy?</a:t>
          </a:r>
          <a:endParaRPr lang="en-US" sz="2500" kern="1200"/>
        </a:p>
      </dsp:txBody>
      <dsp:txXfrm>
        <a:off x="1573291" y="1703278"/>
        <a:ext cx="4615554" cy="1362156"/>
      </dsp:txXfrm>
    </dsp:sp>
    <dsp:sp modelId="{15105402-6139-4B79-AA72-AE268A731503}">
      <dsp:nvSpPr>
        <dsp:cNvPr id="0" name=""/>
        <dsp:cNvSpPr/>
      </dsp:nvSpPr>
      <dsp:spPr>
        <a:xfrm>
          <a:off x="0" y="3405974"/>
          <a:ext cx="6188846" cy="13621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D34339-F422-4B7F-A911-E6FBA41E0961}">
      <dsp:nvSpPr>
        <dsp:cNvPr id="0" name=""/>
        <dsp:cNvSpPr/>
      </dsp:nvSpPr>
      <dsp:spPr>
        <a:xfrm>
          <a:off x="412052" y="3712459"/>
          <a:ext cx="749186" cy="7491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D3CDE5-0E9D-4A7C-AEA6-DE2C46C3962E}">
      <dsp:nvSpPr>
        <dsp:cNvPr id="0" name=""/>
        <dsp:cNvSpPr/>
      </dsp:nvSpPr>
      <dsp:spPr>
        <a:xfrm>
          <a:off x="1573291" y="3405974"/>
          <a:ext cx="4615554" cy="1362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62" tIns="144162" rIns="144162" bIns="144162" numCol="1" spcCol="1270" anchor="ctr" anchorCtr="0">
          <a:noAutofit/>
        </a:bodyPr>
        <a:lstStyle/>
        <a:p>
          <a:pPr marL="0" lvl="0" indent="0" algn="l" defTabSz="1111250">
            <a:lnSpc>
              <a:spcPct val="90000"/>
            </a:lnSpc>
            <a:spcBef>
              <a:spcPct val="0"/>
            </a:spcBef>
            <a:spcAft>
              <a:spcPct val="35000"/>
            </a:spcAft>
            <a:buNone/>
          </a:pPr>
          <a:r>
            <a:rPr lang="fi-FI" sz="2500" kern="1200"/>
            <a:t>Miten tietoa hankitaan ja prosessoidaan</a:t>
          </a:r>
          <a:endParaRPr lang="en-US" sz="2500" kern="1200"/>
        </a:p>
      </dsp:txBody>
      <dsp:txXfrm>
        <a:off x="1573291" y="3405974"/>
        <a:ext cx="4615554" cy="13621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15378-90AC-4422-8E7C-E8945B9809B0}">
      <dsp:nvSpPr>
        <dsp:cNvPr id="0" name=""/>
        <dsp:cNvSpPr/>
      </dsp:nvSpPr>
      <dsp:spPr>
        <a:xfrm>
          <a:off x="0" y="4017"/>
          <a:ext cx="11377264" cy="8556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81D8CE-628E-49A6-8578-EBBBBA509964}">
      <dsp:nvSpPr>
        <dsp:cNvPr id="0" name=""/>
        <dsp:cNvSpPr/>
      </dsp:nvSpPr>
      <dsp:spPr>
        <a:xfrm>
          <a:off x="258835" y="196539"/>
          <a:ext cx="470610" cy="4706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FFD5A4D-F80A-46E9-ACD2-027984A57CD3}">
      <dsp:nvSpPr>
        <dsp:cNvPr id="0" name=""/>
        <dsp:cNvSpPr/>
      </dsp:nvSpPr>
      <dsp:spPr>
        <a:xfrm>
          <a:off x="988282" y="4017"/>
          <a:ext cx="10388981" cy="855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557" tIns="90557" rIns="90557" bIns="90557" numCol="1" spcCol="1270" anchor="ctr" anchorCtr="0">
          <a:noAutofit/>
        </a:bodyPr>
        <a:lstStyle/>
        <a:p>
          <a:pPr marL="0" lvl="0" indent="0" algn="l" defTabSz="844550">
            <a:lnSpc>
              <a:spcPct val="90000"/>
            </a:lnSpc>
            <a:spcBef>
              <a:spcPct val="0"/>
            </a:spcBef>
            <a:spcAft>
              <a:spcPct val="35000"/>
            </a:spcAft>
            <a:buNone/>
          </a:pPr>
          <a:r>
            <a:rPr lang="fi-FI" sz="1900" b="1" kern="1200" dirty="0">
              <a:solidFill>
                <a:schemeClr val="bg1"/>
              </a:solidFill>
            </a:rPr>
            <a:t>Mikä on tieteellisen opetus- ja kasvatusalaa koskevan tiedon rooli opetuksessa? Onko intuitiolla tai improvisaatiolla sijaa opettajan työssä?</a:t>
          </a:r>
          <a:endParaRPr lang="en-US" sz="1900" b="1" kern="1200" dirty="0">
            <a:solidFill>
              <a:schemeClr val="bg1"/>
            </a:solidFill>
          </a:endParaRPr>
        </a:p>
      </dsp:txBody>
      <dsp:txXfrm>
        <a:off x="988282" y="4017"/>
        <a:ext cx="10388981" cy="855655"/>
      </dsp:txXfrm>
    </dsp:sp>
    <dsp:sp modelId="{AD9EA4FC-2D39-40B0-8D1F-0B1AF9F4F253}">
      <dsp:nvSpPr>
        <dsp:cNvPr id="0" name=""/>
        <dsp:cNvSpPr/>
      </dsp:nvSpPr>
      <dsp:spPr>
        <a:xfrm>
          <a:off x="0" y="1073586"/>
          <a:ext cx="11377264" cy="8556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CA3690-C8C5-42A0-85D1-BCB4FB9F2635}">
      <dsp:nvSpPr>
        <dsp:cNvPr id="0" name=""/>
        <dsp:cNvSpPr/>
      </dsp:nvSpPr>
      <dsp:spPr>
        <a:xfrm>
          <a:off x="258835" y="1266109"/>
          <a:ext cx="470610" cy="4706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C2FE0A1-6183-48C6-8654-201F70A414B6}">
      <dsp:nvSpPr>
        <dsp:cNvPr id="0" name=""/>
        <dsp:cNvSpPr/>
      </dsp:nvSpPr>
      <dsp:spPr>
        <a:xfrm>
          <a:off x="988282" y="1073586"/>
          <a:ext cx="10388981" cy="855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557" tIns="90557" rIns="90557" bIns="90557" numCol="1" spcCol="1270" anchor="ctr" anchorCtr="0">
          <a:noAutofit/>
        </a:bodyPr>
        <a:lstStyle/>
        <a:p>
          <a:pPr marL="0" lvl="0" indent="0" algn="l" defTabSz="844550">
            <a:lnSpc>
              <a:spcPct val="90000"/>
            </a:lnSpc>
            <a:spcBef>
              <a:spcPct val="0"/>
            </a:spcBef>
            <a:spcAft>
              <a:spcPct val="35000"/>
            </a:spcAft>
            <a:buNone/>
          </a:pPr>
          <a:r>
            <a:rPr lang="fi-FI" sz="1900" b="1" kern="1200" dirty="0">
              <a:solidFill>
                <a:schemeClr val="bg1"/>
              </a:solidFill>
            </a:rPr>
            <a:t>Mitä kriittinen ajattelu sinulle merkitsee? Miten se näkyy opinnoissasi? Vai näkyykö?</a:t>
          </a:r>
          <a:endParaRPr lang="en-US" sz="1900" b="1" kern="1200" dirty="0">
            <a:solidFill>
              <a:schemeClr val="bg1"/>
            </a:solidFill>
          </a:endParaRPr>
        </a:p>
      </dsp:txBody>
      <dsp:txXfrm>
        <a:off x="988282" y="1073586"/>
        <a:ext cx="10388981" cy="855655"/>
      </dsp:txXfrm>
    </dsp:sp>
    <dsp:sp modelId="{87D8AC44-9AFA-4A2D-AC1E-20536135BBC6}">
      <dsp:nvSpPr>
        <dsp:cNvPr id="0" name=""/>
        <dsp:cNvSpPr/>
      </dsp:nvSpPr>
      <dsp:spPr>
        <a:xfrm>
          <a:off x="0" y="2143156"/>
          <a:ext cx="11377264" cy="8556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DFBD05-2DF3-4F58-9DDC-66B005DB5339}">
      <dsp:nvSpPr>
        <dsp:cNvPr id="0" name=""/>
        <dsp:cNvSpPr/>
      </dsp:nvSpPr>
      <dsp:spPr>
        <a:xfrm>
          <a:off x="258835" y="2335679"/>
          <a:ext cx="470610" cy="4706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8D3DA3C-06C9-4761-BD3F-FD63E4CE7D8A}">
      <dsp:nvSpPr>
        <dsp:cNvPr id="0" name=""/>
        <dsp:cNvSpPr/>
      </dsp:nvSpPr>
      <dsp:spPr>
        <a:xfrm>
          <a:off x="988282" y="2143156"/>
          <a:ext cx="10388981" cy="855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557" tIns="90557" rIns="90557" bIns="90557" numCol="1" spcCol="1270" anchor="ctr" anchorCtr="0">
          <a:noAutofit/>
        </a:bodyPr>
        <a:lstStyle/>
        <a:p>
          <a:pPr marL="0" lvl="0" indent="0" algn="l" defTabSz="844550">
            <a:lnSpc>
              <a:spcPct val="90000"/>
            </a:lnSpc>
            <a:spcBef>
              <a:spcPct val="0"/>
            </a:spcBef>
            <a:spcAft>
              <a:spcPct val="35000"/>
            </a:spcAft>
            <a:buNone/>
          </a:pPr>
          <a:r>
            <a:rPr lang="fi-FI" sz="1900" b="1" kern="1200" dirty="0">
              <a:solidFill>
                <a:schemeClr val="bg1"/>
              </a:solidFill>
            </a:rPr>
            <a:t>Millaista opettamiseen ja oppimiseen liittyvää tietoa osaat jo hyvin? Millaista tietoa tarvitse lisää? (vrt. </a:t>
          </a:r>
          <a:r>
            <a:rPr lang="fi-FI" sz="1900" b="1" kern="1200" dirty="0" err="1">
              <a:solidFill>
                <a:schemeClr val="bg1"/>
              </a:solidFill>
            </a:rPr>
            <a:t>Shulman</a:t>
          </a:r>
          <a:r>
            <a:rPr lang="fi-FI" sz="1900" b="1" kern="1200" dirty="0">
              <a:solidFill>
                <a:schemeClr val="bg1"/>
              </a:solidFill>
            </a:rPr>
            <a:t>)</a:t>
          </a:r>
          <a:endParaRPr lang="en-US" sz="1900" b="1" kern="1200" dirty="0">
            <a:solidFill>
              <a:schemeClr val="bg1"/>
            </a:solidFill>
          </a:endParaRPr>
        </a:p>
      </dsp:txBody>
      <dsp:txXfrm>
        <a:off x="988282" y="2143156"/>
        <a:ext cx="10388981" cy="855655"/>
      </dsp:txXfrm>
    </dsp:sp>
    <dsp:sp modelId="{6F749D1B-23AA-4E9E-BA1E-820F98FA7251}">
      <dsp:nvSpPr>
        <dsp:cNvPr id="0" name=""/>
        <dsp:cNvSpPr/>
      </dsp:nvSpPr>
      <dsp:spPr>
        <a:xfrm>
          <a:off x="0" y="3212726"/>
          <a:ext cx="11377264" cy="8556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6A2BC7-7F76-41C7-A3A7-AD5058E0270D}">
      <dsp:nvSpPr>
        <dsp:cNvPr id="0" name=""/>
        <dsp:cNvSpPr/>
      </dsp:nvSpPr>
      <dsp:spPr>
        <a:xfrm>
          <a:off x="258835" y="3405248"/>
          <a:ext cx="470610" cy="4706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B276CE7-3CAC-4FF8-9F79-4AC214A2D56E}">
      <dsp:nvSpPr>
        <dsp:cNvPr id="0" name=""/>
        <dsp:cNvSpPr/>
      </dsp:nvSpPr>
      <dsp:spPr>
        <a:xfrm>
          <a:off x="988282" y="3212726"/>
          <a:ext cx="10388981" cy="855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557" tIns="90557" rIns="90557" bIns="90557" numCol="1" spcCol="1270" anchor="ctr" anchorCtr="0">
          <a:noAutofit/>
        </a:bodyPr>
        <a:lstStyle/>
        <a:p>
          <a:pPr marL="0" lvl="0" indent="0" algn="l" defTabSz="844550">
            <a:lnSpc>
              <a:spcPct val="90000"/>
            </a:lnSpc>
            <a:spcBef>
              <a:spcPct val="0"/>
            </a:spcBef>
            <a:spcAft>
              <a:spcPct val="35000"/>
            </a:spcAft>
            <a:buNone/>
          </a:pPr>
          <a:r>
            <a:rPr lang="fi-FI" sz="1900" b="1" kern="1200" dirty="0">
              <a:solidFill>
                <a:schemeClr val="bg1"/>
              </a:solidFill>
            </a:rPr>
            <a:t>Kääntyykö tieto osaavaksi toiminnaksi? Kuinka teorian yhdistäminen käytäntöön tapahtuu? Miten se näkyy toiminnassasi?</a:t>
          </a:r>
          <a:endParaRPr lang="en-US" sz="1900" b="1" kern="1200" dirty="0">
            <a:solidFill>
              <a:schemeClr val="bg1"/>
            </a:solidFill>
          </a:endParaRPr>
        </a:p>
      </dsp:txBody>
      <dsp:txXfrm>
        <a:off x="988282" y="3212726"/>
        <a:ext cx="10388981" cy="855655"/>
      </dsp:txXfrm>
    </dsp:sp>
    <dsp:sp modelId="{341E2275-0F05-4A1A-B670-B67AAED7A824}">
      <dsp:nvSpPr>
        <dsp:cNvPr id="0" name=""/>
        <dsp:cNvSpPr/>
      </dsp:nvSpPr>
      <dsp:spPr>
        <a:xfrm>
          <a:off x="0" y="4282296"/>
          <a:ext cx="11377264" cy="8556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7C8E8-E370-41CE-8634-F1C6194198A3}">
      <dsp:nvSpPr>
        <dsp:cNvPr id="0" name=""/>
        <dsp:cNvSpPr/>
      </dsp:nvSpPr>
      <dsp:spPr>
        <a:xfrm>
          <a:off x="258835" y="4474818"/>
          <a:ext cx="470610" cy="4706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422A744-0B50-4A7E-B697-CB5FB294D26B}">
      <dsp:nvSpPr>
        <dsp:cNvPr id="0" name=""/>
        <dsp:cNvSpPr/>
      </dsp:nvSpPr>
      <dsp:spPr>
        <a:xfrm>
          <a:off x="988282" y="4282296"/>
          <a:ext cx="10388981" cy="855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557" tIns="90557" rIns="90557" bIns="90557" numCol="1" spcCol="1270" anchor="ctr" anchorCtr="0">
          <a:noAutofit/>
        </a:bodyPr>
        <a:lstStyle/>
        <a:p>
          <a:pPr marL="0" lvl="0" indent="0" algn="l" defTabSz="844550">
            <a:lnSpc>
              <a:spcPct val="90000"/>
            </a:lnSpc>
            <a:spcBef>
              <a:spcPct val="0"/>
            </a:spcBef>
            <a:spcAft>
              <a:spcPct val="35000"/>
            </a:spcAft>
            <a:buNone/>
          </a:pPr>
          <a:r>
            <a:rPr lang="fi-FI" sz="1900" b="1" kern="1200" dirty="0">
              <a:solidFill>
                <a:schemeClr val="bg1"/>
              </a:solidFill>
            </a:rPr>
            <a:t>Missä oppiaineiden sisällöissä olen vahvimmillani? </a:t>
          </a:r>
          <a:endParaRPr lang="en-US" sz="1900" b="1" kern="1200" dirty="0">
            <a:solidFill>
              <a:schemeClr val="bg1"/>
            </a:solidFill>
          </a:endParaRPr>
        </a:p>
      </dsp:txBody>
      <dsp:txXfrm>
        <a:off x="988282" y="4282296"/>
        <a:ext cx="10388981" cy="8556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B9519-7E00-469E-BF09-11CEBA46D632}">
      <dsp:nvSpPr>
        <dsp:cNvPr id="0" name=""/>
        <dsp:cNvSpPr/>
      </dsp:nvSpPr>
      <dsp:spPr>
        <a:xfrm>
          <a:off x="0" y="75721"/>
          <a:ext cx="6188846" cy="149877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i-FI" sz="2100" kern="1200"/>
            <a:t>Millä tavoin koulussa arvioidaan erilaisten tietojen oppimista? – Osaako oppilas enemmän kuin ennen? – Osaako hän paremmin muihin verrattuna? </a:t>
          </a:r>
          <a:endParaRPr lang="en-US" sz="2100" kern="1200"/>
        </a:p>
      </dsp:txBody>
      <dsp:txXfrm>
        <a:off x="73164" y="148885"/>
        <a:ext cx="6042518" cy="1352442"/>
      </dsp:txXfrm>
    </dsp:sp>
    <dsp:sp modelId="{243CADF3-D254-4ABA-905B-237B26E6AE49}">
      <dsp:nvSpPr>
        <dsp:cNvPr id="0" name=""/>
        <dsp:cNvSpPr/>
      </dsp:nvSpPr>
      <dsp:spPr>
        <a:xfrm>
          <a:off x="0" y="1634971"/>
          <a:ext cx="6188846" cy="1498770"/>
        </a:xfrm>
        <a:prstGeom prst="roundRect">
          <a:avLst/>
        </a:prstGeom>
        <a:solidFill>
          <a:schemeClr val="accent2">
            <a:hueOff val="-4377215"/>
            <a:satOff val="-3950"/>
            <a:lumOff val="-88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i-FI" sz="2100" kern="1200"/>
            <a:t>Arvioidaanko eri oppiaineissa eri tiedon lajeja? </a:t>
          </a:r>
          <a:endParaRPr lang="en-US" sz="2100" kern="1200"/>
        </a:p>
      </dsp:txBody>
      <dsp:txXfrm>
        <a:off x="73164" y="1708135"/>
        <a:ext cx="6042518" cy="1352442"/>
      </dsp:txXfrm>
    </dsp:sp>
    <dsp:sp modelId="{E1C6A507-215D-4A4D-A775-9CC83E0D6A6D}">
      <dsp:nvSpPr>
        <dsp:cNvPr id="0" name=""/>
        <dsp:cNvSpPr/>
      </dsp:nvSpPr>
      <dsp:spPr>
        <a:xfrm>
          <a:off x="0" y="3194221"/>
          <a:ext cx="6188846" cy="1498770"/>
        </a:xfrm>
        <a:prstGeom prst="roundRect">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i-FI" sz="2100" kern="1200"/>
            <a:t>Miten arvioidaan metakognitiivisia tietoja / taitoja / ongelmanratkaisua?</a:t>
          </a:r>
          <a:endParaRPr lang="en-US" sz="2100" kern="1200"/>
        </a:p>
      </dsp:txBody>
      <dsp:txXfrm>
        <a:off x="73164" y="3267385"/>
        <a:ext cx="6042518" cy="13524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9/30/2021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9/30/2021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a:t>
            </a:fld>
            <a:endParaRPr lang="en-US"/>
          </a:p>
        </p:txBody>
      </p:sp>
    </p:spTree>
    <p:extLst>
      <p:ext uri="{BB962C8B-B14F-4D97-AF65-F5344CB8AC3E}">
        <p14:creationId xmlns:p14="http://schemas.microsoft.com/office/powerpoint/2010/main" val="27865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8</a:t>
            </a:fld>
            <a:endParaRPr lang="en-US"/>
          </a:p>
        </p:txBody>
      </p:sp>
    </p:spTree>
    <p:extLst>
      <p:ext uri="{BB962C8B-B14F-4D97-AF65-F5344CB8AC3E}">
        <p14:creationId xmlns:p14="http://schemas.microsoft.com/office/powerpoint/2010/main" val="2405613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11</a:t>
            </a:fld>
            <a:endParaRPr lang="en-US"/>
          </a:p>
        </p:txBody>
      </p:sp>
    </p:spTree>
    <p:extLst>
      <p:ext uri="{BB962C8B-B14F-4D97-AF65-F5344CB8AC3E}">
        <p14:creationId xmlns:p14="http://schemas.microsoft.com/office/powerpoint/2010/main" val="2189152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12</a:t>
            </a:fld>
            <a:endParaRPr lang="en-US"/>
          </a:p>
        </p:txBody>
      </p:sp>
    </p:spTree>
    <p:extLst>
      <p:ext uri="{BB962C8B-B14F-4D97-AF65-F5344CB8AC3E}">
        <p14:creationId xmlns:p14="http://schemas.microsoft.com/office/powerpoint/2010/main" val="291278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034" y="685800"/>
            <a:ext cx="7998916" cy="2971801"/>
          </a:xfrm>
        </p:spPr>
        <p:txBody>
          <a:bodyPr anchor="b">
            <a:normAutofit/>
          </a:bodyPr>
          <a:lstStyle>
            <a:lvl1pPr algn="l">
              <a:defRPr sz="4799">
                <a:effectLst/>
              </a:defRPr>
            </a:lvl1pPr>
          </a:lstStyle>
          <a:p>
            <a:r>
              <a:rPr lang="en-US"/>
              <a:t>Click to edit Master title style</a:t>
            </a:r>
            <a:endParaRPr lang="en-US" dirty="0"/>
          </a:p>
        </p:txBody>
      </p:sp>
      <p:sp>
        <p:nvSpPr>
          <p:cNvPr id="3" name="Subtitle 2"/>
          <p:cNvSpPr>
            <a:spLocks noGrp="1"/>
          </p:cNvSpPr>
          <p:nvPr>
            <p:ph type="subTitle" idx="1"/>
          </p:nvPr>
        </p:nvSpPr>
        <p:spPr>
          <a:xfrm>
            <a:off x="684034" y="3843868"/>
            <a:ext cx="6399133" cy="1947333"/>
          </a:xfrm>
        </p:spPr>
        <p:txBody>
          <a:bodyPr anchor="t">
            <a:normAutofit/>
          </a:bodyPr>
          <a:lstStyle>
            <a:lvl1pPr marL="0" indent="0" algn="l">
              <a:buNone/>
              <a:defRPr sz="2099">
                <a:solidFill>
                  <a:schemeClr val="bg2">
                    <a:lumMod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829175-527E-46A3-863C-1BB1F163B849}" type="datetimeFigureOut">
              <a:rPr lang="en-US" smtClean="0"/>
              <a:t>9/30/2021</a:t>
            </a:fld>
            <a:endParaRPr lang="en-US"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E5137D0E-4A4F-4307-8994-C1891D747D59}" type="slidenum">
              <a:rPr lang="fi-FI" smtClean="0"/>
              <a:t>‹#›</a:t>
            </a:fld>
            <a:endParaRPr lang="fi-FI" dirty="0"/>
          </a:p>
        </p:txBody>
      </p:sp>
      <p:cxnSp>
        <p:nvCxnSpPr>
          <p:cNvPr id="16" name="Straight Connector 15"/>
          <p:cNvCxnSpPr/>
          <p:nvPr/>
        </p:nvCxnSpPr>
        <p:spPr>
          <a:xfrm flipH="1">
            <a:off x="8225869" y="8467"/>
            <a:ext cx="3809008"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6580" y="91546"/>
            <a:ext cx="607907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3941" y="228600"/>
            <a:ext cx="495171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3927" y="32279"/>
            <a:ext cx="4851725"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3383" y="609602"/>
            <a:ext cx="4342268"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784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621" y="533400"/>
            <a:ext cx="10815995"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164" y="3843867"/>
            <a:ext cx="8302047" cy="457200"/>
          </a:xfrm>
        </p:spPr>
        <p:txBody>
          <a:bodyPr anchor="t">
            <a:normAutofit/>
          </a:bodyPr>
          <a:lstStyle>
            <a:lvl1pPr marL="0" indent="0">
              <a:buFontTx/>
              <a:buNone/>
              <a:defRPr sz="1600"/>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83829175-527E-46A3-863C-1BB1F163B849}" type="datetimeFigureOut">
              <a:rPr lang="en-US" smtClean="0"/>
              <a:pPr/>
              <a:t>9/30/2021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271157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035" y="685800"/>
            <a:ext cx="10055781" cy="2743200"/>
          </a:xfrm>
        </p:spPr>
        <p:txBody>
          <a:bodyPr anchor="ctr">
            <a:normAutofit/>
          </a:bodyPr>
          <a:lstStyle>
            <a:lvl1pPr algn="l">
              <a:defRPr sz="3199" b="0" cap="all"/>
            </a:lvl1pPr>
          </a:lstStyle>
          <a:p>
            <a:r>
              <a:rPr lang="en-US"/>
              <a:t>Click to edit Master title style</a:t>
            </a:r>
            <a:endParaRPr lang="en-US" dirty="0"/>
          </a:p>
        </p:txBody>
      </p:sp>
      <p:sp>
        <p:nvSpPr>
          <p:cNvPr id="3" name="Text Placeholder 2"/>
          <p:cNvSpPr>
            <a:spLocks noGrp="1"/>
          </p:cNvSpPr>
          <p:nvPr>
            <p:ph type="body" idx="1"/>
          </p:nvPr>
        </p:nvSpPr>
        <p:spPr>
          <a:xfrm>
            <a:off x="684034" y="4114800"/>
            <a:ext cx="8533765" cy="1879600"/>
          </a:xfrm>
        </p:spPr>
        <p:txBody>
          <a:bodyPr anchor="ctr">
            <a:normAutofit/>
          </a:bodyPr>
          <a:lstStyle>
            <a:lvl1pPr marL="0" indent="0" algn="l">
              <a:buNone/>
              <a:defRPr sz="1999">
                <a:solidFill>
                  <a:schemeClr val="bg2">
                    <a:lumMod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smtClean="0"/>
              <a:pPr/>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3332472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14" y="685800"/>
            <a:ext cx="9141620" cy="2743200"/>
          </a:xfrm>
        </p:spPr>
        <p:txBody>
          <a:bodyPr anchor="ctr">
            <a:normAutofit/>
          </a:bodyPr>
          <a:lstStyle>
            <a:lvl1pPr algn="l">
              <a:defRPr sz="3199"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5835" y="3429000"/>
            <a:ext cx="8532178" cy="381000"/>
          </a:xfrm>
        </p:spPr>
        <p:txBody>
          <a:bodyPr anchor="ctr"/>
          <a:lstStyle>
            <a:lvl1pPr marL="0" indent="0">
              <a:buFontTx/>
              <a:buNone/>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684035" y="4301068"/>
            <a:ext cx="8532178" cy="1684865"/>
          </a:xfrm>
        </p:spPr>
        <p:txBody>
          <a:bodyPr anchor="ctr">
            <a:normAutofit/>
          </a:bodyPr>
          <a:lstStyle>
            <a:lvl1pPr marL="0" indent="0" algn="l">
              <a:buNone/>
              <a:defRPr sz="1999">
                <a:solidFill>
                  <a:schemeClr val="bg2">
                    <a:lumMod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smtClean="0"/>
              <a:pPr/>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pPr/>
              <a:t>‹#›</a:t>
            </a:fld>
            <a:endParaRPr lang="en-US" dirty="0"/>
          </a:p>
        </p:txBody>
      </p:sp>
      <p:sp>
        <p:nvSpPr>
          <p:cNvPr id="14" name="TextBox 13"/>
          <p:cNvSpPr txBox="1"/>
          <p:nvPr/>
        </p:nvSpPr>
        <p:spPr>
          <a:xfrm>
            <a:off x="531674" y="812222"/>
            <a:ext cx="609441" cy="584776"/>
          </a:xfrm>
          <a:prstGeom prst="rect">
            <a:avLst/>
          </a:prstGeom>
        </p:spPr>
        <p:txBody>
          <a:bodyPr vert="horz" lIns="91416" tIns="45708" rIns="91416" bIns="45708" rtlCol="0" anchor="ctr">
            <a:noAutofit/>
          </a:bodyPr>
          <a:lstStyle/>
          <a:p>
            <a:pPr lvl="0"/>
            <a:r>
              <a:rPr lang="en-US" sz="7998" dirty="0">
                <a:solidFill>
                  <a:schemeClr val="tx1"/>
                </a:solidFill>
                <a:effectLst/>
              </a:rPr>
              <a:t>“</a:t>
            </a:r>
          </a:p>
        </p:txBody>
      </p:sp>
      <p:sp>
        <p:nvSpPr>
          <p:cNvPr id="15" name="TextBox 14"/>
          <p:cNvSpPr txBox="1"/>
          <p:nvPr/>
        </p:nvSpPr>
        <p:spPr>
          <a:xfrm>
            <a:off x="10282734" y="2768601"/>
            <a:ext cx="609441" cy="584776"/>
          </a:xfrm>
          <a:prstGeom prst="rect">
            <a:avLst/>
          </a:prstGeom>
        </p:spPr>
        <p:txBody>
          <a:bodyPr vert="horz" lIns="91416" tIns="45708" rIns="91416" bIns="45708" rtlCol="0" anchor="ctr">
            <a:noAutofit/>
          </a:bodyPr>
          <a:lstStyle/>
          <a:p>
            <a:pPr lvl="0" algn="r"/>
            <a:r>
              <a:rPr lang="en-US" sz="7998" dirty="0">
                <a:solidFill>
                  <a:schemeClr val="tx1"/>
                </a:solidFill>
                <a:effectLst/>
              </a:rPr>
              <a:t>”</a:t>
            </a:r>
          </a:p>
        </p:txBody>
      </p:sp>
    </p:spTree>
    <p:extLst>
      <p:ext uri="{BB962C8B-B14F-4D97-AF65-F5344CB8AC3E}">
        <p14:creationId xmlns:p14="http://schemas.microsoft.com/office/powerpoint/2010/main" val="1171293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034" y="3429000"/>
            <a:ext cx="8532178" cy="1697400"/>
          </a:xfrm>
        </p:spPr>
        <p:txBody>
          <a:bodyPr anchor="b">
            <a:normAutofit/>
          </a:bodyPr>
          <a:lstStyle>
            <a:lvl1pPr algn="l">
              <a:defRPr sz="3199" b="0" cap="all"/>
            </a:lvl1pPr>
          </a:lstStyle>
          <a:p>
            <a:r>
              <a:rPr lang="en-US"/>
              <a:t>Click to edit Master title style</a:t>
            </a:r>
            <a:endParaRPr lang="en-US" dirty="0"/>
          </a:p>
        </p:txBody>
      </p:sp>
      <p:sp>
        <p:nvSpPr>
          <p:cNvPr id="3" name="Text Placeholder 2"/>
          <p:cNvSpPr>
            <a:spLocks noGrp="1"/>
          </p:cNvSpPr>
          <p:nvPr>
            <p:ph type="body" idx="1"/>
          </p:nvPr>
        </p:nvSpPr>
        <p:spPr>
          <a:xfrm>
            <a:off x="684033" y="5132981"/>
            <a:ext cx="8533767" cy="860400"/>
          </a:xfrm>
        </p:spPr>
        <p:txBody>
          <a:bodyPr anchor="t">
            <a:normAutofit/>
          </a:bodyPr>
          <a:lstStyle>
            <a:lvl1pPr marL="0" indent="0" algn="l">
              <a:buNone/>
              <a:defRPr sz="1999">
                <a:solidFill>
                  <a:schemeClr val="bg2">
                    <a:lumMod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smtClean="0"/>
              <a:pPr/>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2374123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116" y="685800"/>
            <a:ext cx="9141619" cy="2743200"/>
          </a:xfrm>
        </p:spPr>
        <p:txBody>
          <a:bodyPr anchor="ctr">
            <a:normAutofit/>
          </a:bodyPr>
          <a:lstStyle>
            <a:lvl1pPr algn="l">
              <a:defRPr sz="3199"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035" y="3928534"/>
            <a:ext cx="8532178" cy="1049866"/>
          </a:xfrm>
        </p:spPr>
        <p:txBody>
          <a:bodyPr vert="horz" lIns="91440" tIns="45720" rIns="91440" bIns="45720" rtlCol="0" anchor="b">
            <a:normAutofit/>
          </a:bodyPr>
          <a:lstStyle>
            <a:lvl1pPr>
              <a:buNone/>
              <a:defRPr lang="en-US" sz="2399"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034" y="4978400"/>
            <a:ext cx="8532178" cy="1016000"/>
          </a:xfrm>
        </p:spPr>
        <p:txBody>
          <a:bodyPr anchor="t">
            <a:normAutofit/>
          </a:bodyPr>
          <a:lstStyle>
            <a:lvl1pPr marL="0" indent="0" algn="l">
              <a:buNone/>
              <a:defRPr sz="1799">
                <a:solidFill>
                  <a:schemeClr val="bg2">
                    <a:lumMod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smtClean="0"/>
              <a:pPr/>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pPr/>
              <a:t>‹#›</a:t>
            </a:fld>
            <a:endParaRPr lang="en-US" dirty="0"/>
          </a:p>
        </p:txBody>
      </p:sp>
      <p:sp>
        <p:nvSpPr>
          <p:cNvPr id="11" name="TextBox 10"/>
          <p:cNvSpPr txBox="1"/>
          <p:nvPr/>
        </p:nvSpPr>
        <p:spPr>
          <a:xfrm>
            <a:off x="531674" y="812222"/>
            <a:ext cx="609441" cy="584776"/>
          </a:xfrm>
          <a:prstGeom prst="rect">
            <a:avLst/>
          </a:prstGeom>
        </p:spPr>
        <p:txBody>
          <a:bodyPr vert="horz" lIns="91416" tIns="45708" rIns="91416" bIns="45708" rtlCol="0" anchor="ctr">
            <a:noAutofit/>
          </a:bodyPr>
          <a:lstStyle/>
          <a:p>
            <a:pPr lvl="0"/>
            <a:r>
              <a:rPr lang="en-US" sz="7998" dirty="0">
                <a:solidFill>
                  <a:schemeClr val="tx1"/>
                </a:solidFill>
                <a:effectLst/>
              </a:rPr>
              <a:t>“</a:t>
            </a:r>
          </a:p>
        </p:txBody>
      </p:sp>
      <p:sp>
        <p:nvSpPr>
          <p:cNvPr id="12" name="TextBox 11"/>
          <p:cNvSpPr txBox="1"/>
          <p:nvPr/>
        </p:nvSpPr>
        <p:spPr>
          <a:xfrm>
            <a:off x="10282734" y="2768601"/>
            <a:ext cx="609441" cy="584776"/>
          </a:xfrm>
          <a:prstGeom prst="rect">
            <a:avLst/>
          </a:prstGeom>
        </p:spPr>
        <p:txBody>
          <a:bodyPr vert="horz" lIns="91416" tIns="45708" rIns="91416" bIns="45708" rtlCol="0" anchor="ctr">
            <a:noAutofit/>
          </a:bodyPr>
          <a:lstStyle/>
          <a:p>
            <a:pPr lvl="0" algn="r"/>
            <a:r>
              <a:rPr lang="en-US" sz="7998" dirty="0">
                <a:solidFill>
                  <a:schemeClr val="tx1"/>
                </a:solidFill>
                <a:effectLst/>
              </a:rPr>
              <a:t>”</a:t>
            </a:r>
          </a:p>
        </p:txBody>
      </p:sp>
    </p:spTree>
    <p:extLst>
      <p:ext uri="{BB962C8B-B14F-4D97-AF65-F5344CB8AC3E}">
        <p14:creationId xmlns:p14="http://schemas.microsoft.com/office/powerpoint/2010/main" val="2784652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035" y="685800"/>
            <a:ext cx="10055781"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034" y="3928534"/>
            <a:ext cx="8532178" cy="838200"/>
          </a:xfrm>
        </p:spPr>
        <p:txBody>
          <a:bodyPr vert="horz" lIns="91440" tIns="45720" rIns="91440" bIns="45720" rtlCol="0" anchor="b">
            <a:normAutofit/>
          </a:bodyPr>
          <a:lstStyle>
            <a:lvl1pPr>
              <a:buNone/>
              <a:defRPr lang="en-US" sz="2399"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034" y="4766733"/>
            <a:ext cx="8532178" cy="1227667"/>
          </a:xfrm>
        </p:spPr>
        <p:txBody>
          <a:bodyPr anchor="t">
            <a:normAutofit/>
          </a:bodyPr>
          <a:lstStyle>
            <a:lvl1pPr marL="0" indent="0" algn="l">
              <a:buNone/>
              <a:defRPr sz="1799">
                <a:solidFill>
                  <a:schemeClr val="bg2">
                    <a:lumMod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smtClean="0"/>
              <a:pPr/>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632750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829175-527E-46A3-863C-1BB1F163B849}"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E5137D0E-4A4F-4307-8994-C1891D747D59}" type="slidenum">
              <a:rPr lang="fi-FI" smtClean="0"/>
              <a:t>‹#›</a:t>
            </a:fld>
            <a:endParaRPr lang="fi-FI"/>
          </a:p>
        </p:txBody>
      </p:sp>
    </p:spTree>
    <p:extLst>
      <p:ext uri="{BB962C8B-B14F-4D97-AF65-F5344CB8AC3E}">
        <p14:creationId xmlns:p14="http://schemas.microsoft.com/office/powerpoint/2010/main" val="133628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2950" y="685800"/>
            <a:ext cx="2056864"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621" y="685800"/>
            <a:ext cx="7821163"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829175-527E-46A3-863C-1BB1F163B849}"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5137D0E-4A4F-4307-8994-C1891D747D59}" type="slidenum">
              <a:rPr lang="fi-FI" smtClean="0"/>
              <a:t>‹#›</a:t>
            </a:fld>
            <a:endParaRPr lang="fi-FI"/>
          </a:p>
        </p:txBody>
      </p:sp>
    </p:spTree>
    <p:extLst>
      <p:ext uri="{BB962C8B-B14F-4D97-AF65-F5344CB8AC3E}">
        <p14:creationId xmlns:p14="http://schemas.microsoft.com/office/powerpoint/2010/main" val="1358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Otsikko ja sisältö">
    <p:spTree>
      <p:nvGrpSpPr>
        <p:cNvPr id="1" name=""/>
        <p:cNvGrpSpPr/>
        <p:nvPr/>
      </p:nvGrpSpPr>
      <p:grpSpPr>
        <a:xfrm>
          <a:off x="0" y="0"/>
          <a:ext cx="0" cy="0"/>
          <a:chOff x="0" y="0"/>
          <a:chExt cx="0" cy="0"/>
        </a:xfrm>
      </p:grpSpPr>
      <p:sp>
        <p:nvSpPr>
          <p:cNvPr id="10" name="Suorakulmio 9"/>
          <p:cNvSpPr/>
          <p:nvPr userDrawn="1"/>
        </p:nvSpPr>
        <p:spPr>
          <a:xfrm>
            <a:off x="0" y="6540486"/>
            <a:ext cx="12188825"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5" name="Alatunnisteen paikkamerkki 4"/>
          <p:cNvSpPr>
            <a:spLocks noGrp="1"/>
          </p:cNvSpPr>
          <p:nvPr>
            <p:ph type="ftr" sz="quarter" idx="11"/>
          </p:nvPr>
        </p:nvSpPr>
        <p:spPr>
          <a:xfrm>
            <a:off x="7123354" y="6592626"/>
            <a:ext cx="286279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6" name="Dian numeron paikkamerkki 5"/>
          <p:cNvSpPr>
            <a:spLocks noGrp="1"/>
          </p:cNvSpPr>
          <p:nvPr>
            <p:ph type="sldNum" sz="quarter" idx="12"/>
          </p:nvPr>
        </p:nvSpPr>
        <p:spPr>
          <a:xfrm>
            <a:off x="11416993" y="6592626"/>
            <a:ext cx="605197"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11335579"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100679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tsikon paikkamerkki 1"/>
          <p:cNvSpPr>
            <a:spLocks noGrp="1"/>
          </p:cNvSpPr>
          <p:nvPr>
            <p:ph type="title"/>
          </p:nvPr>
        </p:nvSpPr>
        <p:spPr>
          <a:xfrm>
            <a:off x="609442" y="637578"/>
            <a:ext cx="9822000" cy="1019912"/>
          </a:xfrm>
          <a:prstGeom prst="rect">
            <a:avLst/>
          </a:prstGeom>
        </p:spPr>
        <p:txBody>
          <a:bodyPr vert="horz" lIns="91440" tIns="45720" rIns="91440" bIns="45720" rtlCol="0" anchor="ctr">
            <a:normAutofit/>
          </a:bodyPr>
          <a:lstStyle>
            <a:lvl1pPr>
              <a:defRPr>
                <a:latin typeface="Helvetica" pitchFamily="34" charset="0"/>
              </a:defRPr>
            </a:lvl1pPr>
          </a:lstStyle>
          <a:p>
            <a:r>
              <a:rPr lang="fi-FI" dirty="0"/>
              <a:t>Muokkaa perustyylejä naps.</a:t>
            </a:r>
          </a:p>
        </p:txBody>
      </p:sp>
      <p:sp>
        <p:nvSpPr>
          <p:cNvPr id="13" name="Tekstin paikkamerkki 2"/>
          <p:cNvSpPr>
            <a:spLocks noGrp="1"/>
          </p:cNvSpPr>
          <p:nvPr>
            <p:ph idx="1"/>
          </p:nvPr>
        </p:nvSpPr>
        <p:spPr>
          <a:xfrm>
            <a:off x="609441" y="1844699"/>
            <a:ext cx="10969943" cy="4557156"/>
          </a:xfrm>
          <a:prstGeom prst="rect">
            <a:avLst/>
          </a:prstGeom>
        </p:spPr>
        <p:txBody>
          <a:bodyPr vert="horz" lIns="91440" tIns="45720" rIns="91440" bIns="45720" rtlCol="0">
            <a:normAutofit/>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Päivämäärän paikkamerkki 3"/>
          <p:cNvSpPr>
            <a:spLocks noGrp="1"/>
          </p:cNvSpPr>
          <p:nvPr>
            <p:ph type="dt" sz="half" idx="10"/>
          </p:nvPr>
        </p:nvSpPr>
        <p:spPr>
          <a:xfrm>
            <a:off x="10153960" y="6592626"/>
            <a:ext cx="1108014" cy="180989"/>
          </a:xfrm>
          <a:prstGeom prst="rect">
            <a:avLst/>
          </a:prstGeom>
        </p:spPr>
        <p:txBody>
          <a:bodyPr/>
          <a:lstStyle>
            <a:lvl1pPr algn="ctr">
              <a:defRPr sz="900">
                <a:solidFill>
                  <a:schemeClr val="bg1"/>
                </a:solidFill>
                <a:latin typeface="Helvetica" pitchFamily="34" charset="0"/>
              </a:defRPr>
            </a:lvl1pPr>
          </a:lstStyle>
          <a:p>
            <a:fld id="{F9D46576-D913-A841-B054-014875DAA31A}" type="datetime1">
              <a:rPr lang="fi-FI" smtClean="0"/>
              <a:t>30.9.2021</a:t>
            </a:fld>
            <a:endParaRPr lang="fi-FI" dirty="0"/>
          </a:p>
        </p:txBody>
      </p:sp>
    </p:spTree>
    <p:extLst>
      <p:ext uri="{BB962C8B-B14F-4D97-AF65-F5344CB8AC3E}">
        <p14:creationId xmlns:p14="http://schemas.microsoft.com/office/powerpoint/2010/main" val="38056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Kaksi sisältökohdetta">
    <p:spTree>
      <p:nvGrpSpPr>
        <p:cNvPr id="1" name=""/>
        <p:cNvGrpSpPr/>
        <p:nvPr/>
      </p:nvGrpSpPr>
      <p:grpSpPr>
        <a:xfrm>
          <a:off x="0" y="0"/>
          <a:ext cx="0" cy="0"/>
          <a:chOff x="0" y="0"/>
          <a:chExt cx="0" cy="0"/>
        </a:xfrm>
      </p:grpSpPr>
      <p:sp>
        <p:nvSpPr>
          <p:cNvPr id="15" name="Suorakulmio 9"/>
          <p:cNvSpPr/>
          <p:nvPr userDrawn="1"/>
        </p:nvSpPr>
        <p:spPr>
          <a:xfrm>
            <a:off x="0" y="6540486"/>
            <a:ext cx="12188825"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chemeClr val="accent1"/>
              </a:solidFill>
              <a:latin typeface="Helvetica" pitchFamily="34" charset="0"/>
            </a:endParaRPr>
          </a:p>
        </p:txBody>
      </p:sp>
      <p:sp>
        <p:nvSpPr>
          <p:cNvPr id="16" name="Alatunnisteen paikkamerkki 4"/>
          <p:cNvSpPr>
            <a:spLocks noGrp="1"/>
          </p:cNvSpPr>
          <p:nvPr>
            <p:ph type="ftr" sz="quarter" idx="11"/>
          </p:nvPr>
        </p:nvSpPr>
        <p:spPr>
          <a:xfrm>
            <a:off x="7123354" y="6592626"/>
            <a:ext cx="286279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dirty="0"/>
              <a:t>Muokkaa perustyylejä naps.</a:t>
            </a:r>
          </a:p>
        </p:txBody>
      </p:sp>
      <p:sp>
        <p:nvSpPr>
          <p:cNvPr id="3" name="Sisällön paikkamerkki 2"/>
          <p:cNvSpPr>
            <a:spLocks noGrp="1"/>
          </p:cNvSpPr>
          <p:nvPr>
            <p:ph sz="half" idx="1"/>
          </p:nvPr>
        </p:nvSpPr>
        <p:spPr>
          <a:xfrm>
            <a:off x="609441" y="1844699"/>
            <a:ext cx="5383398"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95986" y="1844699"/>
            <a:ext cx="5383398"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p:cNvSpPr>
            <a:spLocks noGrp="1"/>
          </p:cNvSpPr>
          <p:nvPr>
            <p:ph type="sldNum" sz="quarter" idx="4"/>
          </p:nvPr>
        </p:nvSpPr>
        <p:spPr>
          <a:xfrm>
            <a:off x="11416993" y="6592626"/>
            <a:ext cx="605197"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11335579"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10067932" y="6592626"/>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10153960" y="6592626"/>
            <a:ext cx="1108014" cy="180989"/>
          </a:xfrm>
          <a:prstGeom prst="rect">
            <a:avLst/>
          </a:prstGeom>
        </p:spPr>
        <p:txBody>
          <a:bodyPr/>
          <a:lstStyle>
            <a:lvl1pPr algn="ctr">
              <a:defRPr sz="900">
                <a:solidFill>
                  <a:schemeClr val="bg1"/>
                </a:solidFill>
                <a:latin typeface="Helvetica" pitchFamily="34" charset="0"/>
              </a:defRPr>
            </a:lvl1pPr>
          </a:lstStyle>
          <a:p>
            <a:fld id="{3368AA11-B73A-2C4F-B8FA-47C8C49BD118}" type="datetime1">
              <a:rPr lang="fi-FI" smtClean="0"/>
              <a:t>30.9.2021</a:t>
            </a:fld>
            <a:endParaRPr lang="fi-FI" dirty="0"/>
          </a:p>
        </p:txBody>
      </p:sp>
    </p:spTree>
    <p:extLst>
      <p:ext uri="{BB962C8B-B14F-4D97-AF65-F5344CB8AC3E}">
        <p14:creationId xmlns:p14="http://schemas.microsoft.com/office/powerpoint/2010/main" val="3351858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829175-527E-46A3-863C-1BB1F163B849}" type="datetimeFigureOut">
              <a:rPr lang="en-US" smtClean="0"/>
              <a:t>9/30/2021</a:t>
            </a:fld>
            <a:endParaRPr lang="en-US"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E5137D0E-4A4F-4307-8994-C1891D747D59}" type="slidenum">
              <a:rPr lang="fi-FI" smtClean="0"/>
              <a:t>‹#›</a:t>
            </a:fld>
            <a:endParaRPr lang="fi-FI" dirty="0"/>
          </a:p>
        </p:txBody>
      </p:sp>
    </p:spTree>
    <p:extLst>
      <p:ext uri="{BB962C8B-B14F-4D97-AF65-F5344CB8AC3E}">
        <p14:creationId xmlns:p14="http://schemas.microsoft.com/office/powerpoint/2010/main" val="242936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034" y="2006600"/>
            <a:ext cx="8532178" cy="2281600"/>
          </a:xfrm>
        </p:spPr>
        <p:txBody>
          <a:bodyPr anchor="b">
            <a:normAutofit/>
          </a:bodyPr>
          <a:lstStyle>
            <a:lvl1pPr algn="l">
              <a:defRPr sz="3599" b="0" cap="all"/>
            </a:lvl1pPr>
          </a:lstStyle>
          <a:p>
            <a:r>
              <a:rPr lang="en-US"/>
              <a:t>Click to edit Master title style</a:t>
            </a:r>
            <a:endParaRPr lang="en-US" dirty="0"/>
          </a:p>
        </p:txBody>
      </p:sp>
      <p:sp>
        <p:nvSpPr>
          <p:cNvPr id="3" name="Text Placeholder 2"/>
          <p:cNvSpPr>
            <a:spLocks noGrp="1"/>
          </p:cNvSpPr>
          <p:nvPr>
            <p:ph type="body" idx="1"/>
          </p:nvPr>
        </p:nvSpPr>
        <p:spPr>
          <a:xfrm>
            <a:off x="684035" y="4495800"/>
            <a:ext cx="8532178" cy="1498600"/>
          </a:xfrm>
        </p:spPr>
        <p:txBody>
          <a:bodyPr anchor="t">
            <a:normAutofit/>
          </a:bodyPr>
          <a:lstStyle>
            <a:lvl1pPr marL="0" indent="0" algn="l">
              <a:buNone/>
              <a:defRPr sz="1799">
                <a:solidFill>
                  <a:schemeClr val="bg2">
                    <a:lumMod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smtClean="0"/>
              <a:t>9/30/2021</a:t>
            </a:fld>
            <a:endParaRPr lang="en-US"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E5137D0E-4A4F-4307-8994-C1891D747D59}" type="slidenum">
              <a:rPr lang="fi-FI" smtClean="0"/>
              <a:t>‹#›</a:t>
            </a:fld>
            <a:endParaRPr lang="fi-FI" dirty="0"/>
          </a:p>
        </p:txBody>
      </p:sp>
    </p:spTree>
    <p:extLst>
      <p:ext uri="{BB962C8B-B14F-4D97-AF65-F5344CB8AC3E}">
        <p14:creationId xmlns:p14="http://schemas.microsoft.com/office/powerpoint/2010/main" val="126348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033" y="685801"/>
            <a:ext cx="4936369"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6621" y="685801"/>
            <a:ext cx="4933194"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829175-527E-46A3-863C-1BB1F163B849}"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fi-FI" dirty="0"/>
          </a:p>
        </p:txBody>
      </p:sp>
      <p:sp>
        <p:nvSpPr>
          <p:cNvPr id="7" name="Slide Number Placeholder 6"/>
          <p:cNvSpPr>
            <a:spLocks noGrp="1"/>
          </p:cNvSpPr>
          <p:nvPr>
            <p:ph type="sldNum" sz="quarter" idx="12"/>
          </p:nvPr>
        </p:nvSpPr>
        <p:spPr/>
        <p:txBody>
          <a:bodyPr/>
          <a:lstStyle/>
          <a:p>
            <a:fld id="{E5137D0E-4A4F-4307-8994-C1891D747D59}" type="slidenum">
              <a:rPr lang="fi-FI" smtClean="0"/>
              <a:t>‹#›</a:t>
            </a:fld>
            <a:endParaRPr lang="fi-FI"/>
          </a:p>
        </p:txBody>
      </p:sp>
    </p:spTree>
    <p:extLst>
      <p:ext uri="{BB962C8B-B14F-4D97-AF65-F5344CB8AC3E}">
        <p14:creationId xmlns:p14="http://schemas.microsoft.com/office/powerpoint/2010/main" val="357351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827" y="685800"/>
            <a:ext cx="4648576" cy="576262"/>
          </a:xfrm>
        </p:spPr>
        <p:txBody>
          <a:bodyPr anchor="b">
            <a:no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33" y="1270529"/>
            <a:ext cx="4936369"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7483" y="685800"/>
            <a:ext cx="4663919" cy="576262"/>
          </a:xfrm>
        </p:spPr>
        <p:txBody>
          <a:bodyPr anchor="b">
            <a:no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5033" y="1262062"/>
            <a:ext cx="4927904"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829175-527E-46A3-863C-1BB1F163B849}" type="datetimeFigureOut">
              <a:rPr lang="en-US" smtClean="0"/>
              <a:t>9/30/2021</a:t>
            </a:fld>
            <a:endParaRPr lang="en-US" dirty="0"/>
          </a:p>
        </p:txBody>
      </p:sp>
      <p:sp>
        <p:nvSpPr>
          <p:cNvPr id="8" name="Footer Placeholder 7"/>
          <p:cNvSpPr>
            <a:spLocks noGrp="1"/>
          </p:cNvSpPr>
          <p:nvPr>
            <p:ph type="ftr" sz="quarter" idx="11"/>
          </p:nvPr>
        </p:nvSpPr>
        <p:spPr/>
        <p:txBody>
          <a:bodyPr/>
          <a:lstStyle/>
          <a:p>
            <a:endParaRPr lang="fi-FI" dirty="0"/>
          </a:p>
        </p:txBody>
      </p:sp>
      <p:sp>
        <p:nvSpPr>
          <p:cNvPr id="9" name="Slide Number Placeholder 8"/>
          <p:cNvSpPr>
            <a:spLocks noGrp="1"/>
          </p:cNvSpPr>
          <p:nvPr>
            <p:ph type="sldNum" sz="quarter" idx="12"/>
          </p:nvPr>
        </p:nvSpPr>
        <p:spPr/>
        <p:txBody>
          <a:bodyPr/>
          <a:lstStyle/>
          <a:p>
            <a:fld id="{E5137D0E-4A4F-4307-8994-C1891D747D59}" type="slidenum">
              <a:rPr lang="fi-FI" smtClean="0"/>
              <a:t>‹#›</a:t>
            </a:fld>
            <a:endParaRPr lang="fi-FI"/>
          </a:p>
        </p:txBody>
      </p:sp>
    </p:spTree>
    <p:extLst>
      <p:ext uri="{BB962C8B-B14F-4D97-AF65-F5344CB8AC3E}">
        <p14:creationId xmlns:p14="http://schemas.microsoft.com/office/powerpoint/2010/main" val="134027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829175-527E-46A3-863C-1BB1F163B849}" type="datetimeFigureOut">
              <a:rPr lang="en-US" smtClean="0"/>
              <a:t>9/30/2021</a:t>
            </a:fld>
            <a:endParaRPr lang="en-US"/>
          </a:p>
        </p:txBody>
      </p:sp>
      <p:sp>
        <p:nvSpPr>
          <p:cNvPr id="4" name="Footer Placeholder 3"/>
          <p:cNvSpPr>
            <a:spLocks noGrp="1"/>
          </p:cNvSpPr>
          <p:nvPr>
            <p:ph type="ftr" sz="quarter" idx="11"/>
          </p:nvPr>
        </p:nvSpPr>
        <p:spPr/>
        <p:txBody>
          <a:bodyPr/>
          <a:lstStyle/>
          <a:p>
            <a:endParaRPr lang="fi-FI" dirty="0"/>
          </a:p>
        </p:txBody>
      </p:sp>
      <p:sp>
        <p:nvSpPr>
          <p:cNvPr id="5" name="Slide Number Placeholder 4"/>
          <p:cNvSpPr>
            <a:spLocks noGrp="1"/>
          </p:cNvSpPr>
          <p:nvPr>
            <p:ph type="sldNum" sz="quarter" idx="12"/>
          </p:nvPr>
        </p:nvSpPr>
        <p:spPr/>
        <p:txBody>
          <a:bodyPr/>
          <a:lstStyle/>
          <a:p>
            <a:fld id="{E5137D0E-4A4F-4307-8994-C1891D747D59}" type="slidenum">
              <a:rPr lang="fi-FI" smtClean="0"/>
              <a:t>‹#›</a:t>
            </a:fld>
            <a:endParaRPr lang="fi-FI"/>
          </a:p>
        </p:txBody>
      </p:sp>
    </p:spTree>
    <p:extLst>
      <p:ext uri="{BB962C8B-B14F-4D97-AF65-F5344CB8AC3E}">
        <p14:creationId xmlns:p14="http://schemas.microsoft.com/office/powerpoint/2010/main" val="142911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n-US" smtClean="0"/>
              <a:t>9/30/2021</a:t>
            </a:fld>
            <a:endParaRPr lang="en-US"/>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E5137D0E-4A4F-4307-8994-C1891D747D59}" type="slidenum">
              <a:rPr lang="fi-FI" smtClean="0"/>
              <a:t>‹#›</a:t>
            </a:fld>
            <a:endParaRPr lang="fi-FI"/>
          </a:p>
        </p:txBody>
      </p:sp>
    </p:spTree>
    <p:extLst>
      <p:ext uri="{BB962C8B-B14F-4D97-AF65-F5344CB8AC3E}">
        <p14:creationId xmlns:p14="http://schemas.microsoft.com/office/powerpoint/2010/main" val="358416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3167" y="685800"/>
            <a:ext cx="3656648" cy="1371600"/>
          </a:xfrm>
        </p:spPr>
        <p:txBody>
          <a:bodyPr anchor="b">
            <a:normAutofit/>
          </a:bodyPr>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684034" y="685800"/>
            <a:ext cx="5942053"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3167" y="2209800"/>
            <a:ext cx="3656648" cy="2091267"/>
          </a:xfrm>
        </p:spPr>
        <p:txBody>
          <a:bodyPr anchor="t">
            <a:normAutofit/>
          </a:bodyPr>
          <a:lstStyle>
            <a:lvl1pPr marL="0" indent="0">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829175-527E-46A3-863C-1BB1F163B849}" type="datetimeFigureOut">
              <a:rPr lang="en-US" smtClean="0"/>
              <a:pPr/>
              <a:t>9/30/2021</a:t>
            </a:fld>
            <a:endParaRPr lang="en-US" dirty="0"/>
          </a:p>
        </p:txBody>
      </p:sp>
      <p:sp>
        <p:nvSpPr>
          <p:cNvPr id="6" name="Footer Placeholder 5"/>
          <p:cNvSpPr>
            <a:spLocks noGrp="1"/>
          </p:cNvSpPr>
          <p:nvPr>
            <p:ph type="ftr" sz="quarter" idx="11"/>
          </p:nvPr>
        </p:nvSpPr>
        <p:spPr/>
        <p:txBody>
          <a:bodyPr/>
          <a:lstStyle/>
          <a:p>
            <a:endParaRPr lang="fi-FI" dirty="0"/>
          </a:p>
        </p:txBody>
      </p:sp>
      <p:sp>
        <p:nvSpPr>
          <p:cNvPr id="7" name="Slide Number Placeholder 6"/>
          <p:cNvSpPr>
            <a:spLocks noGrp="1"/>
          </p:cNvSpPr>
          <p:nvPr>
            <p:ph type="sldNum" sz="quarter" idx="12"/>
          </p:nvPr>
        </p:nvSpPr>
        <p:spPr/>
        <p:txBody>
          <a:bodyPr/>
          <a:lstStyle/>
          <a:p>
            <a:fld id="{E5137D0E-4A4F-4307-8994-C1891D747D59}" type="slidenum">
              <a:rPr lang="fi-FI" smtClean="0"/>
              <a:pPr/>
              <a:t>‹#›</a:t>
            </a:fld>
            <a:endParaRPr lang="fi-FI" dirty="0"/>
          </a:p>
        </p:txBody>
      </p:sp>
    </p:spTree>
    <p:extLst>
      <p:ext uri="{BB962C8B-B14F-4D97-AF65-F5344CB8AC3E}">
        <p14:creationId xmlns:p14="http://schemas.microsoft.com/office/powerpoint/2010/main" val="410662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1582" y="1447800"/>
            <a:ext cx="6018232" cy="1143000"/>
          </a:xfrm>
        </p:spPr>
        <p:txBody>
          <a:bodyPr anchor="b">
            <a:normAutofit/>
          </a:bodyPr>
          <a:lstStyle>
            <a:lvl1pPr algn="l">
              <a:defRPr sz="2799"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8754" y="914400"/>
            <a:ext cx="3280120"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1582" y="2777067"/>
            <a:ext cx="6019820" cy="2048933"/>
          </a:xfrm>
        </p:spPr>
        <p:txBody>
          <a:bodyPr anchor="t">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586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4572" y="2963334"/>
            <a:ext cx="2981081"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034" y="4487333"/>
            <a:ext cx="8532178"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034" y="685801"/>
            <a:ext cx="8532178"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1833" y="6172201"/>
            <a:ext cx="159978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3829175-527E-46A3-863C-1BB1F163B849}" type="datetimeFigureOut">
              <a:rPr lang="en-US" smtClean="0"/>
              <a:pPr/>
              <a:t>9/30/2021</a:t>
            </a:fld>
            <a:endParaRPr lang="en-US" dirty="0"/>
          </a:p>
        </p:txBody>
      </p:sp>
      <p:sp>
        <p:nvSpPr>
          <p:cNvPr id="5" name="Footer Placeholder 4"/>
          <p:cNvSpPr>
            <a:spLocks noGrp="1"/>
          </p:cNvSpPr>
          <p:nvPr>
            <p:ph type="ftr" sz="quarter" idx="3"/>
          </p:nvPr>
        </p:nvSpPr>
        <p:spPr>
          <a:xfrm>
            <a:off x="684034" y="6172201"/>
            <a:ext cx="7541835"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0502" y="5578476"/>
            <a:ext cx="1141948" cy="669925"/>
          </a:xfrm>
          <a:prstGeom prst="rect">
            <a:avLst/>
          </a:prstGeom>
        </p:spPr>
        <p:txBody>
          <a:bodyPr vert="horz" lIns="91440" tIns="45720" rIns="91440" bIns="45720" rtlCol="0" anchor="b"/>
          <a:lstStyle>
            <a:lvl1pPr algn="r">
              <a:defRPr sz="3199" b="0" i="0">
                <a:solidFill>
                  <a:schemeClr val="bg2">
                    <a:lumMod val="50000"/>
                  </a:schemeClr>
                </a:solidFill>
                <a:effectLst/>
                <a:latin typeface="+mn-lt"/>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3920318938"/>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3599"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664" indent="-285664" algn="l" defTabSz="457063" rtl="0" eaLnBrk="1" latinLnBrk="0" hangingPunct="1">
        <a:spcBef>
          <a:spcPct val="20000"/>
        </a:spcBef>
        <a:spcAft>
          <a:spcPts val="600"/>
        </a:spcAft>
        <a:buClr>
          <a:schemeClr val="tx1"/>
        </a:buClr>
        <a:buSzPct val="80000"/>
        <a:buFont typeface="Wingdings 3" panose="05040102010807070707" pitchFamily="18" charset="2"/>
        <a:buChar char=""/>
        <a:defRPr sz="1999" kern="1200" cap="none">
          <a:solidFill>
            <a:schemeClr val="bg2">
              <a:lumMod val="75000"/>
            </a:schemeClr>
          </a:solidFill>
          <a:effectLst/>
          <a:latin typeface="+mn-lt"/>
          <a:ea typeface="+mn-ea"/>
          <a:cs typeface="+mn-cs"/>
        </a:defRPr>
      </a:lvl1pPr>
      <a:lvl2pPr marL="742727" indent="-285664" algn="l" defTabSz="457063" rtl="0" eaLnBrk="1" latinLnBrk="0" hangingPunct="1">
        <a:spcBef>
          <a:spcPct val="20000"/>
        </a:spcBef>
        <a:spcAft>
          <a:spcPts val="600"/>
        </a:spcAft>
        <a:buClr>
          <a:schemeClr val="tx1"/>
        </a:buClr>
        <a:buSzPct val="80000"/>
        <a:buFont typeface="Wingdings 3" panose="05040102010807070707" pitchFamily="18" charset="2"/>
        <a:buChar char=""/>
        <a:defRPr sz="1799" kern="1200" cap="none">
          <a:solidFill>
            <a:schemeClr val="bg2">
              <a:lumMod val="75000"/>
            </a:schemeClr>
          </a:solidFill>
          <a:effectLst/>
          <a:latin typeface="+mn-lt"/>
          <a:ea typeface="+mn-ea"/>
          <a:cs typeface="+mn-cs"/>
        </a:defRPr>
      </a:lvl2pPr>
      <a:lvl3pPr marL="1199790" indent="-285664" algn="l" defTabSz="457063"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2587" indent="-171399"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1999650" indent="-171399"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3846" indent="-228531"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0908" indent="-228531"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7971" indent="-228531"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5034" indent="-228531" algn="l" defTabSz="457063"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3.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5869" y="8467"/>
            <a:ext cx="3809008"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6579" y="91545"/>
            <a:ext cx="607907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3940" y="228600"/>
            <a:ext cx="495171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3926" y="32278"/>
            <a:ext cx="4851725"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3382" y="609601"/>
            <a:ext cx="4342268"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D067A139-86EB-480F-AE6B-AF8092F21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1" y="628617"/>
            <a:ext cx="5407205" cy="4047066"/>
          </a:xfrm>
        </p:spPr>
        <p:txBody>
          <a:bodyPr vert="horz" lIns="91440" tIns="45720" rIns="91440" bIns="45720" rtlCol="0" anchor="b">
            <a:normAutofit/>
          </a:bodyPr>
          <a:lstStyle/>
          <a:p>
            <a:pPr defTabSz="457200"/>
            <a:r>
              <a:rPr lang="en-US" sz="4400" dirty="0"/>
              <a:t>POMM1002</a:t>
            </a:r>
            <a:br>
              <a:rPr lang="en-US" sz="4400" dirty="0"/>
            </a:br>
            <a:br>
              <a:rPr lang="en-US" sz="4400" dirty="0"/>
            </a:br>
            <a:r>
              <a:rPr lang="en-US" sz="4400" dirty="0" err="1"/>
              <a:t>Tiedonkäsitykset</a:t>
            </a:r>
            <a:r>
              <a:rPr lang="en-US" sz="4400" dirty="0"/>
              <a:t> </a:t>
            </a:r>
            <a:r>
              <a:rPr lang="en-US" sz="4400" dirty="0" err="1"/>
              <a:t>Tieteellinen</a:t>
            </a:r>
            <a:r>
              <a:rPr lang="en-US" sz="4400" dirty="0"/>
              <a:t> </a:t>
            </a:r>
            <a:r>
              <a:rPr lang="en-US" sz="4400" dirty="0" err="1"/>
              <a:t>osaaminen</a:t>
            </a:r>
            <a:endParaRPr lang="en-US" sz="4400" dirty="0"/>
          </a:p>
        </p:txBody>
      </p:sp>
      <p:sp>
        <p:nvSpPr>
          <p:cNvPr id="3" name="Subtitle 2"/>
          <p:cNvSpPr>
            <a:spLocks noGrp="1"/>
          </p:cNvSpPr>
          <p:nvPr>
            <p:ph type="body" sz="half" idx="2"/>
          </p:nvPr>
        </p:nvSpPr>
        <p:spPr>
          <a:xfrm>
            <a:off x="6127474" y="4904283"/>
            <a:ext cx="4262916" cy="1200184"/>
          </a:xfrm>
        </p:spPr>
        <p:txBody>
          <a:bodyPr vert="horz" lIns="91440" tIns="45720" rIns="91440" bIns="45720" rtlCol="0" anchor="t">
            <a:normAutofit/>
          </a:bodyPr>
          <a:lstStyle/>
          <a:p>
            <a:pPr defTabSz="457200"/>
            <a:r>
              <a:rPr lang="en-US" sz="2100" dirty="0"/>
              <a:t>Demo 30.9.</a:t>
            </a:r>
          </a:p>
        </p:txBody>
      </p:sp>
      <p:sp>
        <p:nvSpPr>
          <p:cNvPr id="22" name="Snip Diagonal Corner Rectangle 6">
            <a:extLst>
              <a:ext uri="{FF2B5EF4-FFF2-40B4-BE49-F238E27FC236}">
                <a16:creationId xmlns:a16="http://schemas.microsoft.com/office/drawing/2014/main" id="{4E252378-AA68-427C-BF69-E4434E447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834" y="620722"/>
            <a:ext cx="5134818"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Diagram&#10;&#10;Description automatically generated">
            <a:extLst>
              <a:ext uri="{FF2B5EF4-FFF2-40B4-BE49-F238E27FC236}">
                <a16:creationId xmlns:a16="http://schemas.microsoft.com/office/drawing/2014/main" id="{6546B05C-03CD-44DC-A415-128B59A34933}"/>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0494" r="22991" b="2"/>
          <a:stretch/>
        </p:blipFill>
        <p:spPr>
          <a:xfrm>
            <a:off x="796997" y="786117"/>
            <a:ext cx="4808491"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grpSp>
        <p:nvGrpSpPr>
          <p:cNvPr id="24" name="Group 23">
            <a:extLst>
              <a:ext uri="{FF2B5EF4-FFF2-40B4-BE49-F238E27FC236}">
                <a16:creationId xmlns:a16="http://schemas.microsoft.com/office/drawing/2014/main" id="{65E8C853-59EA-4FCB-BB4E-1B0AEEA408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4571" y="2963333"/>
            <a:ext cx="2981081" cy="3208867"/>
            <a:chOff x="9206969" y="2963333"/>
            <a:chExt cx="2981858" cy="3208867"/>
          </a:xfrm>
        </p:grpSpPr>
        <p:cxnSp>
          <p:nvCxnSpPr>
            <p:cNvPr id="25" name="Straight Connector 24">
              <a:extLst>
                <a:ext uri="{FF2B5EF4-FFF2-40B4-BE49-F238E27FC236}">
                  <a16:creationId xmlns:a16="http://schemas.microsoft.com/office/drawing/2014/main" id="{C58D8A51-1FB2-4FA0-A860-D57179B52A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75C2F33D-5361-48D8-899D-50A713699D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0608EC6-04A0-4D53-B4C8-57F06AF141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9C42FEC-C8F1-465B-900B-C7F552326D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4CDCA4C-0922-4330-AF15-394E8C6DDE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5869" y="8467"/>
            <a:ext cx="3809008"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6579" y="91545"/>
            <a:ext cx="607907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3940" y="228600"/>
            <a:ext cx="495171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3926" y="32278"/>
            <a:ext cx="4851725"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3382" y="609601"/>
            <a:ext cx="4342268"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EB88142C-D3C4-43DC-A844-A7D9ECB0F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3EB1B9-F1A9-4503-879C-DF5FAD0A48AF}"/>
              </a:ext>
            </a:extLst>
          </p:cNvPr>
          <p:cNvSpPr>
            <a:spLocks noGrp="1"/>
          </p:cNvSpPr>
          <p:nvPr>
            <p:ph type="title"/>
          </p:nvPr>
        </p:nvSpPr>
        <p:spPr>
          <a:xfrm>
            <a:off x="684034" y="685799"/>
            <a:ext cx="4779902" cy="4892676"/>
          </a:xfrm>
        </p:spPr>
        <p:txBody>
          <a:bodyPr vert="horz" lIns="91440" tIns="45720" rIns="91440" bIns="45720" rtlCol="0" anchor="ctr">
            <a:normAutofit/>
          </a:bodyPr>
          <a:lstStyle/>
          <a:p>
            <a:pPr algn="r" defTabSz="457200"/>
            <a:r>
              <a:rPr lang="en-US" sz="5100" b="1" dirty="0"/>
              <a:t>1. </a:t>
            </a:r>
            <a:r>
              <a:rPr lang="en-US" sz="5100" b="1" dirty="0" err="1"/>
              <a:t>Pohditaan</a:t>
            </a:r>
            <a:r>
              <a:rPr lang="en-US" sz="5100" b="1" dirty="0"/>
              <a:t> </a:t>
            </a:r>
            <a:r>
              <a:rPr lang="en-US" sz="5100" b="1" dirty="0" err="1"/>
              <a:t>ryhmissä</a:t>
            </a:r>
            <a:br>
              <a:rPr lang="en-US" sz="5100" b="1" dirty="0"/>
            </a:br>
            <a:r>
              <a:rPr lang="en-US" sz="5100" b="1" dirty="0"/>
              <a:t>(10 min)</a:t>
            </a:r>
          </a:p>
        </p:txBody>
      </p:sp>
      <p:sp>
        <p:nvSpPr>
          <p:cNvPr id="20" name="Rectangle 19">
            <a:extLst>
              <a:ext uri="{FF2B5EF4-FFF2-40B4-BE49-F238E27FC236}">
                <a16:creationId xmlns:a16="http://schemas.microsoft.com/office/drawing/2014/main" id="{416DC9EF-092A-4FEF-8A40-0E509CA79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11" y="0"/>
            <a:ext cx="6094414"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A60B2B6-40C4-48A1-84D4-C08C495391E0}"/>
              </a:ext>
            </a:extLst>
          </p:cNvPr>
          <p:cNvSpPr>
            <a:spLocks noGrp="1"/>
          </p:cNvSpPr>
          <p:nvPr>
            <p:ph type="body" idx="1"/>
          </p:nvPr>
        </p:nvSpPr>
        <p:spPr>
          <a:xfrm>
            <a:off x="6489934" y="685799"/>
            <a:ext cx="4815318" cy="5623456"/>
          </a:xfrm>
        </p:spPr>
        <p:txBody>
          <a:bodyPr vert="horz" lIns="91440" tIns="45720" rIns="91440" bIns="45720" rtlCol="0" anchor="ctr">
            <a:normAutofit lnSpcReduction="10000"/>
          </a:bodyPr>
          <a:lstStyle/>
          <a:p>
            <a:pPr lvl="0" defTabSz="457200">
              <a:lnSpc>
                <a:spcPct val="90000"/>
              </a:lnSpc>
              <a:tabLst>
                <a:tab pos="457200" algn="l"/>
              </a:tabLst>
            </a:pPr>
            <a:r>
              <a:rPr lang="en-US" sz="3200" dirty="0" err="1">
                <a:solidFill>
                  <a:schemeClr val="tx2">
                    <a:lumMod val="60000"/>
                    <a:lumOff val="40000"/>
                  </a:schemeClr>
                </a:solidFill>
              </a:rPr>
              <a:t>Miksi</a:t>
            </a:r>
            <a:r>
              <a:rPr lang="en-US" sz="3200" dirty="0">
                <a:solidFill>
                  <a:schemeClr val="tx2">
                    <a:lumMod val="60000"/>
                    <a:lumOff val="40000"/>
                  </a:schemeClr>
                </a:solidFill>
              </a:rPr>
              <a:t> </a:t>
            </a:r>
            <a:r>
              <a:rPr lang="en-US" sz="3200" dirty="0" err="1">
                <a:solidFill>
                  <a:schemeClr val="tx2">
                    <a:lumMod val="60000"/>
                    <a:lumOff val="40000"/>
                  </a:schemeClr>
                </a:solidFill>
              </a:rPr>
              <a:t>kriittisen</a:t>
            </a:r>
            <a:r>
              <a:rPr lang="en-US" sz="3200" dirty="0">
                <a:solidFill>
                  <a:schemeClr val="tx2">
                    <a:lumMod val="60000"/>
                    <a:lumOff val="40000"/>
                  </a:schemeClr>
                </a:solidFill>
              </a:rPr>
              <a:t> </a:t>
            </a:r>
            <a:r>
              <a:rPr lang="en-US" sz="3200" dirty="0" err="1">
                <a:solidFill>
                  <a:schemeClr val="tx2">
                    <a:lumMod val="60000"/>
                    <a:lumOff val="40000"/>
                  </a:schemeClr>
                </a:solidFill>
              </a:rPr>
              <a:t>ajattelun</a:t>
            </a:r>
            <a:r>
              <a:rPr lang="en-US" sz="3200" dirty="0">
                <a:solidFill>
                  <a:schemeClr val="tx2">
                    <a:lumMod val="60000"/>
                    <a:lumOff val="40000"/>
                  </a:schemeClr>
                </a:solidFill>
              </a:rPr>
              <a:t> </a:t>
            </a:r>
            <a:r>
              <a:rPr lang="en-US" sz="3200" dirty="0" err="1">
                <a:solidFill>
                  <a:schemeClr val="tx2">
                    <a:lumMod val="60000"/>
                    <a:lumOff val="40000"/>
                  </a:schemeClr>
                </a:solidFill>
              </a:rPr>
              <a:t>harjoitteleminen</a:t>
            </a:r>
            <a:r>
              <a:rPr lang="en-US" sz="3200" dirty="0">
                <a:solidFill>
                  <a:schemeClr val="tx2">
                    <a:lumMod val="60000"/>
                    <a:lumOff val="40000"/>
                  </a:schemeClr>
                </a:solidFill>
              </a:rPr>
              <a:t> </a:t>
            </a:r>
            <a:r>
              <a:rPr lang="en-US" sz="3200" dirty="0" err="1">
                <a:solidFill>
                  <a:schemeClr val="tx2">
                    <a:lumMod val="60000"/>
                    <a:lumOff val="40000"/>
                  </a:schemeClr>
                </a:solidFill>
              </a:rPr>
              <a:t>koulussa</a:t>
            </a:r>
            <a:r>
              <a:rPr lang="en-US" sz="3200" dirty="0">
                <a:solidFill>
                  <a:schemeClr val="tx2">
                    <a:lumMod val="60000"/>
                    <a:lumOff val="40000"/>
                  </a:schemeClr>
                </a:solidFill>
              </a:rPr>
              <a:t> on tai </a:t>
            </a:r>
            <a:r>
              <a:rPr lang="en-US" sz="3200" dirty="0" err="1">
                <a:solidFill>
                  <a:schemeClr val="tx2">
                    <a:lumMod val="60000"/>
                    <a:lumOff val="40000"/>
                  </a:schemeClr>
                </a:solidFill>
              </a:rPr>
              <a:t>ei</a:t>
            </a:r>
            <a:r>
              <a:rPr lang="en-US" sz="3200" dirty="0">
                <a:solidFill>
                  <a:schemeClr val="tx2">
                    <a:lumMod val="60000"/>
                    <a:lumOff val="40000"/>
                  </a:schemeClr>
                </a:solidFill>
              </a:rPr>
              <a:t> ole </a:t>
            </a:r>
            <a:r>
              <a:rPr lang="en-US" sz="3200" dirty="0" err="1">
                <a:solidFill>
                  <a:schemeClr val="tx2">
                    <a:lumMod val="60000"/>
                    <a:lumOff val="40000"/>
                  </a:schemeClr>
                </a:solidFill>
              </a:rPr>
              <a:t>tärkeää</a:t>
            </a:r>
            <a:r>
              <a:rPr lang="en-US" sz="3200" dirty="0">
                <a:solidFill>
                  <a:schemeClr val="tx2">
                    <a:lumMod val="60000"/>
                    <a:lumOff val="40000"/>
                  </a:schemeClr>
                </a:solidFill>
              </a:rPr>
              <a:t>?</a:t>
            </a:r>
          </a:p>
          <a:p>
            <a:pPr lvl="0" defTabSz="457200">
              <a:lnSpc>
                <a:spcPct val="90000"/>
              </a:lnSpc>
              <a:tabLst>
                <a:tab pos="457200" algn="l"/>
              </a:tabLst>
            </a:pPr>
            <a:endParaRPr lang="en-US" sz="2800" dirty="0">
              <a:solidFill>
                <a:schemeClr val="tx2">
                  <a:lumMod val="60000"/>
                  <a:lumOff val="40000"/>
                </a:schemeClr>
              </a:solidFill>
            </a:endParaRPr>
          </a:p>
          <a:p>
            <a:pPr lvl="0" defTabSz="457200">
              <a:lnSpc>
                <a:spcPct val="90000"/>
              </a:lnSpc>
              <a:tabLst>
                <a:tab pos="457200" algn="l"/>
              </a:tabLst>
            </a:pPr>
            <a:r>
              <a:rPr lang="en-US" sz="2800" dirty="0" err="1">
                <a:solidFill>
                  <a:schemeClr val="tx2">
                    <a:lumMod val="60000"/>
                    <a:lumOff val="40000"/>
                  </a:schemeClr>
                </a:solidFill>
              </a:rPr>
              <a:t>Pohtikaa</a:t>
            </a:r>
            <a:r>
              <a:rPr lang="en-US" sz="2800" dirty="0">
                <a:solidFill>
                  <a:schemeClr val="tx2">
                    <a:lumMod val="60000"/>
                    <a:lumOff val="40000"/>
                  </a:schemeClr>
                </a:solidFill>
              </a:rPr>
              <a:t> </a:t>
            </a:r>
            <a:r>
              <a:rPr lang="en-US" sz="2800" dirty="0" err="1">
                <a:solidFill>
                  <a:schemeClr val="tx2">
                    <a:lumMod val="60000"/>
                    <a:lumOff val="40000"/>
                  </a:schemeClr>
                </a:solidFill>
              </a:rPr>
              <a:t>konkreettisia</a:t>
            </a:r>
            <a:r>
              <a:rPr lang="en-US" sz="2800" dirty="0">
                <a:solidFill>
                  <a:schemeClr val="tx2">
                    <a:lumMod val="60000"/>
                    <a:lumOff val="40000"/>
                  </a:schemeClr>
                </a:solidFill>
              </a:rPr>
              <a:t> </a:t>
            </a:r>
            <a:r>
              <a:rPr lang="en-US" sz="2800" dirty="0" err="1">
                <a:solidFill>
                  <a:schemeClr val="tx2">
                    <a:lumMod val="60000"/>
                    <a:lumOff val="40000"/>
                  </a:schemeClr>
                </a:solidFill>
              </a:rPr>
              <a:t>harjoituksia</a:t>
            </a:r>
            <a:r>
              <a:rPr lang="en-US" sz="2800" dirty="0">
                <a:solidFill>
                  <a:schemeClr val="tx2">
                    <a:lumMod val="60000"/>
                    <a:lumOff val="40000"/>
                  </a:schemeClr>
                </a:solidFill>
              </a:rPr>
              <a:t>, </a:t>
            </a:r>
            <a:r>
              <a:rPr lang="en-US" sz="2800" dirty="0" err="1">
                <a:solidFill>
                  <a:schemeClr val="tx2">
                    <a:lumMod val="60000"/>
                    <a:lumOff val="40000"/>
                  </a:schemeClr>
                </a:solidFill>
              </a:rPr>
              <a:t>joissa</a:t>
            </a:r>
            <a:r>
              <a:rPr lang="en-US" sz="2800" dirty="0">
                <a:solidFill>
                  <a:schemeClr val="tx2">
                    <a:lumMod val="60000"/>
                    <a:lumOff val="40000"/>
                  </a:schemeClr>
                </a:solidFill>
              </a:rPr>
              <a:t> </a:t>
            </a:r>
            <a:r>
              <a:rPr lang="en-US" sz="2800" dirty="0" err="1">
                <a:solidFill>
                  <a:schemeClr val="tx2">
                    <a:lumMod val="60000"/>
                    <a:lumOff val="40000"/>
                  </a:schemeClr>
                </a:solidFill>
              </a:rPr>
              <a:t>kriittistä</a:t>
            </a:r>
            <a:r>
              <a:rPr lang="en-US" sz="2800" dirty="0">
                <a:solidFill>
                  <a:schemeClr val="tx2">
                    <a:lumMod val="60000"/>
                    <a:lumOff val="40000"/>
                  </a:schemeClr>
                </a:solidFill>
              </a:rPr>
              <a:t> </a:t>
            </a:r>
            <a:r>
              <a:rPr lang="en-US" sz="2800" dirty="0" err="1">
                <a:solidFill>
                  <a:schemeClr val="tx2">
                    <a:lumMod val="60000"/>
                    <a:lumOff val="40000"/>
                  </a:schemeClr>
                </a:solidFill>
              </a:rPr>
              <a:t>ajattelua</a:t>
            </a:r>
            <a:r>
              <a:rPr lang="en-US" sz="2800" dirty="0">
                <a:solidFill>
                  <a:schemeClr val="tx2">
                    <a:lumMod val="60000"/>
                    <a:lumOff val="40000"/>
                  </a:schemeClr>
                </a:solidFill>
              </a:rPr>
              <a:t> </a:t>
            </a:r>
            <a:r>
              <a:rPr lang="en-US" sz="2800" dirty="0" err="1">
                <a:solidFill>
                  <a:schemeClr val="tx2">
                    <a:lumMod val="60000"/>
                    <a:lumOff val="40000"/>
                  </a:schemeClr>
                </a:solidFill>
              </a:rPr>
              <a:t>voisi</a:t>
            </a:r>
            <a:r>
              <a:rPr lang="en-US" sz="2800" dirty="0">
                <a:solidFill>
                  <a:schemeClr val="tx2">
                    <a:lumMod val="60000"/>
                    <a:lumOff val="40000"/>
                  </a:schemeClr>
                </a:solidFill>
              </a:rPr>
              <a:t> </a:t>
            </a:r>
            <a:r>
              <a:rPr lang="en-US" sz="2800" dirty="0" err="1">
                <a:solidFill>
                  <a:schemeClr val="tx2">
                    <a:lumMod val="60000"/>
                    <a:lumOff val="40000"/>
                  </a:schemeClr>
                </a:solidFill>
              </a:rPr>
              <a:t>edistää</a:t>
            </a:r>
            <a:r>
              <a:rPr lang="en-US" sz="2800" dirty="0">
                <a:solidFill>
                  <a:schemeClr val="tx2">
                    <a:lumMod val="60000"/>
                    <a:lumOff val="40000"/>
                  </a:schemeClr>
                </a:solidFill>
              </a:rPr>
              <a:t>. </a:t>
            </a:r>
            <a:r>
              <a:rPr lang="en-US" sz="2800" dirty="0" err="1">
                <a:solidFill>
                  <a:schemeClr val="tx2">
                    <a:lumMod val="60000"/>
                    <a:lumOff val="40000"/>
                  </a:schemeClr>
                </a:solidFill>
              </a:rPr>
              <a:t>Näiden</a:t>
            </a:r>
            <a:r>
              <a:rPr lang="en-US" sz="2800" dirty="0">
                <a:solidFill>
                  <a:schemeClr val="tx2">
                    <a:lumMod val="60000"/>
                    <a:lumOff val="40000"/>
                  </a:schemeClr>
                </a:solidFill>
              </a:rPr>
              <a:t> </a:t>
            </a:r>
            <a:r>
              <a:rPr lang="en-US" sz="2800" dirty="0" err="1">
                <a:solidFill>
                  <a:schemeClr val="tx2">
                    <a:lumMod val="60000"/>
                    <a:lumOff val="40000"/>
                  </a:schemeClr>
                </a:solidFill>
              </a:rPr>
              <a:t>harjoitusten</a:t>
            </a:r>
            <a:r>
              <a:rPr lang="en-US" sz="2800" dirty="0">
                <a:solidFill>
                  <a:schemeClr val="tx2">
                    <a:lumMod val="60000"/>
                    <a:lumOff val="40000"/>
                  </a:schemeClr>
                </a:solidFill>
              </a:rPr>
              <a:t> </a:t>
            </a:r>
            <a:r>
              <a:rPr lang="en-US" sz="2800" dirty="0" err="1">
                <a:solidFill>
                  <a:schemeClr val="tx2">
                    <a:lumMod val="60000"/>
                    <a:lumOff val="40000"/>
                  </a:schemeClr>
                </a:solidFill>
              </a:rPr>
              <a:t>tulisi</a:t>
            </a:r>
            <a:r>
              <a:rPr lang="en-US" sz="2800" dirty="0">
                <a:solidFill>
                  <a:schemeClr val="tx2">
                    <a:lumMod val="60000"/>
                    <a:lumOff val="40000"/>
                  </a:schemeClr>
                </a:solidFill>
              </a:rPr>
              <a:t> </a:t>
            </a:r>
            <a:r>
              <a:rPr lang="en-US" sz="2800" dirty="0" err="1">
                <a:solidFill>
                  <a:schemeClr val="tx2">
                    <a:lumMod val="60000"/>
                    <a:lumOff val="40000"/>
                  </a:schemeClr>
                </a:solidFill>
              </a:rPr>
              <a:t>kytkeytyä</a:t>
            </a:r>
            <a:r>
              <a:rPr lang="en-US" sz="2800" dirty="0">
                <a:solidFill>
                  <a:schemeClr val="tx2">
                    <a:lumMod val="60000"/>
                    <a:lumOff val="40000"/>
                  </a:schemeClr>
                </a:solidFill>
              </a:rPr>
              <a:t> </a:t>
            </a:r>
            <a:r>
              <a:rPr lang="en-US" sz="2800" dirty="0" err="1">
                <a:solidFill>
                  <a:schemeClr val="tx2">
                    <a:lumMod val="60000"/>
                    <a:lumOff val="40000"/>
                  </a:schemeClr>
                </a:solidFill>
              </a:rPr>
              <a:t>eri</a:t>
            </a:r>
            <a:r>
              <a:rPr lang="en-US" sz="2800" dirty="0">
                <a:solidFill>
                  <a:schemeClr val="tx2">
                    <a:lumMod val="60000"/>
                    <a:lumOff val="40000"/>
                  </a:schemeClr>
                </a:solidFill>
              </a:rPr>
              <a:t> </a:t>
            </a:r>
            <a:r>
              <a:rPr lang="en-US" sz="2800" dirty="0" err="1">
                <a:solidFill>
                  <a:schemeClr val="tx2">
                    <a:lumMod val="60000"/>
                    <a:lumOff val="40000"/>
                  </a:schemeClr>
                </a:solidFill>
              </a:rPr>
              <a:t>oppiaineisiin</a:t>
            </a:r>
            <a:r>
              <a:rPr lang="en-US" sz="2800" dirty="0">
                <a:solidFill>
                  <a:schemeClr val="tx2">
                    <a:lumMod val="60000"/>
                    <a:lumOff val="40000"/>
                  </a:schemeClr>
                </a:solidFill>
              </a:rPr>
              <a:t>.</a:t>
            </a:r>
          </a:p>
          <a:p>
            <a:pPr lvl="0" defTabSz="457200">
              <a:lnSpc>
                <a:spcPct val="90000"/>
              </a:lnSpc>
              <a:tabLst>
                <a:tab pos="457200" algn="l"/>
              </a:tabLst>
            </a:pPr>
            <a:r>
              <a:rPr lang="en-US" sz="2800" dirty="0" err="1">
                <a:solidFill>
                  <a:schemeClr val="tx2">
                    <a:lumMod val="60000"/>
                    <a:lumOff val="40000"/>
                  </a:schemeClr>
                </a:solidFill>
              </a:rPr>
              <a:t>Esitelkää</a:t>
            </a:r>
            <a:r>
              <a:rPr lang="en-US" sz="2800" dirty="0">
                <a:solidFill>
                  <a:schemeClr val="tx2">
                    <a:lumMod val="60000"/>
                    <a:lumOff val="40000"/>
                  </a:schemeClr>
                </a:solidFill>
              </a:rPr>
              <a:t> </a:t>
            </a:r>
            <a:r>
              <a:rPr lang="en-US" sz="2800" dirty="0" err="1">
                <a:solidFill>
                  <a:schemeClr val="tx2">
                    <a:lumMod val="60000"/>
                    <a:lumOff val="40000"/>
                  </a:schemeClr>
                </a:solidFill>
              </a:rPr>
              <a:t>palautekeskustelussa</a:t>
            </a:r>
            <a:r>
              <a:rPr lang="en-US" sz="2800" dirty="0">
                <a:solidFill>
                  <a:schemeClr val="tx2">
                    <a:lumMod val="60000"/>
                    <a:lumOff val="40000"/>
                  </a:schemeClr>
                </a:solidFill>
              </a:rPr>
              <a:t> 1 </a:t>
            </a:r>
            <a:r>
              <a:rPr lang="en-US" sz="2800" dirty="0" err="1">
                <a:solidFill>
                  <a:schemeClr val="tx2">
                    <a:lumMod val="60000"/>
                    <a:lumOff val="40000"/>
                  </a:schemeClr>
                </a:solidFill>
              </a:rPr>
              <a:t>esimerkki</a:t>
            </a:r>
            <a:r>
              <a:rPr lang="en-US" sz="2800" dirty="0">
                <a:solidFill>
                  <a:schemeClr val="tx2">
                    <a:lumMod val="60000"/>
                    <a:lumOff val="40000"/>
                  </a:schemeClr>
                </a:solidFill>
              </a:rPr>
              <a:t>.</a:t>
            </a:r>
          </a:p>
          <a:p>
            <a:pPr defTabSz="457200">
              <a:lnSpc>
                <a:spcPct val="90000"/>
              </a:lnSpc>
            </a:pPr>
            <a:endParaRPr lang="en-US" sz="2800" dirty="0">
              <a:solidFill>
                <a:schemeClr val="tx2">
                  <a:lumMod val="60000"/>
                  <a:lumOff val="40000"/>
                </a:schemeClr>
              </a:solidFill>
            </a:endParaRPr>
          </a:p>
        </p:txBody>
      </p:sp>
    </p:spTree>
    <p:extLst>
      <p:ext uri="{BB962C8B-B14F-4D97-AF65-F5344CB8AC3E}">
        <p14:creationId xmlns:p14="http://schemas.microsoft.com/office/powerpoint/2010/main" val="313702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12558" cy="4767808"/>
          </a:xfrm>
        </p:spPr>
        <p:txBody>
          <a:bodyPr>
            <a:normAutofit/>
          </a:bodyPr>
          <a:lstStyle/>
          <a:p>
            <a:r>
              <a:rPr lang="en-US" sz="5400" dirty="0" err="1"/>
              <a:t>Millaista</a:t>
            </a:r>
            <a:r>
              <a:rPr lang="en-US" sz="5400" dirty="0"/>
              <a:t> </a:t>
            </a:r>
            <a:r>
              <a:rPr lang="en-US" sz="5400" dirty="0" err="1"/>
              <a:t>tietoa</a:t>
            </a:r>
            <a:r>
              <a:rPr lang="en-US" sz="5400" dirty="0"/>
              <a:t> ja </a:t>
            </a:r>
            <a:r>
              <a:rPr lang="en-US" sz="5400" dirty="0" err="1"/>
              <a:t>osaamista</a:t>
            </a:r>
            <a:r>
              <a:rPr lang="en-US" sz="5400" dirty="0"/>
              <a:t> </a:t>
            </a:r>
            <a:r>
              <a:rPr lang="en-US" sz="5400" dirty="0" err="1"/>
              <a:t>koulu</a:t>
            </a:r>
            <a:r>
              <a:rPr lang="en-US" sz="5400" dirty="0"/>
              <a:t> </a:t>
            </a:r>
            <a:r>
              <a:rPr lang="en-US" sz="5400" dirty="0" err="1"/>
              <a:t>arvostaa</a:t>
            </a:r>
            <a:r>
              <a:rPr lang="en-US" sz="5400" dirty="0"/>
              <a:t>?</a:t>
            </a:r>
            <a:br>
              <a:rPr lang="en-US" sz="5400" dirty="0"/>
            </a:br>
            <a:br>
              <a:rPr lang="en-US" sz="5400" dirty="0"/>
            </a:br>
            <a:r>
              <a:rPr lang="en-US" sz="5400" dirty="0" err="1"/>
              <a:t>Mistä</a:t>
            </a:r>
            <a:r>
              <a:rPr lang="en-US" sz="5400" dirty="0"/>
              <a:t> </a:t>
            </a:r>
            <a:r>
              <a:rPr lang="en-US" sz="5400" dirty="0" err="1"/>
              <a:t>sen</a:t>
            </a:r>
            <a:r>
              <a:rPr lang="en-US" sz="5400" dirty="0"/>
              <a:t> </a:t>
            </a:r>
            <a:r>
              <a:rPr lang="en-US" sz="5400" dirty="0" err="1"/>
              <a:t>voi</a:t>
            </a:r>
            <a:r>
              <a:rPr lang="en-US" sz="5400" dirty="0"/>
              <a:t> </a:t>
            </a:r>
            <a:r>
              <a:rPr lang="en-US" sz="5400" dirty="0" err="1"/>
              <a:t>päätellä</a:t>
            </a:r>
            <a:r>
              <a:rPr lang="en-US" sz="5400" dirty="0"/>
              <a:t>?</a:t>
            </a:r>
          </a:p>
        </p:txBody>
      </p:sp>
    </p:spTree>
    <p:extLst>
      <p:ext uri="{BB962C8B-B14F-4D97-AF65-F5344CB8AC3E}">
        <p14:creationId xmlns:p14="http://schemas.microsoft.com/office/powerpoint/2010/main" val="404671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582341"/>
            <a:ext cx="6092825" cy="369332"/>
          </a:xfrm>
          <a:prstGeom prst="rect">
            <a:avLst/>
          </a:prstGeom>
        </p:spPr>
        <p:txBody>
          <a:bodyPr>
            <a:spAutoFit/>
          </a:bodyPr>
          <a:lstStyle/>
          <a:p>
            <a:endParaRPr lang="fi-FI" dirty="0"/>
          </a:p>
        </p:txBody>
      </p:sp>
      <p:sp>
        <p:nvSpPr>
          <p:cNvPr id="3" name="Title 2"/>
          <p:cNvSpPr>
            <a:spLocks noGrp="1"/>
          </p:cNvSpPr>
          <p:nvPr>
            <p:ph type="title"/>
          </p:nvPr>
        </p:nvSpPr>
        <p:spPr>
          <a:xfrm>
            <a:off x="477788" y="321733"/>
            <a:ext cx="6696744" cy="1507067"/>
          </a:xfrm>
        </p:spPr>
        <p:txBody>
          <a:bodyPr/>
          <a:lstStyle/>
          <a:p>
            <a:r>
              <a:rPr lang="fi-FI" b="1" dirty="0"/>
              <a:t>Koulun tiedon- ja osaamiskäsitykset</a:t>
            </a:r>
          </a:p>
        </p:txBody>
      </p:sp>
      <p:sp>
        <p:nvSpPr>
          <p:cNvPr id="4" name="Content Placeholder 3"/>
          <p:cNvSpPr>
            <a:spLocks noGrp="1"/>
          </p:cNvSpPr>
          <p:nvPr>
            <p:ph idx="1"/>
          </p:nvPr>
        </p:nvSpPr>
        <p:spPr>
          <a:xfrm>
            <a:off x="261764" y="1828800"/>
            <a:ext cx="6696744" cy="4336504"/>
          </a:xfrm>
        </p:spPr>
        <p:txBody>
          <a:bodyPr>
            <a:noAutofit/>
          </a:bodyPr>
          <a:lstStyle/>
          <a:p>
            <a:r>
              <a:rPr lang="fi-FI" sz="2400" b="1" dirty="0">
                <a:solidFill>
                  <a:schemeClr val="tx1"/>
                </a:solidFill>
              </a:rPr>
              <a:t>Miten tiedon- ja osaamiskäsitys viestitään oppilaille?</a:t>
            </a:r>
          </a:p>
          <a:p>
            <a:r>
              <a:rPr lang="fi-FI" sz="2400" b="1" dirty="0">
                <a:solidFill>
                  <a:schemeClr val="tx1"/>
                </a:solidFill>
              </a:rPr>
              <a:t>Miten osaamisen kehittymistä arvioidaan?</a:t>
            </a:r>
          </a:p>
          <a:p>
            <a:r>
              <a:rPr lang="fi-FI" sz="2400" b="1" dirty="0">
                <a:solidFill>
                  <a:schemeClr val="tx1"/>
                </a:solidFill>
              </a:rPr>
              <a:t>Kuka arvioi?</a:t>
            </a:r>
          </a:p>
          <a:p>
            <a:r>
              <a:rPr lang="fi-FI" sz="2400" b="1" dirty="0">
                <a:solidFill>
                  <a:schemeClr val="tx1"/>
                </a:solidFill>
              </a:rPr>
              <a:t>Mihin arviointitietoa käytetään? Kuka sitä käyttää</a:t>
            </a:r>
          </a:p>
        </p:txBody>
      </p:sp>
      <p:sp>
        <p:nvSpPr>
          <p:cNvPr id="5" name="TextBox 4"/>
          <p:cNvSpPr txBox="1"/>
          <p:nvPr/>
        </p:nvSpPr>
        <p:spPr>
          <a:xfrm>
            <a:off x="7580195" y="3972"/>
            <a:ext cx="4608630" cy="686341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i-FI" sz="2400" dirty="0">
                <a:ln w="0"/>
                <a:solidFill>
                  <a:schemeClr val="tx1"/>
                </a:solidFill>
                <a:effectLst>
                  <a:outerShdw blurRad="38100" dist="19050" dir="2700000" algn="tl" rotWithShape="0">
                    <a:schemeClr val="dk1">
                      <a:alpha val="40000"/>
                    </a:schemeClr>
                  </a:outerShdw>
                </a:effectLst>
              </a:rPr>
              <a:t>OPS</a:t>
            </a:r>
          </a:p>
          <a:p>
            <a:endParaRPr lang="fi-FI" sz="2400" dirty="0">
              <a:ln w="0"/>
              <a:solidFill>
                <a:schemeClr val="tx1"/>
              </a:solidFill>
              <a:effectLst>
                <a:outerShdw blurRad="38100" dist="19050" dir="2700000" algn="tl" rotWithShape="0">
                  <a:schemeClr val="dk1">
                    <a:alpha val="40000"/>
                  </a:schemeClr>
                </a:outerShdw>
              </a:effectLst>
            </a:endParaRPr>
          </a:p>
          <a:p>
            <a:r>
              <a:rPr lang="fi-FI" sz="2800" dirty="0">
                <a:ln w="0"/>
                <a:solidFill>
                  <a:schemeClr val="tx1"/>
                </a:solidFill>
                <a:effectLst>
                  <a:outerShdw blurRad="38100" dist="19050" dir="2700000" algn="tl" rotWithShape="0">
                    <a:schemeClr val="dk1">
                      <a:alpha val="40000"/>
                    </a:schemeClr>
                  </a:outerShdw>
                </a:effectLst>
              </a:rPr>
              <a:t>• oppija konstruoi tiedon itse </a:t>
            </a:r>
          </a:p>
          <a:p>
            <a:r>
              <a:rPr lang="fi-FI" sz="2800" dirty="0">
                <a:ln w="0"/>
                <a:solidFill>
                  <a:schemeClr val="tx1"/>
                </a:solidFill>
                <a:effectLst>
                  <a:outerShdw blurRad="38100" dist="19050" dir="2700000" algn="tl" rotWithShape="0">
                    <a:schemeClr val="dk1">
                      <a:alpha val="40000"/>
                    </a:schemeClr>
                  </a:outerShdw>
                </a:effectLst>
              </a:rPr>
              <a:t>• uuden tiedon yhdistäminen aiempaan • oman ajattelun pitkäjänteinen kehittäminen </a:t>
            </a:r>
          </a:p>
          <a:p>
            <a:r>
              <a:rPr lang="fi-FI" sz="2800" dirty="0">
                <a:ln w="0"/>
                <a:solidFill>
                  <a:schemeClr val="tx1"/>
                </a:solidFill>
                <a:effectLst>
                  <a:outerShdw blurRad="38100" dist="19050" dir="2700000" algn="tl" rotWithShape="0">
                    <a:schemeClr val="dk1">
                      <a:alpha val="40000"/>
                    </a:schemeClr>
                  </a:outerShdw>
                </a:effectLst>
              </a:rPr>
              <a:t>• oppijat muodostavat tietovarantoja yhteisöllisesti </a:t>
            </a:r>
          </a:p>
          <a:p>
            <a:r>
              <a:rPr lang="fi-FI" sz="2800" dirty="0">
                <a:ln w="0"/>
                <a:solidFill>
                  <a:schemeClr val="tx1"/>
                </a:solidFill>
                <a:effectLst>
                  <a:outerShdw blurRad="38100" dist="19050" dir="2700000" algn="tl" rotWithShape="0">
                    <a:schemeClr val="dk1">
                      <a:alpha val="40000"/>
                    </a:schemeClr>
                  </a:outerShdw>
                </a:effectLst>
              </a:rPr>
              <a:t>• tiedon </a:t>
            </a:r>
            <a:r>
              <a:rPr lang="fi-FI" sz="2800" dirty="0" err="1">
                <a:ln w="0"/>
                <a:solidFill>
                  <a:schemeClr val="tx1"/>
                </a:solidFill>
                <a:effectLst>
                  <a:outerShdw blurRad="38100" dist="19050" dir="2700000" algn="tl" rotWithShape="0">
                    <a:schemeClr val="dk1">
                      <a:alpha val="40000"/>
                    </a:schemeClr>
                  </a:outerShdw>
                </a:effectLst>
              </a:rPr>
              <a:t>kaikkiallistuminen</a:t>
            </a:r>
            <a:r>
              <a:rPr lang="fi-FI" sz="2800" dirty="0">
                <a:ln w="0"/>
                <a:solidFill>
                  <a:schemeClr val="tx1"/>
                </a:solidFill>
                <a:effectLst>
                  <a:outerShdw blurRad="38100" dist="19050" dir="2700000" algn="tl" rotWithShape="0">
                    <a:schemeClr val="dk1">
                      <a:alpha val="40000"/>
                    </a:schemeClr>
                  </a:outerShdw>
                </a:effectLst>
              </a:rPr>
              <a:t> </a:t>
            </a:r>
          </a:p>
          <a:p>
            <a:r>
              <a:rPr lang="fi-FI" sz="2800" dirty="0">
                <a:ln w="0"/>
                <a:solidFill>
                  <a:schemeClr val="tx1"/>
                </a:solidFill>
                <a:effectLst>
                  <a:outerShdw blurRad="38100" dist="19050" dir="2700000" algn="tl" rotWithShape="0">
                    <a:schemeClr val="dk1">
                      <a:alpha val="40000"/>
                    </a:schemeClr>
                  </a:outerShdw>
                </a:effectLst>
              </a:rPr>
              <a:t>• tarvitaan kriittistä, valikoivaa monilukutaitoa</a:t>
            </a:r>
          </a:p>
        </p:txBody>
      </p:sp>
      <p:sp>
        <p:nvSpPr>
          <p:cNvPr id="6" name="TextBox 5"/>
          <p:cNvSpPr txBox="1"/>
          <p:nvPr/>
        </p:nvSpPr>
        <p:spPr>
          <a:xfrm>
            <a:off x="2349996" y="6093296"/>
            <a:ext cx="1268296" cy="369332"/>
          </a:xfrm>
          <a:prstGeom prst="rect">
            <a:avLst/>
          </a:prstGeom>
          <a:noFill/>
        </p:spPr>
        <p:txBody>
          <a:bodyPr wrap="none" rtlCol="0">
            <a:spAutoFit/>
          </a:bodyPr>
          <a:lstStyle/>
          <a:p>
            <a:r>
              <a:rPr lang="fi-FI" dirty="0"/>
              <a:t>Aalto 2018</a:t>
            </a:r>
          </a:p>
        </p:txBody>
      </p:sp>
    </p:spTree>
    <p:extLst>
      <p:ext uri="{BB962C8B-B14F-4D97-AF65-F5344CB8AC3E}">
        <p14:creationId xmlns:p14="http://schemas.microsoft.com/office/powerpoint/2010/main" val="237761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55B88A-C127-47B3-B317-724BD4EAAD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4571" y="2963333"/>
            <a:ext cx="2981081" cy="3208867"/>
            <a:chOff x="9206969" y="2963333"/>
            <a:chExt cx="2981858" cy="3208867"/>
          </a:xfrm>
        </p:grpSpPr>
        <p:cxnSp>
          <p:nvCxnSpPr>
            <p:cNvPr id="10" name="Straight Connector 9">
              <a:extLst>
                <a:ext uri="{FF2B5EF4-FFF2-40B4-BE49-F238E27FC236}">
                  <a16:creationId xmlns:a16="http://schemas.microsoft.com/office/drawing/2014/main" id="{3F07A923-368D-45E6-AACC-9ECE4057AA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FE16B44-FE3C-4330-AF20-E869FC7B78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1CB6733-6A12-4A1C-87C3-B676FB381D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754CCFD-DC5E-453F-B95A-F045ED9B29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E826A39-89EA-44EA-ABC5-F446934921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 name="Rectangle 15">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8"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7755"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4571" y="2963333"/>
            <a:ext cx="2981081" cy="3208867"/>
            <a:chOff x="9206969" y="2963333"/>
            <a:chExt cx="2981858" cy="3208867"/>
          </a:xfrm>
        </p:grpSpPr>
        <p:cxnSp>
          <p:nvCxnSpPr>
            <p:cNvPr id="21" name="Straight Connector 20">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8586424" y="941424"/>
            <a:ext cx="3043103" cy="3248611"/>
          </a:xfrm>
        </p:spPr>
        <p:txBody>
          <a:bodyPr vert="horz" lIns="91440" tIns="45720" rIns="91440" bIns="45720" rtlCol="0" anchor="ctr">
            <a:normAutofit/>
          </a:bodyPr>
          <a:lstStyle/>
          <a:p>
            <a:pPr defTabSz="457200"/>
            <a:r>
              <a:rPr lang="en-US" sz="3600" dirty="0" err="1">
                <a:solidFill>
                  <a:srgbClr val="FFFFFF"/>
                </a:solidFill>
              </a:rPr>
              <a:t>Olennaisia</a:t>
            </a:r>
            <a:r>
              <a:rPr lang="en-US" sz="3600" dirty="0">
                <a:solidFill>
                  <a:srgbClr val="FFFFFF"/>
                </a:solidFill>
              </a:rPr>
              <a:t> KYSYMYKSIÄ</a:t>
            </a:r>
            <a:endParaRPr lang="en-US" sz="3600" kern="1200" cap="all" dirty="0">
              <a:ln w="3175" cmpd="sng">
                <a:noFill/>
              </a:ln>
              <a:solidFill>
                <a:srgbClr val="FFFFFF"/>
              </a:solidFill>
              <a:effectLst/>
              <a:latin typeface="+mj-lt"/>
              <a:ea typeface="+mj-ea"/>
              <a:cs typeface="+mj-cs"/>
            </a:endParaRPr>
          </a:p>
        </p:txBody>
      </p:sp>
      <p:graphicFrame>
        <p:nvGraphicFramePr>
          <p:cNvPr id="5" name="Content Placeholder 2">
            <a:extLst>
              <a:ext uri="{FF2B5EF4-FFF2-40B4-BE49-F238E27FC236}">
                <a16:creationId xmlns:a16="http://schemas.microsoft.com/office/drawing/2014/main" id="{20138C79-1BEE-4609-AD73-2C5CDCE2B050}"/>
              </a:ext>
            </a:extLst>
          </p:cNvPr>
          <p:cNvGraphicFramePr>
            <a:graphicFrameLocks noGrp="1"/>
          </p:cNvGraphicFramePr>
          <p:nvPr>
            <p:ph idx="1"/>
            <p:extLst>
              <p:ext uri="{D42A27DB-BD31-4B8C-83A1-F6EECF244321}">
                <p14:modId xmlns:p14="http://schemas.microsoft.com/office/powerpoint/2010/main" val="200402653"/>
              </p:ext>
            </p:extLst>
          </p:nvPr>
        </p:nvGraphicFramePr>
        <p:xfrm>
          <a:off x="940400" y="941424"/>
          <a:ext cx="6188846"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530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5869" y="8467"/>
            <a:ext cx="3809008"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6579" y="91545"/>
            <a:ext cx="607907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3940" y="228600"/>
            <a:ext cx="495171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3926" y="32278"/>
            <a:ext cx="4851725"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3382" y="609601"/>
            <a:ext cx="4342268"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5650"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684033" y="685798"/>
            <a:ext cx="9676468" cy="5407497"/>
          </a:xfrm>
        </p:spPr>
        <p:txBody>
          <a:bodyPr vert="horz" lIns="91440" tIns="45720" rIns="91440" bIns="45720" rtlCol="0" anchor="b">
            <a:normAutofit fontScale="90000"/>
          </a:bodyPr>
          <a:lstStyle/>
          <a:p>
            <a:pPr defTabSz="457200">
              <a:lnSpc>
                <a:spcPct val="90000"/>
              </a:lnSpc>
            </a:pPr>
            <a:r>
              <a:rPr lang="en-US" sz="3200" dirty="0" err="1">
                <a:solidFill>
                  <a:schemeClr val="tx2"/>
                </a:solidFill>
              </a:rPr>
              <a:t>Oppiminen</a:t>
            </a:r>
            <a:r>
              <a:rPr lang="en-US" sz="3200" dirty="0">
                <a:solidFill>
                  <a:schemeClr val="tx2"/>
                </a:solidFill>
              </a:rPr>
              <a:t> on </a:t>
            </a:r>
            <a:r>
              <a:rPr lang="en-US" sz="3200" dirty="0" err="1">
                <a:solidFill>
                  <a:schemeClr val="tx2"/>
                </a:solidFill>
              </a:rPr>
              <a:t>yksin</a:t>
            </a:r>
            <a:r>
              <a:rPr lang="en-US" sz="3200" dirty="0">
                <a:solidFill>
                  <a:schemeClr val="tx2"/>
                </a:solidFill>
              </a:rPr>
              <a:t> ja </a:t>
            </a:r>
            <a:r>
              <a:rPr lang="en-US" sz="3200" dirty="0" err="1">
                <a:solidFill>
                  <a:schemeClr val="tx2"/>
                </a:solidFill>
              </a:rPr>
              <a:t>yhdessä</a:t>
            </a:r>
            <a:r>
              <a:rPr lang="en-US" sz="3200" dirty="0">
                <a:solidFill>
                  <a:schemeClr val="tx2"/>
                </a:solidFill>
              </a:rPr>
              <a:t> </a:t>
            </a:r>
            <a:r>
              <a:rPr lang="en-US" sz="3200" dirty="0" err="1">
                <a:solidFill>
                  <a:schemeClr val="tx2"/>
                </a:solidFill>
              </a:rPr>
              <a:t>tekemistä</a:t>
            </a:r>
            <a:r>
              <a:rPr lang="en-US" sz="3200" dirty="0">
                <a:solidFill>
                  <a:schemeClr val="tx2"/>
                </a:solidFill>
              </a:rPr>
              <a:t>, </a:t>
            </a:r>
            <a:r>
              <a:rPr lang="en-US" sz="3200" dirty="0" err="1">
                <a:solidFill>
                  <a:schemeClr val="tx2"/>
                </a:solidFill>
              </a:rPr>
              <a:t>ajattelemista</a:t>
            </a:r>
            <a:r>
              <a:rPr lang="en-US" sz="3200" dirty="0">
                <a:solidFill>
                  <a:schemeClr val="tx2"/>
                </a:solidFill>
              </a:rPr>
              <a:t>, </a:t>
            </a:r>
            <a:r>
              <a:rPr lang="en-US" sz="3200" dirty="0" err="1">
                <a:solidFill>
                  <a:schemeClr val="tx2"/>
                </a:solidFill>
              </a:rPr>
              <a:t>suunnittelua</a:t>
            </a:r>
            <a:r>
              <a:rPr lang="en-US" sz="3200" dirty="0">
                <a:solidFill>
                  <a:schemeClr val="tx2"/>
                </a:solidFill>
              </a:rPr>
              <a:t>, </a:t>
            </a:r>
            <a:r>
              <a:rPr lang="en-US" sz="3200" dirty="0" err="1">
                <a:solidFill>
                  <a:schemeClr val="tx2"/>
                </a:solidFill>
              </a:rPr>
              <a:t>tutkimusta</a:t>
            </a:r>
            <a:r>
              <a:rPr lang="en-US" sz="3200" dirty="0">
                <a:solidFill>
                  <a:schemeClr val="tx2"/>
                </a:solidFill>
              </a:rPr>
              <a:t> ja </a:t>
            </a:r>
            <a:r>
              <a:rPr lang="en-US" sz="3200" dirty="0" err="1">
                <a:solidFill>
                  <a:schemeClr val="tx2"/>
                </a:solidFill>
              </a:rPr>
              <a:t>näiden</a:t>
            </a:r>
            <a:r>
              <a:rPr lang="en-US" sz="3200" dirty="0">
                <a:solidFill>
                  <a:schemeClr val="tx2"/>
                </a:solidFill>
              </a:rPr>
              <a:t> </a:t>
            </a:r>
            <a:r>
              <a:rPr lang="en-US" sz="3200" dirty="0" err="1">
                <a:solidFill>
                  <a:schemeClr val="tx2"/>
                </a:solidFill>
              </a:rPr>
              <a:t>prosessien</a:t>
            </a:r>
            <a:r>
              <a:rPr lang="en-US" sz="3200" dirty="0">
                <a:solidFill>
                  <a:schemeClr val="tx2"/>
                </a:solidFill>
              </a:rPr>
              <a:t> </a:t>
            </a:r>
            <a:r>
              <a:rPr lang="en-US" sz="3200" dirty="0" err="1">
                <a:solidFill>
                  <a:schemeClr val="tx2"/>
                </a:solidFill>
              </a:rPr>
              <a:t>monipuolista</a:t>
            </a:r>
            <a:r>
              <a:rPr lang="en-US" sz="3200" dirty="0">
                <a:solidFill>
                  <a:schemeClr val="tx2"/>
                </a:solidFill>
              </a:rPr>
              <a:t> </a:t>
            </a:r>
            <a:r>
              <a:rPr lang="en-US" sz="3200" dirty="0" err="1">
                <a:solidFill>
                  <a:schemeClr val="tx2"/>
                </a:solidFill>
              </a:rPr>
              <a:t>arvioimista</a:t>
            </a:r>
            <a:r>
              <a:rPr lang="en-US" sz="3200" dirty="0">
                <a:solidFill>
                  <a:schemeClr val="tx2"/>
                </a:solidFill>
              </a:rPr>
              <a:t>.</a:t>
            </a:r>
            <a:br>
              <a:rPr lang="en-US" sz="3200" dirty="0">
                <a:solidFill>
                  <a:schemeClr val="tx2"/>
                </a:solidFill>
              </a:rPr>
            </a:br>
            <a:br>
              <a:rPr lang="en-US" sz="3200" dirty="0">
                <a:solidFill>
                  <a:schemeClr val="tx2"/>
                </a:solidFill>
              </a:rPr>
            </a:br>
            <a:r>
              <a:rPr lang="en-US" sz="3200" dirty="0" err="1">
                <a:solidFill>
                  <a:schemeClr val="tx2"/>
                </a:solidFill>
              </a:rPr>
              <a:t>Miten</a:t>
            </a:r>
            <a:r>
              <a:rPr lang="en-US" sz="3200" dirty="0">
                <a:solidFill>
                  <a:schemeClr val="tx2"/>
                </a:solidFill>
              </a:rPr>
              <a:t> </a:t>
            </a:r>
            <a:r>
              <a:rPr lang="en-US" sz="3200" dirty="0" err="1">
                <a:solidFill>
                  <a:schemeClr val="tx2"/>
                </a:solidFill>
              </a:rPr>
              <a:t>oppilas</a:t>
            </a:r>
            <a:r>
              <a:rPr lang="en-US" sz="3200" dirty="0">
                <a:solidFill>
                  <a:schemeClr val="tx2"/>
                </a:solidFill>
              </a:rPr>
              <a:t> </a:t>
            </a:r>
            <a:r>
              <a:rPr lang="en-US" sz="3200" dirty="0" err="1">
                <a:solidFill>
                  <a:schemeClr val="tx2"/>
                </a:solidFill>
              </a:rPr>
              <a:t>osallistetaan</a:t>
            </a:r>
            <a:r>
              <a:rPr lang="en-US" sz="3200" dirty="0">
                <a:solidFill>
                  <a:schemeClr val="tx2"/>
                </a:solidFill>
              </a:rPr>
              <a:t> </a:t>
            </a:r>
            <a:r>
              <a:rPr lang="en-US" sz="3200" dirty="0" err="1">
                <a:solidFill>
                  <a:schemeClr val="tx2"/>
                </a:solidFill>
              </a:rPr>
              <a:t>tässä</a:t>
            </a:r>
            <a:r>
              <a:rPr lang="en-US" sz="3200" dirty="0">
                <a:solidFill>
                  <a:schemeClr val="tx2"/>
                </a:solidFill>
              </a:rPr>
              <a:t> </a:t>
            </a:r>
            <a:r>
              <a:rPr lang="en-US" sz="3200" dirty="0" err="1">
                <a:solidFill>
                  <a:schemeClr val="tx2"/>
                </a:solidFill>
              </a:rPr>
              <a:t>prosessissa</a:t>
            </a:r>
            <a:r>
              <a:rPr lang="en-US" sz="3200" dirty="0">
                <a:solidFill>
                  <a:schemeClr val="tx2"/>
                </a:solidFill>
              </a:rPr>
              <a:t>? </a:t>
            </a:r>
            <a:br>
              <a:rPr lang="en-US" sz="3200" dirty="0">
                <a:solidFill>
                  <a:schemeClr val="tx2"/>
                </a:solidFill>
              </a:rPr>
            </a:br>
            <a:br>
              <a:rPr lang="en-US" sz="3200" dirty="0">
                <a:solidFill>
                  <a:schemeClr val="tx2"/>
                </a:solidFill>
              </a:rPr>
            </a:br>
            <a:r>
              <a:rPr lang="en-US" sz="3200" dirty="0" err="1">
                <a:solidFill>
                  <a:schemeClr val="tx2"/>
                </a:solidFill>
              </a:rPr>
              <a:t>Millainen</a:t>
            </a:r>
            <a:r>
              <a:rPr lang="en-US" sz="3200" dirty="0">
                <a:solidFill>
                  <a:schemeClr val="tx2"/>
                </a:solidFill>
              </a:rPr>
              <a:t> </a:t>
            </a:r>
            <a:r>
              <a:rPr lang="en-US" sz="3200" dirty="0" err="1">
                <a:solidFill>
                  <a:schemeClr val="tx2"/>
                </a:solidFill>
              </a:rPr>
              <a:t>toimijarooli</a:t>
            </a:r>
            <a:r>
              <a:rPr lang="en-US" sz="3200" dirty="0">
                <a:solidFill>
                  <a:schemeClr val="tx2"/>
                </a:solidFill>
              </a:rPr>
              <a:t> </a:t>
            </a:r>
            <a:r>
              <a:rPr lang="en-US" sz="3200" dirty="0" err="1">
                <a:solidFill>
                  <a:schemeClr val="tx2"/>
                </a:solidFill>
              </a:rPr>
              <a:t>oppilaalle</a:t>
            </a:r>
            <a:r>
              <a:rPr lang="en-US" sz="3200" dirty="0">
                <a:solidFill>
                  <a:schemeClr val="tx2"/>
                </a:solidFill>
              </a:rPr>
              <a:t> </a:t>
            </a:r>
            <a:r>
              <a:rPr lang="en-US" sz="3200" dirty="0" err="1">
                <a:solidFill>
                  <a:schemeClr val="tx2"/>
                </a:solidFill>
              </a:rPr>
              <a:t>annetaan</a:t>
            </a:r>
            <a:r>
              <a:rPr lang="en-US" sz="3200" dirty="0">
                <a:solidFill>
                  <a:schemeClr val="tx2"/>
                </a:solidFill>
              </a:rPr>
              <a:t>?</a:t>
            </a:r>
            <a:br>
              <a:rPr lang="en-US" sz="2400" dirty="0">
                <a:solidFill>
                  <a:schemeClr val="tx2"/>
                </a:solidFill>
              </a:rPr>
            </a:br>
            <a:br>
              <a:rPr lang="en-US" sz="2400" dirty="0">
                <a:solidFill>
                  <a:schemeClr val="tx2"/>
                </a:solidFill>
              </a:rPr>
            </a:br>
            <a:r>
              <a:rPr lang="en-US" sz="2400" dirty="0">
                <a:solidFill>
                  <a:schemeClr val="tx2"/>
                </a:solidFill>
              </a:rPr>
              <a:t>Aalto, 2018</a:t>
            </a:r>
            <a:br>
              <a:rPr lang="en-US" sz="2400" dirty="0">
                <a:solidFill>
                  <a:schemeClr val="tx2"/>
                </a:solidFill>
              </a:rPr>
            </a:br>
            <a:endParaRPr lang="en-US" sz="2400" dirty="0">
              <a:solidFill>
                <a:schemeClr val="tx2"/>
              </a:solidFill>
            </a:endParaRPr>
          </a:p>
        </p:txBody>
      </p:sp>
      <p:sp>
        <p:nvSpPr>
          <p:cNvPr id="2" name="TextBox 1">
            <a:extLst>
              <a:ext uri="{FF2B5EF4-FFF2-40B4-BE49-F238E27FC236}">
                <a16:creationId xmlns:a16="http://schemas.microsoft.com/office/drawing/2014/main" id="{BDAA6A2C-6632-4FD1-8283-7127B7A180D3}"/>
              </a:ext>
            </a:extLst>
          </p:cNvPr>
          <p:cNvSpPr txBox="1"/>
          <p:nvPr/>
        </p:nvSpPr>
        <p:spPr>
          <a:xfrm>
            <a:off x="2626539" y="685797"/>
            <a:ext cx="5668539" cy="646331"/>
          </a:xfrm>
          <a:prstGeom prst="rect">
            <a:avLst/>
          </a:prstGeom>
          <a:noFill/>
        </p:spPr>
        <p:txBody>
          <a:bodyPr wrap="none" rtlCol="0">
            <a:spAutoFit/>
          </a:bodyPr>
          <a:lstStyle/>
          <a:p>
            <a:r>
              <a:rPr lang="fi-FI" sz="3600" dirty="0"/>
              <a:t>OLENNAISIA KYSYMYKSIÄ</a:t>
            </a:r>
          </a:p>
        </p:txBody>
      </p:sp>
    </p:spTree>
    <p:extLst>
      <p:ext uri="{BB962C8B-B14F-4D97-AF65-F5344CB8AC3E}">
        <p14:creationId xmlns:p14="http://schemas.microsoft.com/office/powerpoint/2010/main" val="345331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866319" y="6592626"/>
            <a:ext cx="2147658" cy="180989"/>
          </a:xfrm>
        </p:spPr>
        <p:txBody>
          <a:bodyPr>
            <a:normAutofit/>
          </a:bodyPr>
          <a:lstStyle/>
          <a:p>
            <a:pPr>
              <a:lnSpc>
                <a:spcPct val="90000"/>
              </a:lnSpc>
              <a:spcAft>
                <a:spcPts val="600"/>
              </a:spcAft>
            </a:pPr>
            <a:r>
              <a:rPr lang="fi-FI" sz="600" b="1">
                <a:solidFill>
                  <a:schemeClr val="accent1"/>
                </a:solidFill>
              </a:rPr>
              <a:t>JYU. Since 1863.</a:t>
            </a:r>
          </a:p>
        </p:txBody>
      </p:sp>
      <p:sp>
        <p:nvSpPr>
          <p:cNvPr id="3" name="Slide Number Placeholder 2"/>
          <p:cNvSpPr>
            <a:spLocks noGrp="1"/>
          </p:cNvSpPr>
          <p:nvPr>
            <p:ph type="sldNum" sz="quarter" idx="12"/>
          </p:nvPr>
        </p:nvSpPr>
        <p:spPr>
          <a:xfrm>
            <a:off x="10087387" y="6592626"/>
            <a:ext cx="454016" cy="180989"/>
          </a:xfrm>
        </p:spPr>
        <p:txBody>
          <a:bodyPr>
            <a:normAutofit/>
          </a:bodyPr>
          <a:lstStyle/>
          <a:p>
            <a:pPr>
              <a:lnSpc>
                <a:spcPct val="90000"/>
              </a:lnSpc>
              <a:spcAft>
                <a:spcPts val="600"/>
              </a:spcAft>
            </a:pPr>
            <a:fld id="{0FE3988A-0109-0B40-965D-9E0ED41EFEE4}" type="slidenum">
              <a:rPr lang="fi-FI" sz="600"/>
              <a:pPr>
                <a:lnSpc>
                  <a:spcPct val="90000"/>
                </a:lnSpc>
                <a:spcAft>
                  <a:spcPts val="600"/>
                </a:spcAft>
              </a:pPr>
              <a:t>15</a:t>
            </a:fld>
            <a:endParaRPr lang="fi-FI" sz="600"/>
          </a:p>
        </p:txBody>
      </p:sp>
      <p:sp>
        <p:nvSpPr>
          <p:cNvPr id="4" name="Title 3"/>
          <p:cNvSpPr>
            <a:spLocks noGrp="1"/>
          </p:cNvSpPr>
          <p:nvPr>
            <p:ph type="title"/>
          </p:nvPr>
        </p:nvSpPr>
        <p:spPr>
          <a:xfrm>
            <a:off x="1979613" y="219446"/>
            <a:ext cx="7368419" cy="1019912"/>
          </a:xfrm>
        </p:spPr>
        <p:txBody>
          <a:bodyPr anchor="ctr">
            <a:normAutofit/>
          </a:bodyPr>
          <a:lstStyle/>
          <a:p>
            <a:pPr>
              <a:lnSpc>
                <a:spcPct val="90000"/>
              </a:lnSpc>
            </a:pPr>
            <a:r>
              <a:rPr lang="fi-FI" sz="3300" dirty="0"/>
              <a:t>Ryhmäkeskustelu 10 min</a:t>
            </a:r>
          </a:p>
        </p:txBody>
      </p:sp>
      <p:sp>
        <p:nvSpPr>
          <p:cNvPr id="6" name="Date Placeholder 5"/>
          <p:cNvSpPr>
            <a:spLocks noGrp="1"/>
          </p:cNvSpPr>
          <p:nvPr>
            <p:ph type="dt" sz="half" idx="10"/>
          </p:nvPr>
        </p:nvSpPr>
        <p:spPr>
          <a:xfrm>
            <a:off x="9139866" y="6592626"/>
            <a:ext cx="831227" cy="180989"/>
          </a:xfrm>
        </p:spPr>
        <p:txBody>
          <a:bodyPr>
            <a:normAutofit/>
          </a:bodyPr>
          <a:lstStyle/>
          <a:p>
            <a:pPr>
              <a:lnSpc>
                <a:spcPct val="90000"/>
              </a:lnSpc>
              <a:spcAft>
                <a:spcPts val="600"/>
              </a:spcAft>
            </a:pPr>
            <a:r>
              <a:rPr lang="fi-FI" sz="600"/>
              <a:t>24.9.21</a:t>
            </a:r>
          </a:p>
        </p:txBody>
      </p:sp>
      <p:graphicFrame>
        <p:nvGraphicFramePr>
          <p:cNvPr id="8" name="Content Placeholder 4">
            <a:extLst>
              <a:ext uri="{FF2B5EF4-FFF2-40B4-BE49-F238E27FC236}">
                <a16:creationId xmlns:a16="http://schemas.microsoft.com/office/drawing/2014/main" id="{FE902D7E-BA8F-4603-94D0-6ABD9595D239}"/>
              </a:ext>
            </a:extLst>
          </p:cNvPr>
          <p:cNvGraphicFramePr>
            <a:graphicFrameLocks noGrp="1"/>
          </p:cNvGraphicFramePr>
          <p:nvPr>
            <p:ph idx="1"/>
            <p:extLst>
              <p:ext uri="{D42A27DB-BD31-4B8C-83A1-F6EECF244321}">
                <p14:modId xmlns:p14="http://schemas.microsoft.com/office/powerpoint/2010/main" val="4279553639"/>
              </p:ext>
            </p:extLst>
          </p:nvPr>
        </p:nvGraphicFramePr>
        <p:xfrm>
          <a:off x="261764" y="1239359"/>
          <a:ext cx="11377264" cy="5141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148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1"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7755"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2">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4571" y="2963333"/>
            <a:ext cx="2981081" cy="3208867"/>
            <a:chOff x="9206969" y="2963333"/>
            <a:chExt cx="2981858" cy="3208867"/>
          </a:xfrm>
        </p:grpSpPr>
        <p:cxnSp>
          <p:nvCxnSpPr>
            <p:cNvPr id="14" name="Straight Connector 13">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23" name="Content Placeholder 2">
            <a:extLst>
              <a:ext uri="{FF2B5EF4-FFF2-40B4-BE49-F238E27FC236}">
                <a16:creationId xmlns:a16="http://schemas.microsoft.com/office/drawing/2014/main" id="{D4CD0C9D-A1E2-4090-B481-2121C8D2899E}"/>
              </a:ext>
            </a:extLst>
          </p:cNvPr>
          <p:cNvGraphicFramePr>
            <a:graphicFrameLocks noGrp="1"/>
          </p:cNvGraphicFramePr>
          <p:nvPr>
            <p:ph idx="1"/>
            <p:extLst>
              <p:ext uri="{D42A27DB-BD31-4B8C-83A1-F6EECF244321}">
                <p14:modId xmlns:p14="http://schemas.microsoft.com/office/powerpoint/2010/main" val="307444981"/>
              </p:ext>
            </p:extLst>
          </p:nvPr>
        </p:nvGraphicFramePr>
        <p:xfrm>
          <a:off x="940400" y="941424"/>
          <a:ext cx="6188846"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Light bulb on yellow background with sketched light beams and cord">
            <a:extLst>
              <a:ext uri="{FF2B5EF4-FFF2-40B4-BE49-F238E27FC236}">
                <a16:creationId xmlns:a16="http://schemas.microsoft.com/office/drawing/2014/main" id="{B84594C3-3064-4150-8427-48B28C8B90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5092" y="1136955"/>
            <a:ext cx="4795095" cy="4077072"/>
          </a:xfrm>
          <a:prstGeom prst="rect">
            <a:avLst/>
          </a:prstGeom>
        </p:spPr>
      </p:pic>
    </p:spTree>
    <p:extLst>
      <p:ext uri="{BB962C8B-B14F-4D97-AF65-F5344CB8AC3E}">
        <p14:creationId xmlns:p14="http://schemas.microsoft.com/office/powerpoint/2010/main" val="356521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2D8CD66-6E34-4232-868C-F61EC84AFC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4571" y="2963333"/>
            <a:ext cx="2981081" cy="3208867"/>
            <a:chOff x="9206969" y="2963333"/>
            <a:chExt cx="2981858" cy="3208867"/>
          </a:xfrm>
        </p:grpSpPr>
        <p:cxnSp>
          <p:nvCxnSpPr>
            <p:cNvPr id="15" name="Straight Connector 14">
              <a:extLst>
                <a:ext uri="{FF2B5EF4-FFF2-40B4-BE49-F238E27FC236}">
                  <a16:creationId xmlns:a16="http://schemas.microsoft.com/office/drawing/2014/main" id="{BA1EDB24-D25E-4498-9742-07355DA2B1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5C3020-0F81-4919-9D1F-B6ED9A8353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3ECD783-8E88-4D10-99BD-C579F0CA2A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9EDE005-2618-4634-B693-DAB7F60138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C4252634-CD2F-416D-80D4-1C184472B0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1" name="Rectangle 20">
            <a:extLst>
              <a:ext uri="{FF2B5EF4-FFF2-40B4-BE49-F238E27FC236}">
                <a16:creationId xmlns:a16="http://schemas.microsoft.com/office/drawing/2014/main" id="{43F8250A-B5BC-48E8-9E34-320C6AB61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Diagonal Corner Rectangle 24">
            <a:extLst>
              <a:ext uri="{FF2B5EF4-FFF2-40B4-BE49-F238E27FC236}">
                <a16:creationId xmlns:a16="http://schemas.microsoft.com/office/drawing/2014/main" id="{A2829537-8D6E-4F27-8454-8F19BEA8C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065" y="620722"/>
            <a:ext cx="10932695"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background pattern&#10;&#10;Description automatically generated">
            <a:extLst>
              <a:ext uri="{FF2B5EF4-FFF2-40B4-BE49-F238E27FC236}">
                <a16:creationId xmlns:a16="http://schemas.microsoft.com/office/drawing/2014/main" id="{1CED310B-68B5-40B1-9BE0-AAEE35F6FC0F}"/>
              </a:ext>
            </a:extLst>
          </p:cNvPr>
          <p:cNvPicPr>
            <a:picLocks noChangeAspect="1"/>
          </p:cNvPicPr>
          <p:nvPr/>
        </p:nvPicPr>
        <p:blipFill rotWithShape="1">
          <a:blip r:embed="rId2">
            <a:extLst>
              <a:ext uri="{28A0092B-C50C-407E-A947-70E740481C1C}">
                <a14:useLocalDpi xmlns:a14="http://schemas.microsoft.com/office/drawing/2010/main" val="0"/>
              </a:ext>
            </a:extLst>
          </a:blip>
          <a:srcRect r="1" b="13851"/>
          <a:stretch/>
        </p:blipFill>
        <p:spPr>
          <a:xfrm>
            <a:off x="860146" y="786117"/>
            <a:ext cx="10604278" cy="4956048"/>
          </a:xfrm>
          <a:custGeom>
            <a:avLst/>
            <a:gdLst/>
            <a:ahLst/>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
        <p:nvSpPr>
          <p:cNvPr id="10" name="TextBox 9">
            <a:extLst>
              <a:ext uri="{FF2B5EF4-FFF2-40B4-BE49-F238E27FC236}">
                <a16:creationId xmlns:a16="http://schemas.microsoft.com/office/drawing/2014/main" id="{86C3A56B-2831-4428-ADA2-C939CE4C1BE5}"/>
              </a:ext>
            </a:extLst>
          </p:cNvPr>
          <p:cNvSpPr txBox="1"/>
          <p:nvPr/>
        </p:nvSpPr>
        <p:spPr>
          <a:xfrm>
            <a:off x="3430116" y="5199253"/>
            <a:ext cx="4586512" cy="523220"/>
          </a:xfrm>
          <a:prstGeom prst="rect">
            <a:avLst/>
          </a:prstGeom>
          <a:noFill/>
        </p:spPr>
        <p:txBody>
          <a:bodyPr wrap="none" rtlCol="0">
            <a:spAutoFit/>
          </a:bodyPr>
          <a:lstStyle/>
          <a:p>
            <a:r>
              <a:rPr lang="fi-FI" sz="2800" b="1" dirty="0">
                <a:solidFill>
                  <a:srgbClr val="C00000"/>
                </a:solidFill>
              </a:rPr>
              <a:t>KIITOS OSALLISTUMISESTA!</a:t>
            </a:r>
          </a:p>
        </p:txBody>
      </p:sp>
    </p:spTree>
    <p:extLst>
      <p:ext uri="{BB962C8B-B14F-4D97-AF65-F5344CB8AC3E}">
        <p14:creationId xmlns:p14="http://schemas.microsoft.com/office/powerpoint/2010/main" val="347338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84033" y="1700807"/>
            <a:ext cx="4936369" cy="2600259"/>
          </a:xfrm>
        </p:spPr>
        <p:txBody>
          <a:bodyPr>
            <a:normAutofit lnSpcReduction="10000"/>
          </a:bodyPr>
          <a:lstStyle/>
          <a:p>
            <a:r>
              <a:rPr lang="en-US" sz="2800" dirty="0" err="1"/>
              <a:t>Luentofiilikset</a:t>
            </a:r>
            <a:endParaRPr lang="en-US" sz="2800" dirty="0"/>
          </a:p>
          <a:p>
            <a:r>
              <a:rPr lang="en-US" sz="2800" dirty="0" err="1"/>
              <a:t>Tiedonkäsitykset</a:t>
            </a:r>
            <a:endParaRPr lang="en-US" sz="2800" dirty="0"/>
          </a:p>
          <a:p>
            <a:r>
              <a:rPr lang="en-US" sz="2800" b="1" dirty="0" err="1"/>
              <a:t>Tiedoksi</a:t>
            </a:r>
            <a:r>
              <a:rPr lang="en-US" sz="2800" b="1" dirty="0"/>
              <a:t>:</a:t>
            </a:r>
          </a:p>
          <a:p>
            <a:r>
              <a:rPr lang="en-US" sz="2800" b="1" dirty="0"/>
              <a:t> </a:t>
            </a:r>
            <a:r>
              <a:rPr lang="en-US" sz="2800" dirty="0" err="1"/>
              <a:t>Tiedonhankinnan</a:t>
            </a:r>
            <a:r>
              <a:rPr lang="en-US" sz="2800" dirty="0"/>
              <a:t> info 8.11. </a:t>
            </a:r>
            <a:r>
              <a:rPr lang="en-US" sz="2800" dirty="0" err="1"/>
              <a:t>klo</a:t>
            </a:r>
            <a:r>
              <a:rPr lang="en-US" sz="2800" dirty="0"/>
              <a:t> 10.00-12.00</a:t>
            </a:r>
          </a:p>
          <a:p>
            <a:pPr marL="0" indent="0">
              <a:buNone/>
            </a:pPr>
            <a:endParaRPr lang="en-US" dirty="0"/>
          </a:p>
          <a:p>
            <a:endParaRPr lang="en-US" dirty="0"/>
          </a:p>
        </p:txBody>
      </p:sp>
      <p:pic>
        <p:nvPicPr>
          <p:cNvPr id="7" name="Content Placeholder 6" descr="Group of students working in library"/>
          <p:cNvPicPr>
            <a:picLocks noGrp="1" noChangeAspect="1"/>
          </p:cNvPicPr>
          <p:nvPr>
            <p:ph sz="quarter" idx="4"/>
          </p:nvPr>
        </p:nvPicPr>
        <p:blipFill>
          <a:blip r:embed="rId2" cstate="print">
            <a:extLst>
              <a:ext uri="{28A0092B-C50C-407E-A947-70E740481C1C}">
                <a14:useLocalDpi xmlns:a14="http://schemas.microsoft.com/office/drawing/2010/main" val="0"/>
              </a:ext>
            </a:extLst>
          </a:blip>
          <a:srcRect/>
          <a:stretch/>
        </p:blipFill>
        <p:spPr>
          <a:xfrm>
            <a:off x="5086301" y="0"/>
            <a:ext cx="7102524" cy="6857999"/>
          </a:xfrm>
        </p:spPr>
      </p:pic>
      <p:sp>
        <p:nvSpPr>
          <p:cNvPr id="6" name="Text Placeholder 5">
            <a:extLst>
              <a:ext uri="{FF2B5EF4-FFF2-40B4-BE49-F238E27FC236}">
                <a16:creationId xmlns:a16="http://schemas.microsoft.com/office/drawing/2014/main" id="{30DE34F4-9BFE-41BB-A40B-D685ACB58FAE}"/>
              </a:ext>
            </a:extLst>
          </p:cNvPr>
          <p:cNvSpPr>
            <a:spLocks noGrp="1"/>
          </p:cNvSpPr>
          <p:nvPr>
            <p:ph type="body" idx="1"/>
          </p:nvPr>
        </p:nvSpPr>
        <p:spPr/>
        <p:txBody>
          <a:bodyPr/>
          <a:lstStyle/>
          <a:p>
            <a:r>
              <a:rPr lang="en-US" sz="3600" dirty="0"/>
              <a:t>Tänään:</a:t>
            </a:r>
            <a:endParaRPr lang="fi-FI" sz="3600" dirty="0"/>
          </a:p>
        </p:txBody>
      </p:sp>
    </p:spTree>
    <p:extLst>
      <p:ext uri="{BB962C8B-B14F-4D97-AF65-F5344CB8AC3E}">
        <p14:creationId xmlns:p14="http://schemas.microsoft.com/office/powerpoint/2010/main" val="53397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2"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7755"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4571" y="2963333"/>
            <a:ext cx="2981081" cy="3208867"/>
            <a:chOff x="9206969" y="2963333"/>
            <a:chExt cx="2981858" cy="3208867"/>
          </a:xfrm>
        </p:grpSpPr>
        <p:cxnSp>
          <p:nvCxnSpPr>
            <p:cNvPr id="25" name="Straight Connector 24">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3" name="Title 1"/>
          <p:cNvSpPr>
            <a:spLocks noGrp="1"/>
          </p:cNvSpPr>
          <p:nvPr>
            <p:ph type="title"/>
          </p:nvPr>
        </p:nvSpPr>
        <p:spPr>
          <a:xfrm>
            <a:off x="8586424" y="941424"/>
            <a:ext cx="3043103" cy="3248611"/>
          </a:xfrm>
        </p:spPr>
        <p:txBody>
          <a:bodyPr>
            <a:normAutofit/>
          </a:bodyPr>
          <a:lstStyle/>
          <a:p>
            <a:r>
              <a:rPr lang="en-US" sz="2800" dirty="0" err="1">
                <a:solidFill>
                  <a:srgbClr val="FFFFFF"/>
                </a:solidFill>
              </a:rPr>
              <a:t>Luentofiiliksiä</a:t>
            </a:r>
            <a:r>
              <a:rPr lang="en-US" sz="2800" dirty="0">
                <a:solidFill>
                  <a:srgbClr val="FFFFFF"/>
                </a:solidFill>
              </a:rPr>
              <a:t>?</a:t>
            </a:r>
            <a:br>
              <a:rPr lang="en-US" sz="2800" dirty="0">
                <a:solidFill>
                  <a:srgbClr val="FFFFFF"/>
                </a:solidFill>
              </a:rPr>
            </a:br>
            <a:r>
              <a:rPr lang="en-US" sz="2800" dirty="0" err="1">
                <a:solidFill>
                  <a:srgbClr val="FFFFFF"/>
                </a:solidFill>
              </a:rPr>
              <a:t>pariporinaa</a:t>
            </a:r>
            <a:endParaRPr lang="en-US" sz="2800" dirty="0">
              <a:solidFill>
                <a:srgbClr val="FFFFFF"/>
              </a:solidFill>
            </a:endParaRPr>
          </a:p>
        </p:txBody>
      </p:sp>
      <p:graphicFrame>
        <p:nvGraphicFramePr>
          <p:cNvPr id="16" name="Content Placeholder 2">
            <a:extLst>
              <a:ext uri="{FF2B5EF4-FFF2-40B4-BE49-F238E27FC236}">
                <a16:creationId xmlns:a16="http://schemas.microsoft.com/office/drawing/2014/main" id="{34BAF8FF-C7CE-4D7F-B326-09CEC8EE3D53}"/>
              </a:ext>
            </a:extLst>
          </p:cNvPr>
          <p:cNvGraphicFramePr>
            <a:graphicFrameLocks noGrp="1"/>
          </p:cNvGraphicFramePr>
          <p:nvPr>
            <p:ph idx="1"/>
            <p:extLst>
              <p:ext uri="{D42A27DB-BD31-4B8C-83A1-F6EECF244321}">
                <p14:modId xmlns:p14="http://schemas.microsoft.com/office/powerpoint/2010/main" val="675813309"/>
              </p:ext>
            </p:extLst>
          </p:nvPr>
        </p:nvGraphicFramePr>
        <p:xfrm>
          <a:off x="940400" y="941424"/>
          <a:ext cx="6188846" cy="4768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5950396" y="1676400"/>
            <a:ext cx="5904656" cy="3318958"/>
          </a:xfrm>
          <a:prstGeom prst="round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Round Diagonal Corner Rectangle 3"/>
          <p:cNvSpPr/>
          <p:nvPr/>
        </p:nvSpPr>
        <p:spPr>
          <a:xfrm>
            <a:off x="477788" y="1676400"/>
            <a:ext cx="5328592" cy="331895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a:xfrm>
            <a:off x="2998068" y="394101"/>
            <a:ext cx="9601200" cy="1143000"/>
          </a:xfrm>
        </p:spPr>
        <p:txBody>
          <a:bodyPr>
            <a:normAutofit fontScale="90000"/>
          </a:bodyPr>
          <a:lstStyle/>
          <a:p>
            <a:r>
              <a:rPr lang="fi-FI" dirty="0"/>
              <a:t>Arkitieto ja tieteellinen tieto</a:t>
            </a:r>
            <a:br>
              <a:rPr lang="fi-FI" dirty="0"/>
            </a:br>
            <a:endParaRPr lang="fi-FI" dirty="0"/>
          </a:p>
        </p:txBody>
      </p:sp>
      <p:sp>
        <p:nvSpPr>
          <p:cNvPr id="3" name="Content Placeholder 2"/>
          <p:cNvSpPr>
            <a:spLocks noGrp="1"/>
          </p:cNvSpPr>
          <p:nvPr>
            <p:ph idx="1"/>
          </p:nvPr>
        </p:nvSpPr>
        <p:spPr>
          <a:xfrm>
            <a:off x="909836" y="1908820"/>
            <a:ext cx="4644006" cy="3536404"/>
          </a:xfrm>
        </p:spPr>
        <p:txBody>
          <a:bodyPr>
            <a:normAutofit fontScale="70000" lnSpcReduction="20000"/>
          </a:bodyPr>
          <a:lstStyle/>
          <a:p>
            <a:pPr marL="0" indent="0">
              <a:buNone/>
            </a:pPr>
            <a:r>
              <a:rPr lang="fi-FI" sz="2600" b="1" dirty="0">
                <a:solidFill>
                  <a:schemeClr val="tx1"/>
                </a:solidFill>
              </a:rPr>
              <a:t>Arkitieto</a:t>
            </a:r>
          </a:p>
          <a:p>
            <a:pPr>
              <a:buFontTx/>
              <a:buChar char="-"/>
            </a:pPr>
            <a:r>
              <a:rPr lang="fi-FI" sz="2600" dirty="0">
                <a:solidFill>
                  <a:schemeClr val="tx1"/>
                </a:solidFill>
              </a:rPr>
              <a:t>Perustuu välittömiin havaintoihin ja kokemuksiin</a:t>
            </a:r>
          </a:p>
          <a:p>
            <a:pPr>
              <a:buFontTx/>
              <a:buChar char="-"/>
            </a:pPr>
            <a:r>
              <a:rPr lang="fi-FI" sz="2600" dirty="0">
                <a:solidFill>
                  <a:schemeClr val="tx1"/>
                </a:solidFill>
              </a:rPr>
              <a:t>Koostuu yksittäisistä erillistiedoista, ei muodosta järjestelmää</a:t>
            </a:r>
          </a:p>
          <a:p>
            <a:pPr>
              <a:buFontTx/>
              <a:buChar char="-"/>
            </a:pPr>
            <a:r>
              <a:rPr lang="fi-FI" sz="2600" dirty="0">
                <a:solidFill>
                  <a:schemeClr val="tx1"/>
                </a:solidFill>
              </a:rPr>
              <a:t>Tiedostamatonta</a:t>
            </a:r>
          </a:p>
          <a:p>
            <a:pPr>
              <a:buFontTx/>
              <a:buChar char="-"/>
            </a:pPr>
            <a:r>
              <a:rPr lang="fi-FI" sz="2600" dirty="0">
                <a:solidFill>
                  <a:schemeClr val="tx1"/>
                </a:solidFill>
              </a:rPr>
              <a:t>yksittäisiin tilanteisiin ja esineisiin liittyviä toimintakaavoja</a:t>
            </a:r>
          </a:p>
          <a:p>
            <a:pPr>
              <a:buFontTx/>
              <a:buChar char="-"/>
            </a:pPr>
            <a:r>
              <a:rPr lang="fi-FI" sz="2600" dirty="0">
                <a:solidFill>
                  <a:schemeClr val="tx1"/>
                </a:solidFill>
              </a:rPr>
              <a:t>kuvailevaa ja luokittelevaa, koskee ilmiöiden ulkoisia ominaisuuksia</a:t>
            </a:r>
          </a:p>
          <a:p>
            <a:pPr>
              <a:buFontTx/>
              <a:buChar char="-"/>
            </a:pPr>
            <a:r>
              <a:rPr lang="fi-FI" sz="2600" dirty="0">
                <a:solidFill>
                  <a:schemeClr val="tx1"/>
                </a:solidFill>
              </a:rPr>
              <a:t>ei selitä ilmiöiden ristiriitaisuutta</a:t>
            </a:r>
          </a:p>
          <a:p>
            <a:pPr>
              <a:buFontTx/>
              <a:buChar char="-"/>
            </a:pPr>
            <a:endParaRPr lang="fi-FI" dirty="0"/>
          </a:p>
          <a:p>
            <a:pPr>
              <a:buFontTx/>
              <a:buChar char="-"/>
            </a:pPr>
            <a:endParaRPr lang="fi-FI" dirty="0"/>
          </a:p>
        </p:txBody>
      </p:sp>
      <p:sp>
        <p:nvSpPr>
          <p:cNvPr id="5" name="TextBox 4"/>
          <p:cNvSpPr txBox="1"/>
          <p:nvPr/>
        </p:nvSpPr>
        <p:spPr>
          <a:xfrm>
            <a:off x="6382446" y="1536174"/>
            <a:ext cx="5256584" cy="3693319"/>
          </a:xfrm>
          <a:prstGeom prst="rect">
            <a:avLst/>
          </a:prstGeom>
          <a:noFill/>
        </p:spPr>
        <p:txBody>
          <a:bodyPr wrap="square" rtlCol="0">
            <a:spAutoFit/>
          </a:bodyPr>
          <a:lstStyle/>
          <a:p>
            <a:br>
              <a:rPr lang="fi-FI" b="1" dirty="0">
                <a:solidFill>
                  <a:schemeClr val="bg1"/>
                </a:solidFill>
              </a:rPr>
            </a:br>
            <a:r>
              <a:rPr lang="fi-FI" b="1" dirty="0">
                <a:solidFill>
                  <a:schemeClr val="bg1"/>
                </a:solidFill>
              </a:rPr>
              <a:t>Teoreettinen tieto </a:t>
            </a:r>
          </a:p>
          <a:p>
            <a:pPr marL="285750" indent="-285750">
              <a:buFontTx/>
              <a:buChar char="-"/>
            </a:pPr>
            <a:r>
              <a:rPr lang="fi-FI" dirty="0">
                <a:solidFill>
                  <a:schemeClr val="bg1"/>
                </a:solidFill>
              </a:rPr>
              <a:t>Perustuu tietoiseen opiskeluun, analyysiin ja yleistämiseen</a:t>
            </a:r>
          </a:p>
          <a:p>
            <a:pPr marL="285750" indent="-285750">
              <a:buFontTx/>
              <a:buChar char="-"/>
            </a:pPr>
            <a:r>
              <a:rPr lang="fi-FI" dirty="0">
                <a:solidFill>
                  <a:schemeClr val="bg1"/>
                </a:solidFill>
              </a:rPr>
              <a:t>Muodostaa hierarkkisen järjestelmän</a:t>
            </a:r>
          </a:p>
          <a:p>
            <a:pPr marL="285750" indent="-285750">
              <a:buFontTx/>
              <a:buChar char="-"/>
            </a:pPr>
            <a:r>
              <a:rPr lang="fi-FI" dirty="0">
                <a:solidFill>
                  <a:schemeClr val="bg1"/>
                </a:solidFill>
              </a:rPr>
              <a:t>Tietoista, vaatii pohdintaa</a:t>
            </a:r>
          </a:p>
          <a:p>
            <a:pPr marL="285750" indent="-285750">
              <a:buFontTx/>
              <a:buChar char="-"/>
            </a:pPr>
            <a:r>
              <a:rPr lang="fi-FI" dirty="0">
                <a:solidFill>
                  <a:schemeClr val="bg1"/>
                </a:solidFill>
              </a:rPr>
              <a:t>Yleisiä lainmukaisuuksia ja periaatteita selittävää</a:t>
            </a:r>
          </a:p>
          <a:p>
            <a:pPr marL="285750" indent="-285750">
              <a:buFontTx/>
              <a:buChar char="-"/>
            </a:pPr>
            <a:r>
              <a:rPr lang="fi-FI" dirty="0">
                <a:solidFill>
                  <a:schemeClr val="bg1"/>
                </a:solidFill>
              </a:rPr>
              <a:t>Koskee ilmiöiden alkuperää, sisäisiä yhteyksiä ja periaatteita</a:t>
            </a:r>
          </a:p>
          <a:p>
            <a:pPr marL="285750" indent="-285750">
              <a:buFontTx/>
              <a:buChar char="-"/>
            </a:pPr>
            <a:r>
              <a:rPr lang="fi-FI" dirty="0">
                <a:solidFill>
                  <a:schemeClr val="bg1"/>
                </a:solidFill>
              </a:rPr>
              <a:t>Osoittaa ristiriidat ilmiöiden olemukseen kuuluviksi</a:t>
            </a:r>
          </a:p>
          <a:p>
            <a:endParaRPr lang="fi-FI" dirty="0"/>
          </a:p>
        </p:txBody>
      </p:sp>
      <p:sp>
        <p:nvSpPr>
          <p:cNvPr id="7" name="Rectangle 6"/>
          <p:cNvSpPr/>
          <p:nvPr/>
        </p:nvSpPr>
        <p:spPr>
          <a:xfrm>
            <a:off x="4798268" y="5589240"/>
            <a:ext cx="5395323" cy="369332"/>
          </a:xfrm>
          <a:prstGeom prst="rect">
            <a:avLst/>
          </a:prstGeom>
        </p:spPr>
        <p:txBody>
          <a:bodyPr wrap="none">
            <a:spAutoFit/>
          </a:bodyPr>
          <a:lstStyle/>
          <a:p>
            <a:r>
              <a:rPr lang="fi-FI" dirty="0"/>
              <a:t>https://www.uef.fi/web/aducate/tiedon-maarittelya</a:t>
            </a:r>
          </a:p>
        </p:txBody>
      </p:sp>
      <p:sp>
        <p:nvSpPr>
          <p:cNvPr id="8" name="TextBox 7"/>
          <p:cNvSpPr txBox="1"/>
          <p:nvPr/>
        </p:nvSpPr>
        <p:spPr>
          <a:xfrm>
            <a:off x="3913089" y="5592007"/>
            <a:ext cx="885179" cy="369332"/>
          </a:xfrm>
          <a:prstGeom prst="rect">
            <a:avLst/>
          </a:prstGeom>
          <a:noFill/>
        </p:spPr>
        <p:txBody>
          <a:bodyPr wrap="none" rtlCol="0">
            <a:spAutoFit/>
          </a:bodyPr>
          <a:lstStyle/>
          <a:p>
            <a:r>
              <a:rPr lang="fi-FI" dirty="0"/>
              <a:t>Lähde:</a:t>
            </a:r>
          </a:p>
        </p:txBody>
      </p:sp>
    </p:spTree>
    <p:extLst>
      <p:ext uri="{BB962C8B-B14F-4D97-AF65-F5344CB8AC3E}">
        <p14:creationId xmlns:p14="http://schemas.microsoft.com/office/powerpoint/2010/main" val="228691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11496918"/>
              </p:ext>
            </p:extLst>
          </p:nvPr>
        </p:nvGraphicFramePr>
        <p:xfrm>
          <a:off x="-1" y="44624"/>
          <a:ext cx="12188824" cy="6336704"/>
        </p:xfrm>
        <a:graphic>
          <a:graphicData uri="http://schemas.openxmlformats.org/drawingml/2006/table">
            <a:tbl>
              <a:tblPr/>
              <a:tblGrid>
                <a:gridCol w="3142085">
                  <a:extLst>
                    <a:ext uri="{9D8B030D-6E8A-4147-A177-3AD203B41FA5}">
                      <a16:colId xmlns:a16="http://schemas.microsoft.com/office/drawing/2014/main" val="653503546"/>
                    </a:ext>
                  </a:extLst>
                </a:gridCol>
                <a:gridCol w="2952327">
                  <a:extLst>
                    <a:ext uri="{9D8B030D-6E8A-4147-A177-3AD203B41FA5}">
                      <a16:colId xmlns:a16="http://schemas.microsoft.com/office/drawing/2014/main" val="4126218247"/>
                    </a:ext>
                  </a:extLst>
                </a:gridCol>
                <a:gridCol w="3047206">
                  <a:extLst>
                    <a:ext uri="{9D8B030D-6E8A-4147-A177-3AD203B41FA5}">
                      <a16:colId xmlns:a16="http://schemas.microsoft.com/office/drawing/2014/main" val="926255126"/>
                    </a:ext>
                  </a:extLst>
                </a:gridCol>
                <a:gridCol w="3047206">
                  <a:extLst>
                    <a:ext uri="{9D8B030D-6E8A-4147-A177-3AD203B41FA5}">
                      <a16:colId xmlns:a16="http://schemas.microsoft.com/office/drawing/2014/main" val="1510100423"/>
                    </a:ext>
                  </a:extLst>
                </a:gridCol>
              </a:tblGrid>
              <a:tr h="856310">
                <a:tc>
                  <a:txBody>
                    <a:bodyPr/>
                    <a:lstStyle/>
                    <a:p>
                      <a:r>
                        <a:rPr lang="fi-FI" sz="2230" baseline="0" dirty="0">
                          <a:solidFill>
                            <a:schemeClr val="bg1"/>
                          </a:solidFill>
                        </a:rPr>
                        <a:t>Tiedon laji:</a:t>
                      </a:r>
                    </a:p>
                  </a:txBody>
                  <a:tcPr marL="56635" marR="56635" marT="28318" marB="28318" anchor="ctr">
                    <a:lnL>
                      <a:noFill/>
                    </a:lnL>
                    <a:lnR>
                      <a:noFill/>
                    </a:lnR>
                    <a:lnT>
                      <a:noFill/>
                    </a:lnT>
                    <a:lnB>
                      <a:noFill/>
                    </a:lnB>
                    <a:solidFill>
                      <a:srgbClr val="BBFFFF"/>
                    </a:solidFill>
                  </a:tcPr>
                </a:tc>
                <a:tc>
                  <a:txBody>
                    <a:bodyPr/>
                    <a:lstStyle/>
                    <a:p>
                      <a:r>
                        <a:rPr lang="fi-FI" sz="2000" dirty="0">
                          <a:solidFill>
                            <a:schemeClr val="bg1"/>
                          </a:solidFill>
                        </a:rPr>
                        <a:t>Kokemustieto eli tuttuus</a:t>
                      </a:r>
                    </a:p>
                  </a:txBody>
                  <a:tcPr marL="56635" marR="56635" marT="28318" marB="28318" anchor="ctr">
                    <a:lnL>
                      <a:noFill/>
                    </a:lnL>
                    <a:lnR>
                      <a:noFill/>
                    </a:lnR>
                    <a:lnT>
                      <a:noFill/>
                    </a:lnT>
                    <a:lnB>
                      <a:noFill/>
                    </a:lnB>
                    <a:solidFill>
                      <a:srgbClr val="BBFFFF"/>
                    </a:solidFill>
                  </a:tcPr>
                </a:tc>
                <a:tc>
                  <a:txBody>
                    <a:bodyPr/>
                    <a:lstStyle/>
                    <a:p>
                      <a:r>
                        <a:rPr lang="fi-FI" sz="2000" dirty="0">
                          <a:solidFill>
                            <a:schemeClr val="bg1"/>
                          </a:solidFill>
                        </a:rPr>
                        <a:t>Taitotieto eli osaaminen, "</a:t>
                      </a:r>
                      <a:r>
                        <a:rPr lang="fi-FI" sz="2000" dirty="0" err="1">
                          <a:solidFill>
                            <a:schemeClr val="bg1"/>
                          </a:solidFill>
                        </a:rPr>
                        <a:t>knowhow</a:t>
                      </a:r>
                      <a:r>
                        <a:rPr lang="fi-FI" sz="2000" dirty="0">
                          <a:solidFill>
                            <a:schemeClr val="bg1"/>
                          </a:solidFill>
                        </a:rPr>
                        <a:t>"</a:t>
                      </a:r>
                    </a:p>
                  </a:txBody>
                  <a:tcPr marL="56635" marR="56635" marT="28318" marB="28318" anchor="ctr">
                    <a:lnL>
                      <a:noFill/>
                    </a:lnL>
                    <a:lnR>
                      <a:noFill/>
                    </a:lnR>
                    <a:lnT>
                      <a:noFill/>
                    </a:lnT>
                    <a:lnB>
                      <a:noFill/>
                    </a:lnB>
                    <a:solidFill>
                      <a:srgbClr val="BBFFFF"/>
                    </a:solidFill>
                  </a:tcPr>
                </a:tc>
                <a:tc>
                  <a:txBody>
                    <a:bodyPr/>
                    <a:lstStyle/>
                    <a:p>
                      <a:r>
                        <a:rPr lang="fi-FI" sz="2000" dirty="0">
                          <a:solidFill>
                            <a:schemeClr val="bg1"/>
                          </a:solidFill>
                        </a:rPr>
                        <a:t>Väittämätieto eli teoreettinen tieto</a:t>
                      </a:r>
                    </a:p>
                  </a:txBody>
                  <a:tcPr marL="56635" marR="56635" marT="28318" marB="28318" anchor="ctr">
                    <a:lnL>
                      <a:noFill/>
                    </a:lnL>
                    <a:lnR>
                      <a:noFill/>
                    </a:lnR>
                    <a:lnT>
                      <a:noFill/>
                    </a:lnT>
                    <a:lnB>
                      <a:noFill/>
                    </a:lnB>
                    <a:solidFill>
                      <a:srgbClr val="BBFFFF"/>
                    </a:solidFill>
                  </a:tcPr>
                </a:tc>
                <a:extLst>
                  <a:ext uri="{0D108BD9-81ED-4DB2-BD59-A6C34878D82A}">
                    <a16:rowId xmlns:a16="http://schemas.microsoft.com/office/drawing/2014/main" val="3523047330"/>
                  </a:ext>
                </a:extLst>
              </a:tr>
              <a:tr h="1113204">
                <a:tc>
                  <a:txBody>
                    <a:bodyPr/>
                    <a:lstStyle/>
                    <a:p>
                      <a:r>
                        <a:rPr lang="fi-FI" sz="2230" baseline="0" dirty="0">
                          <a:solidFill>
                            <a:schemeClr val="bg1"/>
                          </a:solidFill>
                        </a:rPr>
                        <a:t>Esimerkki:</a:t>
                      </a:r>
                    </a:p>
                  </a:txBody>
                  <a:tcPr marL="56635" marR="56635" marT="28318" marB="28318" anchor="ctr">
                    <a:lnL>
                      <a:noFill/>
                    </a:lnL>
                    <a:lnR>
                      <a:noFill/>
                    </a:lnR>
                    <a:lnT>
                      <a:noFill/>
                    </a:lnT>
                    <a:lnB>
                      <a:noFill/>
                    </a:lnB>
                    <a:solidFill>
                      <a:srgbClr val="BBFFFF"/>
                    </a:solidFill>
                  </a:tcPr>
                </a:tc>
                <a:tc>
                  <a:txBody>
                    <a:bodyPr/>
                    <a:lstStyle/>
                    <a:p>
                      <a:r>
                        <a:rPr lang="fi-FI" sz="1600" baseline="0" dirty="0">
                          <a:solidFill>
                            <a:schemeClr val="tx1"/>
                          </a:solidFill>
                          <a:latin typeface="+mj-lt"/>
                        </a:rPr>
                        <a:t>"Tämän kirkon penkit ovat epämukavia."</a:t>
                      </a:r>
                    </a:p>
                  </a:txBody>
                  <a:tcPr marL="56635" marR="56635" marT="28318" marB="28318" anchor="ctr">
                    <a:lnL>
                      <a:noFill/>
                    </a:lnL>
                    <a:lnR>
                      <a:noFill/>
                    </a:lnR>
                    <a:lnT>
                      <a:noFill/>
                    </a:lnT>
                    <a:lnB>
                      <a:noFill/>
                    </a:lnB>
                  </a:tcPr>
                </a:tc>
                <a:tc>
                  <a:txBody>
                    <a:bodyPr/>
                    <a:lstStyle/>
                    <a:p>
                      <a:r>
                        <a:rPr lang="fi-FI" sz="1600" baseline="0">
                          <a:solidFill>
                            <a:schemeClr val="tx1"/>
                          </a:solidFill>
                          <a:latin typeface="+mj-lt"/>
                        </a:rPr>
                        <a:t>"Osaan suunnitella hyvän tv-tuolin."</a:t>
                      </a:r>
                    </a:p>
                  </a:txBody>
                  <a:tcPr marL="56635" marR="56635" marT="28318" marB="28318" anchor="ctr">
                    <a:lnL>
                      <a:noFill/>
                    </a:lnL>
                    <a:lnR>
                      <a:noFill/>
                    </a:lnR>
                    <a:lnT>
                      <a:noFill/>
                    </a:lnT>
                    <a:lnB>
                      <a:noFill/>
                    </a:lnB>
                  </a:tcPr>
                </a:tc>
                <a:tc>
                  <a:txBody>
                    <a:bodyPr/>
                    <a:lstStyle/>
                    <a:p>
                      <a:r>
                        <a:rPr lang="fi-FI" sz="1600" baseline="0" dirty="0">
                          <a:solidFill>
                            <a:schemeClr val="tx1"/>
                          </a:solidFill>
                          <a:latin typeface="+mj-lt"/>
                        </a:rPr>
                        <a:t>"Aikuiselle suomalaiselle sopiva istuimen korkeus on 44 cm."</a:t>
                      </a:r>
                    </a:p>
                  </a:txBody>
                  <a:tcPr marL="56635" marR="56635" marT="28318" marB="28318" anchor="ctr">
                    <a:lnL>
                      <a:noFill/>
                    </a:lnL>
                    <a:lnR>
                      <a:noFill/>
                    </a:lnR>
                    <a:lnT>
                      <a:noFill/>
                    </a:lnT>
                    <a:lnB>
                      <a:noFill/>
                    </a:lnB>
                  </a:tcPr>
                </a:tc>
                <a:extLst>
                  <a:ext uri="{0D108BD9-81ED-4DB2-BD59-A6C34878D82A}">
                    <a16:rowId xmlns:a16="http://schemas.microsoft.com/office/drawing/2014/main" val="3494462935"/>
                  </a:ext>
                </a:extLst>
              </a:tr>
              <a:tr h="1626994">
                <a:tc>
                  <a:txBody>
                    <a:bodyPr/>
                    <a:lstStyle/>
                    <a:p>
                      <a:r>
                        <a:rPr lang="fi-FI" sz="2230" baseline="0" dirty="0">
                          <a:solidFill>
                            <a:schemeClr val="bg1"/>
                          </a:solidFill>
                        </a:rPr>
                        <a:t>Tiedon pätevyysalue:</a:t>
                      </a:r>
                    </a:p>
                  </a:txBody>
                  <a:tcPr marL="56635" marR="56635" marT="28318" marB="28318" anchor="ctr">
                    <a:lnL>
                      <a:noFill/>
                    </a:lnL>
                    <a:lnR>
                      <a:noFill/>
                    </a:lnR>
                    <a:lnT>
                      <a:noFill/>
                    </a:lnT>
                    <a:lnB>
                      <a:noFill/>
                    </a:lnB>
                    <a:solidFill>
                      <a:srgbClr val="BBFFFF"/>
                    </a:solidFill>
                  </a:tcPr>
                </a:tc>
                <a:tc>
                  <a:txBody>
                    <a:bodyPr/>
                    <a:lstStyle/>
                    <a:p>
                      <a:r>
                        <a:rPr lang="fi-FI" sz="1600" baseline="0" dirty="0">
                          <a:solidFill>
                            <a:schemeClr val="tx1"/>
                          </a:solidFill>
                          <a:latin typeface="+mj-lt"/>
                        </a:rPr>
                        <a:t>Kukin tieto koskee vain yhtä tapausta, eli se on ns. </a:t>
                      </a:r>
                      <a:r>
                        <a:rPr lang="fi-FI" sz="1600" i="1" baseline="0" dirty="0">
                          <a:solidFill>
                            <a:schemeClr val="tx1"/>
                          </a:solidFill>
                          <a:latin typeface="+mj-lt"/>
                        </a:rPr>
                        <a:t>arkitietoa</a:t>
                      </a:r>
                      <a:endParaRPr lang="fi-FI" sz="1600" baseline="0" dirty="0">
                        <a:solidFill>
                          <a:schemeClr val="tx1"/>
                        </a:solidFill>
                        <a:latin typeface="+mj-lt"/>
                      </a:endParaRPr>
                    </a:p>
                  </a:txBody>
                  <a:tcPr marL="56635" marR="56635" marT="28318" marB="28318" anchor="ctr">
                    <a:lnL>
                      <a:noFill/>
                    </a:lnL>
                    <a:lnR>
                      <a:noFill/>
                    </a:lnR>
                    <a:lnT>
                      <a:noFill/>
                    </a:lnT>
                    <a:lnB>
                      <a:noFill/>
                    </a:lnB>
                  </a:tcPr>
                </a:tc>
                <a:tc>
                  <a:txBody>
                    <a:bodyPr/>
                    <a:lstStyle/>
                    <a:p>
                      <a:r>
                        <a:rPr lang="fi-FI" sz="1600" baseline="0" dirty="0">
                          <a:solidFill>
                            <a:schemeClr val="tx1"/>
                          </a:solidFill>
                          <a:latin typeface="+mj-lt"/>
                        </a:rPr>
                        <a:t>Tietoa voidaan soveltaa moneen yksittäistapaukseen</a:t>
                      </a:r>
                    </a:p>
                  </a:txBody>
                  <a:tcPr marL="56635" marR="56635" marT="28318" marB="28318" anchor="ctr">
                    <a:lnL>
                      <a:noFill/>
                    </a:lnL>
                    <a:lnR>
                      <a:noFill/>
                    </a:lnR>
                    <a:lnT>
                      <a:noFill/>
                    </a:lnT>
                    <a:lnB>
                      <a:noFill/>
                    </a:lnB>
                  </a:tcPr>
                </a:tc>
                <a:tc>
                  <a:txBody>
                    <a:bodyPr/>
                    <a:lstStyle/>
                    <a:p>
                      <a:r>
                        <a:rPr lang="fi-FI" sz="1600" baseline="0">
                          <a:solidFill>
                            <a:schemeClr val="tx1"/>
                          </a:solidFill>
                          <a:latin typeface="+mj-lt"/>
                        </a:rPr>
                        <a:t>Tietoa voidaan soveltaa kaikkiin saman tyyppisiin tapauksiin, eli se sisältää pääasiassa </a:t>
                      </a:r>
                      <a:r>
                        <a:rPr lang="fi-FI" sz="1600" i="1" baseline="0">
                          <a:solidFill>
                            <a:schemeClr val="tx1"/>
                          </a:solidFill>
                          <a:latin typeface="+mj-lt"/>
                        </a:rPr>
                        <a:t>yleisiä</a:t>
                      </a:r>
                      <a:r>
                        <a:rPr lang="fi-FI" sz="1600" baseline="0">
                          <a:solidFill>
                            <a:schemeClr val="tx1"/>
                          </a:solidFill>
                          <a:latin typeface="+mj-lt"/>
                        </a:rPr>
                        <a:t> sääntöjä</a:t>
                      </a:r>
                    </a:p>
                  </a:txBody>
                  <a:tcPr marL="56635" marR="56635" marT="28318" marB="28318" anchor="ctr">
                    <a:lnL>
                      <a:noFill/>
                    </a:lnL>
                    <a:lnR>
                      <a:noFill/>
                    </a:lnR>
                    <a:lnT>
                      <a:noFill/>
                    </a:lnT>
                    <a:lnB>
                      <a:noFill/>
                    </a:lnB>
                  </a:tcPr>
                </a:tc>
                <a:extLst>
                  <a:ext uri="{0D108BD9-81ED-4DB2-BD59-A6C34878D82A}">
                    <a16:rowId xmlns:a16="http://schemas.microsoft.com/office/drawing/2014/main" val="1836122267"/>
                  </a:ext>
                </a:extLst>
              </a:tr>
              <a:tr h="1370098">
                <a:tc>
                  <a:txBody>
                    <a:bodyPr/>
                    <a:lstStyle/>
                    <a:p>
                      <a:r>
                        <a:rPr lang="fi-FI" sz="2230" baseline="0" dirty="0">
                          <a:solidFill>
                            <a:schemeClr val="bg1"/>
                          </a:solidFill>
                        </a:rPr>
                        <a:t>Tiedon esitystapa:</a:t>
                      </a:r>
                    </a:p>
                  </a:txBody>
                  <a:tcPr marL="56635" marR="56635" marT="28318" marB="28318" anchor="ctr">
                    <a:lnL>
                      <a:noFill/>
                    </a:lnL>
                    <a:lnR>
                      <a:noFill/>
                    </a:lnR>
                    <a:lnT>
                      <a:noFill/>
                    </a:lnT>
                    <a:lnB>
                      <a:noFill/>
                    </a:lnB>
                    <a:solidFill>
                      <a:srgbClr val="BBFFFF"/>
                    </a:solidFill>
                  </a:tcPr>
                </a:tc>
                <a:tc>
                  <a:txBody>
                    <a:bodyPr/>
                    <a:lstStyle/>
                    <a:p>
                      <a:r>
                        <a:rPr lang="fi-FI" sz="1600" baseline="0" dirty="0">
                          <a:solidFill>
                            <a:schemeClr val="tx1"/>
                          </a:solidFill>
                          <a:latin typeface="+mj-lt"/>
                        </a:rPr>
                        <a:t>Asian ydintä ei voi sanallisesti esittää, eli tieto on "sanatonta".</a:t>
                      </a:r>
                    </a:p>
                  </a:txBody>
                  <a:tcPr marL="56635" marR="56635" marT="28318" marB="28318" anchor="ctr">
                    <a:lnL>
                      <a:noFill/>
                    </a:lnL>
                    <a:lnR>
                      <a:noFill/>
                    </a:lnR>
                    <a:lnT>
                      <a:noFill/>
                    </a:lnT>
                    <a:lnB>
                      <a:noFill/>
                    </a:lnB>
                  </a:tcPr>
                </a:tc>
                <a:tc>
                  <a:txBody>
                    <a:bodyPr/>
                    <a:lstStyle/>
                    <a:p>
                      <a:r>
                        <a:rPr lang="fi-FI" sz="1600" u="none" baseline="0" dirty="0">
                          <a:solidFill>
                            <a:schemeClr val="tx1"/>
                          </a:solidFill>
                          <a:latin typeface="+mj-lt"/>
                        </a:rPr>
                        <a:t>Perinne. </a:t>
                      </a:r>
                      <a:r>
                        <a:rPr lang="fi-FI" sz="1600" baseline="0" dirty="0">
                          <a:solidFill>
                            <a:schemeClr val="tx1"/>
                          </a:solidFill>
                          <a:latin typeface="+mj-lt"/>
                        </a:rPr>
                        <a:t>Ammattitaito. Esimerkki. Tieto on suurelta osin sanatonta.</a:t>
                      </a:r>
                    </a:p>
                  </a:txBody>
                  <a:tcPr marL="56635" marR="56635" marT="28318" marB="28318" anchor="ctr">
                    <a:lnL>
                      <a:noFill/>
                    </a:lnL>
                    <a:lnR>
                      <a:noFill/>
                    </a:lnR>
                    <a:lnT>
                      <a:noFill/>
                    </a:lnT>
                    <a:lnB>
                      <a:noFill/>
                    </a:lnB>
                  </a:tcPr>
                </a:tc>
                <a:tc>
                  <a:txBody>
                    <a:bodyPr/>
                    <a:lstStyle/>
                    <a:p>
                      <a:r>
                        <a:rPr lang="fi-FI" sz="1600" baseline="0" dirty="0">
                          <a:solidFill>
                            <a:schemeClr val="tx1"/>
                          </a:solidFill>
                          <a:latin typeface="+mj-lt"/>
                        </a:rPr>
                        <a:t>Tieto esitetään kirjallisesti, esim. käsikirjana tai tutkimusraporttina</a:t>
                      </a:r>
                    </a:p>
                  </a:txBody>
                  <a:tcPr marL="56635" marR="56635" marT="28318" marB="28318" anchor="ctr">
                    <a:lnL>
                      <a:noFill/>
                    </a:lnL>
                    <a:lnR>
                      <a:noFill/>
                    </a:lnR>
                    <a:lnT>
                      <a:noFill/>
                    </a:lnT>
                    <a:lnB>
                      <a:noFill/>
                    </a:lnB>
                  </a:tcPr>
                </a:tc>
                <a:extLst>
                  <a:ext uri="{0D108BD9-81ED-4DB2-BD59-A6C34878D82A}">
                    <a16:rowId xmlns:a16="http://schemas.microsoft.com/office/drawing/2014/main" val="1636291218"/>
                  </a:ext>
                </a:extLst>
              </a:tr>
              <a:tr h="1370098">
                <a:tc>
                  <a:txBody>
                    <a:bodyPr/>
                    <a:lstStyle/>
                    <a:p>
                      <a:r>
                        <a:rPr lang="fi-FI" sz="2230" baseline="0" dirty="0">
                          <a:solidFill>
                            <a:schemeClr val="bg1"/>
                          </a:solidFill>
                        </a:rPr>
                        <a:t>Tiedon opettamisen menetelmä:</a:t>
                      </a:r>
                    </a:p>
                  </a:txBody>
                  <a:tcPr marL="56635" marR="56635" marT="28318" marB="28318" anchor="ctr">
                    <a:lnL>
                      <a:noFill/>
                    </a:lnL>
                    <a:lnR>
                      <a:noFill/>
                    </a:lnR>
                    <a:lnT>
                      <a:noFill/>
                    </a:lnT>
                    <a:lnB>
                      <a:noFill/>
                    </a:lnB>
                    <a:solidFill>
                      <a:srgbClr val="BBFFFF"/>
                    </a:solidFill>
                  </a:tcPr>
                </a:tc>
                <a:tc>
                  <a:txBody>
                    <a:bodyPr/>
                    <a:lstStyle/>
                    <a:p>
                      <a:r>
                        <a:rPr lang="fi-FI" sz="1600" baseline="0" dirty="0">
                          <a:solidFill>
                            <a:schemeClr val="tx1"/>
                          </a:solidFill>
                          <a:latin typeface="+mj-lt"/>
                        </a:rPr>
                        <a:t>Ei voi opettaa; jokaisen täytyy oppia se itse kokemalla.</a:t>
                      </a:r>
                    </a:p>
                  </a:txBody>
                  <a:tcPr marL="56635" marR="56635" marT="28318" marB="28318" anchor="ctr">
                    <a:lnL>
                      <a:noFill/>
                    </a:lnL>
                    <a:lnR>
                      <a:noFill/>
                    </a:lnR>
                    <a:lnT>
                      <a:noFill/>
                    </a:lnT>
                    <a:lnB>
                      <a:noFill/>
                    </a:lnB>
                  </a:tcPr>
                </a:tc>
                <a:tc>
                  <a:txBody>
                    <a:bodyPr/>
                    <a:lstStyle/>
                    <a:p>
                      <a:r>
                        <a:rPr lang="fi-FI" sz="1600" baseline="0" dirty="0">
                          <a:solidFill>
                            <a:schemeClr val="tx1"/>
                          </a:solidFill>
                          <a:latin typeface="+mj-lt"/>
                        </a:rPr>
                        <a:t>Mestari näyttää miten työ tehdään; oppilas matkii niin monta kertaa, että lopulta työ onnistuu.</a:t>
                      </a:r>
                    </a:p>
                  </a:txBody>
                  <a:tcPr marL="56635" marR="56635" marT="28318" marB="28318" anchor="ctr">
                    <a:lnL>
                      <a:noFill/>
                    </a:lnL>
                    <a:lnR>
                      <a:noFill/>
                    </a:lnR>
                    <a:lnT>
                      <a:noFill/>
                    </a:lnT>
                    <a:lnB>
                      <a:noFill/>
                    </a:lnB>
                  </a:tcPr>
                </a:tc>
                <a:tc>
                  <a:txBody>
                    <a:bodyPr/>
                    <a:lstStyle/>
                    <a:p>
                      <a:r>
                        <a:rPr lang="fi-FI" sz="1600" baseline="0" dirty="0">
                          <a:solidFill>
                            <a:schemeClr val="tx1"/>
                          </a:solidFill>
                          <a:latin typeface="+mj-lt"/>
                        </a:rPr>
                        <a:t>Luentojen kuunteleminen ja oppikirjojen lukeminen</a:t>
                      </a:r>
                    </a:p>
                  </a:txBody>
                  <a:tcPr marL="56635" marR="56635" marT="28318" marB="28318" anchor="ctr">
                    <a:lnL>
                      <a:noFill/>
                    </a:lnL>
                    <a:lnR>
                      <a:noFill/>
                    </a:lnR>
                    <a:lnT>
                      <a:noFill/>
                    </a:lnT>
                    <a:lnB>
                      <a:noFill/>
                    </a:lnB>
                  </a:tcPr>
                </a:tc>
                <a:extLst>
                  <a:ext uri="{0D108BD9-81ED-4DB2-BD59-A6C34878D82A}">
                    <a16:rowId xmlns:a16="http://schemas.microsoft.com/office/drawing/2014/main" val="471367872"/>
                  </a:ext>
                </a:extLst>
              </a:tr>
            </a:tbl>
          </a:graphicData>
        </a:graphic>
      </p:graphicFrame>
      <p:sp>
        <p:nvSpPr>
          <p:cNvPr id="5" name="TextBox 4"/>
          <p:cNvSpPr txBox="1"/>
          <p:nvPr/>
        </p:nvSpPr>
        <p:spPr>
          <a:xfrm>
            <a:off x="3142084" y="6381328"/>
            <a:ext cx="5538696" cy="369332"/>
          </a:xfrm>
          <a:prstGeom prst="rect">
            <a:avLst/>
          </a:prstGeom>
          <a:noFill/>
        </p:spPr>
        <p:txBody>
          <a:bodyPr wrap="none" rtlCol="0">
            <a:spAutoFit/>
          </a:bodyPr>
          <a:lstStyle/>
          <a:p>
            <a:r>
              <a:rPr lang="fi-FI" dirty="0"/>
              <a:t>Lähde: http://www2.uiah.fi/projekti/metodi/048.htm</a:t>
            </a:r>
          </a:p>
        </p:txBody>
      </p:sp>
    </p:spTree>
    <p:extLst>
      <p:ext uri="{BB962C8B-B14F-4D97-AF65-F5344CB8AC3E}">
        <p14:creationId xmlns:p14="http://schemas.microsoft.com/office/powerpoint/2010/main" val="392264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grpSp>
        <p:nvGrpSpPr>
          <p:cNvPr id="23" name="Group 14">
            <a:extLst>
              <a:ext uri="{FF2B5EF4-FFF2-40B4-BE49-F238E27FC236}">
                <a16:creationId xmlns:a16="http://schemas.microsoft.com/office/drawing/2014/main" id="{B455B88A-C127-47B3-B317-724BD4EAAD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4571" y="2963333"/>
            <a:ext cx="2981081" cy="3208867"/>
            <a:chOff x="9206969" y="2963333"/>
            <a:chExt cx="2981858" cy="3208867"/>
          </a:xfrm>
        </p:grpSpPr>
        <p:cxnSp>
          <p:nvCxnSpPr>
            <p:cNvPr id="16" name="Straight Connector 15">
              <a:extLst>
                <a:ext uri="{FF2B5EF4-FFF2-40B4-BE49-F238E27FC236}">
                  <a16:creationId xmlns:a16="http://schemas.microsoft.com/office/drawing/2014/main" id="{3F07A923-368D-45E6-AACC-9ECE4057AA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FE16B44-FE3C-4330-AF20-E869FC7B78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1CB6733-6A12-4A1C-87C3-B676FB381D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754CCFD-DC5E-453F-B95A-F045ED9B29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E826A39-89EA-44EA-ABC5-F446934921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2" name="Rectangle 21">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4"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7755"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a:xfrm>
            <a:off x="684033" y="6172200"/>
            <a:ext cx="7541836" cy="365125"/>
          </a:xfrm>
        </p:spPr>
        <p:txBody>
          <a:bodyPr vert="horz" lIns="91440" tIns="45720" rIns="91440" bIns="45720" rtlCol="0" anchor="t">
            <a:normAutofit/>
          </a:bodyPr>
          <a:lstStyle/>
          <a:p>
            <a:pPr>
              <a:spcAft>
                <a:spcPts val="600"/>
              </a:spcAft>
            </a:pPr>
            <a:r>
              <a:rPr lang="en-US" b="0" i="0" kern="1200">
                <a:solidFill>
                  <a:srgbClr val="0A304A"/>
                </a:solidFill>
                <a:effectLst/>
                <a:latin typeface="+mn-lt"/>
                <a:ea typeface="+mn-ea"/>
                <a:cs typeface="+mn-cs"/>
              </a:rPr>
              <a:t>JYU. Since 1863.</a:t>
            </a:r>
          </a:p>
        </p:txBody>
      </p:sp>
      <p:sp>
        <p:nvSpPr>
          <p:cNvPr id="6" name="Date Placeholder 5"/>
          <p:cNvSpPr>
            <a:spLocks noGrp="1"/>
          </p:cNvSpPr>
          <p:nvPr>
            <p:ph type="dt" sz="half" idx="10"/>
          </p:nvPr>
        </p:nvSpPr>
        <p:spPr>
          <a:xfrm>
            <a:off x="9901832" y="6172200"/>
            <a:ext cx="1599784" cy="365125"/>
          </a:xfrm>
        </p:spPr>
        <p:txBody>
          <a:bodyPr vert="horz" lIns="91440" tIns="45720" rIns="91440" bIns="45720" rtlCol="0" anchor="t">
            <a:normAutofit/>
          </a:bodyPr>
          <a:lstStyle/>
          <a:p>
            <a:pPr>
              <a:spcAft>
                <a:spcPts val="600"/>
              </a:spcAft>
            </a:pPr>
            <a:r>
              <a:rPr lang="en-US" dirty="0">
                <a:solidFill>
                  <a:srgbClr val="0A304A"/>
                </a:solidFill>
              </a:rPr>
              <a:t>30</a:t>
            </a:r>
            <a:r>
              <a:rPr lang="en-US" b="0" i="0" kern="1200" dirty="0">
                <a:solidFill>
                  <a:srgbClr val="0A304A"/>
                </a:solidFill>
                <a:effectLst/>
                <a:latin typeface="+mn-lt"/>
                <a:ea typeface="+mn-ea"/>
                <a:cs typeface="+mn-cs"/>
              </a:rPr>
              <a:t>.9.21</a:t>
            </a:r>
          </a:p>
        </p:txBody>
      </p:sp>
      <p:sp>
        <p:nvSpPr>
          <p:cNvPr id="3" name="Slide Number Placeholder 2"/>
          <p:cNvSpPr>
            <a:spLocks noGrp="1"/>
          </p:cNvSpPr>
          <p:nvPr>
            <p:ph type="sldNum" sz="quarter" idx="4"/>
          </p:nvPr>
        </p:nvSpPr>
        <p:spPr>
          <a:xfrm>
            <a:off x="10360501" y="5578475"/>
            <a:ext cx="1141947" cy="669925"/>
          </a:xfrm>
          <a:prstGeom prst="rect">
            <a:avLst/>
          </a:prstGeom>
        </p:spPr>
        <p:txBody>
          <a:bodyPr vert="horz" lIns="91440" tIns="45720" rIns="91440" bIns="45720" rtlCol="0" anchor="b">
            <a:normAutofit/>
          </a:bodyPr>
          <a:lstStyle>
            <a:defPPr>
              <a:defRPr lang="fi-FI"/>
            </a:defPPr>
            <a:lvl1pPr marL="0" algn="l" defTabSz="457200" rtl="0" eaLnBrk="1" latinLnBrk="0" hangingPunct="1">
              <a:defRPr sz="900" kern="1200">
                <a:solidFill>
                  <a:schemeClr val="bg1"/>
                </a:solidFill>
                <a:latin typeface="Helvetica" pitchFamily="34" charset="0"/>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0FE3988A-0109-0B40-965D-9E0ED41EFEE4}" type="slidenum">
              <a:rPr lang="en-US" sz="3200" b="0" i="0" kern="1200">
                <a:solidFill>
                  <a:srgbClr val="0A304A"/>
                </a:solidFill>
                <a:effectLst/>
                <a:latin typeface="+mn-lt"/>
                <a:ea typeface="+mn-ea"/>
                <a:cs typeface="+mn-cs"/>
              </a:rPr>
              <a:pPr algn="r">
                <a:spcAft>
                  <a:spcPts val="600"/>
                </a:spcAft>
              </a:pPr>
              <a:t>6</a:t>
            </a:fld>
            <a:endParaRPr lang="en-US" sz="3200" b="0" i="0" kern="1200">
              <a:solidFill>
                <a:srgbClr val="0A304A"/>
              </a:solidFill>
              <a:effectLst/>
              <a:latin typeface="+mn-lt"/>
              <a:ea typeface="+mn-ea"/>
              <a:cs typeface="+mn-cs"/>
            </a:endParaRPr>
          </a:p>
        </p:txBody>
      </p:sp>
      <p:grpSp>
        <p:nvGrpSpPr>
          <p:cNvPr id="26" name="Group 25">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4571" y="2963333"/>
            <a:ext cx="2981081" cy="3208867"/>
            <a:chOff x="9206969" y="2963333"/>
            <a:chExt cx="2981858" cy="3208867"/>
          </a:xfrm>
        </p:grpSpPr>
        <p:cxnSp>
          <p:nvCxnSpPr>
            <p:cNvPr id="27" name="Straight Connector 26">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7" name="Title 6"/>
          <p:cNvSpPr>
            <a:spLocks noGrp="1"/>
          </p:cNvSpPr>
          <p:nvPr>
            <p:ph type="title"/>
          </p:nvPr>
        </p:nvSpPr>
        <p:spPr>
          <a:xfrm>
            <a:off x="8896675" y="956384"/>
            <a:ext cx="3043103" cy="3248611"/>
          </a:xfrm>
        </p:spPr>
        <p:txBody>
          <a:bodyPr vert="horz" lIns="91440" tIns="45720" rIns="91440" bIns="45720" rtlCol="0" anchor="ctr">
            <a:normAutofit/>
          </a:bodyPr>
          <a:lstStyle/>
          <a:p>
            <a:pPr defTabSz="457200"/>
            <a:r>
              <a:rPr lang="en-US" sz="2300" kern="1200" cap="all" dirty="0" err="1">
                <a:ln w="3175" cmpd="sng">
                  <a:noFill/>
                </a:ln>
                <a:solidFill>
                  <a:srgbClr val="FFFFFF"/>
                </a:solidFill>
                <a:effectLst/>
                <a:latin typeface="+mj-lt"/>
                <a:ea typeface="+mj-ea"/>
                <a:cs typeface="+mj-cs"/>
              </a:rPr>
              <a:t>Opettajan</a:t>
            </a:r>
            <a:r>
              <a:rPr lang="en-US" sz="2300" kern="1200" cap="all" dirty="0">
                <a:ln w="3175" cmpd="sng">
                  <a:noFill/>
                </a:ln>
                <a:solidFill>
                  <a:srgbClr val="FFFFFF"/>
                </a:solidFill>
                <a:effectLst/>
                <a:latin typeface="+mj-lt"/>
                <a:ea typeface="+mj-ea"/>
                <a:cs typeface="+mj-cs"/>
              </a:rPr>
              <a:t> </a:t>
            </a:r>
            <a:r>
              <a:rPr lang="en-US" sz="2300" kern="1200" cap="all" dirty="0" err="1">
                <a:ln w="3175" cmpd="sng">
                  <a:noFill/>
                </a:ln>
                <a:solidFill>
                  <a:srgbClr val="FFFFFF"/>
                </a:solidFill>
                <a:effectLst/>
                <a:latin typeface="+mj-lt"/>
                <a:ea typeface="+mj-ea"/>
                <a:cs typeface="+mj-cs"/>
              </a:rPr>
              <a:t>ydinosaamisalue</a:t>
            </a:r>
            <a:r>
              <a:rPr lang="en-US" sz="2300" kern="1200" cap="all" dirty="0">
                <a:ln w="3175" cmpd="sng">
                  <a:noFill/>
                </a:ln>
                <a:solidFill>
                  <a:srgbClr val="FFFFFF"/>
                </a:solidFill>
                <a:effectLst/>
                <a:latin typeface="+mj-lt"/>
                <a:ea typeface="+mj-ea"/>
                <a:cs typeface="+mj-cs"/>
              </a:rPr>
              <a:t>:</a:t>
            </a:r>
            <a:br>
              <a:rPr lang="en-US" sz="2300" kern="1200" cap="all" dirty="0">
                <a:ln w="3175" cmpd="sng">
                  <a:noFill/>
                </a:ln>
                <a:solidFill>
                  <a:srgbClr val="FFFFFF"/>
                </a:solidFill>
                <a:effectLst/>
                <a:latin typeface="+mj-lt"/>
                <a:ea typeface="+mj-ea"/>
                <a:cs typeface="+mj-cs"/>
              </a:rPr>
            </a:br>
            <a:r>
              <a:rPr lang="en-US" sz="2300" kern="1200" cap="all" dirty="0" err="1">
                <a:ln w="3175" cmpd="sng">
                  <a:noFill/>
                </a:ln>
                <a:solidFill>
                  <a:srgbClr val="FFFFFF"/>
                </a:solidFill>
                <a:effectLst/>
                <a:latin typeface="+mj-lt"/>
                <a:ea typeface="+mj-ea"/>
                <a:cs typeface="+mj-cs"/>
              </a:rPr>
              <a:t>Tieteellinen</a:t>
            </a:r>
            <a:r>
              <a:rPr lang="en-US" sz="2300" kern="1200" cap="all" dirty="0">
                <a:ln w="3175" cmpd="sng">
                  <a:noFill/>
                </a:ln>
                <a:solidFill>
                  <a:srgbClr val="FFFFFF"/>
                </a:solidFill>
                <a:effectLst/>
                <a:latin typeface="+mj-lt"/>
                <a:ea typeface="+mj-ea"/>
                <a:cs typeface="+mj-cs"/>
              </a:rPr>
              <a:t> </a:t>
            </a:r>
            <a:r>
              <a:rPr lang="en-US" sz="2300" kern="1200" cap="all" dirty="0" err="1">
                <a:ln w="3175" cmpd="sng">
                  <a:noFill/>
                </a:ln>
                <a:solidFill>
                  <a:srgbClr val="FFFFFF"/>
                </a:solidFill>
                <a:effectLst/>
                <a:latin typeface="+mj-lt"/>
                <a:ea typeface="+mj-ea"/>
                <a:cs typeface="+mj-cs"/>
              </a:rPr>
              <a:t>osaaminen</a:t>
            </a:r>
            <a:endParaRPr lang="en-US" sz="2300" kern="1200" cap="all" dirty="0">
              <a:ln w="3175" cmpd="sng">
                <a:noFill/>
              </a:ln>
              <a:solidFill>
                <a:srgbClr val="FFFFFF"/>
              </a:solidFill>
              <a:effectLst/>
              <a:latin typeface="+mj-lt"/>
              <a:ea typeface="+mj-ea"/>
              <a:cs typeface="+mj-cs"/>
            </a:endParaRPr>
          </a:p>
        </p:txBody>
      </p:sp>
      <p:graphicFrame>
        <p:nvGraphicFramePr>
          <p:cNvPr id="10" name="Content Placeholder 7">
            <a:extLst>
              <a:ext uri="{FF2B5EF4-FFF2-40B4-BE49-F238E27FC236}">
                <a16:creationId xmlns:a16="http://schemas.microsoft.com/office/drawing/2014/main" id="{625757FD-6E8F-469D-95DF-01F06246FCDA}"/>
              </a:ext>
            </a:extLst>
          </p:cNvPr>
          <p:cNvGraphicFramePr>
            <a:graphicFrameLocks noGrp="1"/>
          </p:cNvGraphicFramePr>
          <p:nvPr>
            <p:ph idx="1"/>
            <p:extLst>
              <p:ext uri="{D42A27DB-BD31-4B8C-83A1-F6EECF244321}">
                <p14:modId xmlns:p14="http://schemas.microsoft.com/office/powerpoint/2010/main" val="487934867"/>
              </p:ext>
            </p:extLst>
          </p:nvPr>
        </p:nvGraphicFramePr>
        <p:xfrm>
          <a:off x="189757" y="320675"/>
          <a:ext cx="8556146" cy="6348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499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7</a:t>
            </a:fld>
            <a:endParaRPr lang="fi-FI" dirty="0"/>
          </a:p>
        </p:txBody>
      </p:sp>
      <p:sp>
        <p:nvSpPr>
          <p:cNvPr id="6" name="Date Placeholder 5"/>
          <p:cNvSpPr>
            <a:spLocks noGrp="1"/>
          </p:cNvSpPr>
          <p:nvPr>
            <p:ph type="dt" sz="half" idx="10"/>
          </p:nvPr>
        </p:nvSpPr>
        <p:spPr>
          <a:xfrm>
            <a:off x="10134365" y="6592625"/>
            <a:ext cx="1108014" cy="180989"/>
          </a:xfrm>
        </p:spPr>
        <p:txBody>
          <a:bodyPr/>
          <a:lstStyle/>
          <a:p>
            <a:r>
              <a:rPr lang="fi-FI" dirty="0"/>
              <a:t>30.9.21</a:t>
            </a:r>
          </a:p>
        </p:txBody>
      </p:sp>
      <p:graphicFrame>
        <p:nvGraphicFramePr>
          <p:cNvPr id="10" name="Table 9"/>
          <p:cNvGraphicFramePr>
            <a:graphicFrameLocks noGrp="1"/>
          </p:cNvGraphicFramePr>
          <p:nvPr>
            <p:extLst>
              <p:ext uri="{D42A27DB-BD31-4B8C-83A1-F6EECF244321}">
                <p14:modId xmlns:p14="http://schemas.microsoft.com/office/powerpoint/2010/main" val="2243825946"/>
              </p:ext>
            </p:extLst>
          </p:nvPr>
        </p:nvGraphicFramePr>
        <p:xfrm>
          <a:off x="530613" y="1128533"/>
          <a:ext cx="10209213" cy="4613466"/>
        </p:xfrm>
        <a:graphic>
          <a:graphicData uri="http://schemas.openxmlformats.org/drawingml/2006/table">
            <a:tbl>
              <a:tblPr firstRow="1" firstCol="1" bandRow="1"/>
              <a:tblGrid>
                <a:gridCol w="1903698">
                  <a:extLst>
                    <a:ext uri="{9D8B030D-6E8A-4147-A177-3AD203B41FA5}">
                      <a16:colId xmlns:a16="http://schemas.microsoft.com/office/drawing/2014/main" val="773325712"/>
                    </a:ext>
                  </a:extLst>
                </a:gridCol>
                <a:gridCol w="8305515">
                  <a:extLst>
                    <a:ext uri="{9D8B030D-6E8A-4147-A177-3AD203B41FA5}">
                      <a16:colId xmlns:a16="http://schemas.microsoft.com/office/drawing/2014/main" val="2626445237"/>
                    </a:ext>
                  </a:extLst>
                </a:gridCol>
              </a:tblGrid>
              <a:tr h="1154463">
                <a:tc>
                  <a:txBody>
                    <a:bodyPr/>
                    <a:lstStyle/>
                    <a:p>
                      <a:pPr>
                        <a:lnSpc>
                          <a:spcPct val="107000"/>
                        </a:lnSpc>
                        <a:spcAft>
                          <a:spcPts val="0"/>
                        </a:spcAft>
                      </a:pPr>
                      <a:r>
                        <a:rPr lang="fi-FI" sz="2000" baseline="0">
                          <a:solidFill>
                            <a:schemeClr val="bg1"/>
                          </a:solidFill>
                          <a:effectLst/>
                          <a:latin typeface="Calibri" panose="020F0502020204030204" pitchFamily="34" charset="0"/>
                          <a:ea typeface="Calibri" panose="020F0502020204030204" pitchFamily="34" charset="0"/>
                          <a:cs typeface="Calibri" panose="020F0502020204030204" pitchFamily="34" charset="0"/>
                        </a:rPr>
                        <a:t>Sisältötieto </a:t>
                      </a:r>
                    </a:p>
                    <a:p>
                      <a:pPr>
                        <a:lnSpc>
                          <a:spcPct val="107000"/>
                        </a:lnSpc>
                        <a:spcAft>
                          <a:spcPts val="0"/>
                        </a:spcAft>
                      </a:pPr>
                      <a:r>
                        <a:rPr lang="fi-FI" sz="2000" baseline="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txBody>
                  <a:tcPr marL="62702" marR="62702" marT="33093" marB="33093">
                    <a:lnL>
                      <a:noFill/>
                    </a:lnL>
                    <a:lnR>
                      <a:noFill/>
                    </a:lnR>
                    <a:lnT>
                      <a:noFill/>
                    </a:lnT>
                    <a:lnB>
                      <a:noFill/>
                    </a:lnB>
                    <a:solidFill>
                      <a:srgbClr val="F2F2F2"/>
                    </a:solidFill>
                  </a:tcPr>
                </a:tc>
                <a:tc>
                  <a:txBody>
                    <a:bodyPr/>
                    <a:lstStyle/>
                    <a:p>
                      <a:pPr>
                        <a:lnSpc>
                          <a:spcPct val="107000"/>
                        </a:lnSpc>
                        <a:spcAft>
                          <a:spcPts val="0"/>
                        </a:spcAft>
                      </a:pPr>
                      <a:r>
                        <a:rPr lang="fi-FI" sz="2000" baseline="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Oppiaineen sisältöjen hallinta, esimerkiksi käsitteitä ja keskeisiä ilmiöitä koskeva tietämys, ymmärrys oppiaineen tiedon perustasta ja rakentumisesta sekä tietämys oppiaineen opetussuunnitelmasta</a:t>
                      </a:r>
                    </a:p>
                  </a:txBody>
                  <a:tcPr marL="62702" marR="62702" marT="33093" marB="33093">
                    <a:lnL>
                      <a:noFill/>
                    </a:lnL>
                    <a:lnR>
                      <a:noFill/>
                    </a:lnR>
                    <a:lnT>
                      <a:noFill/>
                    </a:lnT>
                    <a:lnB>
                      <a:noFill/>
                    </a:lnB>
                    <a:solidFill>
                      <a:srgbClr val="F2F2F2"/>
                    </a:solidFill>
                  </a:tcPr>
                </a:tc>
                <a:extLst>
                  <a:ext uri="{0D108BD9-81ED-4DB2-BD59-A6C34878D82A}">
                    <a16:rowId xmlns:a16="http://schemas.microsoft.com/office/drawing/2014/main" val="3138778714"/>
                  </a:ext>
                </a:extLst>
              </a:tr>
              <a:tr h="1432075">
                <a:tc>
                  <a:txBody>
                    <a:bodyPr/>
                    <a:lstStyle/>
                    <a:p>
                      <a:pPr>
                        <a:lnSpc>
                          <a:spcPct val="107000"/>
                        </a:lnSpc>
                        <a:spcAft>
                          <a:spcPts val="0"/>
                        </a:spcAft>
                      </a:pPr>
                      <a:r>
                        <a:rPr lang="fi-FI" sz="2000" dirty="0">
                          <a:effectLst/>
                          <a:latin typeface="Calibri" panose="020F0502020204030204" pitchFamily="34" charset="0"/>
                          <a:ea typeface="Calibri" panose="020F0502020204030204" pitchFamily="34" charset="0"/>
                          <a:cs typeface="Calibri" panose="020F0502020204030204" pitchFamily="34" charset="0"/>
                        </a:rPr>
                        <a:t>Pedagoginen tieto </a:t>
                      </a:r>
                    </a:p>
                  </a:txBody>
                  <a:tcPr marL="62702" marR="62702" marT="33093" marB="33093">
                    <a:lnL>
                      <a:noFill/>
                    </a:lnL>
                    <a:lnR>
                      <a:noFill/>
                    </a:lnR>
                    <a:lnT>
                      <a:noFill/>
                    </a:lnT>
                    <a:lnB>
                      <a:noFill/>
                    </a:lnB>
                  </a:tcPr>
                </a:tc>
                <a:tc>
                  <a:txBody>
                    <a:bodyPr/>
                    <a:lstStyle/>
                    <a:p>
                      <a:pPr>
                        <a:lnSpc>
                          <a:spcPct val="107000"/>
                        </a:lnSpc>
                        <a:spcAft>
                          <a:spcPts val="0"/>
                        </a:spcAft>
                      </a:pPr>
                      <a:r>
                        <a:rPr lang="fi-FI" sz="2000" dirty="0">
                          <a:effectLst/>
                          <a:latin typeface="Calibri" panose="020F0502020204030204" pitchFamily="34" charset="0"/>
                          <a:ea typeface="Calibri" panose="020F0502020204030204" pitchFamily="34" charset="0"/>
                          <a:cs typeface="Calibri" panose="020F0502020204030204" pitchFamily="34" charset="0"/>
                        </a:rPr>
                        <a:t>Oppiaineesta riippumaton yleinen pedagoginen tieto, joka liittyy esimerkiksi ryhmänhallintaan, oppimisen ohjaamiseen, arviointiin sekä tietämykseen oppimista säätelevistä kognitiivisista, emotionaalisista ja motivaatiotekijöistä ja niiden kehittymisestä oppilailla</a:t>
                      </a:r>
                    </a:p>
                  </a:txBody>
                  <a:tcPr marL="62702" marR="62702" marT="33093" marB="33093">
                    <a:lnL>
                      <a:noFill/>
                    </a:lnL>
                    <a:lnR>
                      <a:noFill/>
                    </a:lnR>
                    <a:lnT>
                      <a:noFill/>
                    </a:lnT>
                    <a:lnB>
                      <a:noFill/>
                    </a:lnB>
                  </a:tcPr>
                </a:tc>
                <a:extLst>
                  <a:ext uri="{0D108BD9-81ED-4DB2-BD59-A6C34878D82A}">
                    <a16:rowId xmlns:a16="http://schemas.microsoft.com/office/drawing/2014/main" val="2851302693"/>
                  </a:ext>
                </a:extLst>
              </a:tr>
              <a:tr h="2026928">
                <a:tc>
                  <a:txBody>
                    <a:bodyPr/>
                    <a:lstStyle/>
                    <a:p>
                      <a:pPr>
                        <a:lnSpc>
                          <a:spcPct val="107000"/>
                        </a:lnSpc>
                        <a:spcAft>
                          <a:spcPts val="0"/>
                        </a:spcAft>
                      </a:pPr>
                      <a:r>
                        <a:rPr lang="fi-FI" sz="20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Pedagoginen sisältötieto</a:t>
                      </a:r>
                    </a:p>
                    <a:p>
                      <a:pPr>
                        <a:lnSpc>
                          <a:spcPct val="107000"/>
                        </a:lnSpc>
                        <a:spcAft>
                          <a:spcPts val="0"/>
                        </a:spcAft>
                      </a:pPr>
                      <a:r>
                        <a:rPr lang="fi-FI"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OPETTAJAN ERITYIS-OSAAMISEN ALUE!</a:t>
                      </a:r>
                    </a:p>
                  </a:txBody>
                  <a:tcPr marL="62702" marR="62702" marT="33093" marB="33093">
                    <a:lnL>
                      <a:noFill/>
                    </a:lnL>
                    <a:lnR>
                      <a:noFill/>
                    </a:lnR>
                    <a:lnT>
                      <a:noFill/>
                    </a:lnT>
                    <a:lnB>
                      <a:noFill/>
                    </a:lnB>
                    <a:solidFill>
                      <a:srgbClr val="F2F2F2"/>
                    </a:solidFill>
                  </a:tcPr>
                </a:tc>
                <a:tc>
                  <a:txBody>
                    <a:bodyPr/>
                    <a:lstStyle/>
                    <a:p>
                      <a:pPr>
                        <a:lnSpc>
                          <a:spcPct val="107000"/>
                        </a:lnSpc>
                        <a:spcAft>
                          <a:spcPts val="0"/>
                        </a:spcAft>
                      </a:pPr>
                      <a:r>
                        <a:rPr lang="fi-FI" sz="2000" dirty="0">
                          <a:solidFill>
                            <a:srgbClr val="C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Opetuksen sisältöä ja sen opettamista yhdistävä tieto, esimerkiksi kyky soveltaa toimivia menetelmiä (mm. digitaaliset opetusmenetelmät) opettaa oppiaineen ilmiöitä suhteessa oppilaan osaamisen tasoon ja oppimismotivaatioon sekä tietämys oppilaille tyypillisistä tavoista ymmärtää opittava asia</a:t>
                      </a:r>
                    </a:p>
                  </a:txBody>
                  <a:tcPr marL="62702" marR="62702" marT="33093" marB="33093">
                    <a:lnL>
                      <a:noFill/>
                    </a:lnL>
                    <a:lnR>
                      <a:noFill/>
                    </a:lnR>
                    <a:lnT>
                      <a:noFill/>
                    </a:lnT>
                    <a:lnB>
                      <a:noFill/>
                    </a:lnB>
                    <a:solidFill>
                      <a:srgbClr val="F2F2F2"/>
                    </a:solidFill>
                  </a:tcPr>
                </a:tc>
                <a:extLst>
                  <a:ext uri="{0D108BD9-81ED-4DB2-BD59-A6C34878D82A}">
                    <a16:rowId xmlns:a16="http://schemas.microsoft.com/office/drawing/2014/main" val="721196924"/>
                  </a:ext>
                </a:extLst>
              </a:tr>
            </a:tbl>
          </a:graphicData>
        </a:graphic>
      </p:graphicFrame>
      <p:sp>
        <p:nvSpPr>
          <p:cNvPr id="11" name="TextBox 10"/>
          <p:cNvSpPr txBox="1"/>
          <p:nvPr/>
        </p:nvSpPr>
        <p:spPr>
          <a:xfrm>
            <a:off x="2003315" y="327276"/>
            <a:ext cx="7949740" cy="584775"/>
          </a:xfrm>
          <a:prstGeom prst="rect">
            <a:avLst/>
          </a:prstGeom>
          <a:noFill/>
        </p:spPr>
        <p:txBody>
          <a:bodyPr wrap="none" rtlCol="0">
            <a:spAutoFit/>
          </a:bodyPr>
          <a:lstStyle/>
          <a:p>
            <a:r>
              <a:rPr lang="fi-FI" sz="3200" b="1" dirty="0">
                <a:latin typeface="Calibri" panose="020F0502020204030204" pitchFamily="34" charset="0"/>
                <a:cs typeface="Calibri" panose="020F0502020204030204" pitchFamily="34" charset="0"/>
              </a:rPr>
              <a:t>Lee </a:t>
            </a:r>
            <a:r>
              <a:rPr lang="fi-FI" sz="3200" b="1" dirty="0" err="1">
                <a:latin typeface="Calibri" panose="020F0502020204030204" pitchFamily="34" charset="0"/>
                <a:cs typeface="Calibri" panose="020F0502020204030204" pitchFamily="34" charset="0"/>
              </a:rPr>
              <a:t>Shulman</a:t>
            </a:r>
            <a:r>
              <a:rPr lang="fi-FI" sz="3200" b="1" dirty="0">
                <a:latin typeface="Calibri" panose="020F0502020204030204" pitchFamily="34" charset="0"/>
                <a:cs typeface="Calibri" panose="020F0502020204030204" pitchFamily="34" charset="0"/>
              </a:rPr>
              <a:t>: Tiedon merkitys opettamisessa</a:t>
            </a:r>
          </a:p>
        </p:txBody>
      </p:sp>
      <p:pic>
        <p:nvPicPr>
          <p:cNvPr id="13" name="Picture 12"/>
          <p:cNvPicPr>
            <a:picLocks noChangeAspect="1"/>
          </p:cNvPicPr>
          <p:nvPr/>
        </p:nvPicPr>
        <p:blipFill>
          <a:blip r:embed="rId2"/>
          <a:stretch>
            <a:fillRect/>
          </a:stretch>
        </p:blipFill>
        <p:spPr>
          <a:xfrm>
            <a:off x="10935615" y="21421"/>
            <a:ext cx="1078705" cy="1078705"/>
          </a:xfrm>
          <a:prstGeom prst="rect">
            <a:avLst/>
          </a:prstGeom>
        </p:spPr>
      </p:pic>
      <p:sp>
        <p:nvSpPr>
          <p:cNvPr id="14" name="Rectangle 13"/>
          <p:cNvSpPr/>
          <p:nvPr/>
        </p:nvSpPr>
        <p:spPr>
          <a:xfrm>
            <a:off x="1930551" y="5741999"/>
            <a:ext cx="7296559" cy="646331"/>
          </a:xfrm>
          <a:prstGeom prst="rect">
            <a:avLst/>
          </a:prstGeom>
          <a:solidFill>
            <a:schemeClr val="accent1">
              <a:lumMod val="20000"/>
              <a:lumOff val="80000"/>
            </a:schemeClr>
          </a:solidFill>
        </p:spPr>
        <p:txBody>
          <a:bodyPr wrap="square">
            <a:spAutoFit/>
          </a:bodyPr>
          <a:lstStyle/>
          <a:p>
            <a:r>
              <a:rPr lang="en-US" dirty="0">
                <a:solidFill>
                  <a:srgbClr val="222222"/>
                </a:solidFill>
                <a:latin typeface="Arial" panose="020B0604020202020204" pitchFamily="34" charset="0"/>
              </a:rPr>
              <a:t>Shulman, L. (1987). Knowledge and teaching: Foundations of the new reform. </a:t>
            </a:r>
            <a:r>
              <a:rPr lang="en-US" i="1" dirty="0">
                <a:solidFill>
                  <a:srgbClr val="222222"/>
                </a:solidFill>
                <a:latin typeface="Arial" panose="020B0604020202020204" pitchFamily="34" charset="0"/>
              </a:rPr>
              <a:t>Harvard Educational Review</a:t>
            </a:r>
            <a:r>
              <a:rPr lang="en-US" dirty="0">
                <a:solidFill>
                  <a:srgbClr val="222222"/>
                </a:solidFill>
                <a:latin typeface="Arial" panose="020B0604020202020204" pitchFamily="34" charset="0"/>
              </a:rPr>
              <a:t>, </a:t>
            </a:r>
            <a:r>
              <a:rPr lang="en-US" i="1" dirty="0">
                <a:solidFill>
                  <a:srgbClr val="222222"/>
                </a:solidFill>
                <a:latin typeface="Arial" panose="020B0604020202020204" pitchFamily="34" charset="0"/>
              </a:rPr>
              <a:t>57</a:t>
            </a:r>
            <a:r>
              <a:rPr lang="en-US" dirty="0">
                <a:solidFill>
                  <a:srgbClr val="222222"/>
                </a:solidFill>
                <a:latin typeface="Arial" panose="020B0604020202020204" pitchFamily="34" charset="0"/>
              </a:rPr>
              <a:t>(1), 1-23.</a:t>
            </a:r>
            <a:endParaRPr lang="fi-FI" dirty="0"/>
          </a:p>
        </p:txBody>
      </p:sp>
    </p:spTree>
    <p:extLst>
      <p:ext uri="{BB962C8B-B14F-4D97-AF65-F5344CB8AC3E}">
        <p14:creationId xmlns:p14="http://schemas.microsoft.com/office/powerpoint/2010/main" val="412239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- 1</a:t>
            </a:r>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rotWithShape="1">
          <a:blip r:embed="rId3"/>
          <a:srcRect l="7748" t="16100" r="7903" b="12395"/>
          <a:stretch/>
        </p:blipFill>
        <p:spPr>
          <a:xfrm>
            <a:off x="477788" y="476672"/>
            <a:ext cx="11377264" cy="6120679"/>
          </a:xfrm>
          <a:prstGeom prst="rect">
            <a:avLst/>
          </a:prstGeom>
        </p:spPr>
      </p:pic>
    </p:spTree>
    <p:extLst>
      <p:ext uri="{BB962C8B-B14F-4D97-AF65-F5344CB8AC3E}">
        <p14:creationId xmlns:p14="http://schemas.microsoft.com/office/powerpoint/2010/main" val="287311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866319" y="6592626"/>
            <a:ext cx="2147658" cy="180989"/>
          </a:xfrm>
        </p:spPr>
        <p:txBody>
          <a:bodyPr>
            <a:normAutofit/>
          </a:bodyPr>
          <a:lstStyle/>
          <a:p>
            <a:pPr>
              <a:lnSpc>
                <a:spcPct val="90000"/>
              </a:lnSpc>
              <a:spcAft>
                <a:spcPts val="600"/>
              </a:spcAft>
            </a:pPr>
            <a:r>
              <a:rPr lang="fi-FI" sz="600" b="1">
                <a:solidFill>
                  <a:schemeClr val="accent1"/>
                </a:solidFill>
              </a:rPr>
              <a:t>JYU. Since 1863.</a:t>
            </a:r>
          </a:p>
        </p:txBody>
      </p:sp>
      <p:sp>
        <p:nvSpPr>
          <p:cNvPr id="4" name="Title 3"/>
          <p:cNvSpPr>
            <a:spLocks noGrp="1"/>
          </p:cNvSpPr>
          <p:nvPr>
            <p:ph type="title"/>
          </p:nvPr>
        </p:nvSpPr>
        <p:spPr>
          <a:xfrm>
            <a:off x="405780" y="175642"/>
            <a:ext cx="11665295" cy="841500"/>
          </a:xfrm>
        </p:spPr>
        <p:txBody>
          <a:bodyPr anchor="ctr">
            <a:normAutofit/>
          </a:bodyPr>
          <a:lstStyle/>
          <a:p>
            <a:r>
              <a:rPr lang="fi-FI" sz="3300" dirty="0">
                <a:solidFill>
                  <a:schemeClr val="bg1"/>
                </a:solidFill>
              </a:rPr>
              <a:t>21st </a:t>
            </a:r>
            <a:r>
              <a:rPr lang="fi-FI" sz="3300" dirty="0" err="1">
                <a:solidFill>
                  <a:schemeClr val="bg1"/>
                </a:solidFill>
              </a:rPr>
              <a:t>century</a:t>
            </a:r>
            <a:r>
              <a:rPr lang="fi-FI" sz="3300" dirty="0">
                <a:solidFill>
                  <a:schemeClr val="bg1"/>
                </a:solidFill>
              </a:rPr>
              <a:t> </a:t>
            </a:r>
            <a:r>
              <a:rPr lang="fi-FI" sz="3300" dirty="0" err="1">
                <a:solidFill>
                  <a:schemeClr val="bg1"/>
                </a:solidFill>
              </a:rPr>
              <a:t>skills</a:t>
            </a:r>
            <a:r>
              <a:rPr lang="fi-FI" sz="3300" dirty="0">
                <a:solidFill>
                  <a:schemeClr val="bg1"/>
                </a:solidFill>
              </a:rPr>
              <a:t> / työelämätaidot</a:t>
            </a:r>
          </a:p>
        </p:txBody>
      </p:sp>
      <p:pic>
        <p:nvPicPr>
          <p:cNvPr id="7" name="Content Placeholder 6" descr="3d Glasses outline">
            <a:extLst>
              <a:ext uri="{FF2B5EF4-FFF2-40B4-BE49-F238E27FC236}">
                <a16:creationId xmlns:a16="http://schemas.microsoft.com/office/drawing/2014/main" id="{3196725D-8DA8-4ED5-8D0B-0786C5A4BF5A}"/>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8950638" y="1195554"/>
            <a:ext cx="2700384" cy="4175597"/>
          </a:xfrm>
        </p:spPr>
      </p:pic>
      <p:sp>
        <p:nvSpPr>
          <p:cNvPr id="3" name="Slide Number Placeholder 2"/>
          <p:cNvSpPr>
            <a:spLocks noGrp="1"/>
          </p:cNvSpPr>
          <p:nvPr>
            <p:ph type="sldNum" sz="quarter" idx="4"/>
          </p:nvPr>
        </p:nvSpPr>
        <p:spPr>
          <a:xfrm>
            <a:off x="10087387" y="6592626"/>
            <a:ext cx="454016" cy="180989"/>
          </a:xfrm>
        </p:spPr>
        <p:txBody>
          <a:bodyPr>
            <a:normAutofit/>
          </a:bodyPr>
          <a:lstStyle/>
          <a:p>
            <a:pPr>
              <a:lnSpc>
                <a:spcPct val="90000"/>
              </a:lnSpc>
              <a:spcAft>
                <a:spcPts val="600"/>
              </a:spcAft>
            </a:pPr>
            <a:fld id="{0FE3988A-0109-0B40-965D-9E0ED41EFEE4}" type="slidenum">
              <a:rPr lang="fi-FI" sz="600"/>
              <a:pPr>
                <a:lnSpc>
                  <a:spcPct val="90000"/>
                </a:lnSpc>
                <a:spcAft>
                  <a:spcPts val="600"/>
                </a:spcAft>
              </a:pPr>
              <a:t>9</a:t>
            </a:fld>
            <a:endParaRPr lang="fi-FI" sz="600"/>
          </a:p>
        </p:txBody>
      </p:sp>
      <p:sp>
        <p:nvSpPr>
          <p:cNvPr id="6" name="Date Placeholder 5"/>
          <p:cNvSpPr>
            <a:spLocks noGrp="1"/>
          </p:cNvSpPr>
          <p:nvPr>
            <p:ph type="dt" sz="half" idx="10"/>
          </p:nvPr>
        </p:nvSpPr>
        <p:spPr>
          <a:xfrm>
            <a:off x="9139866" y="6592626"/>
            <a:ext cx="831227" cy="180989"/>
          </a:xfrm>
        </p:spPr>
        <p:txBody>
          <a:bodyPr>
            <a:normAutofit/>
          </a:bodyPr>
          <a:lstStyle/>
          <a:p>
            <a:pPr>
              <a:lnSpc>
                <a:spcPct val="90000"/>
              </a:lnSpc>
              <a:spcAft>
                <a:spcPts val="600"/>
              </a:spcAft>
            </a:pPr>
            <a:fld id="{F9D46576-D913-A841-B054-014875DAA31A}" type="datetime1">
              <a:rPr lang="fi-FI" sz="600"/>
              <a:pPr>
                <a:lnSpc>
                  <a:spcPct val="90000"/>
                </a:lnSpc>
                <a:spcAft>
                  <a:spcPts val="600"/>
                </a:spcAft>
              </a:pPr>
              <a:t>30.9.2021</a:t>
            </a:fld>
            <a:endParaRPr lang="fi-FI" sz="600"/>
          </a:p>
        </p:txBody>
      </p:sp>
      <p:graphicFrame>
        <p:nvGraphicFramePr>
          <p:cNvPr id="8" name="Table 7"/>
          <p:cNvGraphicFramePr>
            <a:graphicFrameLocks noGrp="1"/>
          </p:cNvGraphicFramePr>
          <p:nvPr>
            <p:extLst>
              <p:ext uri="{D42A27DB-BD31-4B8C-83A1-F6EECF244321}">
                <p14:modId xmlns:p14="http://schemas.microsoft.com/office/powerpoint/2010/main" val="1118033975"/>
              </p:ext>
            </p:extLst>
          </p:nvPr>
        </p:nvGraphicFramePr>
        <p:xfrm>
          <a:off x="333772" y="1017142"/>
          <a:ext cx="8352927" cy="5436194"/>
        </p:xfrm>
        <a:graphic>
          <a:graphicData uri="http://schemas.openxmlformats.org/drawingml/2006/table">
            <a:tbl>
              <a:tblPr firstRow="1" firstCol="1" bandRow="1"/>
              <a:tblGrid>
                <a:gridCol w="2550664">
                  <a:extLst>
                    <a:ext uri="{9D8B030D-6E8A-4147-A177-3AD203B41FA5}">
                      <a16:colId xmlns:a16="http://schemas.microsoft.com/office/drawing/2014/main" val="3377922048"/>
                    </a:ext>
                  </a:extLst>
                </a:gridCol>
                <a:gridCol w="5802263">
                  <a:extLst>
                    <a:ext uri="{9D8B030D-6E8A-4147-A177-3AD203B41FA5}">
                      <a16:colId xmlns:a16="http://schemas.microsoft.com/office/drawing/2014/main" val="4256728987"/>
                    </a:ext>
                  </a:extLst>
                </a:gridCol>
              </a:tblGrid>
              <a:tr h="1654406">
                <a:tc>
                  <a:txBody>
                    <a:bodyPr/>
                    <a:lstStyle/>
                    <a:p>
                      <a:pPr>
                        <a:lnSpc>
                          <a:spcPct val="107000"/>
                        </a:lnSpc>
                        <a:spcAft>
                          <a:spcPts val="0"/>
                        </a:spcAft>
                      </a:pPr>
                      <a:r>
                        <a:rPr lang="fi-FI" sz="1800" baseline="0">
                          <a:solidFill>
                            <a:schemeClr val="bg1"/>
                          </a:solidFill>
                          <a:effectLst/>
                          <a:latin typeface="Calibri" panose="020F0502020204030204" pitchFamily="34" charset="0"/>
                          <a:ea typeface="Calibri" panose="020F0502020204030204" pitchFamily="34" charset="0"/>
                          <a:cs typeface="Calibri" panose="020F0502020204030204" pitchFamily="34" charset="0"/>
                        </a:rPr>
                        <a:t>Kriittinen ajattelu ja ongelmanratkai-su</a:t>
                      </a:r>
                    </a:p>
                  </a:txBody>
                  <a:tcPr marL="38048" marR="38048" marT="20081" marB="20081">
                    <a:lnL>
                      <a:noFill/>
                    </a:lnL>
                    <a:lnR>
                      <a:noFill/>
                    </a:lnR>
                    <a:lnT>
                      <a:noFill/>
                    </a:lnT>
                    <a:lnB>
                      <a:noFill/>
                    </a:lnB>
                  </a:tcPr>
                </a:tc>
                <a:tc>
                  <a:txBody>
                    <a:bodyPr/>
                    <a:lstStyle/>
                    <a:p>
                      <a:pPr>
                        <a:lnSpc>
                          <a:spcPct val="107000"/>
                        </a:lnSpc>
                        <a:spcAft>
                          <a:spcPts val="0"/>
                        </a:spcAft>
                      </a:pPr>
                      <a:r>
                        <a:rPr lang="fi-FI" sz="1800" baseline="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Kriittinen ajattelu on analysoivaa, arvioivaa ja perusteltuihin päätelmiin pyrkivää tiedon ja oman ajattelun tarkastelua ja reflektointia sekä uusia näkökulmia etsivää ongelmanratkaisua</a:t>
                      </a:r>
                      <a:br>
                        <a:rPr lang="fi-FI" sz="1800" baseline="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endParaRPr lang="fi-FI" sz="1800" baseline="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8048" marR="38048" marT="20081" marB="20081">
                    <a:lnL>
                      <a:noFill/>
                    </a:lnL>
                    <a:lnR>
                      <a:noFill/>
                    </a:lnR>
                    <a:lnT>
                      <a:noFill/>
                    </a:lnT>
                    <a:lnB>
                      <a:noFill/>
                    </a:lnB>
                  </a:tcPr>
                </a:tc>
                <a:extLst>
                  <a:ext uri="{0D108BD9-81ED-4DB2-BD59-A6C34878D82A}">
                    <a16:rowId xmlns:a16="http://schemas.microsoft.com/office/drawing/2014/main" val="3033278297"/>
                  </a:ext>
                </a:extLst>
              </a:tr>
              <a:tr h="2015418">
                <a:tc>
                  <a:txBody>
                    <a:bodyPr/>
                    <a:lstStyle/>
                    <a:p>
                      <a:pPr>
                        <a:lnSpc>
                          <a:spcPct val="107000"/>
                        </a:lnSpc>
                        <a:spcAft>
                          <a:spcPts val="0"/>
                        </a:spcAft>
                      </a:pPr>
                      <a:r>
                        <a:rPr lang="fi-FI" sz="1800" baseline="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Kommunikaatio, argumentointi ja päättely </a:t>
                      </a:r>
                    </a:p>
                  </a:txBody>
                  <a:tcPr marL="38048" marR="38048" marT="20081" marB="20081">
                    <a:lnL>
                      <a:noFill/>
                    </a:lnL>
                    <a:lnR>
                      <a:noFill/>
                    </a:lnR>
                    <a:lnT>
                      <a:noFill/>
                    </a:lnT>
                    <a:lnB>
                      <a:noFill/>
                    </a:lnB>
                    <a:solidFill>
                      <a:srgbClr val="F2F2F2"/>
                    </a:solidFill>
                  </a:tcPr>
                </a:tc>
                <a:tc>
                  <a:txBody>
                    <a:bodyPr/>
                    <a:lstStyle/>
                    <a:p>
                      <a:pPr>
                        <a:lnSpc>
                          <a:spcPct val="107000"/>
                        </a:lnSpc>
                        <a:spcAft>
                          <a:spcPts val="0"/>
                        </a:spcAft>
                      </a:pPr>
                      <a:r>
                        <a:rPr lang="fi-FI" sz="1800" baseline="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Taitava kommunikaatio on vastavuoroista, monipuolisesti ja tarkasti viestejä tulkitsevaa ja tuottavaa vuorovaikutusta sekä </a:t>
                      </a:r>
                      <a:r>
                        <a:rPr lang="fi-FI" sz="1800" b="1" baseline="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taitoa esittää, perustella ja puolustaa pätevästi omia näkökantoja ja keskustella niistä</a:t>
                      </a:r>
                      <a:br>
                        <a:rPr lang="fi-FI" sz="1800" b="1" baseline="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endParaRPr lang="fi-FI" sz="1800" b="1" baseline="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8048" marR="38048" marT="20081" marB="20081">
                    <a:lnL>
                      <a:noFill/>
                    </a:lnL>
                    <a:lnR>
                      <a:noFill/>
                    </a:lnR>
                    <a:lnT>
                      <a:noFill/>
                    </a:lnT>
                    <a:lnB>
                      <a:noFill/>
                    </a:lnB>
                    <a:solidFill>
                      <a:srgbClr val="F2F2F2"/>
                    </a:solidFill>
                  </a:tcPr>
                </a:tc>
                <a:extLst>
                  <a:ext uri="{0D108BD9-81ED-4DB2-BD59-A6C34878D82A}">
                    <a16:rowId xmlns:a16="http://schemas.microsoft.com/office/drawing/2014/main" val="399958473"/>
                  </a:ext>
                </a:extLst>
              </a:tr>
              <a:tr h="1766370">
                <a:tc>
                  <a:txBody>
                    <a:bodyPr/>
                    <a:lstStyle/>
                    <a:p>
                      <a:pPr>
                        <a:lnSpc>
                          <a:spcPct val="107000"/>
                        </a:lnSpc>
                        <a:spcAft>
                          <a:spcPts val="0"/>
                        </a:spcAft>
                      </a:pPr>
                      <a:r>
                        <a:rPr lang="fi-FI" sz="1800" baseline="0">
                          <a:solidFill>
                            <a:schemeClr val="bg1"/>
                          </a:solidFill>
                          <a:effectLst/>
                          <a:latin typeface="Calibri" panose="020F0502020204030204" pitchFamily="34" charset="0"/>
                          <a:ea typeface="Calibri" panose="020F0502020204030204" pitchFamily="34" charset="0"/>
                          <a:cs typeface="Calibri" panose="020F0502020204030204" pitchFamily="34" charset="0"/>
                        </a:rPr>
                        <a:t>Metakognitiiviset taidot</a:t>
                      </a:r>
                    </a:p>
                  </a:txBody>
                  <a:tcPr marL="38048" marR="38048" marT="20081" marB="20081">
                    <a:lnL>
                      <a:noFill/>
                    </a:lnL>
                    <a:lnR>
                      <a:noFill/>
                    </a:lnR>
                    <a:lnT>
                      <a:noFill/>
                    </a:lnT>
                    <a:lnB>
                      <a:noFill/>
                    </a:lnB>
                    <a:solidFill>
                      <a:srgbClr val="F2F2F2"/>
                    </a:solidFill>
                  </a:tcPr>
                </a:tc>
                <a:tc>
                  <a:txBody>
                    <a:bodyPr/>
                    <a:lstStyle/>
                    <a:p>
                      <a:pPr>
                        <a:lnSpc>
                          <a:spcPct val="107000"/>
                        </a:lnSpc>
                        <a:spcAft>
                          <a:spcPts val="0"/>
                        </a:spcAft>
                      </a:pPr>
                      <a:r>
                        <a:rPr lang="fi-FI" sz="1800" baseline="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Metakognitio (oppimaan oppiminen) on omia kognitiivisia prosesseja, oppimista ja strategioita koskevaa tietoa sekä kykyä säädellä kognitiivisia prosesseja suunnittelemalla, seuraamalla ja arvioimalla omaa oppimista</a:t>
                      </a:r>
                    </a:p>
                  </a:txBody>
                  <a:tcPr marL="38048" marR="38048" marT="20081" marB="20081">
                    <a:lnL>
                      <a:noFill/>
                    </a:lnL>
                    <a:lnR>
                      <a:noFill/>
                    </a:lnR>
                    <a:lnT>
                      <a:noFill/>
                    </a:lnT>
                    <a:lnB>
                      <a:noFill/>
                    </a:lnB>
                    <a:solidFill>
                      <a:srgbClr val="F2F2F2"/>
                    </a:solidFill>
                  </a:tcPr>
                </a:tc>
                <a:extLst>
                  <a:ext uri="{0D108BD9-81ED-4DB2-BD59-A6C34878D82A}">
                    <a16:rowId xmlns:a16="http://schemas.microsoft.com/office/drawing/2014/main" val="3362839296"/>
                  </a:ext>
                </a:extLst>
              </a:tr>
            </a:tbl>
          </a:graphicData>
        </a:graphic>
      </p:graphicFrame>
    </p:spTree>
    <p:extLst>
      <p:ext uri="{BB962C8B-B14F-4D97-AF65-F5344CB8AC3E}">
        <p14:creationId xmlns:p14="http://schemas.microsoft.com/office/powerpoint/2010/main" val="43811301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208</TotalTime>
  <Words>962</Words>
  <Application>Microsoft Office PowerPoint</Application>
  <PresentationFormat>Custom</PresentationFormat>
  <Paragraphs>125</Paragraphs>
  <Slides>17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Helvetica</vt:lpstr>
      <vt:lpstr>Palatino Linotype</vt:lpstr>
      <vt:lpstr>Wingdings 3</vt:lpstr>
      <vt:lpstr>Slice</vt:lpstr>
      <vt:lpstr>POMM1002  Tiedonkäsitykset Tieteellinen osaaminen</vt:lpstr>
      <vt:lpstr>PowerPoint Presentation</vt:lpstr>
      <vt:lpstr>Luentofiiliksiä? pariporinaa</vt:lpstr>
      <vt:lpstr>Arkitieto ja tieteellinen tieto </vt:lpstr>
      <vt:lpstr>PowerPoint Presentation</vt:lpstr>
      <vt:lpstr>Opettajan ydinosaamisalue: Tieteellinen osaaminen</vt:lpstr>
      <vt:lpstr>PowerPoint Presentation</vt:lpstr>
      <vt:lpstr>Add a Slide Title - 1</vt:lpstr>
      <vt:lpstr>21st century skills / työelämätaidot</vt:lpstr>
      <vt:lpstr>1. Pohditaan ryhmissä (10 min)</vt:lpstr>
      <vt:lpstr>Millaista tietoa ja osaamista koulu arvostaa?  Mistä sen voi päätellä?</vt:lpstr>
      <vt:lpstr>Koulun tiedon- ja osaamiskäsitykset</vt:lpstr>
      <vt:lpstr>Olennaisia KYSYMYKSIÄ</vt:lpstr>
      <vt:lpstr>Oppiminen on yksin ja yhdessä tekemistä, ajattelemista, suunnittelua, tutkimusta ja näiden prosessien monipuolista arvioimista.  Miten oppilas osallistetaan tässä prosessissa?   Millainen toimijarooli oppilaalle annetaan?  Aalto, 2018 </vt:lpstr>
      <vt:lpstr>Ryhmäkeskustelu 10 min</vt:lpstr>
      <vt:lpstr>PowerPoint Presentation</vt:lpstr>
      <vt:lpstr>PowerPoint Presentation</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POMM1001  Tiedonkäsitykset</dc:title>
  <dc:creator>Oksanen, Paula</dc:creator>
  <cp:lastModifiedBy>Innanen, Hely</cp:lastModifiedBy>
  <cp:revision>37</cp:revision>
  <dcterms:created xsi:type="dcterms:W3CDTF">2019-10-31T06:28:38Z</dcterms:created>
  <dcterms:modified xsi:type="dcterms:W3CDTF">2021-09-30T06:49:04Z</dcterms:modified>
</cp:coreProperties>
</file>