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57" r:id="rId4"/>
    <p:sldId id="271" r:id="rId5"/>
    <p:sldId id="262" r:id="rId6"/>
    <p:sldId id="276" r:id="rId7"/>
    <p:sldId id="264" r:id="rId8"/>
    <p:sldId id="265" r:id="rId9"/>
    <p:sldId id="266" r:id="rId10"/>
    <p:sldId id="269" r:id="rId11"/>
    <p:sldId id="267" r:id="rId12"/>
    <p:sldId id="268" r:id="rId13"/>
    <p:sldId id="258" r:id="rId14"/>
    <p:sldId id="274" r:id="rId15"/>
    <p:sldId id="275" r:id="rId16"/>
    <p:sldId id="260" r:id="rId17"/>
    <p:sldId id="273" r:id="rId18"/>
    <p:sldId id="270" r:id="rId19"/>
    <p:sldId id="27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2" d="100"/>
          <a:sy n="62" d="100"/>
        </p:scale>
        <p:origin x="82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5.xml.rels><?xml version="1.0" encoding="UTF-8" standalone="yes"?>
<Relationships xmlns="http://schemas.openxmlformats.org/package/2006/relationships"><Relationship Id="rId1" Type="http://schemas.openxmlformats.org/officeDocument/2006/relationships/hyperlink" Target="https://jyufi.zoom.us/j/62825582936" TargetMode="External"/></Relationships>
</file>

<file path=ppt/diagrams/_rels/data6.xml.rels><?xml version="1.0" encoding="UTF-8" standalone="yes"?>
<Relationships xmlns="http://schemas.openxmlformats.org/package/2006/relationships"><Relationship Id="rId2" Type="http://schemas.openxmlformats.org/officeDocument/2006/relationships/image" Target="../media/image3.svg"/><Relationship Id="rId1" Type="http://schemas.openxmlformats.org/officeDocument/2006/relationships/image" Target="../media/image2.png"/></Relationships>
</file>

<file path=ppt/diagrams/_rels/drawing5.xml.rels><?xml version="1.0" encoding="UTF-8" standalone="yes"?>
<Relationships xmlns="http://schemas.openxmlformats.org/package/2006/relationships"><Relationship Id="rId1" Type="http://schemas.openxmlformats.org/officeDocument/2006/relationships/hyperlink" Target="https://jyufi.zoom.us/j/62825582936" TargetMode="External"/></Relationships>
</file>

<file path=ppt/diagrams/_rels/drawing6.xml.rels><?xml version="1.0" encoding="UTF-8" standalone="yes"?>
<Relationships xmlns="http://schemas.openxmlformats.org/package/2006/relationships"><Relationship Id="rId2" Type="http://schemas.openxmlformats.org/officeDocument/2006/relationships/image" Target="../media/image3.svg"/><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71961AA9-7737-4213-801B-227A25DF9C09}"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5B4326BC-E6EC-4E02-8563-EF3EBB351183}">
      <dgm:prSet/>
      <dgm:spPr/>
      <dgm:t>
        <a:bodyPr/>
        <a:lstStyle/>
        <a:p>
          <a:r>
            <a:rPr lang="fi-FI" dirty="0"/>
            <a:t>POM-johdannon sisällöt ja aikataulut </a:t>
          </a:r>
          <a:endParaRPr lang="en-US" dirty="0"/>
        </a:p>
      </dgm:t>
    </dgm:pt>
    <dgm:pt modelId="{075AF0FB-22D0-4167-A321-E2F310FFF15D}" type="parTrans" cxnId="{104EAF4D-2C56-43B2-A2CC-33872F1CE3BF}">
      <dgm:prSet/>
      <dgm:spPr/>
      <dgm:t>
        <a:bodyPr/>
        <a:lstStyle/>
        <a:p>
          <a:endParaRPr lang="en-US"/>
        </a:p>
      </dgm:t>
    </dgm:pt>
    <dgm:pt modelId="{B435F5D4-5607-420C-90A2-E97D4C94E2B3}" type="sibTrans" cxnId="{104EAF4D-2C56-43B2-A2CC-33872F1CE3BF}">
      <dgm:prSet/>
      <dgm:spPr/>
      <dgm:t>
        <a:bodyPr/>
        <a:lstStyle/>
        <a:p>
          <a:endParaRPr lang="en-US"/>
        </a:p>
      </dgm:t>
    </dgm:pt>
    <dgm:pt modelId="{73B44A99-89F5-4E73-8829-EE6E4E30450F}">
      <dgm:prSet/>
      <dgm:spPr/>
      <dgm:t>
        <a:bodyPr/>
        <a:lstStyle/>
        <a:p>
          <a:r>
            <a:rPr lang="fi-FI"/>
            <a:t>Tehtävä: Matti Rautiaisen luennot </a:t>
          </a:r>
          <a:endParaRPr lang="en-US"/>
        </a:p>
      </dgm:t>
    </dgm:pt>
    <dgm:pt modelId="{964C9ED0-BE9F-4580-AD0D-5BDB83BF0242}" type="parTrans" cxnId="{5C7CE181-8295-49C3-A870-3AA71511C5C6}">
      <dgm:prSet/>
      <dgm:spPr/>
      <dgm:t>
        <a:bodyPr/>
        <a:lstStyle/>
        <a:p>
          <a:endParaRPr lang="en-US"/>
        </a:p>
      </dgm:t>
    </dgm:pt>
    <dgm:pt modelId="{216CE066-E7A1-49C6-A8D3-3D1FA4F97757}" type="sibTrans" cxnId="{5C7CE181-8295-49C3-A870-3AA71511C5C6}">
      <dgm:prSet/>
      <dgm:spPr/>
      <dgm:t>
        <a:bodyPr/>
        <a:lstStyle/>
        <a:p>
          <a:endParaRPr lang="en-US"/>
        </a:p>
      </dgm:t>
    </dgm:pt>
    <dgm:pt modelId="{1B74845B-89BC-4507-BDF1-2C00CAA2C0DE}" type="pres">
      <dgm:prSet presAssocID="{71961AA9-7737-4213-801B-227A25DF9C09}" presName="linear" presStyleCnt="0">
        <dgm:presLayoutVars>
          <dgm:animLvl val="lvl"/>
          <dgm:resizeHandles val="exact"/>
        </dgm:presLayoutVars>
      </dgm:prSet>
      <dgm:spPr/>
    </dgm:pt>
    <dgm:pt modelId="{90340579-0600-4D08-8A83-F656B3084948}" type="pres">
      <dgm:prSet presAssocID="{5B4326BC-E6EC-4E02-8563-EF3EBB351183}" presName="parentText" presStyleLbl="node1" presStyleIdx="0" presStyleCnt="2">
        <dgm:presLayoutVars>
          <dgm:chMax val="0"/>
          <dgm:bulletEnabled val="1"/>
        </dgm:presLayoutVars>
      </dgm:prSet>
      <dgm:spPr/>
    </dgm:pt>
    <dgm:pt modelId="{67DC65D1-4D91-48CB-AABF-F86AAB709DF0}" type="pres">
      <dgm:prSet presAssocID="{B435F5D4-5607-420C-90A2-E97D4C94E2B3}" presName="spacer" presStyleCnt="0"/>
      <dgm:spPr/>
    </dgm:pt>
    <dgm:pt modelId="{DBBE6966-B91E-41D0-BD05-1C094066C4CE}" type="pres">
      <dgm:prSet presAssocID="{73B44A99-89F5-4E73-8829-EE6E4E30450F}" presName="parentText" presStyleLbl="node1" presStyleIdx="1" presStyleCnt="2">
        <dgm:presLayoutVars>
          <dgm:chMax val="0"/>
          <dgm:bulletEnabled val="1"/>
        </dgm:presLayoutVars>
      </dgm:prSet>
      <dgm:spPr/>
    </dgm:pt>
  </dgm:ptLst>
  <dgm:cxnLst>
    <dgm:cxn modelId="{34181B0D-D514-433E-8D47-9A22A50245A1}" type="presOf" srcId="{5B4326BC-E6EC-4E02-8563-EF3EBB351183}" destId="{90340579-0600-4D08-8A83-F656B3084948}" srcOrd="0" destOrd="0" presId="urn:microsoft.com/office/officeart/2005/8/layout/vList2"/>
    <dgm:cxn modelId="{104EAF4D-2C56-43B2-A2CC-33872F1CE3BF}" srcId="{71961AA9-7737-4213-801B-227A25DF9C09}" destId="{5B4326BC-E6EC-4E02-8563-EF3EBB351183}" srcOrd="0" destOrd="0" parTransId="{075AF0FB-22D0-4167-A321-E2F310FFF15D}" sibTransId="{B435F5D4-5607-420C-90A2-E97D4C94E2B3}"/>
    <dgm:cxn modelId="{26632454-2EA0-4CAC-B6E3-3C312E48B88D}" type="presOf" srcId="{71961AA9-7737-4213-801B-227A25DF9C09}" destId="{1B74845B-89BC-4507-BDF1-2C00CAA2C0DE}" srcOrd="0" destOrd="0" presId="urn:microsoft.com/office/officeart/2005/8/layout/vList2"/>
    <dgm:cxn modelId="{5C7CE181-8295-49C3-A870-3AA71511C5C6}" srcId="{71961AA9-7737-4213-801B-227A25DF9C09}" destId="{73B44A99-89F5-4E73-8829-EE6E4E30450F}" srcOrd="1" destOrd="0" parTransId="{964C9ED0-BE9F-4580-AD0D-5BDB83BF0242}" sibTransId="{216CE066-E7A1-49C6-A8D3-3D1FA4F97757}"/>
    <dgm:cxn modelId="{C37016C1-720A-48C8-91E9-FFAF2324B5A4}" type="presOf" srcId="{73B44A99-89F5-4E73-8829-EE6E4E30450F}" destId="{DBBE6966-B91E-41D0-BD05-1C094066C4CE}" srcOrd="0" destOrd="0" presId="urn:microsoft.com/office/officeart/2005/8/layout/vList2"/>
    <dgm:cxn modelId="{27CDA6A3-9C34-44A4-87AB-D0ACEC4D4BD9}" type="presParOf" srcId="{1B74845B-89BC-4507-BDF1-2C00CAA2C0DE}" destId="{90340579-0600-4D08-8A83-F656B3084948}" srcOrd="0" destOrd="0" presId="urn:microsoft.com/office/officeart/2005/8/layout/vList2"/>
    <dgm:cxn modelId="{85541024-3BF7-40FA-93CF-86012C91814C}" type="presParOf" srcId="{1B74845B-89BC-4507-BDF1-2C00CAA2C0DE}" destId="{67DC65D1-4D91-48CB-AABF-F86AAB709DF0}" srcOrd="1" destOrd="0" presId="urn:microsoft.com/office/officeart/2005/8/layout/vList2"/>
    <dgm:cxn modelId="{7B25C5F4-15C4-4D30-8FEB-E6A544162E43}" type="presParOf" srcId="{1B74845B-89BC-4507-BDF1-2C00CAA2C0DE}" destId="{DBBE6966-B91E-41D0-BD05-1C094066C4CE}"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4788F8-DE8E-4E50-89B5-2F87BC286BD8}"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CFFC379E-6D4D-48BD-B771-7DBBFECA5095}">
      <dgm:prSet/>
      <dgm:spPr/>
      <dgm:t>
        <a:bodyPr/>
        <a:lstStyle/>
        <a:p>
          <a:r>
            <a:rPr lang="fi-FI"/>
            <a:t>Hae toisesta huoneesta esine/asia, </a:t>
          </a:r>
          <a:endParaRPr lang="en-US"/>
        </a:p>
      </dgm:t>
    </dgm:pt>
    <dgm:pt modelId="{FC6ECDA9-018C-4207-9F03-3614FCC2D3DC}" type="parTrans" cxnId="{E42F2929-3151-4196-BA75-2E2FC36772B7}">
      <dgm:prSet/>
      <dgm:spPr/>
      <dgm:t>
        <a:bodyPr/>
        <a:lstStyle/>
        <a:p>
          <a:endParaRPr lang="en-US"/>
        </a:p>
      </dgm:t>
    </dgm:pt>
    <dgm:pt modelId="{359D9321-4D9D-42AA-83F6-92FCA799C7EF}" type="sibTrans" cxnId="{E42F2929-3151-4196-BA75-2E2FC36772B7}">
      <dgm:prSet/>
      <dgm:spPr/>
      <dgm:t>
        <a:bodyPr/>
        <a:lstStyle/>
        <a:p>
          <a:endParaRPr lang="en-US"/>
        </a:p>
      </dgm:t>
    </dgm:pt>
    <dgm:pt modelId="{5E4A66A4-0138-4063-9AD9-54E249D8EE5E}">
      <dgm:prSet/>
      <dgm:spPr/>
      <dgm:t>
        <a:bodyPr/>
        <a:lstStyle/>
        <a:p>
          <a:r>
            <a:rPr lang="fi-FI"/>
            <a:t>joka kuvaa sinua ja </a:t>
          </a:r>
          <a:endParaRPr lang="en-US"/>
        </a:p>
      </dgm:t>
    </dgm:pt>
    <dgm:pt modelId="{48E032AE-0244-4D72-89DB-4D2F84D33262}" type="parTrans" cxnId="{033768ED-1567-4DA4-8BA5-5F76EC707CFC}">
      <dgm:prSet/>
      <dgm:spPr/>
      <dgm:t>
        <a:bodyPr/>
        <a:lstStyle/>
        <a:p>
          <a:endParaRPr lang="en-US"/>
        </a:p>
      </dgm:t>
    </dgm:pt>
    <dgm:pt modelId="{A30C79CE-7001-4FD2-8A23-3AB4F3DDC09E}" type="sibTrans" cxnId="{033768ED-1567-4DA4-8BA5-5F76EC707CFC}">
      <dgm:prSet/>
      <dgm:spPr/>
      <dgm:t>
        <a:bodyPr/>
        <a:lstStyle/>
        <a:p>
          <a:endParaRPr lang="en-US"/>
        </a:p>
      </dgm:t>
    </dgm:pt>
    <dgm:pt modelId="{26FB59ED-7B28-4831-A584-0D6206B270AB}">
      <dgm:prSet/>
      <dgm:spPr/>
      <dgm:t>
        <a:bodyPr/>
        <a:lstStyle/>
        <a:p>
          <a:r>
            <a:rPr lang="fi-FI"/>
            <a:t>jonka avulla kerrot itsestäsi toisille.</a:t>
          </a:r>
          <a:endParaRPr lang="en-US"/>
        </a:p>
      </dgm:t>
    </dgm:pt>
    <dgm:pt modelId="{BFF13DE6-D7CE-46D8-B4A6-C98C54A1198D}" type="parTrans" cxnId="{0DAED5C2-F684-4228-AE7E-4D59B207F80C}">
      <dgm:prSet/>
      <dgm:spPr/>
      <dgm:t>
        <a:bodyPr/>
        <a:lstStyle/>
        <a:p>
          <a:endParaRPr lang="en-US"/>
        </a:p>
      </dgm:t>
    </dgm:pt>
    <dgm:pt modelId="{1CF4428B-6127-4267-908C-62433785FB41}" type="sibTrans" cxnId="{0DAED5C2-F684-4228-AE7E-4D59B207F80C}">
      <dgm:prSet/>
      <dgm:spPr/>
      <dgm:t>
        <a:bodyPr/>
        <a:lstStyle/>
        <a:p>
          <a:endParaRPr lang="en-US"/>
        </a:p>
      </dgm:t>
    </dgm:pt>
    <dgm:pt modelId="{3D8077A6-DA22-46B9-8BB4-4FA0C0651B03}" type="pres">
      <dgm:prSet presAssocID="{324788F8-DE8E-4E50-89B5-2F87BC286BD8}" presName="linear" presStyleCnt="0">
        <dgm:presLayoutVars>
          <dgm:animLvl val="lvl"/>
          <dgm:resizeHandles val="exact"/>
        </dgm:presLayoutVars>
      </dgm:prSet>
      <dgm:spPr/>
    </dgm:pt>
    <dgm:pt modelId="{C2BC3581-684F-4972-94FD-1A1285281230}" type="pres">
      <dgm:prSet presAssocID="{CFFC379E-6D4D-48BD-B771-7DBBFECA5095}" presName="parentText" presStyleLbl="node1" presStyleIdx="0" presStyleCnt="3">
        <dgm:presLayoutVars>
          <dgm:chMax val="0"/>
          <dgm:bulletEnabled val="1"/>
        </dgm:presLayoutVars>
      </dgm:prSet>
      <dgm:spPr/>
    </dgm:pt>
    <dgm:pt modelId="{48399CAA-1AC3-44EA-B02E-1A78EFAB1D1B}" type="pres">
      <dgm:prSet presAssocID="{359D9321-4D9D-42AA-83F6-92FCA799C7EF}" presName="spacer" presStyleCnt="0"/>
      <dgm:spPr/>
    </dgm:pt>
    <dgm:pt modelId="{EC970211-78A5-44FA-B48B-1F750D18A0AD}" type="pres">
      <dgm:prSet presAssocID="{5E4A66A4-0138-4063-9AD9-54E249D8EE5E}" presName="parentText" presStyleLbl="node1" presStyleIdx="1" presStyleCnt="3">
        <dgm:presLayoutVars>
          <dgm:chMax val="0"/>
          <dgm:bulletEnabled val="1"/>
        </dgm:presLayoutVars>
      </dgm:prSet>
      <dgm:spPr/>
    </dgm:pt>
    <dgm:pt modelId="{0DBAEBA5-5BC2-41C1-827B-C2B839D568E2}" type="pres">
      <dgm:prSet presAssocID="{A30C79CE-7001-4FD2-8A23-3AB4F3DDC09E}" presName="spacer" presStyleCnt="0"/>
      <dgm:spPr/>
    </dgm:pt>
    <dgm:pt modelId="{D115FFF9-5E18-4ADF-BD8A-8FFA455BD687}" type="pres">
      <dgm:prSet presAssocID="{26FB59ED-7B28-4831-A584-0D6206B270AB}" presName="parentText" presStyleLbl="node1" presStyleIdx="2" presStyleCnt="3">
        <dgm:presLayoutVars>
          <dgm:chMax val="0"/>
          <dgm:bulletEnabled val="1"/>
        </dgm:presLayoutVars>
      </dgm:prSet>
      <dgm:spPr/>
    </dgm:pt>
  </dgm:ptLst>
  <dgm:cxnLst>
    <dgm:cxn modelId="{E42F2929-3151-4196-BA75-2E2FC36772B7}" srcId="{324788F8-DE8E-4E50-89B5-2F87BC286BD8}" destId="{CFFC379E-6D4D-48BD-B771-7DBBFECA5095}" srcOrd="0" destOrd="0" parTransId="{FC6ECDA9-018C-4207-9F03-3614FCC2D3DC}" sibTransId="{359D9321-4D9D-42AA-83F6-92FCA799C7EF}"/>
    <dgm:cxn modelId="{4ABD862A-5A09-4C50-8318-B210CFA0FFCD}" type="presOf" srcId="{5E4A66A4-0138-4063-9AD9-54E249D8EE5E}" destId="{EC970211-78A5-44FA-B48B-1F750D18A0AD}" srcOrd="0" destOrd="0" presId="urn:microsoft.com/office/officeart/2005/8/layout/vList2"/>
    <dgm:cxn modelId="{0DAED5C2-F684-4228-AE7E-4D59B207F80C}" srcId="{324788F8-DE8E-4E50-89B5-2F87BC286BD8}" destId="{26FB59ED-7B28-4831-A584-0D6206B270AB}" srcOrd="2" destOrd="0" parTransId="{BFF13DE6-D7CE-46D8-B4A6-C98C54A1198D}" sibTransId="{1CF4428B-6127-4267-908C-62433785FB41}"/>
    <dgm:cxn modelId="{CB1380D6-7AF1-44A8-B77F-77574558F97E}" type="presOf" srcId="{26FB59ED-7B28-4831-A584-0D6206B270AB}" destId="{D115FFF9-5E18-4ADF-BD8A-8FFA455BD687}" srcOrd="0" destOrd="0" presId="urn:microsoft.com/office/officeart/2005/8/layout/vList2"/>
    <dgm:cxn modelId="{6E6007E3-4250-4E82-BCDB-11745FA6945D}" type="presOf" srcId="{CFFC379E-6D4D-48BD-B771-7DBBFECA5095}" destId="{C2BC3581-684F-4972-94FD-1A1285281230}" srcOrd="0" destOrd="0" presId="urn:microsoft.com/office/officeart/2005/8/layout/vList2"/>
    <dgm:cxn modelId="{6929EBE7-7277-435B-8E7A-76909A6FBE6C}" type="presOf" srcId="{324788F8-DE8E-4E50-89B5-2F87BC286BD8}" destId="{3D8077A6-DA22-46B9-8BB4-4FA0C0651B03}" srcOrd="0" destOrd="0" presId="urn:microsoft.com/office/officeart/2005/8/layout/vList2"/>
    <dgm:cxn modelId="{033768ED-1567-4DA4-8BA5-5F76EC707CFC}" srcId="{324788F8-DE8E-4E50-89B5-2F87BC286BD8}" destId="{5E4A66A4-0138-4063-9AD9-54E249D8EE5E}" srcOrd="1" destOrd="0" parTransId="{48E032AE-0244-4D72-89DB-4D2F84D33262}" sibTransId="{A30C79CE-7001-4FD2-8A23-3AB4F3DDC09E}"/>
    <dgm:cxn modelId="{5784F226-2FA0-427C-A5E1-95BFA77FB889}" type="presParOf" srcId="{3D8077A6-DA22-46B9-8BB4-4FA0C0651B03}" destId="{C2BC3581-684F-4972-94FD-1A1285281230}" srcOrd="0" destOrd="0" presId="urn:microsoft.com/office/officeart/2005/8/layout/vList2"/>
    <dgm:cxn modelId="{6549C4E8-C4D3-4679-8591-61AB74EAA316}" type="presParOf" srcId="{3D8077A6-DA22-46B9-8BB4-4FA0C0651B03}" destId="{48399CAA-1AC3-44EA-B02E-1A78EFAB1D1B}" srcOrd="1" destOrd="0" presId="urn:microsoft.com/office/officeart/2005/8/layout/vList2"/>
    <dgm:cxn modelId="{B8E92FDA-F4D5-4A96-AEC7-2A83FB82EE3A}" type="presParOf" srcId="{3D8077A6-DA22-46B9-8BB4-4FA0C0651B03}" destId="{EC970211-78A5-44FA-B48B-1F750D18A0AD}" srcOrd="2" destOrd="0" presId="urn:microsoft.com/office/officeart/2005/8/layout/vList2"/>
    <dgm:cxn modelId="{D67E691B-8200-48AB-93F6-A6196D7D0654}" type="presParOf" srcId="{3D8077A6-DA22-46B9-8BB4-4FA0C0651B03}" destId="{0DBAEBA5-5BC2-41C1-827B-C2B839D568E2}" srcOrd="3" destOrd="0" presId="urn:microsoft.com/office/officeart/2005/8/layout/vList2"/>
    <dgm:cxn modelId="{F4A23CE3-DC9F-4FC7-89E4-F296B5784435}" type="presParOf" srcId="{3D8077A6-DA22-46B9-8BB4-4FA0C0651B03}" destId="{D115FFF9-5E18-4ADF-BD8A-8FFA455BD687}"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298C40D-0805-4B6C-80A9-43CCA9943404}"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6BDC7D91-C10A-4654-8DC7-44AEFEA5C5DC}">
      <dgm:prSet/>
      <dgm:spPr/>
      <dgm:t>
        <a:bodyPr/>
        <a:lstStyle/>
        <a:p>
          <a:r>
            <a:rPr lang="fi-FI"/>
            <a:t>päästä oppiaineiden taakse: miten ne ovat syntyneet ja millaisiin koulutus- ja tutkimuspoliittisiin linjauksiin ne perustuvat</a:t>
          </a:r>
          <a:endParaRPr lang="en-US"/>
        </a:p>
      </dgm:t>
    </dgm:pt>
    <dgm:pt modelId="{6657D739-E510-4863-A113-FDA2A95D95AC}" type="parTrans" cxnId="{024A1D3E-AE49-47AF-97B8-8BC477D65F9D}">
      <dgm:prSet/>
      <dgm:spPr/>
      <dgm:t>
        <a:bodyPr/>
        <a:lstStyle/>
        <a:p>
          <a:endParaRPr lang="en-US"/>
        </a:p>
      </dgm:t>
    </dgm:pt>
    <dgm:pt modelId="{CEEA4367-1A56-41A6-A828-F6065BBC22A0}" type="sibTrans" cxnId="{024A1D3E-AE49-47AF-97B8-8BC477D65F9D}">
      <dgm:prSet/>
      <dgm:spPr/>
      <dgm:t>
        <a:bodyPr/>
        <a:lstStyle/>
        <a:p>
          <a:endParaRPr lang="en-US"/>
        </a:p>
      </dgm:t>
    </dgm:pt>
    <dgm:pt modelId="{68B83DF0-7D73-4654-8B2D-F3FD8B563D25}">
      <dgm:prSet/>
      <dgm:spPr/>
      <dgm:t>
        <a:bodyPr/>
        <a:lstStyle/>
        <a:p>
          <a:r>
            <a:rPr lang="fi-FI"/>
            <a:t>irrota koulun oppiainejaosta ja tutkia oppiaineita lävistäviä ja yhdistäviä ilmiöitä</a:t>
          </a:r>
          <a:endParaRPr lang="en-US"/>
        </a:p>
      </dgm:t>
    </dgm:pt>
    <dgm:pt modelId="{A2C98544-299E-4E62-AA96-27F2DCBE8009}" type="parTrans" cxnId="{9B5DD332-E207-45D6-802F-E9A7084FA1F6}">
      <dgm:prSet/>
      <dgm:spPr/>
      <dgm:t>
        <a:bodyPr/>
        <a:lstStyle/>
        <a:p>
          <a:endParaRPr lang="en-US"/>
        </a:p>
      </dgm:t>
    </dgm:pt>
    <dgm:pt modelId="{47139DDC-051B-42A8-9FCD-D2D8A6B43722}" type="sibTrans" cxnId="{9B5DD332-E207-45D6-802F-E9A7084FA1F6}">
      <dgm:prSet/>
      <dgm:spPr/>
      <dgm:t>
        <a:bodyPr/>
        <a:lstStyle/>
        <a:p>
          <a:endParaRPr lang="en-US"/>
        </a:p>
      </dgm:t>
    </dgm:pt>
    <dgm:pt modelId="{CE05EA68-4CC1-4005-AE1B-122A1D4659BA}">
      <dgm:prSet/>
      <dgm:spPr/>
      <dgm:t>
        <a:bodyPr/>
        <a:lstStyle/>
        <a:p>
          <a:r>
            <a:rPr lang="fi-FI"/>
            <a:t>päästä kiinni omiin kokemuksiini eri oppiaineista ja niiden oppimisesta</a:t>
          </a:r>
          <a:endParaRPr lang="en-US"/>
        </a:p>
      </dgm:t>
    </dgm:pt>
    <dgm:pt modelId="{887BDA14-1659-4521-BA6A-67E87A6B37B2}" type="parTrans" cxnId="{35BF0447-BE56-4D0E-908C-FDD061868846}">
      <dgm:prSet/>
      <dgm:spPr/>
      <dgm:t>
        <a:bodyPr/>
        <a:lstStyle/>
        <a:p>
          <a:endParaRPr lang="en-US"/>
        </a:p>
      </dgm:t>
    </dgm:pt>
    <dgm:pt modelId="{3EE1DB3A-0C53-41A3-ABA3-582B06EFF397}" type="sibTrans" cxnId="{35BF0447-BE56-4D0E-908C-FDD061868846}">
      <dgm:prSet/>
      <dgm:spPr/>
      <dgm:t>
        <a:bodyPr/>
        <a:lstStyle/>
        <a:p>
          <a:endParaRPr lang="en-US"/>
        </a:p>
      </dgm:t>
    </dgm:pt>
    <dgm:pt modelId="{A6FD94C9-9616-4A2F-BE1F-DEB912842C79}">
      <dgm:prSet/>
      <dgm:spPr/>
      <dgm:t>
        <a:bodyPr/>
        <a:lstStyle/>
        <a:p>
          <a:r>
            <a:rPr lang="fi-FI"/>
            <a:t>aloittaa oman luokanopettajuuden rakentaminen opettajuuden ydinosaamisalueiden avulla.</a:t>
          </a:r>
          <a:endParaRPr lang="en-US"/>
        </a:p>
      </dgm:t>
    </dgm:pt>
    <dgm:pt modelId="{19F16BD3-C129-4834-A70B-457A6CBDD6E2}" type="parTrans" cxnId="{5A05CB47-118B-47D6-BFB6-9AE1AD80D460}">
      <dgm:prSet/>
      <dgm:spPr/>
      <dgm:t>
        <a:bodyPr/>
        <a:lstStyle/>
        <a:p>
          <a:endParaRPr lang="en-US"/>
        </a:p>
      </dgm:t>
    </dgm:pt>
    <dgm:pt modelId="{03FF0FB3-8572-4941-8697-6017FF97E679}" type="sibTrans" cxnId="{5A05CB47-118B-47D6-BFB6-9AE1AD80D460}">
      <dgm:prSet/>
      <dgm:spPr/>
      <dgm:t>
        <a:bodyPr/>
        <a:lstStyle/>
        <a:p>
          <a:endParaRPr lang="en-US"/>
        </a:p>
      </dgm:t>
    </dgm:pt>
    <dgm:pt modelId="{7332A7CF-41B0-4BE5-9C81-FC4A33BCFDA2}" type="pres">
      <dgm:prSet presAssocID="{9298C40D-0805-4B6C-80A9-43CCA9943404}" presName="linear" presStyleCnt="0">
        <dgm:presLayoutVars>
          <dgm:animLvl val="lvl"/>
          <dgm:resizeHandles val="exact"/>
        </dgm:presLayoutVars>
      </dgm:prSet>
      <dgm:spPr/>
    </dgm:pt>
    <dgm:pt modelId="{DE981217-8C65-4BBD-B58F-639FBC912867}" type="pres">
      <dgm:prSet presAssocID="{6BDC7D91-C10A-4654-8DC7-44AEFEA5C5DC}" presName="parentText" presStyleLbl="node1" presStyleIdx="0" presStyleCnt="4">
        <dgm:presLayoutVars>
          <dgm:chMax val="0"/>
          <dgm:bulletEnabled val="1"/>
        </dgm:presLayoutVars>
      </dgm:prSet>
      <dgm:spPr/>
    </dgm:pt>
    <dgm:pt modelId="{3AE024E1-C1C8-4602-A6C2-3AF7F30A2A49}" type="pres">
      <dgm:prSet presAssocID="{CEEA4367-1A56-41A6-A828-F6065BBC22A0}" presName="spacer" presStyleCnt="0"/>
      <dgm:spPr/>
    </dgm:pt>
    <dgm:pt modelId="{44F8CE9B-A239-46C8-8A71-FCF2D6B232C0}" type="pres">
      <dgm:prSet presAssocID="{68B83DF0-7D73-4654-8B2D-F3FD8B563D25}" presName="parentText" presStyleLbl="node1" presStyleIdx="1" presStyleCnt="4">
        <dgm:presLayoutVars>
          <dgm:chMax val="0"/>
          <dgm:bulletEnabled val="1"/>
        </dgm:presLayoutVars>
      </dgm:prSet>
      <dgm:spPr/>
    </dgm:pt>
    <dgm:pt modelId="{5E70F1F9-9EC2-4D0D-B3FF-DB8AC73F2285}" type="pres">
      <dgm:prSet presAssocID="{47139DDC-051B-42A8-9FCD-D2D8A6B43722}" presName="spacer" presStyleCnt="0"/>
      <dgm:spPr/>
    </dgm:pt>
    <dgm:pt modelId="{D330BBC5-D8CD-465F-A7D5-24872F6CA6E6}" type="pres">
      <dgm:prSet presAssocID="{CE05EA68-4CC1-4005-AE1B-122A1D4659BA}" presName="parentText" presStyleLbl="node1" presStyleIdx="2" presStyleCnt="4">
        <dgm:presLayoutVars>
          <dgm:chMax val="0"/>
          <dgm:bulletEnabled val="1"/>
        </dgm:presLayoutVars>
      </dgm:prSet>
      <dgm:spPr/>
    </dgm:pt>
    <dgm:pt modelId="{F02F18DD-E72E-4B16-92E6-CBD9B2FB5E5C}" type="pres">
      <dgm:prSet presAssocID="{3EE1DB3A-0C53-41A3-ABA3-582B06EFF397}" presName="spacer" presStyleCnt="0"/>
      <dgm:spPr/>
    </dgm:pt>
    <dgm:pt modelId="{DFDA9A74-62F2-4F5D-A563-B9EA4BF5A915}" type="pres">
      <dgm:prSet presAssocID="{A6FD94C9-9616-4A2F-BE1F-DEB912842C79}" presName="parentText" presStyleLbl="node1" presStyleIdx="3" presStyleCnt="4">
        <dgm:presLayoutVars>
          <dgm:chMax val="0"/>
          <dgm:bulletEnabled val="1"/>
        </dgm:presLayoutVars>
      </dgm:prSet>
      <dgm:spPr/>
    </dgm:pt>
  </dgm:ptLst>
  <dgm:cxnLst>
    <dgm:cxn modelId="{9B5DD332-E207-45D6-802F-E9A7084FA1F6}" srcId="{9298C40D-0805-4B6C-80A9-43CCA9943404}" destId="{68B83DF0-7D73-4654-8B2D-F3FD8B563D25}" srcOrd="1" destOrd="0" parTransId="{A2C98544-299E-4E62-AA96-27F2DCBE8009}" sibTransId="{47139DDC-051B-42A8-9FCD-D2D8A6B43722}"/>
    <dgm:cxn modelId="{024A1D3E-AE49-47AF-97B8-8BC477D65F9D}" srcId="{9298C40D-0805-4B6C-80A9-43CCA9943404}" destId="{6BDC7D91-C10A-4654-8DC7-44AEFEA5C5DC}" srcOrd="0" destOrd="0" parTransId="{6657D739-E510-4863-A113-FDA2A95D95AC}" sibTransId="{CEEA4367-1A56-41A6-A828-F6065BBC22A0}"/>
    <dgm:cxn modelId="{71BBAF41-D9E3-4635-B898-9C9F6B9A728E}" type="presOf" srcId="{6BDC7D91-C10A-4654-8DC7-44AEFEA5C5DC}" destId="{DE981217-8C65-4BBD-B58F-639FBC912867}" srcOrd="0" destOrd="0" presId="urn:microsoft.com/office/officeart/2005/8/layout/vList2"/>
    <dgm:cxn modelId="{75530646-5E54-42A7-9E39-FCB3E695AA8C}" type="presOf" srcId="{CE05EA68-4CC1-4005-AE1B-122A1D4659BA}" destId="{D330BBC5-D8CD-465F-A7D5-24872F6CA6E6}" srcOrd="0" destOrd="0" presId="urn:microsoft.com/office/officeart/2005/8/layout/vList2"/>
    <dgm:cxn modelId="{35BF0447-BE56-4D0E-908C-FDD061868846}" srcId="{9298C40D-0805-4B6C-80A9-43CCA9943404}" destId="{CE05EA68-4CC1-4005-AE1B-122A1D4659BA}" srcOrd="2" destOrd="0" parTransId="{887BDA14-1659-4521-BA6A-67E87A6B37B2}" sibTransId="{3EE1DB3A-0C53-41A3-ABA3-582B06EFF397}"/>
    <dgm:cxn modelId="{5A05CB47-118B-47D6-BFB6-9AE1AD80D460}" srcId="{9298C40D-0805-4B6C-80A9-43CCA9943404}" destId="{A6FD94C9-9616-4A2F-BE1F-DEB912842C79}" srcOrd="3" destOrd="0" parTransId="{19F16BD3-C129-4834-A70B-457A6CBDD6E2}" sibTransId="{03FF0FB3-8572-4941-8697-6017FF97E679}"/>
    <dgm:cxn modelId="{01685C83-DE2B-48CF-AE2D-C35C66C81ECB}" type="presOf" srcId="{68B83DF0-7D73-4654-8B2D-F3FD8B563D25}" destId="{44F8CE9B-A239-46C8-8A71-FCF2D6B232C0}" srcOrd="0" destOrd="0" presId="urn:microsoft.com/office/officeart/2005/8/layout/vList2"/>
    <dgm:cxn modelId="{8C0340A1-93EE-4B38-8C47-53376DAAECA7}" type="presOf" srcId="{9298C40D-0805-4B6C-80A9-43CCA9943404}" destId="{7332A7CF-41B0-4BE5-9C81-FC4A33BCFDA2}" srcOrd="0" destOrd="0" presId="urn:microsoft.com/office/officeart/2005/8/layout/vList2"/>
    <dgm:cxn modelId="{0585B3B6-0734-47C2-A71A-99F602D6FD81}" type="presOf" srcId="{A6FD94C9-9616-4A2F-BE1F-DEB912842C79}" destId="{DFDA9A74-62F2-4F5D-A563-B9EA4BF5A915}" srcOrd="0" destOrd="0" presId="urn:microsoft.com/office/officeart/2005/8/layout/vList2"/>
    <dgm:cxn modelId="{DBBBBF2F-21B5-4367-A9DE-011059CD690C}" type="presParOf" srcId="{7332A7CF-41B0-4BE5-9C81-FC4A33BCFDA2}" destId="{DE981217-8C65-4BBD-B58F-639FBC912867}" srcOrd="0" destOrd="0" presId="urn:microsoft.com/office/officeart/2005/8/layout/vList2"/>
    <dgm:cxn modelId="{E71F297F-C3DC-48D0-A882-ECA0E91E1E78}" type="presParOf" srcId="{7332A7CF-41B0-4BE5-9C81-FC4A33BCFDA2}" destId="{3AE024E1-C1C8-4602-A6C2-3AF7F30A2A49}" srcOrd="1" destOrd="0" presId="urn:microsoft.com/office/officeart/2005/8/layout/vList2"/>
    <dgm:cxn modelId="{4442E1E2-A7BF-44C4-A933-87C136CAC5F6}" type="presParOf" srcId="{7332A7CF-41B0-4BE5-9C81-FC4A33BCFDA2}" destId="{44F8CE9B-A239-46C8-8A71-FCF2D6B232C0}" srcOrd="2" destOrd="0" presId="urn:microsoft.com/office/officeart/2005/8/layout/vList2"/>
    <dgm:cxn modelId="{7DF5DBFC-FAD3-4A72-BF88-2399D906328B}" type="presParOf" srcId="{7332A7CF-41B0-4BE5-9C81-FC4A33BCFDA2}" destId="{5E70F1F9-9EC2-4D0D-B3FF-DB8AC73F2285}" srcOrd="3" destOrd="0" presId="urn:microsoft.com/office/officeart/2005/8/layout/vList2"/>
    <dgm:cxn modelId="{7C78880D-3080-4B06-8B3D-8DEB791FF161}" type="presParOf" srcId="{7332A7CF-41B0-4BE5-9C81-FC4A33BCFDA2}" destId="{D330BBC5-D8CD-465F-A7D5-24872F6CA6E6}" srcOrd="4" destOrd="0" presId="urn:microsoft.com/office/officeart/2005/8/layout/vList2"/>
    <dgm:cxn modelId="{0989069D-096E-4643-991A-A8725B4FD45F}" type="presParOf" srcId="{7332A7CF-41B0-4BE5-9C81-FC4A33BCFDA2}" destId="{F02F18DD-E72E-4B16-92E6-CBD9B2FB5E5C}" srcOrd="5" destOrd="0" presId="urn:microsoft.com/office/officeart/2005/8/layout/vList2"/>
    <dgm:cxn modelId="{41E59CB2-0D93-480F-B71E-7429DA682077}" type="presParOf" srcId="{7332A7CF-41B0-4BE5-9C81-FC4A33BCFDA2}" destId="{DFDA9A74-62F2-4F5D-A563-B9EA4BF5A915}"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19E09F0-3479-4AD1-A32F-3C3FC70D8C80}"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0022B658-E8C0-4746-BC1F-BED6EFC64AB0}">
      <dgm:prSet custT="1"/>
      <dgm:spPr/>
      <dgm:t>
        <a:bodyPr/>
        <a:lstStyle/>
        <a:p>
          <a:r>
            <a:rPr lang="fi-FI" sz="1800" dirty="0"/>
            <a:t>tunnistat oppiaineita kohtaan omaksumiasi asenteita ja valmiuksia</a:t>
          </a:r>
          <a:endParaRPr lang="en-US" sz="1800" dirty="0"/>
        </a:p>
      </dgm:t>
    </dgm:pt>
    <dgm:pt modelId="{DC0EF1A3-F718-4F07-9C20-3EE54FE47414}" type="parTrans" cxnId="{F9FDA866-0592-492F-8BE6-149E29086D46}">
      <dgm:prSet/>
      <dgm:spPr/>
      <dgm:t>
        <a:bodyPr/>
        <a:lstStyle/>
        <a:p>
          <a:endParaRPr lang="en-US"/>
        </a:p>
      </dgm:t>
    </dgm:pt>
    <dgm:pt modelId="{8146AEA5-91AD-40EB-98CA-637040B70EEC}" type="sibTrans" cxnId="{F9FDA866-0592-492F-8BE6-149E29086D46}">
      <dgm:prSet/>
      <dgm:spPr/>
      <dgm:t>
        <a:bodyPr/>
        <a:lstStyle/>
        <a:p>
          <a:endParaRPr lang="en-US"/>
        </a:p>
      </dgm:t>
    </dgm:pt>
    <dgm:pt modelId="{560E229E-A788-4A52-B9A0-16313187CF31}">
      <dgm:prSet custT="1"/>
      <dgm:spPr/>
      <dgm:t>
        <a:bodyPr/>
        <a:lstStyle/>
        <a:p>
          <a:r>
            <a:rPr lang="fi-FI" sz="1600" dirty="0"/>
            <a:t>tunnistat perusopetuksen opetussuunnitelman perusteiden linjauksia sekä oppiaineiden pedagogiikkaan liittyviä erilaisia valintoja, jotka voivat olla esimerkiksi ideologisia ja poliittisia</a:t>
          </a:r>
          <a:endParaRPr lang="en-US" sz="1600" dirty="0"/>
        </a:p>
      </dgm:t>
    </dgm:pt>
    <dgm:pt modelId="{AD93CFF0-ECE1-47D8-8ECC-FE4D13199933}" type="parTrans" cxnId="{ECDEB13A-A473-4667-AC6F-0019AAE4CE52}">
      <dgm:prSet/>
      <dgm:spPr/>
      <dgm:t>
        <a:bodyPr/>
        <a:lstStyle/>
        <a:p>
          <a:endParaRPr lang="en-US"/>
        </a:p>
      </dgm:t>
    </dgm:pt>
    <dgm:pt modelId="{857C4F83-65E2-493F-A297-217CC4E8A1C6}" type="sibTrans" cxnId="{ECDEB13A-A473-4667-AC6F-0019AAE4CE52}">
      <dgm:prSet/>
      <dgm:spPr/>
      <dgm:t>
        <a:bodyPr/>
        <a:lstStyle/>
        <a:p>
          <a:endParaRPr lang="en-US"/>
        </a:p>
      </dgm:t>
    </dgm:pt>
    <dgm:pt modelId="{C947C33B-ADF3-4265-9F86-CB281A8EA18B}">
      <dgm:prSet/>
      <dgm:spPr/>
      <dgm:t>
        <a:bodyPr/>
        <a:lstStyle/>
        <a:p>
          <a:r>
            <a:rPr lang="fi-FI" dirty="0"/>
            <a:t>hahmotat oppiaineiden ominaispiirteitä ja yhtäläisyyksiä geneeristen taitojen kehittämisessä ja monialaisten oppimiskokonaisuuksien suunnittelussa, toteuttamisessa ja arvioinnissa</a:t>
          </a:r>
          <a:endParaRPr lang="en-US" dirty="0"/>
        </a:p>
      </dgm:t>
    </dgm:pt>
    <dgm:pt modelId="{BB37D6F2-7660-4232-9118-A53E51CB8461}" type="parTrans" cxnId="{FBDACA3C-6E4E-4880-9FA5-2EA6A74A99A9}">
      <dgm:prSet/>
      <dgm:spPr/>
      <dgm:t>
        <a:bodyPr/>
        <a:lstStyle/>
        <a:p>
          <a:endParaRPr lang="en-US"/>
        </a:p>
      </dgm:t>
    </dgm:pt>
    <dgm:pt modelId="{F809D2C0-C724-49C9-9C41-9E4C17092745}" type="sibTrans" cxnId="{FBDACA3C-6E4E-4880-9FA5-2EA6A74A99A9}">
      <dgm:prSet/>
      <dgm:spPr/>
      <dgm:t>
        <a:bodyPr/>
        <a:lstStyle/>
        <a:p>
          <a:endParaRPr lang="en-US"/>
        </a:p>
      </dgm:t>
    </dgm:pt>
    <dgm:pt modelId="{FDD93FE8-D114-47E5-BA9A-E9432B0047E6}">
      <dgm:prSet/>
      <dgm:spPr/>
      <dgm:t>
        <a:bodyPr/>
        <a:lstStyle/>
        <a:p>
          <a:r>
            <a:rPr lang="fi-FI"/>
            <a:t>tiedostat aistihavaintojen, toiminnan ja oppimistapojen sekä oppimisen ympäristöjen merkityksen oppimisessa</a:t>
          </a:r>
          <a:endParaRPr lang="en-US"/>
        </a:p>
      </dgm:t>
    </dgm:pt>
    <dgm:pt modelId="{CEE8ED51-6416-451B-B436-452BF20C01EC}" type="parTrans" cxnId="{314933C5-7A53-4C37-95CE-7FD1B2D8911E}">
      <dgm:prSet/>
      <dgm:spPr/>
      <dgm:t>
        <a:bodyPr/>
        <a:lstStyle/>
        <a:p>
          <a:endParaRPr lang="en-US"/>
        </a:p>
      </dgm:t>
    </dgm:pt>
    <dgm:pt modelId="{F8B7859C-47CF-43F2-B6E7-ABD53FA56319}" type="sibTrans" cxnId="{314933C5-7A53-4C37-95CE-7FD1B2D8911E}">
      <dgm:prSet/>
      <dgm:spPr/>
      <dgm:t>
        <a:bodyPr/>
        <a:lstStyle/>
        <a:p>
          <a:endParaRPr lang="en-US"/>
        </a:p>
      </dgm:t>
    </dgm:pt>
    <dgm:pt modelId="{DB434345-34D3-4B0A-A0E1-D65A16C31F2B}">
      <dgm:prSet/>
      <dgm:spPr/>
      <dgm:t>
        <a:bodyPr/>
        <a:lstStyle/>
        <a:p>
          <a:r>
            <a:rPr lang="fi-FI" dirty="0"/>
            <a:t>osaat eritellä ajatteluasi sekä vahvuuksiasi ja kehittymistarpeitasi opettajuuden ydinosaamisalueiden näkökulmasta.</a:t>
          </a:r>
          <a:endParaRPr lang="en-US" dirty="0"/>
        </a:p>
      </dgm:t>
    </dgm:pt>
    <dgm:pt modelId="{DC52DBA3-80B1-4BA1-850E-85ED0205B881}" type="parTrans" cxnId="{BF823506-9340-480A-830B-F4F90909B8FA}">
      <dgm:prSet/>
      <dgm:spPr/>
      <dgm:t>
        <a:bodyPr/>
        <a:lstStyle/>
        <a:p>
          <a:endParaRPr lang="en-US"/>
        </a:p>
      </dgm:t>
    </dgm:pt>
    <dgm:pt modelId="{20044C1F-03BC-449D-AC29-02CA0EADF506}" type="sibTrans" cxnId="{BF823506-9340-480A-830B-F4F90909B8FA}">
      <dgm:prSet/>
      <dgm:spPr/>
      <dgm:t>
        <a:bodyPr/>
        <a:lstStyle/>
        <a:p>
          <a:endParaRPr lang="en-US"/>
        </a:p>
      </dgm:t>
    </dgm:pt>
    <dgm:pt modelId="{D0745027-BCBF-4CBC-BC22-154101E70BD2}" type="pres">
      <dgm:prSet presAssocID="{719E09F0-3479-4AD1-A32F-3C3FC70D8C80}" presName="linear" presStyleCnt="0">
        <dgm:presLayoutVars>
          <dgm:animLvl val="lvl"/>
          <dgm:resizeHandles val="exact"/>
        </dgm:presLayoutVars>
      </dgm:prSet>
      <dgm:spPr/>
    </dgm:pt>
    <dgm:pt modelId="{4D72CF7D-67BE-44B0-9CC8-EC96ADE70263}" type="pres">
      <dgm:prSet presAssocID="{0022B658-E8C0-4746-BC1F-BED6EFC64AB0}" presName="parentText" presStyleLbl="node1" presStyleIdx="0" presStyleCnt="5" custScaleY="114144">
        <dgm:presLayoutVars>
          <dgm:chMax val="0"/>
          <dgm:bulletEnabled val="1"/>
        </dgm:presLayoutVars>
      </dgm:prSet>
      <dgm:spPr/>
    </dgm:pt>
    <dgm:pt modelId="{C6E37DB7-45D0-4870-8E10-C4B0314A5BEB}" type="pres">
      <dgm:prSet presAssocID="{8146AEA5-91AD-40EB-98CA-637040B70EEC}" presName="spacer" presStyleCnt="0"/>
      <dgm:spPr/>
    </dgm:pt>
    <dgm:pt modelId="{7113A24E-2709-403E-AA34-B62FF5693C84}" type="pres">
      <dgm:prSet presAssocID="{560E229E-A788-4A52-B9A0-16313187CF31}" presName="parentText" presStyleLbl="node1" presStyleIdx="1" presStyleCnt="5" custScaleY="185206">
        <dgm:presLayoutVars>
          <dgm:chMax val="0"/>
          <dgm:bulletEnabled val="1"/>
        </dgm:presLayoutVars>
      </dgm:prSet>
      <dgm:spPr/>
    </dgm:pt>
    <dgm:pt modelId="{66C43EC1-6E06-40B5-9A4D-8630654002E2}" type="pres">
      <dgm:prSet presAssocID="{857C4F83-65E2-493F-A297-217CC4E8A1C6}" presName="spacer" presStyleCnt="0"/>
      <dgm:spPr/>
    </dgm:pt>
    <dgm:pt modelId="{C421FDF3-C1D5-4D44-B857-C76DC15CDB0B}" type="pres">
      <dgm:prSet presAssocID="{C947C33B-ADF3-4265-9F86-CB281A8EA18B}" presName="parentText" presStyleLbl="node1" presStyleIdx="2" presStyleCnt="5" custScaleY="173894">
        <dgm:presLayoutVars>
          <dgm:chMax val="0"/>
          <dgm:bulletEnabled val="1"/>
        </dgm:presLayoutVars>
      </dgm:prSet>
      <dgm:spPr/>
    </dgm:pt>
    <dgm:pt modelId="{9F32A6CA-1E5B-46BB-AFD2-DFA030014068}" type="pres">
      <dgm:prSet presAssocID="{F809D2C0-C724-49C9-9C41-9E4C17092745}" presName="spacer" presStyleCnt="0"/>
      <dgm:spPr/>
    </dgm:pt>
    <dgm:pt modelId="{A3166B8D-7F00-4DCF-A175-0A620C7C6B5E}" type="pres">
      <dgm:prSet presAssocID="{FDD93FE8-D114-47E5-BA9A-E9432B0047E6}" presName="parentText" presStyleLbl="node1" presStyleIdx="3" presStyleCnt="5">
        <dgm:presLayoutVars>
          <dgm:chMax val="0"/>
          <dgm:bulletEnabled val="1"/>
        </dgm:presLayoutVars>
      </dgm:prSet>
      <dgm:spPr/>
    </dgm:pt>
    <dgm:pt modelId="{B956821C-9D99-49F8-859E-7DB81FC765FA}" type="pres">
      <dgm:prSet presAssocID="{F8B7859C-47CF-43F2-B6E7-ABD53FA56319}" presName="spacer" presStyleCnt="0"/>
      <dgm:spPr/>
    </dgm:pt>
    <dgm:pt modelId="{3E22D04A-F579-4D84-BB5F-5A5D5003ABC4}" type="pres">
      <dgm:prSet presAssocID="{DB434345-34D3-4B0A-A0E1-D65A16C31F2B}" presName="parentText" presStyleLbl="node1" presStyleIdx="4" presStyleCnt="5">
        <dgm:presLayoutVars>
          <dgm:chMax val="0"/>
          <dgm:bulletEnabled val="1"/>
        </dgm:presLayoutVars>
      </dgm:prSet>
      <dgm:spPr/>
    </dgm:pt>
  </dgm:ptLst>
  <dgm:cxnLst>
    <dgm:cxn modelId="{BF823506-9340-480A-830B-F4F90909B8FA}" srcId="{719E09F0-3479-4AD1-A32F-3C3FC70D8C80}" destId="{DB434345-34D3-4B0A-A0E1-D65A16C31F2B}" srcOrd="4" destOrd="0" parTransId="{DC52DBA3-80B1-4BA1-850E-85ED0205B881}" sibTransId="{20044C1F-03BC-449D-AC29-02CA0EADF506}"/>
    <dgm:cxn modelId="{4079B925-8542-49F7-A432-7F6F3BF0B445}" type="presOf" srcId="{0022B658-E8C0-4746-BC1F-BED6EFC64AB0}" destId="{4D72CF7D-67BE-44B0-9CC8-EC96ADE70263}" srcOrd="0" destOrd="0" presId="urn:microsoft.com/office/officeart/2005/8/layout/vList2"/>
    <dgm:cxn modelId="{13223026-F802-4E44-AF5C-F276E9EE26ED}" type="presOf" srcId="{DB434345-34D3-4B0A-A0E1-D65A16C31F2B}" destId="{3E22D04A-F579-4D84-BB5F-5A5D5003ABC4}" srcOrd="0" destOrd="0" presId="urn:microsoft.com/office/officeart/2005/8/layout/vList2"/>
    <dgm:cxn modelId="{ECDEB13A-A473-4667-AC6F-0019AAE4CE52}" srcId="{719E09F0-3479-4AD1-A32F-3C3FC70D8C80}" destId="{560E229E-A788-4A52-B9A0-16313187CF31}" srcOrd="1" destOrd="0" parTransId="{AD93CFF0-ECE1-47D8-8ECC-FE4D13199933}" sibTransId="{857C4F83-65E2-493F-A297-217CC4E8A1C6}"/>
    <dgm:cxn modelId="{FBDACA3C-6E4E-4880-9FA5-2EA6A74A99A9}" srcId="{719E09F0-3479-4AD1-A32F-3C3FC70D8C80}" destId="{C947C33B-ADF3-4265-9F86-CB281A8EA18B}" srcOrd="2" destOrd="0" parTransId="{BB37D6F2-7660-4232-9118-A53E51CB8461}" sibTransId="{F809D2C0-C724-49C9-9C41-9E4C17092745}"/>
    <dgm:cxn modelId="{F9FDA866-0592-492F-8BE6-149E29086D46}" srcId="{719E09F0-3479-4AD1-A32F-3C3FC70D8C80}" destId="{0022B658-E8C0-4746-BC1F-BED6EFC64AB0}" srcOrd="0" destOrd="0" parTransId="{DC0EF1A3-F718-4F07-9C20-3EE54FE47414}" sibTransId="{8146AEA5-91AD-40EB-98CA-637040B70EEC}"/>
    <dgm:cxn modelId="{608E287B-C773-4871-B812-51347B569B3C}" type="presOf" srcId="{560E229E-A788-4A52-B9A0-16313187CF31}" destId="{7113A24E-2709-403E-AA34-B62FF5693C84}" srcOrd="0" destOrd="0" presId="urn:microsoft.com/office/officeart/2005/8/layout/vList2"/>
    <dgm:cxn modelId="{6B6D557B-4291-4B20-8A76-D2C9CAB468A7}" type="presOf" srcId="{FDD93FE8-D114-47E5-BA9A-E9432B0047E6}" destId="{A3166B8D-7F00-4DCF-A175-0A620C7C6B5E}" srcOrd="0" destOrd="0" presId="urn:microsoft.com/office/officeart/2005/8/layout/vList2"/>
    <dgm:cxn modelId="{314933C5-7A53-4C37-95CE-7FD1B2D8911E}" srcId="{719E09F0-3479-4AD1-A32F-3C3FC70D8C80}" destId="{FDD93FE8-D114-47E5-BA9A-E9432B0047E6}" srcOrd="3" destOrd="0" parTransId="{CEE8ED51-6416-451B-B436-452BF20C01EC}" sibTransId="{F8B7859C-47CF-43F2-B6E7-ABD53FA56319}"/>
    <dgm:cxn modelId="{6C7BD0E9-981B-4E22-8A42-CE3549241A24}" type="presOf" srcId="{719E09F0-3479-4AD1-A32F-3C3FC70D8C80}" destId="{D0745027-BCBF-4CBC-BC22-154101E70BD2}" srcOrd="0" destOrd="0" presId="urn:microsoft.com/office/officeart/2005/8/layout/vList2"/>
    <dgm:cxn modelId="{765140F8-B48C-47DB-A02B-184DC5CD2B63}" type="presOf" srcId="{C947C33B-ADF3-4265-9F86-CB281A8EA18B}" destId="{C421FDF3-C1D5-4D44-B857-C76DC15CDB0B}" srcOrd="0" destOrd="0" presId="urn:microsoft.com/office/officeart/2005/8/layout/vList2"/>
    <dgm:cxn modelId="{59CFC8E6-7B40-4CC2-9EAD-14BB503FAB9E}" type="presParOf" srcId="{D0745027-BCBF-4CBC-BC22-154101E70BD2}" destId="{4D72CF7D-67BE-44B0-9CC8-EC96ADE70263}" srcOrd="0" destOrd="0" presId="urn:microsoft.com/office/officeart/2005/8/layout/vList2"/>
    <dgm:cxn modelId="{D36A56E2-187A-48B3-A17F-C285263DDD4D}" type="presParOf" srcId="{D0745027-BCBF-4CBC-BC22-154101E70BD2}" destId="{C6E37DB7-45D0-4870-8E10-C4B0314A5BEB}" srcOrd="1" destOrd="0" presId="urn:microsoft.com/office/officeart/2005/8/layout/vList2"/>
    <dgm:cxn modelId="{564786DD-270B-4A71-B1C5-E9F3111FD8D2}" type="presParOf" srcId="{D0745027-BCBF-4CBC-BC22-154101E70BD2}" destId="{7113A24E-2709-403E-AA34-B62FF5693C84}" srcOrd="2" destOrd="0" presId="urn:microsoft.com/office/officeart/2005/8/layout/vList2"/>
    <dgm:cxn modelId="{904BB793-D72F-4FDA-94FE-7F36DC1502C0}" type="presParOf" srcId="{D0745027-BCBF-4CBC-BC22-154101E70BD2}" destId="{66C43EC1-6E06-40B5-9A4D-8630654002E2}" srcOrd="3" destOrd="0" presId="urn:microsoft.com/office/officeart/2005/8/layout/vList2"/>
    <dgm:cxn modelId="{ACB8F13D-E95D-4BFD-9B05-FA94E94D281F}" type="presParOf" srcId="{D0745027-BCBF-4CBC-BC22-154101E70BD2}" destId="{C421FDF3-C1D5-4D44-B857-C76DC15CDB0B}" srcOrd="4" destOrd="0" presId="urn:microsoft.com/office/officeart/2005/8/layout/vList2"/>
    <dgm:cxn modelId="{F0303E22-DB3F-4561-9FFE-D591FE58D7DA}" type="presParOf" srcId="{D0745027-BCBF-4CBC-BC22-154101E70BD2}" destId="{9F32A6CA-1E5B-46BB-AFD2-DFA030014068}" srcOrd="5" destOrd="0" presId="urn:microsoft.com/office/officeart/2005/8/layout/vList2"/>
    <dgm:cxn modelId="{95B37BEC-05E6-46BC-BB4D-48A4DF45A799}" type="presParOf" srcId="{D0745027-BCBF-4CBC-BC22-154101E70BD2}" destId="{A3166B8D-7F00-4DCF-A175-0A620C7C6B5E}" srcOrd="6" destOrd="0" presId="urn:microsoft.com/office/officeart/2005/8/layout/vList2"/>
    <dgm:cxn modelId="{154A8B3B-A947-4D01-A233-2D7C2C3F9FC6}" type="presParOf" srcId="{D0745027-BCBF-4CBC-BC22-154101E70BD2}" destId="{B956821C-9D99-49F8-859E-7DB81FC765FA}" srcOrd="7" destOrd="0" presId="urn:microsoft.com/office/officeart/2005/8/layout/vList2"/>
    <dgm:cxn modelId="{66C92A36-686F-4192-BF2A-A64C513B57E6}" type="presParOf" srcId="{D0745027-BCBF-4CBC-BC22-154101E70BD2}" destId="{3E22D04A-F579-4D84-BB5F-5A5D5003ABC4}"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287A5E6-1D89-4CEA-8F61-FE314B5909DF}"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F0B9F24E-DAD7-4E93-BDFE-36FF9D98584E}">
      <dgm:prSet/>
      <dgm:spPr/>
      <dgm:t>
        <a:bodyPr/>
        <a:lstStyle/>
        <a:p>
          <a:r>
            <a:rPr lang="fi-FI" dirty="0"/>
            <a:t>Demoryhmän tapaamiset  </a:t>
          </a:r>
          <a:endParaRPr lang="en-US" dirty="0"/>
        </a:p>
      </dgm:t>
    </dgm:pt>
    <dgm:pt modelId="{699F2979-857C-450A-974E-8479A152652B}" type="parTrans" cxnId="{64FBD5D8-AF53-4B91-BFA4-D8F9DC43D72D}">
      <dgm:prSet/>
      <dgm:spPr/>
      <dgm:t>
        <a:bodyPr/>
        <a:lstStyle/>
        <a:p>
          <a:endParaRPr lang="en-US"/>
        </a:p>
      </dgm:t>
    </dgm:pt>
    <dgm:pt modelId="{52553A94-E99D-4D7C-9C03-468DE591D276}" type="sibTrans" cxnId="{64FBD5D8-AF53-4B91-BFA4-D8F9DC43D72D}">
      <dgm:prSet/>
      <dgm:spPr/>
      <dgm:t>
        <a:bodyPr/>
        <a:lstStyle/>
        <a:p>
          <a:endParaRPr lang="en-US"/>
        </a:p>
      </dgm:t>
    </dgm:pt>
    <dgm:pt modelId="{ED47DC82-B8E3-4119-9A91-6C18F8EA6539}">
      <dgm:prSet/>
      <dgm:spPr/>
      <dgm:t>
        <a:bodyPr/>
        <a:lstStyle/>
        <a:p>
          <a:r>
            <a:rPr lang="fi-FI" dirty="0"/>
            <a:t>PRO: torstaisin klo 10.15-11.45 </a:t>
          </a:r>
          <a:r>
            <a:rPr lang="fi-FI" dirty="0">
              <a:hlinkClick xmlns:r="http://schemas.openxmlformats.org/officeDocument/2006/relationships" r:id="rId1"/>
            </a:rPr>
            <a:t>https://jyufi.zoom.us/j/62825582936</a:t>
          </a:r>
          <a:endParaRPr lang="en-US" dirty="0"/>
        </a:p>
      </dgm:t>
    </dgm:pt>
    <dgm:pt modelId="{3C0CD922-23C7-4DE6-A33E-1133CB391A09}" type="parTrans" cxnId="{305E719F-A41D-4E68-ABF4-013B91F83E30}">
      <dgm:prSet/>
      <dgm:spPr/>
      <dgm:t>
        <a:bodyPr/>
        <a:lstStyle/>
        <a:p>
          <a:endParaRPr lang="en-US"/>
        </a:p>
      </dgm:t>
    </dgm:pt>
    <dgm:pt modelId="{8E021430-AA75-4234-B551-7B9540D0C01C}" type="sibTrans" cxnId="{305E719F-A41D-4E68-ABF4-013B91F83E30}">
      <dgm:prSet/>
      <dgm:spPr/>
      <dgm:t>
        <a:bodyPr/>
        <a:lstStyle/>
        <a:p>
          <a:endParaRPr lang="en-US"/>
        </a:p>
      </dgm:t>
    </dgm:pt>
    <dgm:pt modelId="{D1526888-5B6B-4C72-97D5-6C7A7DC66B56}">
      <dgm:prSet/>
      <dgm:spPr/>
      <dgm:t>
        <a:bodyPr/>
        <a:lstStyle/>
        <a:p>
          <a:r>
            <a:rPr lang="fi-FI"/>
            <a:t>9.9. </a:t>
          </a:r>
          <a:endParaRPr lang="en-US"/>
        </a:p>
      </dgm:t>
    </dgm:pt>
    <dgm:pt modelId="{F29EED49-3760-4DD0-A8BA-175EE6223D89}" type="parTrans" cxnId="{65976370-1700-45A1-983F-569A8CC71DA5}">
      <dgm:prSet/>
      <dgm:spPr/>
      <dgm:t>
        <a:bodyPr/>
        <a:lstStyle/>
        <a:p>
          <a:endParaRPr lang="en-US"/>
        </a:p>
      </dgm:t>
    </dgm:pt>
    <dgm:pt modelId="{2C144FD7-721D-4A1B-B7FD-767493087D50}" type="sibTrans" cxnId="{65976370-1700-45A1-983F-569A8CC71DA5}">
      <dgm:prSet/>
      <dgm:spPr/>
      <dgm:t>
        <a:bodyPr/>
        <a:lstStyle/>
        <a:p>
          <a:endParaRPr lang="en-US"/>
        </a:p>
      </dgm:t>
    </dgm:pt>
    <dgm:pt modelId="{C436D698-BECA-46B6-998B-231B1ADB2CFB}">
      <dgm:prSet/>
      <dgm:spPr/>
      <dgm:t>
        <a:bodyPr/>
        <a:lstStyle/>
        <a:p>
          <a:r>
            <a:rPr lang="fi-FI"/>
            <a:t>16.9.  </a:t>
          </a:r>
          <a:endParaRPr lang="en-US"/>
        </a:p>
      </dgm:t>
    </dgm:pt>
    <dgm:pt modelId="{2161BC33-AEDA-4CCB-8A0A-D876DC6567A0}" type="parTrans" cxnId="{C97A8E43-BC5B-4EFE-B3D9-0B4BA7E2CE9D}">
      <dgm:prSet/>
      <dgm:spPr/>
      <dgm:t>
        <a:bodyPr/>
        <a:lstStyle/>
        <a:p>
          <a:endParaRPr lang="en-US"/>
        </a:p>
      </dgm:t>
    </dgm:pt>
    <dgm:pt modelId="{4FC0CCB4-A691-4D0A-BFE8-6106115632B4}" type="sibTrans" cxnId="{C97A8E43-BC5B-4EFE-B3D9-0B4BA7E2CE9D}">
      <dgm:prSet/>
      <dgm:spPr/>
      <dgm:t>
        <a:bodyPr/>
        <a:lstStyle/>
        <a:p>
          <a:endParaRPr lang="en-US"/>
        </a:p>
      </dgm:t>
    </dgm:pt>
    <dgm:pt modelId="{22B6C80E-CC39-4983-91A3-00DFA14FC511}">
      <dgm:prSet/>
      <dgm:spPr/>
      <dgm:t>
        <a:bodyPr/>
        <a:lstStyle/>
        <a:p>
          <a:r>
            <a:rPr lang="fi-FI"/>
            <a:t>23.9. </a:t>
          </a:r>
          <a:endParaRPr lang="en-US"/>
        </a:p>
      </dgm:t>
    </dgm:pt>
    <dgm:pt modelId="{560A279F-7385-404A-8D02-0408381C7820}" type="parTrans" cxnId="{8B0AF63D-10E6-4E52-91C1-F1E271A4D8F8}">
      <dgm:prSet/>
      <dgm:spPr/>
      <dgm:t>
        <a:bodyPr/>
        <a:lstStyle/>
        <a:p>
          <a:endParaRPr lang="en-US"/>
        </a:p>
      </dgm:t>
    </dgm:pt>
    <dgm:pt modelId="{9646F2E6-FBC6-4416-B816-295CD5289F99}" type="sibTrans" cxnId="{8B0AF63D-10E6-4E52-91C1-F1E271A4D8F8}">
      <dgm:prSet/>
      <dgm:spPr/>
      <dgm:t>
        <a:bodyPr/>
        <a:lstStyle/>
        <a:p>
          <a:endParaRPr lang="en-US"/>
        </a:p>
      </dgm:t>
    </dgm:pt>
    <dgm:pt modelId="{10DE53CE-FC35-48DF-B811-28B49B371B22}">
      <dgm:prSet/>
      <dgm:spPr/>
      <dgm:t>
        <a:bodyPr/>
        <a:lstStyle/>
        <a:p>
          <a:r>
            <a:rPr lang="fi-FI"/>
            <a:t>30.9.</a:t>
          </a:r>
          <a:endParaRPr lang="en-US"/>
        </a:p>
      </dgm:t>
    </dgm:pt>
    <dgm:pt modelId="{13C1A802-03A4-465E-BBD2-2B57F650276E}" type="parTrans" cxnId="{B86431DB-2F1C-4429-AD02-78ED99632EB3}">
      <dgm:prSet/>
      <dgm:spPr/>
      <dgm:t>
        <a:bodyPr/>
        <a:lstStyle/>
        <a:p>
          <a:endParaRPr lang="en-US"/>
        </a:p>
      </dgm:t>
    </dgm:pt>
    <dgm:pt modelId="{2AAD65C6-2206-4AED-A296-9637F8CE2B63}" type="sibTrans" cxnId="{B86431DB-2F1C-4429-AD02-78ED99632EB3}">
      <dgm:prSet/>
      <dgm:spPr/>
      <dgm:t>
        <a:bodyPr/>
        <a:lstStyle/>
        <a:p>
          <a:endParaRPr lang="en-US"/>
        </a:p>
      </dgm:t>
    </dgm:pt>
    <dgm:pt modelId="{79FCAD15-7A7D-4E5C-89D7-F8B9F647C89C}">
      <dgm:prSet/>
      <dgm:spPr/>
      <dgm:t>
        <a:bodyPr/>
        <a:lstStyle/>
        <a:p>
          <a:r>
            <a:rPr lang="fi-FI"/>
            <a:t>7.10.</a:t>
          </a:r>
          <a:endParaRPr lang="en-US"/>
        </a:p>
      </dgm:t>
    </dgm:pt>
    <dgm:pt modelId="{99DCFC9D-7881-4812-8EAC-8A9FA000FE0A}" type="parTrans" cxnId="{BC900068-F3FC-411D-B55B-EB381B7F08AE}">
      <dgm:prSet/>
      <dgm:spPr/>
      <dgm:t>
        <a:bodyPr/>
        <a:lstStyle/>
        <a:p>
          <a:endParaRPr lang="en-US"/>
        </a:p>
      </dgm:t>
    </dgm:pt>
    <dgm:pt modelId="{890A2B9B-9C77-4EC1-AA96-43B52F00213A}" type="sibTrans" cxnId="{BC900068-F3FC-411D-B55B-EB381B7F08AE}">
      <dgm:prSet/>
      <dgm:spPr/>
      <dgm:t>
        <a:bodyPr/>
        <a:lstStyle/>
        <a:p>
          <a:endParaRPr lang="en-US"/>
        </a:p>
      </dgm:t>
    </dgm:pt>
    <dgm:pt modelId="{DC96CB7B-1376-4B51-8769-74DC733D0F78}">
      <dgm:prSet/>
      <dgm:spPr/>
      <dgm:t>
        <a:bodyPr/>
        <a:lstStyle/>
        <a:p>
          <a:r>
            <a:rPr lang="fi-FI"/>
            <a:t>14.10.</a:t>
          </a:r>
          <a:endParaRPr lang="en-US"/>
        </a:p>
      </dgm:t>
    </dgm:pt>
    <dgm:pt modelId="{50EDD7CE-BC4A-4DFA-95A4-64FAB2974069}" type="parTrans" cxnId="{27324B33-8836-4900-9661-0C30D1E2ED2D}">
      <dgm:prSet/>
      <dgm:spPr/>
      <dgm:t>
        <a:bodyPr/>
        <a:lstStyle/>
        <a:p>
          <a:endParaRPr lang="en-US"/>
        </a:p>
      </dgm:t>
    </dgm:pt>
    <dgm:pt modelId="{BB1C87A3-C41E-41CE-A8E6-46B704D0A1CD}" type="sibTrans" cxnId="{27324B33-8836-4900-9661-0C30D1E2ED2D}">
      <dgm:prSet/>
      <dgm:spPr/>
      <dgm:t>
        <a:bodyPr/>
        <a:lstStyle/>
        <a:p>
          <a:endParaRPr lang="en-US"/>
        </a:p>
      </dgm:t>
    </dgm:pt>
    <dgm:pt modelId="{83DFB8D5-9DC7-45E1-A55A-C3A225D93011}">
      <dgm:prSet/>
      <dgm:spPr/>
      <dgm:t>
        <a:bodyPr/>
        <a:lstStyle/>
        <a:p>
          <a:r>
            <a:rPr lang="fi-FI"/>
            <a:t>28.10. </a:t>
          </a:r>
          <a:endParaRPr lang="en-US"/>
        </a:p>
      </dgm:t>
    </dgm:pt>
    <dgm:pt modelId="{E7593999-1C2F-4398-ABAC-F7B854524879}" type="parTrans" cxnId="{97833AFB-137E-41B2-BCF7-BD1204A8D670}">
      <dgm:prSet/>
      <dgm:spPr/>
      <dgm:t>
        <a:bodyPr/>
        <a:lstStyle/>
        <a:p>
          <a:endParaRPr lang="en-US"/>
        </a:p>
      </dgm:t>
    </dgm:pt>
    <dgm:pt modelId="{7A3B52EC-15CD-4057-BFD4-401961207DBE}" type="sibTrans" cxnId="{97833AFB-137E-41B2-BCF7-BD1204A8D670}">
      <dgm:prSet/>
      <dgm:spPr/>
      <dgm:t>
        <a:bodyPr/>
        <a:lstStyle/>
        <a:p>
          <a:endParaRPr lang="en-US"/>
        </a:p>
      </dgm:t>
    </dgm:pt>
    <dgm:pt modelId="{77020D0D-AB93-416C-B754-58BEC5DE672C}">
      <dgm:prSet/>
      <dgm:spPr/>
      <dgm:t>
        <a:bodyPr/>
        <a:lstStyle/>
        <a:p>
          <a:r>
            <a:rPr lang="fi-FI" dirty="0"/>
            <a:t>4.11. PROPE-esittelyä pienryhmissä jakson lopussa</a:t>
          </a:r>
          <a:endParaRPr lang="en-US" dirty="0"/>
        </a:p>
      </dgm:t>
    </dgm:pt>
    <dgm:pt modelId="{0D61D776-8AD5-4541-8B6D-EAC55A5EAEA8}" type="parTrans" cxnId="{2DA85BD8-534B-4BDA-9C5D-642BB9B149DA}">
      <dgm:prSet/>
      <dgm:spPr/>
      <dgm:t>
        <a:bodyPr/>
        <a:lstStyle/>
        <a:p>
          <a:endParaRPr lang="en-US"/>
        </a:p>
      </dgm:t>
    </dgm:pt>
    <dgm:pt modelId="{70E83474-8A15-461D-85C0-CF270387ED0D}" type="sibTrans" cxnId="{2DA85BD8-534B-4BDA-9C5D-642BB9B149DA}">
      <dgm:prSet/>
      <dgm:spPr/>
      <dgm:t>
        <a:bodyPr/>
        <a:lstStyle/>
        <a:p>
          <a:endParaRPr lang="en-US"/>
        </a:p>
      </dgm:t>
    </dgm:pt>
    <dgm:pt modelId="{03F03F8A-47CB-4235-B739-1C33A4F018DC}" type="pres">
      <dgm:prSet presAssocID="{C287A5E6-1D89-4CEA-8F61-FE314B5909DF}" presName="linear" presStyleCnt="0">
        <dgm:presLayoutVars>
          <dgm:animLvl val="lvl"/>
          <dgm:resizeHandles val="exact"/>
        </dgm:presLayoutVars>
      </dgm:prSet>
      <dgm:spPr/>
    </dgm:pt>
    <dgm:pt modelId="{25EDD5E8-73D4-415A-977D-042CC277B39E}" type="pres">
      <dgm:prSet presAssocID="{F0B9F24E-DAD7-4E93-BDFE-36FF9D98584E}" presName="parentText" presStyleLbl="node1" presStyleIdx="0" presStyleCnt="10">
        <dgm:presLayoutVars>
          <dgm:chMax val="0"/>
          <dgm:bulletEnabled val="1"/>
        </dgm:presLayoutVars>
      </dgm:prSet>
      <dgm:spPr/>
    </dgm:pt>
    <dgm:pt modelId="{9D324224-8717-4F7B-AF26-08F4CAF99BFB}" type="pres">
      <dgm:prSet presAssocID="{52553A94-E99D-4D7C-9C03-468DE591D276}" presName="spacer" presStyleCnt="0"/>
      <dgm:spPr/>
    </dgm:pt>
    <dgm:pt modelId="{37CDCACB-9BEF-4DDA-8011-061253540E36}" type="pres">
      <dgm:prSet presAssocID="{ED47DC82-B8E3-4119-9A91-6C18F8EA6539}" presName="parentText" presStyleLbl="node1" presStyleIdx="1" presStyleCnt="10">
        <dgm:presLayoutVars>
          <dgm:chMax val="0"/>
          <dgm:bulletEnabled val="1"/>
        </dgm:presLayoutVars>
      </dgm:prSet>
      <dgm:spPr/>
    </dgm:pt>
    <dgm:pt modelId="{11333E66-5D81-4E69-9273-D687CA29258F}" type="pres">
      <dgm:prSet presAssocID="{8E021430-AA75-4234-B551-7B9540D0C01C}" presName="spacer" presStyleCnt="0"/>
      <dgm:spPr/>
    </dgm:pt>
    <dgm:pt modelId="{9F2CD3CC-23D5-43A4-BD70-3C27CBFBCB79}" type="pres">
      <dgm:prSet presAssocID="{D1526888-5B6B-4C72-97D5-6C7A7DC66B56}" presName="parentText" presStyleLbl="node1" presStyleIdx="2" presStyleCnt="10">
        <dgm:presLayoutVars>
          <dgm:chMax val="0"/>
          <dgm:bulletEnabled val="1"/>
        </dgm:presLayoutVars>
      </dgm:prSet>
      <dgm:spPr/>
    </dgm:pt>
    <dgm:pt modelId="{3AF537C3-47CE-44AD-B794-F2158A177DC4}" type="pres">
      <dgm:prSet presAssocID="{2C144FD7-721D-4A1B-B7FD-767493087D50}" presName="spacer" presStyleCnt="0"/>
      <dgm:spPr/>
    </dgm:pt>
    <dgm:pt modelId="{13BB320F-4F39-4195-AF56-FDC252469B33}" type="pres">
      <dgm:prSet presAssocID="{C436D698-BECA-46B6-998B-231B1ADB2CFB}" presName="parentText" presStyleLbl="node1" presStyleIdx="3" presStyleCnt="10">
        <dgm:presLayoutVars>
          <dgm:chMax val="0"/>
          <dgm:bulletEnabled val="1"/>
        </dgm:presLayoutVars>
      </dgm:prSet>
      <dgm:spPr/>
    </dgm:pt>
    <dgm:pt modelId="{E646159D-1A18-424A-BF73-B0F62A3A70A0}" type="pres">
      <dgm:prSet presAssocID="{4FC0CCB4-A691-4D0A-BFE8-6106115632B4}" presName="spacer" presStyleCnt="0"/>
      <dgm:spPr/>
    </dgm:pt>
    <dgm:pt modelId="{55220AD8-6AA3-400C-A609-F089CEBBD897}" type="pres">
      <dgm:prSet presAssocID="{22B6C80E-CC39-4983-91A3-00DFA14FC511}" presName="parentText" presStyleLbl="node1" presStyleIdx="4" presStyleCnt="10" custScaleY="168723">
        <dgm:presLayoutVars>
          <dgm:chMax val="0"/>
          <dgm:bulletEnabled val="1"/>
        </dgm:presLayoutVars>
      </dgm:prSet>
      <dgm:spPr/>
    </dgm:pt>
    <dgm:pt modelId="{73FF6DDD-FB61-4439-929A-423083952D3C}" type="pres">
      <dgm:prSet presAssocID="{9646F2E6-FBC6-4416-B816-295CD5289F99}" presName="spacer" presStyleCnt="0"/>
      <dgm:spPr/>
    </dgm:pt>
    <dgm:pt modelId="{FD867BD3-747C-42AE-84DD-1B443B807846}" type="pres">
      <dgm:prSet presAssocID="{10DE53CE-FC35-48DF-B811-28B49B371B22}" presName="parentText" presStyleLbl="node1" presStyleIdx="5" presStyleCnt="10" custScaleY="179194">
        <dgm:presLayoutVars>
          <dgm:chMax val="0"/>
          <dgm:bulletEnabled val="1"/>
        </dgm:presLayoutVars>
      </dgm:prSet>
      <dgm:spPr/>
    </dgm:pt>
    <dgm:pt modelId="{519EDEE3-CA6B-4D6B-926E-9AA31A6FEC7A}" type="pres">
      <dgm:prSet presAssocID="{2AAD65C6-2206-4AED-A296-9637F8CE2B63}" presName="spacer" presStyleCnt="0"/>
      <dgm:spPr/>
    </dgm:pt>
    <dgm:pt modelId="{1C215130-342A-4FBA-9EAD-C9888B71E789}" type="pres">
      <dgm:prSet presAssocID="{79FCAD15-7A7D-4E5C-89D7-F8B9F647C89C}" presName="parentText" presStyleLbl="node1" presStyleIdx="6" presStyleCnt="10" custScaleY="157407">
        <dgm:presLayoutVars>
          <dgm:chMax val="0"/>
          <dgm:bulletEnabled val="1"/>
        </dgm:presLayoutVars>
      </dgm:prSet>
      <dgm:spPr/>
    </dgm:pt>
    <dgm:pt modelId="{7E9967FE-86BB-44CA-9216-4C6F0591E5E2}" type="pres">
      <dgm:prSet presAssocID="{890A2B9B-9C77-4EC1-AA96-43B52F00213A}" presName="spacer" presStyleCnt="0"/>
      <dgm:spPr/>
    </dgm:pt>
    <dgm:pt modelId="{8B1F9659-8098-4B4F-8CF4-37EF0BD4C4F5}" type="pres">
      <dgm:prSet presAssocID="{DC96CB7B-1376-4B51-8769-74DC733D0F78}" presName="parentText" presStyleLbl="node1" presStyleIdx="7" presStyleCnt="10" custScaleY="157701">
        <dgm:presLayoutVars>
          <dgm:chMax val="0"/>
          <dgm:bulletEnabled val="1"/>
        </dgm:presLayoutVars>
      </dgm:prSet>
      <dgm:spPr/>
    </dgm:pt>
    <dgm:pt modelId="{1C593F69-BAA5-47D2-8196-204EC2D66436}" type="pres">
      <dgm:prSet presAssocID="{BB1C87A3-C41E-41CE-A8E6-46B704D0A1CD}" presName="spacer" presStyleCnt="0"/>
      <dgm:spPr/>
    </dgm:pt>
    <dgm:pt modelId="{974AF1A1-1B0F-45DB-9154-6F0D1D140AE3}" type="pres">
      <dgm:prSet presAssocID="{83DFB8D5-9DC7-45E1-A55A-C3A225D93011}" presName="parentText" presStyleLbl="node1" presStyleIdx="8" presStyleCnt="10" custScaleY="172149">
        <dgm:presLayoutVars>
          <dgm:chMax val="0"/>
          <dgm:bulletEnabled val="1"/>
        </dgm:presLayoutVars>
      </dgm:prSet>
      <dgm:spPr/>
    </dgm:pt>
    <dgm:pt modelId="{0395514A-91AC-461D-868A-37E8E9169D54}" type="pres">
      <dgm:prSet presAssocID="{7A3B52EC-15CD-4057-BFD4-401961207DBE}" presName="spacer" presStyleCnt="0"/>
      <dgm:spPr/>
    </dgm:pt>
    <dgm:pt modelId="{31858965-4081-4E55-82D6-0813B0C8F973}" type="pres">
      <dgm:prSet presAssocID="{77020D0D-AB93-416C-B754-58BEC5DE672C}" presName="parentText" presStyleLbl="node1" presStyleIdx="9" presStyleCnt="10" custScaleY="155654">
        <dgm:presLayoutVars>
          <dgm:chMax val="0"/>
          <dgm:bulletEnabled val="1"/>
        </dgm:presLayoutVars>
      </dgm:prSet>
      <dgm:spPr/>
    </dgm:pt>
  </dgm:ptLst>
  <dgm:cxnLst>
    <dgm:cxn modelId="{27324B33-8836-4900-9661-0C30D1E2ED2D}" srcId="{C287A5E6-1D89-4CEA-8F61-FE314B5909DF}" destId="{DC96CB7B-1376-4B51-8769-74DC733D0F78}" srcOrd="7" destOrd="0" parTransId="{50EDD7CE-BC4A-4DFA-95A4-64FAB2974069}" sibTransId="{BB1C87A3-C41E-41CE-A8E6-46B704D0A1CD}"/>
    <dgm:cxn modelId="{8B0AF63D-10E6-4E52-91C1-F1E271A4D8F8}" srcId="{C287A5E6-1D89-4CEA-8F61-FE314B5909DF}" destId="{22B6C80E-CC39-4983-91A3-00DFA14FC511}" srcOrd="4" destOrd="0" parTransId="{560A279F-7385-404A-8D02-0408381C7820}" sibTransId="{9646F2E6-FBC6-4416-B816-295CD5289F99}"/>
    <dgm:cxn modelId="{45CB485D-E003-492F-B0D9-0F002FC5A4A2}" type="presOf" srcId="{22B6C80E-CC39-4983-91A3-00DFA14FC511}" destId="{55220AD8-6AA3-400C-A609-F089CEBBD897}" srcOrd="0" destOrd="0" presId="urn:microsoft.com/office/officeart/2005/8/layout/vList2"/>
    <dgm:cxn modelId="{C97A8E43-BC5B-4EFE-B3D9-0B4BA7E2CE9D}" srcId="{C287A5E6-1D89-4CEA-8F61-FE314B5909DF}" destId="{C436D698-BECA-46B6-998B-231B1ADB2CFB}" srcOrd="3" destOrd="0" parTransId="{2161BC33-AEDA-4CCB-8A0A-D876DC6567A0}" sibTransId="{4FC0CCB4-A691-4D0A-BFE8-6106115632B4}"/>
    <dgm:cxn modelId="{15828146-77F5-4DDA-AAA4-1AC49015B3D8}" type="presOf" srcId="{83DFB8D5-9DC7-45E1-A55A-C3A225D93011}" destId="{974AF1A1-1B0F-45DB-9154-6F0D1D140AE3}" srcOrd="0" destOrd="0" presId="urn:microsoft.com/office/officeart/2005/8/layout/vList2"/>
    <dgm:cxn modelId="{BC900068-F3FC-411D-B55B-EB381B7F08AE}" srcId="{C287A5E6-1D89-4CEA-8F61-FE314B5909DF}" destId="{79FCAD15-7A7D-4E5C-89D7-F8B9F647C89C}" srcOrd="6" destOrd="0" parTransId="{99DCFC9D-7881-4812-8EAC-8A9FA000FE0A}" sibTransId="{890A2B9B-9C77-4EC1-AA96-43B52F00213A}"/>
    <dgm:cxn modelId="{65976370-1700-45A1-983F-569A8CC71DA5}" srcId="{C287A5E6-1D89-4CEA-8F61-FE314B5909DF}" destId="{D1526888-5B6B-4C72-97D5-6C7A7DC66B56}" srcOrd="2" destOrd="0" parTransId="{F29EED49-3760-4DD0-A8BA-175EE6223D89}" sibTransId="{2C144FD7-721D-4A1B-B7FD-767493087D50}"/>
    <dgm:cxn modelId="{572BB057-B3BB-4EC7-BE83-4FCF507880BB}" type="presOf" srcId="{F0B9F24E-DAD7-4E93-BDFE-36FF9D98584E}" destId="{25EDD5E8-73D4-415A-977D-042CC277B39E}" srcOrd="0" destOrd="0" presId="urn:microsoft.com/office/officeart/2005/8/layout/vList2"/>
    <dgm:cxn modelId="{377BBA57-3756-4C06-9E3B-9F6D9D4385E5}" type="presOf" srcId="{10DE53CE-FC35-48DF-B811-28B49B371B22}" destId="{FD867BD3-747C-42AE-84DD-1B443B807846}" srcOrd="0" destOrd="0" presId="urn:microsoft.com/office/officeart/2005/8/layout/vList2"/>
    <dgm:cxn modelId="{0A8E547F-5EC9-48C0-8783-A5644BE582B4}" type="presOf" srcId="{D1526888-5B6B-4C72-97D5-6C7A7DC66B56}" destId="{9F2CD3CC-23D5-43A4-BD70-3C27CBFBCB79}" srcOrd="0" destOrd="0" presId="urn:microsoft.com/office/officeart/2005/8/layout/vList2"/>
    <dgm:cxn modelId="{F43EE096-15A8-4104-B2D3-B62E380132BB}" type="presOf" srcId="{79FCAD15-7A7D-4E5C-89D7-F8B9F647C89C}" destId="{1C215130-342A-4FBA-9EAD-C9888B71E789}" srcOrd="0" destOrd="0" presId="urn:microsoft.com/office/officeart/2005/8/layout/vList2"/>
    <dgm:cxn modelId="{305E719F-A41D-4E68-ABF4-013B91F83E30}" srcId="{C287A5E6-1D89-4CEA-8F61-FE314B5909DF}" destId="{ED47DC82-B8E3-4119-9A91-6C18F8EA6539}" srcOrd="1" destOrd="0" parTransId="{3C0CD922-23C7-4DE6-A33E-1133CB391A09}" sibTransId="{8E021430-AA75-4234-B551-7B9540D0C01C}"/>
    <dgm:cxn modelId="{413A9AC1-ADEF-44D7-95BB-6D75B1B79CE6}" type="presOf" srcId="{ED47DC82-B8E3-4119-9A91-6C18F8EA6539}" destId="{37CDCACB-9BEF-4DDA-8011-061253540E36}" srcOrd="0" destOrd="0" presId="urn:microsoft.com/office/officeart/2005/8/layout/vList2"/>
    <dgm:cxn modelId="{2DA85BD8-534B-4BDA-9C5D-642BB9B149DA}" srcId="{C287A5E6-1D89-4CEA-8F61-FE314B5909DF}" destId="{77020D0D-AB93-416C-B754-58BEC5DE672C}" srcOrd="9" destOrd="0" parTransId="{0D61D776-8AD5-4541-8B6D-EAC55A5EAEA8}" sibTransId="{70E83474-8A15-461D-85C0-CF270387ED0D}"/>
    <dgm:cxn modelId="{64FBD5D8-AF53-4B91-BFA4-D8F9DC43D72D}" srcId="{C287A5E6-1D89-4CEA-8F61-FE314B5909DF}" destId="{F0B9F24E-DAD7-4E93-BDFE-36FF9D98584E}" srcOrd="0" destOrd="0" parTransId="{699F2979-857C-450A-974E-8479A152652B}" sibTransId="{52553A94-E99D-4D7C-9C03-468DE591D276}"/>
    <dgm:cxn modelId="{B85E13DA-D7FF-4487-A156-13FD3D1F6F3F}" type="presOf" srcId="{C436D698-BECA-46B6-998B-231B1ADB2CFB}" destId="{13BB320F-4F39-4195-AF56-FDC252469B33}" srcOrd="0" destOrd="0" presId="urn:microsoft.com/office/officeart/2005/8/layout/vList2"/>
    <dgm:cxn modelId="{BB596BDA-33BA-4438-8B11-2C4798F0DECD}" type="presOf" srcId="{C287A5E6-1D89-4CEA-8F61-FE314B5909DF}" destId="{03F03F8A-47CB-4235-B739-1C33A4F018DC}" srcOrd="0" destOrd="0" presId="urn:microsoft.com/office/officeart/2005/8/layout/vList2"/>
    <dgm:cxn modelId="{B86431DB-2F1C-4429-AD02-78ED99632EB3}" srcId="{C287A5E6-1D89-4CEA-8F61-FE314B5909DF}" destId="{10DE53CE-FC35-48DF-B811-28B49B371B22}" srcOrd="5" destOrd="0" parTransId="{13C1A802-03A4-465E-BBD2-2B57F650276E}" sibTransId="{2AAD65C6-2206-4AED-A296-9637F8CE2B63}"/>
    <dgm:cxn modelId="{02673CEB-0B95-41DB-8C2D-1185347CC4B6}" type="presOf" srcId="{DC96CB7B-1376-4B51-8769-74DC733D0F78}" destId="{8B1F9659-8098-4B4F-8CF4-37EF0BD4C4F5}" srcOrd="0" destOrd="0" presId="urn:microsoft.com/office/officeart/2005/8/layout/vList2"/>
    <dgm:cxn modelId="{0AC4D5F4-7D22-4FC1-AA67-B574C234E32B}" type="presOf" srcId="{77020D0D-AB93-416C-B754-58BEC5DE672C}" destId="{31858965-4081-4E55-82D6-0813B0C8F973}" srcOrd="0" destOrd="0" presId="urn:microsoft.com/office/officeart/2005/8/layout/vList2"/>
    <dgm:cxn modelId="{97833AFB-137E-41B2-BCF7-BD1204A8D670}" srcId="{C287A5E6-1D89-4CEA-8F61-FE314B5909DF}" destId="{83DFB8D5-9DC7-45E1-A55A-C3A225D93011}" srcOrd="8" destOrd="0" parTransId="{E7593999-1C2F-4398-ABAC-F7B854524879}" sibTransId="{7A3B52EC-15CD-4057-BFD4-401961207DBE}"/>
    <dgm:cxn modelId="{D1C491CF-2C2A-4A52-9F66-6D2E1540BCD4}" type="presParOf" srcId="{03F03F8A-47CB-4235-B739-1C33A4F018DC}" destId="{25EDD5E8-73D4-415A-977D-042CC277B39E}" srcOrd="0" destOrd="0" presId="urn:microsoft.com/office/officeart/2005/8/layout/vList2"/>
    <dgm:cxn modelId="{5D256986-CCCD-4BB5-80C7-79C832B2D048}" type="presParOf" srcId="{03F03F8A-47CB-4235-B739-1C33A4F018DC}" destId="{9D324224-8717-4F7B-AF26-08F4CAF99BFB}" srcOrd="1" destOrd="0" presId="urn:microsoft.com/office/officeart/2005/8/layout/vList2"/>
    <dgm:cxn modelId="{989D3EF4-B446-4522-AFE4-91342D495CB6}" type="presParOf" srcId="{03F03F8A-47CB-4235-B739-1C33A4F018DC}" destId="{37CDCACB-9BEF-4DDA-8011-061253540E36}" srcOrd="2" destOrd="0" presId="urn:microsoft.com/office/officeart/2005/8/layout/vList2"/>
    <dgm:cxn modelId="{A7B0FD30-A2C9-4158-BD80-C860FFB7B06E}" type="presParOf" srcId="{03F03F8A-47CB-4235-B739-1C33A4F018DC}" destId="{11333E66-5D81-4E69-9273-D687CA29258F}" srcOrd="3" destOrd="0" presId="urn:microsoft.com/office/officeart/2005/8/layout/vList2"/>
    <dgm:cxn modelId="{21605F5D-0D86-4669-983E-BF64C0FD0C6E}" type="presParOf" srcId="{03F03F8A-47CB-4235-B739-1C33A4F018DC}" destId="{9F2CD3CC-23D5-43A4-BD70-3C27CBFBCB79}" srcOrd="4" destOrd="0" presId="urn:microsoft.com/office/officeart/2005/8/layout/vList2"/>
    <dgm:cxn modelId="{5C71B95E-8977-4BC5-AD03-5085E43AC166}" type="presParOf" srcId="{03F03F8A-47CB-4235-B739-1C33A4F018DC}" destId="{3AF537C3-47CE-44AD-B794-F2158A177DC4}" srcOrd="5" destOrd="0" presId="urn:microsoft.com/office/officeart/2005/8/layout/vList2"/>
    <dgm:cxn modelId="{15B5DE68-26CF-43F7-8486-DD02D0AB54A2}" type="presParOf" srcId="{03F03F8A-47CB-4235-B739-1C33A4F018DC}" destId="{13BB320F-4F39-4195-AF56-FDC252469B33}" srcOrd="6" destOrd="0" presId="urn:microsoft.com/office/officeart/2005/8/layout/vList2"/>
    <dgm:cxn modelId="{51B67861-E069-4746-A32C-0A105361527E}" type="presParOf" srcId="{03F03F8A-47CB-4235-B739-1C33A4F018DC}" destId="{E646159D-1A18-424A-BF73-B0F62A3A70A0}" srcOrd="7" destOrd="0" presId="urn:microsoft.com/office/officeart/2005/8/layout/vList2"/>
    <dgm:cxn modelId="{CC2A0D7B-CFDE-474E-A004-59C9EBD079CE}" type="presParOf" srcId="{03F03F8A-47CB-4235-B739-1C33A4F018DC}" destId="{55220AD8-6AA3-400C-A609-F089CEBBD897}" srcOrd="8" destOrd="0" presId="urn:microsoft.com/office/officeart/2005/8/layout/vList2"/>
    <dgm:cxn modelId="{7A45FDA2-9DB8-4B45-A7EC-AF8F4AF622B2}" type="presParOf" srcId="{03F03F8A-47CB-4235-B739-1C33A4F018DC}" destId="{73FF6DDD-FB61-4439-929A-423083952D3C}" srcOrd="9" destOrd="0" presId="urn:microsoft.com/office/officeart/2005/8/layout/vList2"/>
    <dgm:cxn modelId="{F59052FE-C4FE-4051-8A18-89B1DA7C8187}" type="presParOf" srcId="{03F03F8A-47CB-4235-B739-1C33A4F018DC}" destId="{FD867BD3-747C-42AE-84DD-1B443B807846}" srcOrd="10" destOrd="0" presId="urn:microsoft.com/office/officeart/2005/8/layout/vList2"/>
    <dgm:cxn modelId="{CA6E1904-EF5E-4B92-9CD0-8C2A3CBEEEBA}" type="presParOf" srcId="{03F03F8A-47CB-4235-B739-1C33A4F018DC}" destId="{519EDEE3-CA6B-4D6B-926E-9AA31A6FEC7A}" srcOrd="11" destOrd="0" presId="urn:microsoft.com/office/officeart/2005/8/layout/vList2"/>
    <dgm:cxn modelId="{19A46892-146A-40DD-83C4-C3ABF15E0D1D}" type="presParOf" srcId="{03F03F8A-47CB-4235-B739-1C33A4F018DC}" destId="{1C215130-342A-4FBA-9EAD-C9888B71E789}" srcOrd="12" destOrd="0" presId="urn:microsoft.com/office/officeart/2005/8/layout/vList2"/>
    <dgm:cxn modelId="{FB5C8714-377D-4B3A-AA44-4110605E3CDC}" type="presParOf" srcId="{03F03F8A-47CB-4235-B739-1C33A4F018DC}" destId="{7E9967FE-86BB-44CA-9216-4C6F0591E5E2}" srcOrd="13" destOrd="0" presId="urn:microsoft.com/office/officeart/2005/8/layout/vList2"/>
    <dgm:cxn modelId="{6BF4B74A-CCE5-4BDE-A2D5-23EE8863BBA1}" type="presParOf" srcId="{03F03F8A-47CB-4235-B739-1C33A4F018DC}" destId="{8B1F9659-8098-4B4F-8CF4-37EF0BD4C4F5}" srcOrd="14" destOrd="0" presId="urn:microsoft.com/office/officeart/2005/8/layout/vList2"/>
    <dgm:cxn modelId="{FE898BF0-C52D-42E6-B8ED-9F5C54CBFD01}" type="presParOf" srcId="{03F03F8A-47CB-4235-B739-1C33A4F018DC}" destId="{1C593F69-BAA5-47D2-8196-204EC2D66436}" srcOrd="15" destOrd="0" presId="urn:microsoft.com/office/officeart/2005/8/layout/vList2"/>
    <dgm:cxn modelId="{0C1272A3-A73D-4F23-B2DB-95EAD56EC9D4}" type="presParOf" srcId="{03F03F8A-47CB-4235-B739-1C33A4F018DC}" destId="{974AF1A1-1B0F-45DB-9154-6F0D1D140AE3}" srcOrd="16" destOrd="0" presId="urn:microsoft.com/office/officeart/2005/8/layout/vList2"/>
    <dgm:cxn modelId="{5091AC7B-C857-45BC-8E78-ADC3EAEEE630}" type="presParOf" srcId="{03F03F8A-47CB-4235-B739-1C33A4F018DC}" destId="{0395514A-91AC-461D-868A-37E8E9169D54}" srcOrd="17" destOrd="0" presId="urn:microsoft.com/office/officeart/2005/8/layout/vList2"/>
    <dgm:cxn modelId="{6737D067-416B-45C0-A709-098033D8CD98}" type="presParOf" srcId="{03F03F8A-47CB-4235-B739-1C33A4F018DC}" destId="{31858965-4081-4E55-82D6-0813B0C8F973}" srcOrd="1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7B2E418-6456-41CE-AAA4-1DF3C419A428}"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ABF6721C-FEC8-4417-AFA7-0864CC4C6A13}">
      <dgm:prSet/>
      <dgm:spPr/>
      <dgm:t>
        <a:bodyPr/>
        <a:lstStyle/>
        <a:p>
          <a:r>
            <a:rPr lang="fi-FI" dirty="0"/>
            <a:t>• </a:t>
          </a:r>
          <a:r>
            <a:rPr lang="fi-FI" b="1" dirty="0"/>
            <a:t>Tehtävänäsi on viikon 43 demolle mennessä </a:t>
          </a:r>
          <a:r>
            <a:rPr lang="fi-FI" dirty="0"/>
            <a:t>vierailla esiopetuksen, alkuopetuksen, ns. joustavan tai valmistavan opetuksen (starttiluokan ryhmässä/luokassa) ja tehdä kohteessa havainnointitehtäviä. </a:t>
          </a:r>
          <a:endParaRPr lang="en-US" dirty="0"/>
        </a:p>
      </dgm:t>
    </dgm:pt>
    <dgm:pt modelId="{BD72371F-B38E-4412-8862-C95862FEB843}" type="parTrans" cxnId="{68C3BE16-5F2E-4CF7-99CE-FA3346938D97}">
      <dgm:prSet/>
      <dgm:spPr/>
      <dgm:t>
        <a:bodyPr/>
        <a:lstStyle/>
        <a:p>
          <a:endParaRPr lang="en-US"/>
        </a:p>
      </dgm:t>
    </dgm:pt>
    <dgm:pt modelId="{038180AC-744B-4DDD-AC4C-2A7895F6A490}" type="sibTrans" cxnId="{68C3BE16-5F2E-4CF7-99CE-FA3346938D97}">
      <dgm:prSet/>
      <dgm:spPr/>
      <dgm:t>
        <a:bodyPr/>
        <a:lstStyle/>
        <a:p>
          <a:endParaRPr lang="en-US"/>
        </a:p>
      </dgm:t>
    </dgm:pt>
    <dgm:pt modelId="{8E7BB82F-2E46-4FCF-A9D4-1EF95BD5DCA2}">
      <dgm:prSet custT="1"/>
      <dgm:spPr/>
      <dgm:t>
        <a:bodyPr/>
        <a:lstStyle/>
        <a:p>
          <a:r>
            <a:rPr lang="fi-FI" sz="1800" dirty="0"/>
            <a:t>Ohjeet havainnointiin </a:t>
          </a:r>
          <a:r>
            <a:rPr lang="fi-FI" sz="1800" dirty="0" err="1"/>
            <a:t>Peda.netissa</a:t>
          </a:r>
          <a:r>
            <a:rPr lang="fi-FI" sz="1800" dirty="0"/>
            <a:t>. </a:t>
          </a:r>
          <a:endParaRPr lang="en-US" sz="1800" dirty="0"/>
        </a:p>
      </dgm:t>
    </dgm:pt>
    <dgm:pt modelId="{1A294EBD-AD4C-4856-B2E4-1E6D74488079}" type="parTrans" cxnId="{D5D23168-1FBA-42FC-A778-45AC04FE2E8E}">
      <dgm:prSet/>
      <dgm:spPr/>
      <dgm:t>
        <a:bodyPr/>
        <a:lstStyle/>
        <a:p>
          <a:endParaRPr lang="en-US"/>
        </a:p>
      </dgm:t>
    </dgm:pt>
    <dgm:pt modelId="{0C5F1AB3-F1D4-4D69-8121-3D1109101EFB}" type="sibTrans" cxnId="{D5D23168-1FBA-42FC-A778-45AC04FE2E8E}">
      <dgm:prSet/>
      <dgm:spPr/>
      <dgm:t>
        <a:bodyPr/>
        <a:lstStyle/>
        <a:p>
          <a:endParaRPr lang="en-US"/>
        </a:p>
      </dgm:t>
    </dgm:pt>
    <dgm:pt modelId="{503668CE-B6FC-4E52-B193-A7D65851988D}">
      <dgm:prSet custT="1"/>
      <dgm:spPr/>
      <dgm:t>
        <a:bodyPr/>
        <a:lstStyle/>
        <a:p>
          <a:r>
            <a:rPr lang="fi-FI" sz="1800" dirty="0"/>
            <a:t>Hanki itse vierailukohteesi hyvissä ajoin, mielellään kotipaikkakunnaltasi. Mikäli tarvitset saatekirjettä, ota yhteys </a:t>
          </a:r>
          <a:r>
            <a:rPr lang="fi-FI" sz="1800" dirty="0" err="1"/>
            <a:t>johanna.kainulainen</a:t>
          </a:r>
          <a:endParaRPr lang="fi-FI" sz="1800" dirty="0"/>
        </a:p>
        <a:p>
          <a:r>
            <a:rPr lang="fi-FI" sz="1800" dirty="0"/>
            <a:t>@jyu.fi</a:t>
          </a:r>
          <a:endParaRPr lang="en-US" sz="1800" dirty="0"/>
        </a:p>
      </dgm:t>
    </dgm:pt>
    <dgm:pt modelId="{602A9BF3-4262-45D9-BB46-E30E9A4CEE69}" type="parTrans" cxnId="{A27D9468-6AEE-47C7-BA6C-E4325E75D9AC}">
      <dgm:prSet/>
      <dgm:spPr/>
      <dgm:t>
        <a:bodyPr/>
        <a:lstStyle/>
        <a:p>
          <a:endParaRPr lang="en-US"/>
        </a:p>
      </dgm:t>
    </dgm:pt>
    <dgm:pt modelId="{C1BB9CBB-FAFD-4671-BA5D-7674B39719F5}" type="sibTrans" cxnId="{A27D9468-6AEE-47C7-BA6C-E4325E75D9AC}">
      <dgm:prSet/>
      <dgm:spPr/>
      <dgm:t>
        <a:bodyPr/>
        <a:lstStyle/>
        <a:p>
          <a:endParaRPr lang="en-US"/>
        </a:p>
      </dgm:t>
    </dgm:pt>
    <dgm:pt modelId="{A2E3041F-522F-47A5-BE87-183D271173B9}" type="pres">
      <dgm:prSet presAssocID="{C7B2E418-6456-41CE-AAA4-1DF3C419A428}" presName="root" presStyleCnt="0">
        <dgm:presLayoutVars>
          <dgm:dir/>
          <dgm:resizeHandles val="exact"/>
        </dgm:presLayoutVars>
      </dgm:prSet>
      <dgm:spPr/>
    </dgm:pt>
    <dgm:pt modelId="{94D56831-325F-494D-933A-D4DEDF47659D}" type="pres">
      <dgm:prSet presAssocID="{ABF6721C-FEC8-4417-AFA7-0864CC4C6A13}" presName="compNode" presStyleCnt="0"/>
      <dgm:spPr/>
    </dgm:pt>
    <dgm:pt modelId="{5EF02DA7-77BE-41CF-8151-41430064CA66}" type="pres">
      <dgm:prSet presAssocID="{ABF6721C-FEC8-4417-AFA7-0864CC4C6A13}" presName="bgRect" presStyleLbl="bgShp" presStyleIdx="0" presStyleCnt="1" custScaleY="321493" custLinFactNeighborX="-9887" custLinFactNeighborY="-599"/>
      <dgm:spPr/>
    </dgm:pt>
    <dgm:pt modelId="{37660A8A-8FDC-4FB3-ABBF-DE1AE579A219}" type="pres">
      <dgm:prSet presAssocID="{ABF6721C-FEC8-4417-AFA7-0864CC4C6A13}" presName="iconRect" presStyleLbl="node1" presStyleIdx="0" presStyleCnt="1"/>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Igloo"/>
        </a:ext>
      </dgm:extLst>
    </dgm:pt>
    <dgm:pt modelId="{50A99C93-0A71-4FCF-B28E-F4811B2EECE4}" type="pres">
      <dgm:prSet presAssocID="{ABF6721C-FEC8-4417-AFA7-0864CC4C6A13}" presName="spaceRect" presStyleCnt="0"/>
      <dgm:spPr/>
    </dgm:pt>
    <dgm:pt modelId="{AAAC78CE-3860-4267-8A22-864786316691}" type="pres">
      <dgm:prSet presAssocID="{ABF6721C-FEC8-4417-AFA7-0864CC4C6A13}" presName="parTx" presStyleLbl="revTx" presStyleIdx="0" presStyleCnt="2" custScaleX="95570" custScaleY="277661">
        <dgm:presLayoutVars>
          <dgm:chMax val="0"/>
          <dgm:chPref val="0"/>
        </dgm:presLayoutVars>
      </dgm:prSet>
      <dgm:spPr/>
    </dgm:pt>
    <dgm:pt modelId="{71BE3B72-CB55-4910-B289-D49573FAB0F7}" type="pres">
      <dgm:prSet presAssocID="{ABF6721C-FEC8-4417-AFA7-0864CC4C6A13}" presName="desTx" presStyleLbl="revTx" presStyleIdx="1" presStyleCnt="2" custScaleX="120008" custScaleY="263373">
        <dgm:presLayoutVars/>
      </dgm:prSet>
      <dgm:spPr/>
    </dgm:pt>
  </dgm:ptLst>
  <dgm:cxnLst>
    <dgm:cxn modelId="{68C3BE16-5F2E-4CF7-99CE-FA3346938D97}" srcId="{C7B2E418-6456-41CE-AAA4-1DF3C419A428}" destId="{ABF6721C-FEC8-4417-AFA7-0864CC4C6A13}" srcOrd="0" destOrd="0" parTransId="{BD72371F-B38E-4412-8862-C95862FEB843}" sibTransId="{038180AC-744B-4DDD-AC4C-2A7895F6A490}"/>
    <dgm:cxn modelId="{D5D23168-1FBA-42FC-A778-45AC04FE2E8E}" srcId="{ABF6721C-FEC8-4417-AFA7-0864CC4C6A13}" destId="{8E7BB82F-2E46-4FCF-A9D4-1EF95BD5DCA2}" srcOrd="0" destOrd="0" parTransId="{1A294EBD-AD4C-4856-B2E4-1E6D74488079}" sibTransId="{0C5F1AB3-F1D4-4D69-8121-3D1109101EFB}"/>
    <dgm:cxn modelId="{A27D9468-6AEE-47C7-BA6C-E4325E75D9AC}" srcId="{ABF6721C-FEC8-4417-AFA7-0864CC4C6A13}" destId="{503668CE-B6FC-4E52-B193-A7D65851988D}" srcOrd="1" destOrd="0" parTransId="{602A9BF3-4262-45D9-BB46-E30E9A4CEE69}" sibTransId="{C1BB9CBB-FAFD-4671-BA5D-7674B39719F5}"/>
    <dgm:cxn modelId="{B2432671-1A54-46AF-BBBF-7B2837CAB762}" type="presOf" srcId="{503668CE-B6FC-4E52-B193-A7D65851988D}" destId="{71BE3B72-CB55-4910-B289-D49573FAB0F7}" srcOrd="0" destOrd="1" presId="urn:microsoft.com/office/officeart/2018/2/layout/IconVerticalSolidList"/>
    <dgm:cxn modelId="{90A30591-784E-4DE5-B985-D4ED24C74785}" type="presOf" srcId="{C7B2E418-6456-41CE-AAA4-1DF3C419A428}" destId="{A2E3041F-522F-47A5-BE87-183D271173B9}" srcOrd="0" destOrd="0" presId="urn:microsoft.com/office/officeart/2018/2/layout/IconVerticalSolidList"/>
    <dgm:cxn modelId="{2DBC33C7-A3EE-47C1-9F16-5E6B0F7495BF}" type="presOf" srcId="{ABF6721C-FEC8-4417-AFA7-0864CC4C6A13}" destId="{AAAC78CE-3860-4267-8A22-864786316691}" srcOrd="0" destOrd="0" presId="urn:microsoft.com/office/officeart/2018/2/layout/IconVerticalSolidList"/>
    <dgm:cxn modelId="{F93CF3D4-6E40-48F0-8F77-2CD8AB6764E3}" type="presOf" srcId="{8E7BB82F-2E46-4FCF-A9D4-1EF95BD5DCA2}" destId="{71BE3B72-CB55-4910-B289-D49573FAB0F7}" srcOrd="0" destOrd="0" presId="urn:microsoft.com/office/officeart/2018/2/layout/IconVerticalSolidList"/>
    <dgm:cxn modelId="{8DB146E4-CB04-4E32-88E6-514921B79B21}" type="presParOf" srcId="{A2E3041F-522F-47A5-BE87-183D271173B9}" destId="{94D56831-325F-494D-933A-D4DEDF47659D}" srcOrd="0" destOrd="0" presId="urn:microsoft.com/office/officeart/2018/2/layout/IconVerticalSolidList"/>
    <dgm:cxn modelId="{7F3E7C7B-17C4-4CB2-A073-794E96346233}" type="presParOf" srcId="{94D56831-325F-494D-933A-D4DEDF47659D}" destId="{5EF02DA7-77BE-41CF-8151-41430064CA66}" srcOrd="0" destOrd="0" presId="urn:microsoft.com/office/officeart/2018/2/layout/IconVerticalSolidList"/>
    <dgm:cxn modelId="{18306CBC-27DE-4995-8122-B27CFFC4A8B7}" type="presParOf" srcId="{94D56831-325F-494D-933A-D4DEDF47659D}" destId="{37660A8A-8FDC-4FB3-ABBF-DE1AE579A219}" srcOrd="1" destOrd="0" presId="urn:microsoft.com/office/officeart/2018/2/layout/IconVerticalSolidList"/>
    <dgm:cxn modelId="{9393518B-E31F-4653-AACD-54A581DB0FC5}" type="presParOf" srcId="{94D56831-325F-494D-933A-D4DEDF47659D}" destId="{50A99C93-0A71-4FCF-B28E-F4811B2EECE4}" srcOrd="2" destOrd="0" presId="urn:microsoft.com/office/officeart/2018/2/layout/IconVerticalSolidList"/>
    <dgm:cxn modelId="{F5A7E374-B880-42CE-8575-DAF3E2C96A99}" type="presParOf" srcId="{94D56831-325F-494D-933A-D4DEDF47659D}" destId="{AAAC78CE-3860-4267-8A22-864786316691}" srcOrd="3" destOrd="0" presId="urn:microsoft.com/office/officeart/2018/2/layout/IconVerticalSolidList"/>
    <dgm:cxn modelId="{530FEA98-344F-457C-9695-D8C7E675BC8B}" type="presParOf" srcId="{94D56831-325F-494D-933A-D4DEDF47659D}" destId="{71BE3B72-CB55-4910-B289-D49573FAB0F7}" srcOrd="4"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340579-0600-4D08-8A83-F656B3084948}">
      <dsp:nvSpPr>
        <dsp:cNvPr id="0" name=""/>
        <dsp:cNvSpPr/>
      </dsp:nvSpPr>
      <dsp:spPr>
        <a:xfrm>
          <a:off x="0" y="195893"/>
          <a:ext cx="5913437" cy="2046330"/>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1930" tIns="201930" rIns="201930" bIns="201930" numCol="1" spcCol="1270" anchor="ctr" anchorCtr="0">
          <a:noAutofit/>
        </a:bodyPr>
        <a:lstStyle/>
        <a:p>
          <a:pPr marL="0" lvl="0" indent="0" algn="l" defTabSz="2355850">
            <a:lnSpc>
              <a:spcPct val="90000"/>
            </a:lnSpc>
            <a:spcBef>
              <a:spcPct val="0"/>
            </a:spcBef>
            <a:spcAft>
              <a:spcPct val="35000"/>
            </a:spcAft>
            <a:buNone/>
          </a:pPr>
          <a:r>
            <a:rPr lang="fi-FI" sz="5300" kern="1200" dirty="0"/>
            <a:t>POM-johdannon sisällöt ja aikataulut </a:t>
          </a:r>
          <a:endParaRPr lang="en-US" sz="5300" kern="1200" dirty="0"/>
        </a:p>
      </dsp:txBody>
      <dsp:txXfrm>
        <a:off x="99894" y="295787"/>
        <a:ext cx="5713649" cy="1846542"/>
      </dsp:txXfrm>
    </dsp:sp>
    <dsp:sp modelId="{DBBE6966-B91E-41D0-BD05-1C094066C4CE}">
      <dsp:nvSpPr>
        <dsp:cNvPr id="0" name=""/>
        <dsp:cNvSpPr/>
      </dsp:nvSpPr>
      <dsp:spPr>
        <a:xfrm>
          <a:off x="0" y="2394864"/>
          <a:ext cx="5913437" cy="2046330"/>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1930" tIns="201930" rIns="201930" bIns="201930" numCol="1" spcCol="1270" anchor="ctr" anchorCtr="0">
          <a:noAutofit/>
        </a:bodyPr>
        <a:lstStyle/>
        <a:p>
          <a:pPr marL="0" lvl="0" indent="0" algn="l" defTabSz="2355850">
            <a:lnSpc>
              <a:spcPct val="90000"/>
            </a:lnSpc>
            <a:spcBef>
              <a:spcPct val="0"/>
            </a:spcBef>
            <a:spcAft>
              <a:spcPct val="35000"/>
            </a:spcAft>
            <a:buNone/>
          </a:pPr>
          <a:r>
            <a:rPr lang="fi-FI" sz="5300" kern="1200"/>
            <a:t>Tehtävä: Matti Rautiaisen luennot </a:t>
          </a:r>
          <a:endParaRPr lang="en-US" sz="5300" kern="1200"/>
        </a:p>
      </dsp:txBody>
      <dsp:txXfrm>
        <a:off x="99894" y="2494758"/>
        <a:ext cx="5713649" cy="18465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BC3581-684F-4972-94FD-1A1285281230}">
      <dsp:nvSpPr>
        <dsp:cNvPr id="0" name=""/>
        <dsp:cNvSpPr/>
      </dsp:nvSpPr>
      <dsp:spPr>
        <a:xfrm>
          <a:off x="0" y="8333"/>
          <a:ext cx="5913437" cy="1467180"/>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fi-FI" sz="3800" kern="1200"/>
            <a:t>Hae toisesta huoneesta esine/asia, </a:t>
          </a:r>
          <a:endParaRPr lang="en-US" sz="3800" kern="1200"/>
        </a:p>
      </dsp:txBody>
      <dsp:txXfrm>
        <a:off x="71622" y="79955"/>
        <a:ext cx="5770193" cy="1323936"/>
      </dsp:txXfrm>
    </dsp:sp>
    <dsp:sp modelId="{EC970211-78A5-44FA-B48B-1F750D18A0AD}">
      <dsp:nvSpPr>
        <dsp:cNvPr id="0" name=""/>
        <dsp:cNvSpPr/>
      </dsp:nvSpPr>
      <dsp:spPr>
        <a:xfrm>
          <a:off x="0" y="1584953"/>
          <a:ext cx="5913437" cy="1467180"/>
        </a:xfrm>
        <a:prstGeom prst="roundRect">
          <a:avLst/>
        </a:prstGeom>
        <a:gradFill rotWithShape="0">
          <a:gsLst>
            <a:gs pos="0">
              <a:schemeClr val="accent2">
                <a:hueOff val="-1696488"/>
                <a:satOff val="5592"/>
                <a:lumOff val="5981"/>
                <a:alphaOff val="0"/>
                <a:tint val="98000"/>
                <a:satMod val="110000"/>
                <a:lumMod val="104000"/>
              </a:schemeClr>
            </a:gs>
            <a:gs pos="69000">
              <a:schemeClr val="accent2">
                <a:hueOff val="-1696488"/>
                <a:satOff val="5592"/>
                <a:lumOff val="5981"/>
                <a:alphaOff val="0"/>
                <a:shade val="88000"/>
                <a:satMod val="130000"/>
                <a:lumMod val="92000"/>
              </a:schemeClr>
            </a:gs>
            <a:gs pos="100000">
              <a:schemeClr val="accent2">
                <a:hueOff val="-1696488"/>
                <a:satOff val="5592"/>
                <a:lumOff val="598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fi-FI" sz="3800" kern="1200"/>
            <a:t>joka kuvaa sinua ja </a:t>
          </a:r>
          <a:endParaRPr lang="en-US" sz="3800" kern="1200"/>
        </a:p>
      </dsp:txBody>
      <dsp:txXfrm>
        <a:off x="71622" y="1656575"/>
        <a:ext cx="5770193" cy="1323936"/>
      </dsp:txXfrm>
    </dsp:sp>
    <dsp:sp modelId="{D115FFF9-5E18-4ADF-BD8A-8FFA455BD687}">
      <dsp:nvSpPr>
        <dsp:cNvPr id="0" name=""/>
        <dsp:cNvSpPr/>
      </dsp:nvSpPr>
      <dsp:spPr>
        <a:xfrm>
          <a:off x="0" y="3161574"/>
          <a:ext cx="5913437" cy="1467180"/>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fi-FI" sz="3800" kern="1200"/>
            <a:t>jonka avulla kerrot itsestäsi toisille.</a:t>
          </a:r>
          <a:endParaRPr lang="en-US" sz="3800" kern="1200"/>
        </a:p>
      </dsp:txBody>
      <dsp:txXfrm>
        <a:off x="71622" y="3233196"/>
        <a:ext cx="5770193" cy="13239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981217-8C65-4BBD-B58F-639FBC912867}">
      <dsp:nvSpPr>
        <dsp:cNvPr id="0" name=""/>
        <dsp:cNvSpPr/>
      </dsp:nvSpPr>
      <dsp:spPr>
        <a:xfrm>
          <a:off x="0" y="16524"/>
          <a:ext cx="5913437" cy="1105649"/>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fi-FI" sz="2100" kern="1200"/>
            <a:t>päästä oppiaineiden taakse: miten ne ovat syntyneet ja millaisiin koulutus- ja tutkimuspoliittisiin linjauksiin ne perustuvat</a:t>
          </a:r>
          <a:endParaRPr lang="en-US" sz="2100" kern="1200"/>
        </a:p>
      </dsp:txBody>
      <dsp:txXfrm>
        <a:off x="53973" y="70497"/>
        <a:ext cx="5805491" cy="997703"/>
      </dsp:txXfrm>
    </dsp:sp>
    <dsp:sp modelId="{44F8CE9B-A239-46C8-8A71-FCF2D6B232C0}">
      <dsp:nvSpPr>
        <dsp:cNvPr id="0" name=""/>
        <dsp:cNvSpPr/>
      </dsp:nvSpPr>
      <dsp:spPr>
        <a:xfrm>
          <a:off x="0" y="1182654"/>
          <a:ext cx="5913437" cy="1105649"/>
        </a:xfrm>
        <a:prstGeom prst="roundRect">
          <a:avLst/>
        </a:prstGeom>
        <a:gradFill rotWithShape="0">
          <a:gsLst>
            <a:gs pos="0">
              <a:schemeClr val="accent2">
                <a:hueOff val="-1130992"/>
                <a:satOff val="3728"/>
                <a:lumOff val="3987"/>
                <a:alphaOff val="0"/>
                <a:tint val="98000"/>
                <a:satMod val="110000"/>
                <a:lumMod val="104000"/>
              </a:schemeClr>
            </a:gs>
            <a:gs pos="69000">
              <a:schemeClr val="accent2">
                <a:hueOff val="-1130992"/>
                <a:satOff val="3728"/>
                <a:lumOff val="3987"/>
                <a:alphaOff val="0"/>
                <a:shade val="88000"/>
                <a:satMod val="130000"/>
                <a:lumMod val="92000"/>
              </a:schemeClr>
            </a:gs>
            <a:gs pos="100000">
              <a:schemeClr val="accent2">
                <a:hueOff val="-1130992"/>
                <a:satOff val="3728"/>
                <a:lumOff val="3987"/>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fi-FI" sz="2100" kern="1200"/>
            <a:t>irrota koulun oppiainejaosta ja tutkia oppiaineita lävistäviä ja yhdistäviä ilmiöitä</a:t>
          </a:r>
          <a:endParaRPr lang="en-US" sz="2100" kern="1200"/>
        </a:p>
      </dsp:txBody>
      <dsp:txXfrm>
        <a:off x="53973" y="1236627"/>
        <a:ext cx="5805491" cy="997703"/>
      </dsp:txXfrm>
    </dsp:sp>
    <dsp:sp modelId="{D330BBC5-D8CD-465F-A7D5-24872F6CA6E6}">
      <dsp:nvSpPr>
        <dsp:cNvPr id="0" name=""/>
        <dsp:cNvSpPr/>
      </dsp:nvSpPr>
      <dsp:spPr>
        <a:xfrm>
          <a:off x="0" y="2348784"/>
          <a:ext cx="5913437" cy="1105649"/>
        </a:xfrm>
        <a:prstGeom prst="roundRect">
          <a:avLst/>
        </a:prstGeom>
        <a:gradFill rotWithShape="0">
          <a:gsLst>
            <a:gs pos="0">
              <a:schemeClr val="accent2">
                <a:hueOff val="-2261984"/>
                <a:satOff val="7457"/>
                <a:lumOff val="7974"/>
                <a:alphaOff val="0"/>
                <a:tint val="98000"/>
                <a:satMod val="110000"/>
                <a:lumMod val="104000"/>
              </a:schemeClr>
            </a:gs>
            <a:gs pos="69000">
              <a:schemeClr val="accent2">
                <a:hueOff val="-2261984"/>
                <a:satOff val="7457"/>
                <a:lumOff val="7974"/>
                <a:alphaOff val="0"/>
                <a:shade val="88000"/>
                <a:satMod val="130000"/>
                <a:lumMod val="92000"/>
              </a:schemeClr>
            </a:gs>
            <a:gs pos="100000">
              <a:schemeClr val="accent2">
                <a:hueOff val="-2261984"/>
                <a:satOff val="7457"/>
                <a:lumOff val="7974"/>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fi-FI" sz="2100" kern="1200"/>
            <a:t>päästä kiinni omiin kokemuksiini eri oppiaineista ja niiden oppimisesta</a:t>
          </a:r>
          <a:endParaRPr lang="en-US" sz="2100" kern="1200"/>
        </a:p>
      </dsp:txBody>
      <dsp:txXfrm>
        <a:off x="53973" y="2402757"/>
        <a:ext cx="5805491" cy="997703"/>
      </dsp:txXfrm>
    </dsp:sp>
    <dsp:sp modelId="{DFDA9A74-62F2-4F5D-A563-B9EA4BF5A915}">
      <dsp:nvSpPr>
        <dsp:cNvPr id="0" name=""/>
        <dsp:cNvSpPr/>
      </dsp:nvSpPr>
      <dsp:spPr>
        <a:xfrm>
          <a:off x="0" y="3514914"/>
          <a:ext cx="5913437" cy="1105649"/>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fi-FI" sz="2100" kern="1200"/>
            <a:t>aloittaa oman luokanopettajuuden rakentaminen opettajuuden ydinosaamisalueiden avulla.</a:t>
          </a:r>
          <a:endParaRPr lang="en-US" sz="2100" kern="1200"/>
        </a:p>
      </dsp:txBody>
      <dsp:txXfrm>
        <a:off x="53973" y="3568887"/>
        <a:ext cx="5805491" cy="99770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72CF7D-67BE-44B0-9CC8-EC96ADE70263}">
      <dsp:nvSpPr>
        <dsp:cNvPr id="0" name=""/>
        <dsp:cNvSpPr/>
      </dsp:nvSpPr>
      <dsp:spPr>
        <a:xfrm>
          <a:off x="0" y="82927"/>
          <a:ext cx="6827480" cy="1044792"/>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i-FI" sz="1800" kern="1200" dirty="0"/>
            <a:t>tunnistat oppiaineita kohtaan omaksumiasi asenteita ja valmiuksia</a:t>
          </a:r>
          <a:endParaRPr lang="en-US" sz="1800" kern="1200" dirty="0"/>
        </a:p>
      </dsp:txBody>
      <dsp:txXfrm>
        <a:off x="51003" y="133930"/>
        <a:ext cx="6725474" cy="942786"/>
      </dsp:txXfrm>
    </dsp:sp>
    <dsp:sp modelId="{7113A24E-2709-403E-AA34-B62FF5693C84}">
      <dsp:nvSpPr>
        <dsp:cNvPr id="0" name=""/>
        <dsp:cNvSpPr/>
      </dsp:nvSpPr>
      <dsp:spPr>
        <a:xfrm>
          <a:off x="0" y="1176680"/>
          <a:ext cx="6827480" cy="1695243"/>
        </a:xfrm>
        <a:prstGeom prst="roundRect">
          <a:avLst/>
        </a:prstGeom>
        <a:gradFill rotWithShape="0">
          <a:gsLst>
            <a:gs pos="0">
              <a:schemeClr val="accent2">
                <a:hueOff val="-848244"/>
                <a:satOff val="2796"/>
                <a:lumOff val="2990"/>
                <a:alphaOff val="0"/>
                <a:tint val="98000"/>
                <a:satMod val="110000"/>
                <a:lumMod val="104000"/>
              </a:schemeClr>
            </a:gs>
            <a:gs pos="69000">
              <a:schemeClr val="accent2">
                <a:hueOff val="-848244"/>
                <a:satOff val="2796"/>
                <a:lumOff val="2990"/>
                <a:alphaOff val="0"/>
                <a:shade val="88000"/>
                <a:satMod val="130000"/>
                <a:lumMod val="92000"/>
              </a:schemeClr>
            </a:gs>
            <a:gs pos="100000">
              <a:schemeClr val="accent2">
                <a:hueOff val="-848244"/>
                <a:satOff val="2796"/>
                <a:lumOff val="299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fi-FI" sz="1600" kern="1200" dirty="0"/>
            <a:t>tunnistat perusopetuksen opetussuunnitelman perusteiden linjauksia sekä oppiaineiden pedagogiikkaan liittyviä erilaisia valintoja, jotka voivat olla esimerkiksi ideologisia ja poliittisia</a:t>
          </a:r>
          <a:endParaRPr lang="en-US" sz="1600" kern="1200" dirty="0"/>
        </a:p>
      </dsp:txBody>
      <dsp:txXfrm>
        <a:off x="82755" y="1259435"/>
        <a:ext cx="6661970" cy="1529733"/>
      </dsp:txXfrm>
    </dsp:sp>
    <dsp:sp modelId="{C421FDF3-C1D5-4D44-B857-C76DC15CDB0B}">
      <dsp:nvSpPr>
        <dsp:cNvPr id="0" name=""/>
        <dsp:cNvSpPr/>
      </dsp:nvSpPr>
      <dsp:spPr>
        <a:xfrm>
          <a:off x="0" y="2920883"/>
          <a:ext cx="6827480" cy="1591701"/>
        </a:xfrm>
        <a:prstGeom prst="roundRect">
          <a:avLst/>
        </a:prstGeom>
        <a:gradFill rotWithShape="0">
          <a:gsLst>
            <a:gs pos="0">
              <a:schemeClr val="accent2">
                <a:hueOff val="-1696488"/>
                <a:satOff val="5592"/>
                <a:lumOff val="5981"/>
                <a:alphaOff val="0"/>
                <a:tint val="98000"/>
                <a:satMod val="110000"/>
                <a:lumMod val="104000"/>
              </a:schemeClr>
            </a:gs>
            <a:gs pos="69000">
              <a:schemeClr val="accent2">
                <a:hueOff val="-1696488"/>
                <a:satOff val="5592"/>
                <a:lumOff val="5981"/>
                <a:alphaOff val="0"/>
                <a:shade val="88000"/>
                <a:satMod val="130000"/>
                <a:lumMod val="92000"/>
              </a:schemeClr>
            </a:gs>
            <a:gs pos="100000">
              <a:schemeClr val="accent2">
                <a:hueOff val="-1696488"/>
                <a:satOff val="5592"/>
                <a:lumOff val="598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fi-FI" sz="1700" kern="1200" dirty="0"/>
            <a:t>hahmotat oppiaineiden ominaispiirteitä ja yhtäläisyyksiä geneeristen taitojen kehittämisessä ja monialaisten oppimiskokonaisuuksien suunnittelussa, toteuttamisessa ja arvioinnissa</a:t>
          </a:r>
          <a:endParaRPr lang="en-US" sz="1700" kern="1200" dirty="0"/>
        </a:p>
      </dsp:txBody>
      <dsp:txXfrm>
        <a:off x="77700" y="2998583"/>
        <a:ext cx="6672080" cy="1436301"/>
      </dsp:txXfrm>
    </dsp:sp>
    <dsp:sp modelId="{A3166B8D-7F00-4DCF-A175-0A620C7C6B5E}">
      <dsp:nvSpPr>
        <dsp:cNvPr id="0" name=""/>
        <dsp:cNvSpPr/>
      </dsp:nvSpPr>
      <dsp:spPr>
        <a:xfrm>
          <a:off x="0" y="4561545"/>
          <a:ext cx="6827480" cy="915328"/>
        </a:xfrm>
        <a:prstGeom prst="roundRect">
          <a:avLst/>
        </a:prstGeom>
        <a:gradFill rotWithShape="0">
          <a:gsLst>
            <a:gs pos="0">
              <a:schemeClr val="accent2">
                <a:hueOff val="-2544732"/>
                <a:satOff val="8389"/>
                <a:lumOff val="8971"/>
                <a:alphaOff val="0"/>
                <a:tint val="98000"/>
                <a:satMod val="110000"/>
                <a:lumMod val="104000"/>
              </a:schemeClr>
            </a:gs>
            <a:gs pos="69000">
              <a:schemeClr val="accent2">
                <a:hueOff val="-2544732"/>
                <a:satOff val="8389"/>
                <a:lumOff val="8971"/>
                <a:alphaOff val="0"/>
                <a:shade val="88000"/>
                <a:satMod val="130000"/>
                <a:lumMod val="92000"/>
              </a:schemeClr>
            </a:gs>
            <a:gs pos="100000">
              <a:schemeClr val="accent2">
                <a:hueOff val="-2544732"/>
                <a:satOff val="8389"/>
                <a:lumOff val="897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fi-FI" sz="1700" kern="1200"/>
            <a:t>tiedostat aistihavaintojen, toiminnan ja oppimistapojen sekä oppimisen ympäristöjen merkityksen oppimisessa</a:t>
          </a:r>
          <a:endParaRPr lang="en-US" sz="1700" kern="1200"/>
        </a:p>
      </dsp:txBody>
      <dsp:txXfrm>
        <a:off x="44683" y="4606228"/>
        <a:ext cx="6738114" cy="825962"/>
      </dsp:txXfrm>
    </dsp:sp>
    <dsp:sp modelId="{3E22D04A-F579-4D84-BB5F-5A5D5003ABC4}">
      <dsp:nvSpPr>
        <dsp:cNvPr id="0" name=""/>
        <dsp:cNvSpPr/>
      </dsp:nvSpPr>
      <dsp:spPr>
        <a:xfrm>
          <a:off x="0" y="5525833"/>
          <a:ext cx="6827480" cy="915328"/>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fi-FI" sz="1700" kern="1200" dirty="0"/>
            <a:t>osaat eritellä ajatteluasi sekä vahvuuksiasi ja kehittymistarpeitasi opettajuuden ydinosaamisalueiden näkökulmasta.</a:t>
          </a:r>
          <a:endParaRPr lang="en-US" sz="1700" kern="1200" dirty="0"/>
        </a:p>
      </dsp:txBody>
      <dsp:txXfrm>
        <a:off x="44683" y="5570516"/>
        <a:ext cx="6738114" cy="82596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EDD5E8-73D4-415A-977D-042CC277B39E}">
      <dsp:nvSpPr>
        <dsp:cNvPr id="0" name=""/>
        <dsp:cNvSpPr/>
      </dsp:nvSpPr>
      <dsp:spPr>
        <a:xfrm>
          <a:off x="0" y="47281"/>
          <a:ext cx="6919948" cy="444600"/>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fi-FI" sz="1900" kern="1200" dirty="0"/>
            <a:t>Demoryhmän tapaamiset  </a:t>
          </a:r>
          <a:endParaRPr lang="en-US" sz="1900" kern="1200" dirty="0"/>
        </a:p>
      </dsp:txBody>
      <dsp:txXfrm>
        <a:off x="21704" y="68985"/>
        <a:ext cx="6876540" cy="401192"/>
      </dsp:txXfrm>
    </dsp:sp>
    <dsp:sp modelId="{37CDCACB-9BEF-4DDA-8011-061253540E36}">
      <dsp:nvSpPr>
        <dsp:cNvPr id="0" name=""/>
        <dsp:cNvSpPr/>
      </dsp:nvSpPr>
      <dsp:spPr>
        <a:xfrm>
          <a:off x="0" y="546601"/>
          <a:ext cx="6919948" cy="444600"/>
        </a:xfrm>
        <a:prstGeom prst="roundRect">
          <a:avLst/>
        </a:prstGeom>
        <a:gradFill rotWithShape="0">
          <a:gsLst>
            <a:gs pos="0">
              <a:schemeClr val="accent2">
                <a:hueOff val="-376997"/>
                <a:satOff val="1243"/>
                <a:lumOff val="1329"/>
                <a:alphaOff val="0"/>
                <a:tint val="98000"/>
                <a:satMod val="110000"/>
                <a:lumMod val="104000"/>
              </a:schemeClr>
            </a:gs>
            <a:gs pos="69000">
              <a:schemeClr val="accent2">
                <a:hueOff val="-376997"/>
                <a:satOff val="1243"/>
                <a:lumOff val="1329"/>
                <a:alphaOff val="0"/>
                <a:shade val="88000"/>
                <a:satMod val="130000"/>
                <a:lumMod val="92000"/>
              </a:schemeClr>
            </a:gs>
            <a:gs pos="100000">
              <a:schemeClr val="accent2">
                <a:hueOff val="-376997"/>
                <a:satOff val="1243"/>
                <a:lumOff val="1329"/>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fi-FI" sz="1900" kern="1200" dirty="0"/>
            <a:t>PRO: torstaisin klo 10.15-11.45 </a:t>
          </a:r>
          <a:r>
            <a:rPr lang="fi-FI" sz="1900" kern="1200" dirty="0">
              <a:hlinkClick xmlns:r="http://schemas.openxmlformats.org/officeDocument/2006/relationships" r:id="rId1"/>
            </a:rPr>
            <a:t>https://jyufi.zoom.us/j/62825582936</a:t>
          </a:r>
          <a:endParaRPr lang="en-US" sz="1900" kern="1200" dirty="0"/>
        </a:p>
      </dsp:txBody>
      <dsp:txXfrm>
        <a:off x="21704" y="568305"/>
        <a:ext cx="6876540" cy="401192"/>
      </dsp:txXfrm>
    </dsp:sp>
    <dsp:sp modelId="{9F2CD3CC-23D5-43A4-BD70-3C27CBFBCB79}">
      <dsp:nvSpPr>
        <dsp:cNvPr id="0" name=""/>
        <dsp:cNvSpPr/>
      </dsp:nvSpPr>
      <dsp:spPr>
        <a:xfrm>
          <a:off x="0" y="1045921"/>
          <a:ext cx="6919948" cy="444600"/>
        </a:xfrm>
        <a:prstGeom prst="roundRect">
          <a:avLst/>
        </a:prstGeom>
        <a:gradFill rotWithShape="0">
          <a:gsLst>
            <a:gs pos="0">
              <a:schemeClr val="accent2">
                <a:hueOff val="-753995"/>
                <a:satOff val="2486"/>
                <a:lumOff val="2658"/>
                <a:alphaOff val="0"/>
                <a:tint val="98000"/>
                <a:satMod val="110000"/>
                <a:lumMod val="104000"/>
              </a:schemeClr>
            </a:gs>
            <a:gs pos="69000">
              <a:schemeClr val="accent2">
                <a:hueOff val="-753995"/>
                <a:satOff val="2486"/>
                <a:lumOff val="2658"/>
                <a:alphaOff val="0"/>
                <a:shade val="88000"/>
                <a:satMod val="130000"/>
                <a:lumMod val="92000"/>
              </a:schemeClr>
            </a:gs>
            <a:gs pos="100000">
              <a:schemeClr val="accent2">
                <a:hueOff val="-753995"/>
                <a:satOff val="2486"/>
                <a:lumOff val="2658"/>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fi-FI" sz="1900" kern="1200"/>
            <a:t>9.9. </a:t>
          </a:r>
          <a:endParaRPr lang="en-US" sz="1900" kern="1200"/>
        </a:p>
      </dsp:txBody>
      <dsp:txXfrm>
        <a:off x="21704" y="1067625"/>
        <a:ext cx="6876540" cy="401192"/>
      </dsp:txXfrm>
    </dsp:sp>
    <dsp:sp modelId="{13BB320F-4F39-4195-AF56-FDC252469B33}">
      <dsp:nvSpPr>
        <dsp:cNvPr id="0" name=""/>
        <dsp:cNvSpPr/>
      </dsp:nvSpPr>
      <dsp:spPr>
        <a:xfrm>
          <a:off x="0" y="1545241"/>
          <a:ext cx="6919948" cy="444600"/>
        </a:xfrm>
        <a:prstGeom prst="roundRect">
          <a:avLst/>
        </a:prstGeom>
        <a:gradFill rotWithShape="0">
          <a:gsLst>
            <a:gs pos="0">
              <a:schemeClr val="accent2">
                <a:hueOff val="-1130992"/>
                <a:satOff val="3728"/>
                <a:lumOff val="3987"/>
                <a:alphaOff val="0"/>
                <a:tint val="98000"/>
                <a:satMod val="110000"/>
                <a:lumMod val="104000"/>
              </a:schemeClr>
            </a:gs>
            <a:gs pos="69000">
              <a:schemeClr val="accent2">
                <a:hueOff val="-1130992"/>
                <a:satOff val="3728"/>
                <a:lumOff val="3987"/>
                <a:alphaOff val="0"/>
                <a:shade val="88000"/>
                <a:satMod val="130000"/>
                <a:lumMod val="92000"/>
              </a:schemeClr>
            </a:gs>
            <a:gs pos="100000">
              <a:schemeClr val="accent2">
                <a:hueOff val="-1130992"/>
                <a:satOff val="3728"/>
                <a:lumOff val="3987"/>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fi-FI" sz="1900" kern="1200"/>
            <a:t>16.9.  </a:t>
          </a:r>
          <a:endParaRPr lang="en-US" sz="1900" kern="1200"/>
        </a:p>
      </dsp:txBody>
      <dsp:txXfrm>
        <a:off x="21704" y="1566945"/>
        <a:ext cx="6876540" cy="401192"/>
      </dsp:txXfrm>
    </dsp:sp>
    <dsp:sp modelId="{55220AD8-6AA3-400C-A609-F089CEBBD897}">
      <dsp:nvSpPr>
        <dsp:cNvPr id="0" name=""/>
        <dsp:cNvSpPr/>
      </dsp:nvSpPr>
      <dsp:spPr>
        <a:xfrm>
          <a:off x="0" y="2044561"/>
          <a:ext cx="6919948" cy="750142"/>
        </a:xfrm>
        <a:prstGeom prst="roundRect">
          <a:avLst/>
        </a:prstGeom>
        <a:gradFill rotWithShape="0">
          <a:gsLst>
            <a:gs pos="0">
              <a:schemeClr val="accent2">
                <a:hueOff val="-1507989"/>
                <a:satOff val="4971"/>
                <a:lumOff val="5316"/>
                <a:alphaOff val="0"/>
                <a:tint val="98000"/>
                <a:satMod val="110000"/>
                <a:lumMod val="104000"/>
              </a:schemeClr>
            </a:gs>
            <a:gs pos="69000">
              <a:schemeClr val="accent2">
                <a:hueOff val="-1507989"/>
                <a:satOff val="4971"/>
                <a:lumOff val="5316"/>
                <a:alphaOff val="0"/>
                <a:shade val="88000"/>
                <a:satMod val="130000"/>
                <a:lumMod val="92000"/>
              </a:schemeClr>
            </a:gs>
            <a:gs pos="100000">
              <a:schemeClr val="accent2">
                <a:hueOff val="-1507989"/>
                <a:satOff val="4971"/>
                <a:lumOff val="5316"/>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fi-FI" sz="1900" kern="1200"/>
            <a:t>23.9. </a:t>
          </a:r>
          <a:endParaRPr lang="en-US" sz="1900" kern="1200"/>
        </a:p>
      </dsp:txBody>
      <dsp:txXfrm>
        <a:off x="36619" y="2081180"/>
        <a:ext cx="6846710" cy="676904"/>
      </dsp:txXfrm>
    </dsp:sp>
    <dsp:sp modelId="{FD867BD3-747C-42AE-84DD-1B443B807846}">
      <dsp:nvSpPr>
        <dsp:cNvPr id="0" name=""/>
        <dsp:cNvSpPr/>
      </dsp:nvSpPr>
      <dsp:spPr>
        <a:xfrm>
          <a:off x="0" y="2849423"/>
          <a:ext cx="6919948" cy="796696"/>
        </a:xfrm>
        <a:prstGeom prst="roundRect">
          <a:avLst/>
        </a:prstGeom>
        <a:gradFill rotWithShape="0">
          <a:gsLst>
            <a:gs pos="0">
              <a:schemeClr val="accent2">
                <a:hueOff val="-1884986"/>
                <a:satOff val="6214"/>
                <a:lumOff val="6645"/>
                <a:alphaOff val="0"/>
                <a:tint val="98000"/>
                <a:satMod val="110000"/>
                <a:lumMod val="104000"/>
              </a:schemeClr>
            </a:gs>
            <a:gs pos="69000">
              <a:schemeClr val="accent2">
                <a:hueOff val="-1884986"/>
                <a:satOff val="6214"/>
                <a:lumOff val="6645"/>
                <a:alphaOff val="0"/>
                <a:shade val="88000"/>
                <a:satMod val="130000"/>
                <a:lumMod val="92000"/>
              </a:schemeClr>
            </a:gs>
            <a:gs pos="100000">
              <a:schemeClr val="accent2">
                <a:hueOff val="-1884986"/>
                <a:satOff val="6214"/>
                <a:lumOff val="6645"/>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fi-FI" sz="1900" kern="1200"/>
            <a:t>30.9.</a:t>
          </a:r>
          <a:endParaRPr lang="en-US" sz="1900" kern="1200"/>
        </a:p>
      </dsp:txBody>
      <dsp:txXfrm>
        <a:off x="38891" y="2888314"/>
        <a:ext cx="6842166" cy="718914"/>
      </dsp:txXfrm>
    </dsp:sp>
    <dsp:sp modelId="{1C215130-342A-4FBA-9EAD-C9888B71E789}">
      <dsp:nvSpPr>
        <dsp:cNvPr id="0" name=""/>
        <dsp:cNvSpPr/>
      </dsp:nvSpPr>
      <dsp:spPr>
        <a:xfrm>
          <a:off x="0" y="3700840"/>
          <a:ext cx="6919948" cy="699831"/>
        </a:xfrm>
        <a:prstGeom prst="roundRect">
          <a:avLst/>
        </a:prstGeom>
        <a:gradFill rotWithShape="0">
          <a:gsLst>
            <a:gs pos="0">
              <a:schemeClr val="accent2">
                <a:hueOff val="-2261984"/>
                <a:satOff val="7457"/>
                <a:lumOff val="7974"/>
                <a:alphaOff val="0"/>
                <a:tint val="98000"/>
                <a:satMod val="110000"/>
                <a:lumMod val="104000"/>
              </a:schemeClr>
            </a:gs>
            <a:gs pos="69000">
              <a:schemeClr val="accent2">
                <a:hueOff val="-2261984"/>
                <a:satOff val="7457"/>
                <a:lumOff val="7974"/>
                <a:alphaOff val="0"/>
                <a:shade val="88000"/>
                <a:satMod val="130000"/>
                <a:lumMod val="92000"/>
              </a:schemeClr>
            </a:gs>
            <a:gs pos="100000">
              <a:schemeClr val="accent2">
                <a:hueOff val="-2261984"/>
                <a:satOff val="7457"/>
                <a:lumOff val="7974"/>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fi-FI" sz="1900" kern="1200"/>
            <a:t>7.10.</a:t>
          </a:r>
          <a:endParaRPr lang="en-US" sz="1900" kern="1200"/>
        </a:p>
      </dsp:txBody>
      <dsp:txXfrm>
        <a:off x="34163" y="3735003"/>
        <a:ext cx="6851622" cy="631505"/>
      </dsp:txXfrm>
    </dsp:sp>
    <dsp:sp modelId="{8B1F9659-8098-4B4F-8CF4-37EF0BD4C4F5}">
      <dsp:nvSpPr>
        <dsp:cNvPr id="0" name=""/>
        <dsp:cNvSpPr/>
      </dsp:nvSpPr>
      <dsp:spPr>
        <a:xfrm>
          <a:off x="0" y="4455391"/>
          <a:ext cx="6919948" cy="701138"/>
        </a:xfrm>
        <a:prstGeom prst="roundRect">
          <a:avLst/>
        </a:prstGeom>
        <a:gradFill rotWithShape="0">
          <a:gsLst>
            <a:gs pos="0">
              <a:schemeClr val="accent2">
                <a:hueOff val="-2638981"/>
                <a:satOff val="8699"/>
                <a:lumOff val="9303"/>
                <a:alphaOff val="0"/>
                <a:tint val="98000"/>
                <a:satMod val="110000"/>
                <a:lumMod val="104000"/>
              </a:schemeClr>
            </a:gs>
            <a:gs pos="69000">
              <a:schemeClr val="accent2">
                <a:hueOff val="-2638981"/>
                <a:satOff val="8699"/>
                <a:lumOff val="9303"/>
                <a:alphaOff val="0"/>
                <a:shade val="88000"/>
                <a:satMod val="130000"/>
                <a:lumMod val="92000"/>
              </a:schemeClr>
            </a:gs>
            <a:gs pos="100000">
              <a:schemeClr val="accent2">
                <a:hueOff val="-2638981"/>
                <a:satOff val="8699"/>
                <a:lumOff val="9303"/>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fi-FI" sz="1900" kern="1200"/>
            <a:t>14.10.</a:t>
          </a:r>
          <a:endParaRPr lang="en-US" sz="1900" kern="1200"/>
        </a:p>
      </dsp:txBody>
      <dsp:txXfrm>
        <a:off x="34227" y="4489618"/>
        <a:ext cx="6851494" cy="632684"/>
      </dsp:txXfrm>
    </dsp:sp>
    <dsp:sp modelId="{974AF1A1-1B0F-45DB-9154-6F0D1D140AE3}">
      <dsp:nvSpPr>
        <dsp:cNvPr id="0" name=""/>
        <dsp:cNvSpPr/>
      </dsp:nvSpPr>
      <dsp:spPr>
        <a:xfrm>
          <a:off x="0" y="5211250"/>
          <a:ext cx="6919948" cy="765374"/>
        </a:xfrm>
        <a:prstGeom prst="roundRect">
          <a:avLst/>
        </a:prstGeom>
        <a:gradFill rotWithShape="0">
          <a:gsLst>
            <a:gs pos="0">
              <a:schemeClr val="accent2">
                <a:hueOff val="-3015978"/>
                <a:satOff val="9942"/>
                <a:lumOff val="10632"/>
                <a:alphaOff val="0"/>
                <a:tint val="98000"/>
                <a:satMod val="110000"/>
                <a:lumMod val="104000"/>
              </a:schemeClr>
            </a:gs>
            <a:gs pos="69000">
              <a:schemeClr val="accent2">
                <a:hueOff val="-3015978"/>
                <a:satOff val="9942"/>
                <a:lumOff val="10632"/>
                <a:alphaOff val="0"/>
                <a:shade val="88000"/>
                <a:satMod val="130000"/>
                <a:lumMod val="92000"/>
              </a:schemeClr>
            </a:gs>
            <a:gs pos="100000">
              <a:schemeClr val="accent2">
                <a:hueOff val="-3015978"/>
                <a:satOff val="9942"/>
                <a:lumOff val="10632"/>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fi-FI" sz="1900" kern="1200"/>
            <a:t>28.10. </a:t>
          </a:r>
          <a:endParaRPr lang="en-US" sz="1900" kern="1200"/>
        </a:p>
      </dsp:txBody>
      <dsp:txXfrm>
        <a:off x="37362" y="5248612"/>
        <a:ext cx="6845224" cy="690650"/>
      </dsp:txXfrm>
    </dsp:sp>
    <dsp:sp modelId="{31858965-4081-4E55-82D6-0813B0C8F973}">
      <dsp:nvSpPr>
        <dsp:cNvPr id="0" name=""/>
        <dsp:cNvSpPr/>
      </dsp:nvSpPr>
      <dsp:spPr>
        <a:xfrm>
          <a:off x="0" y="6031344"/>
          <a:ext cx="6919948" cy="692037"/>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fi-FI" sz="1900" kern="1200" dirty="0"/>
            <a:t>4.11. PROPE-esittelyä pienryhmissä jakson lopussa</a:t>
          </a:r>
          <a:endParaRPr lang="en-US" sz="1900" kern="1200" dirty="0"/>
        </a:p>
      </dsp:txBody>
      <dsp:txXfrm>
        <a:off x="33782" y="6065126"/>
        <a:ext cx="6852384" cy="62447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F02DA7-77BE-41CF-8151-41430064CA66}">
      <dsp:nvSpPr>
        <dsp:cNvPr id="0" name=""/>
        <dsp:cNvSpPr/>
      </dsp:nvSpPr>
      <dsp:spPr>
        <a:xfrm>
          <a:off x="-23437" y="103809"/>
          <a:ext cx="7181636" cy="558670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660A8A-8FDC-4FB3-ABBF-DE1AE579A219}">
      <dsp:nvSpPr>
        <dsp:cNvPr id="0" name=""/>
        <dsp:cNvSpPr/>
      </dsp:nvSpPr>
      <dsp:spPr>
        <a:xfrm>
          <a:off x="502228" y="2429694"/>
          <a:ext cx="955756" cy="95575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AAC78CE-3860-4267-8A22-864786316691}">
      <dsp:nvSpPr>
        <dsp:cNvPr id="0" name=""/>
        <dsp:cNvSpPr/>
      </dsp:nvSpPr>
      <dsp:spPr>
        <a:xfrm>
          <a:off x="2052063" y="495061"/>
          <a:ext cx="2951746" cy="48250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3911" tIns="183911" rIns="183911" bIns="183911" numCol="1" spcCol="1270" anchor="ctr" anchorCtr="0">
          <a:noAutofit/>
        </a:bodyPr>
        <a:lstStyle/>
        <a:p>
          <a:pPr marL="0" lvl="0" indent="0" algn="l" defTabSz="933450">
            <a:lnSpc>
              <a:spcPct val="90000"/>
            </a:lnSpc>
            <a:spcBef>
              <a:spcPct val="0"/>
            </a:spcBef>
            <a:spcAft>
              <a:spcPct val="35000"/>
            </a:spcAft>
            <a:buNone/>
          </a:pPr>
          <a:r>
            <a:rPr lang="fi-FI" sz="2100" kern="1200" dirty="0"/>
            <a:t>• </a:t>
          </a:r>
          <a:r>
            <a:rPr lang="fi-FI" sz="2100" b="1" kern="1200" dirty="0"/>
            <a:t>Tehtävänäsi on viikon 43 demolle mennessä </a:t>
          </a:r>
          <a:r>
            <a:rPr lang="fi-FI" sz="2100" kern="1200" dirty="0"/>
            <a:t>vierailla esiopetuksen, alkuopetuksen, ns. joustavan tai valmistavan opetuksen (starttiluokan ryhmässä/luokassa) ja tehdä kohteessa havainnointitehtäviä. </a:t>
          </a:r>
          <a:endParaRPr lang="en-US" sz="2100" kern="1200" dirty="0"/>
        </a:p>
      </dsp:txBody>
      <dsp:txXfrm>
        <a:off x="2052063" y="495061"/>
        <a:ext cx="2951746" cy="4825023"/>
      </dsp:txXfrm>
    </dsp:sp>
    <dsp:sp modelId="{71BE3B72-CB55-4910-B289-D49573FAB0F7}">
      <dsp:nvSpPr>
        <dsp:cNvPr id="0" name=""/>
        <dsp:cNvSpPr/>
      </dsp:nvSpPr>
      <dsp:spPr>
        <a:xfrm>
          <a:off x="4878255" y="619205"/>
          <a:ext cx="2326817" cy="45767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3911" tIns="183911" rIns="183911" bIns="183911" numCol="1" spcCol="1270" anchor="ctr" anchorCtr="0">
          <a:noAutofit/>
        </a:bodyPr>
        <a:lstStyle/>
        <a:p>
          <a:pPr marL="0" lvl="0" indent="0" algn="l" defTabSz="800100">
            <a:lnSpc>
              <a:spcPct val="90000"/>
            </a:lnSpc>
            <a:spcBef>
              <a:spcPct val="0"/>
            </a:spcBef>
            <a:spcAft>
              <a:spcPct val="35000"/>
            </a:spcAft>
            <a:buNone/>
          </a:pPr>
          <a:r>
            <a:rPr lang="fi-FI" sz="1800" kern="1200" dirty="0"/>
            <a:t>Ohjeet havainnointiin </a:t>
          </a:r>
          <a:r>
            <a:rPr lang="fi-FI" sz="1800" kern="1200" dirty="0" err="1"/>
            <a:t>Peda.netissa</a:t>
          </a:r>
          <a:r>
            <a:rPr lang="fi-FI" sz="1800" kern="1200" dirty="0"/>
            <a:t>. </a:t>
          </a:r>
          <a:endParaRPr lang="en-US" sz="1800" kern="1200" dirty="0"/>
        </a:p>
        <a:p>
          <a:pPr marL="0" lvl="0" indent="0" algn="l" defTabSz="800100">
            <a:lnSpc>
              <a:spcPct val="90000"/>
            </a:lnSpc>
            <a:spcBef>
              <a:spcPct val="0"/>
            </a:spcBef>
            <a:spcAft>
              <a:spcPct val="35000"/>
            </a:spcAft>
            <a:buNone/>
          </a:pPr>
          <a:r>
            <a:rPr lang="fi-FI" sz="1800" kern="1200" dirty="0"/>
            <a:t>Hanki itse vierailukohteesi hyvissä ajoin, mielellään kotipaikkakunnaltasi. Mikäli tarvitset saatekirjettä, ota yhteys </a:t>
          </a:r>
          <a:r>
            <a:rPr lang="fi-FI" sz="1800" kern="1200" dirty="0" err="1"/>
            <a:t>johanna.kainulainen</a:t>
          </a:r>
          <a:endParaRPr lang="fi-FI" sz="1800" kern="1200" dirty="0"/>
        </a:p>
        <a:p>
          <a:pPr marL="0" lvl="0" indent="0" algn="l" defTabSz="800100">
            <a:lnSpc>
              <a:spcPct val="90000"/>
            </a:lnSpc>
            <a:spcBef>
              <a:spcPct val="0"/>
            </a:spcBef>
            <a:spcAft>
              <a:spcPct val="35000"/>
            </a:spcAft>
            <a:buNone/>
          </a:pPr>
          <a:r>
            <a:rPr lang="fi-FI" sz="1800" kern="1200" dirty="0"/>
            <a:t>@jyu.fi</a:t>
          </a:r>
          <a:endParaRPr lang="en-US" sz="1800" kern="1200" dirty="0"/>
        </a:p>
      </dsp:txBody>
      <dsp:txXfrm>
        <a:off x="4878255" y="619205"/>
        <a:ext cx="2326817" cy="457673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9/9/2021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5208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9/9/2021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9/9/2021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youtu.be/8PRuxMprSDQ"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8" Type="http://schemas.openxmlformats.org/officeDocument/2006/relationships/hyperlink" Target="https://m3.jyu.fi/jyumv/ohjelmat/kptk/okl/yhteiset/pedanet-prope2020/peda-net-ja-prope-info" TargetMode="External"/><Relationship Id="rId13" Type="http://schemas.openxmlformats.org/officeDocument/2006/relationships/hyperlink" Target="https://peda.net/id/a62a6512d64" TargetMode="External"/><Relationship Id="rId3" Type="http://schemas.openxmlformats.org/officeDocument/2006/relationships/hyperlink" Target="https://peda.net/id/a62a0d73d64" TargetMode="External"/><Relationship Id="rId7" Type="http://schemas.openxmlformats.org/officeDocument/2006/relationships/hyperlink" Target="https://peda.net/id/ec8adef48bb" TargetMode="External"/><Relationship Id="rId12" Type="http://schemas.openxmlformats.org/officeDocument/2006/relationships/hyperlink" Target="https://peda.net/id/7e54a1348bb" TargetMode="External"/><Relationship Id="rId2" Type="http://schemas.openxmlformats.org/officeDocument/2006/relationships/image" Target="../media/image1.jpg"/><Relationship Id="rId16" Type="http://schemas.openxmlformats.org/officeDocument/2006/relationships/hyperlink" Target="https://peda.net/id/a51ddc3dd64" TargetMode="External"/><Relationship Id="rId1" Type="http://schemas.openxmlformats.org/officeDocument/2006/relationships/slideLayout" Target="../slideLayouts/slideLayout2.xml"/><Relationship Id="rId6" Type="http://schemas.openxmlformats.org/officeDocument/2006/relationships/hyperlink" Target="https://jyufi.zoom.us/j/64316400393" TargetMode="External"/><Relationship Id="rId11" Type="http://schemas.openxmlformats.org/officeDocument/2006/relationships/hyperlink" Target="https://peda.net/id/ee56d8868bb" TargetMode="External"/><Relationship Id="rId5" Type="http://schemas.openxmlformats.org/officeDocument/2006/relationships/hyperlink" Target="https://peda.net/id/305c01988bb" TargetMode="External"/><Relationship Id="rId15" Type="http://schemas.openxmlformats.org/officeDocument/2006/relationships/hyperlink" Target="https://peda.net/id/e08e2a488bb" TargetMode="External"/><Relationship Id="rId10" Type="http://schemas.openxmlformats.org/officeDocument/2006/relationships/hyperlink" Target="https://peda.net/id/f1a3faba8bb" TargetMode="External"/><Relationship Id="rId4" Type="http://schemas.openxmlformats.org/officeDocument/2006/relationships/hyperlink" Target="https://peda.net/id/a62aaa37d64" TargetMode="External"/><Relationship Id="rId9" Type="http://schemas.openxmlformats.org/officeDocument/2006/relationships/hyperlink" Target="https://peda.net/id/6558daec8bb" TargetMode="External"/><Relationship Id="rId14" Type="http://schemas.openxmlformats.org/officeDocument/2006/relationships/hyperlink" Target="https://peda.net/id/e509c47ed3a" TargetMode="Externa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POMM-johdanto POMM1002</a:t>
            </a:r>
          </a:p>
        </p:txBody>
      </p:sp>
      <p:sp>
        <p:nvSpPr>
          <p:cNvPr id="3" name="Subtitle 2"/>
          <p:cNvSpPr>
            <a:spLocks noGrp="1"/>
          </p:cNvSpPr>
          <p:nvPr>
            <p:ph type="subTitle" idx="1"/>
          </p:nvPr>
        </p:nvSpPr>
        <p:spPr/>
        <p:txBody>
          <a:bodyPr>
            <a:normAutofit/>
          </a:bodyPr>
          <a:lstStyle/>
          <a:p>
            <a:r>
              <a:rPr lang="fi-FI" dirty="0"/>
              <a:t>Aloitus 9.9.</a:t>
            </a:r>
          </a:p>
          <a:p>
            <a:r>
              <a:rPr lang="fi-FI" dirty="0"/>
              <a:t>Hely Innanen</a:t>
            </a:r>
          </a:p>
        </p:txBody>
      </p:sp>
    </p:spTree>
    <p:extLst>
      <p:ext uri="{BB962C8B-B14F-4D97-AF65-F5344CB8AC3E}">
        <p14:creationId xmlns:p14="http://schemas.microsoft.com/office/powerpoint/2010/main" val="42076889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Toinen </a:t>
            </a:r>
            <a:r>
              <a:rPr lang="fi-FI" dirty="0" err="1"/>
              <a:t>Vloggaus</a:t>
            </a:r>
            <a:r>
              <a:rPr lang="fi-FI" dirty="0"/>
              <a:t> </a:t>
            </a:r>
            <a:r>
              <a:rPr lang="fi-FI" b="1" dirty="0">
                <a:solidFill>
                  <a:schemeClr val="accent1"/>
                </a:solidFill>
              </a:rPr>
              <a:t>kurssin lopussa </a:t>
            </a:r>
          </a:p>
        </p:txBody>
      </p:sp>
      <p:sp>
        <p:nvSpPr>
          <p:cNvPr id="3" name="Content Placeholder 2"/>
          <p:cNvSpPr>
            <a:spLocks noGrp="1"/>
          </p:cNvSpPr>
          <p:nvPr>
            <p:ph idx="1"/>
          </p:nvPr>
        </p:nvSpPr>
        <p:spPr/>
        <p:txBody>
          <a:bodyPr>
            <a:normAutofit/>
          </a:bodyPr>
          <a:lstStyle/>
          <a:p>
            <a:r>
              <a:rPr lang="fi-FI" sz="3600" dirty="0"/>
              <a:t>Kurssin lopussa </a:t>
            </a:r>
            <a:r>
              <a:rPr lang="fi-FI" sz="3600" dirty="0" err="1"/>
              <a:t>vlogataan</a:t>
            </a:r>
            <a:r>
              <a:rPr lang="fi-FI" sz="3600" dirty="0"/>
              <a:t> uudestaan: </a:t>
            </a:r>
          </a:p>
          <a:p>
            <a:r>
              <a:rPr lang="fi-FI" sz="3600" dirty="0"/>
              <a:t>Miten olen </a:t>
            </a:r>
            <a:r>
              <a:rPr lang="fi-FI" sz="3600" b="1" dirty="0">
                <a:solidFill>
                  <a:schemeClr val="accent1"/>
                </a:solidFill>
              </a:rPr>
              <a:t>ensimmäisen lukukauden aikana kehittynyt, miksi olen kehittynyt jne.</a:t>
            </a:r>
          </a:p>
        </p:txBody>
      </p:sp>
    </p:spTree>
    <p:extLst>
      <p:ext uri="{BB962C8B-B14F-4D97-AF65-F5344CB8AC3E}">
        <p14:creationId xmlns:p14="http://schemas.microsoft.com/office/powerpoint/2010/main" val="1430151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465260" y="2273609"/>
            <a:ext cx="3272093" cy="2674198"/>
          </a:xfrm>
        </p:spPr>
        <p:txBody>
          <a:bodyPr anchor="t">
            <a:normAutofit/>
          </a:bodyPr>
          <a:lstStyle/>
          <a:p>
            <a:r>
              <a:rPr lang="fi-FI" sz="2000" err="1"/>
              <a:t>Esi</a:t>
            </a:r>
            <a:r>
              <a:rPr lang="fi-FI" sz="2000"/>
              <a:t>- ja alkuopetuksen havainnointitehtävä</a:t>
            </a:r>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6F940659-2ADC-4E83-A387-88616F79CA84}"/>
              </a:ext>
            </a:extLst>
          </p:cNvPr>
          <p:cNvGraphicFramePr>
            <a:graphicFrameLocks noGrp="1"/>
          </p:cNvGraphicFramePr>
          <p:nvPr>
            <p:ph idx="1"/>
            <p:extLst>
              <p:ext uri="{D42A27DB-BD31-4B8C-83A1-F6EECF244321}">
                <p14:modId xmlns:p14="http://schemas.microsoft.com/office/powerpoint/2010/main" val="1605629221"/>
              </p:ext>
            </p:extLst>
          </p:nvPr>
        </p:nvGraphicFramePr>
        <p:xfrm>
          <a:off x="4818581" y="133568"/>
          <a:ext cx="7181636" cy="58151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92606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Jakson kokonaisarviointi</a:t>
            </a:r>
          </a:p>
        </p:txBody>
      </p:sp>
      <p:graphicFrame>
        <p:nvGraphicFramePr>
          <p:cNvPr id="4" name="Content Placeholder 3"/>
          <p:cNvGraphicFramePr>
            <a:graphicFrameLocks noGrp="1"/>
          </p:cNvGraphicFramePr>
          <p:nvPr>
            <p:ph idx="1"/>
          </p:nvPr>
        </p:nvGraphicFramePr>
        <p:xfrm>
          <a:off x="1450975" y="2232184"/>
          <a:ext cx="9604374" cy="3017520"/>
        </p:xfrm>
        <a:graphic>
          <a:graphicData uri="http://schemas.openxmlformats.org/drawingml/2006/table">
            <a:tbl>
              <a:tblPr/>
              <a:tblGrid>
                <a:gridCol w="3201458">
                  <a:extLst>
                    <a:ext uri="{9D8B030D-6E8A-4147-A177-3AD203B41FA5}">
                      <a16:colId xmlns:a16="http://schemas.microsoft.com/office/drawing/2014/main" val="2352057024"/>
                    </a:ext>
                  </a:extLst>
                </a:gridCol>
                <a:gridCol w="3201458">
                  <a:extLst>
                    <a:ext uri="{9D8B030D-6E8A-4147-A177-3AD203B41FA5}">
                      <a16:colId xmlns:a16="http://schemas.microsoft.com/office/drawing/2014/main" val="949018299"/>
                    </a:ext>
                  </a:extLst>
                </a:gridCol>
                <a:gridCol w="3201458">
                  <a:extLst>
                    <a:ext uri="{9D8B030D-6E8A-4147-A177-3AD203B41FA5}">
                      <a16:colId xmlns:a16="http://schemas.microsoft.com/office/drawing/2014/main" val="31514627"/>
                    </a:ext>
                  </a:extLst>
                </a:gridCol>
              </a:tblGrid>
              <a:tr h="0">
                <a:tc>
                  <a:txBody>
                    <a:bodyPr/>
                    <a:lstStyle/>
                    <a:p>
                      <a:pPr algn="l" fontAlgn="t"/>
                      <a:r>
                        <a:rPr lang="fi-FI" b="1">
                          <a:effectLst/>
                        </a:rPr>
                        <a:t>Arvioinnin kohde</a:t>
                      </a:r>
                      <a:endParaRPr lang="fi-FI">
                        <a:effectLst/>
                      </a:endParaRPr>
                    </a:p>
                  </a:txBody>
                  <a:tcPr>
                    <a:lnL>
                      <a:noFill/>
                    </a:lnL>
                    <a:lnR>
                      <a:noFill/>
                    </a:lnR>
                    <a:lnT>
                      <a:noFill/>
                    </a:lnT>
                    <a:lnB>
                      <a:noFill/>
                    </a:lnB>
                    <a:solidFill>
                      <a:srgbClr val="F7F7F7"/>
                    </a:solidFill>
                  </a:tcPr>
                </a:tc>
                <a:tc>
                  <a:txBody>
                    <a:bodyPr/>
                    <a:lstStyle/>
                    <a:p>
                      <a:pPr algn="l" fontAlgn="t"/>
                      <a:r>
                        <a:rPr lang="fi-FI" b="1">
                          <a:effectLst/>
                        </a:rPr>
                        <a:t>Arvioinnin tapa</a:t>
                      </a:r>
                      <a:endParaRPr lang="fi-FI">
                        <a:effectLst/>
                      </a:endParaRPr>
                    </a:p>
                  </a:txBody>
                  <a:tcPr>
                    <a:lnL>
                      <a:noFill/>
                    </a:lnL>
                    <a:lnR>
                      <a:noFill/>
                    </a:lnR>
                    <a:lnT>
                      <a:noFill/>
                    </a:lnT>
                    <a:lnB>
                      <a:noFill/>
                    </a:lnB>
                    <a:solidFill>
                      <a:srgbClr val="F7F7F7"/>
                    </a:solidFill>
                  </a:tcPr>
                </a:tc>
                <a:tc>
                  <a:txBody>
                    <a:bodyPr/>
                    <a:lstStyle/>
                    <a:p>
                      <a:pPr algn="l" fontAlgn="t"/>
                      <a:r>
                        <a:rPr lang="fi-FI" b="1">
                          <a:effectLst/>
                        </a:rPr>
                        <a:t>Osuus opintojakson kokonaisarviossa</a:t>
                      </a:r>
                      <a:endParaRPr lang="fi-FI">
                        <a:effectLst/>
                      </a:endParaRPr>
                    </a:p>
                  </a:txBody>
                  <a:tcPr>
                    <a:lnL>
                      <a:noFill/>
                    </a:lnL>
                    <a:lnR>
                      <a:noFill/>
                    </a:lnR>
                    <a:lnT>
                      <a:noFill/>
                    </a:lnT>
                    <a:lnB>
                      <a:noFill/>
                    </a:lnB>
                    <a:solidFill>
                      <a:srgbClr val="F7F7F7"/>
                    </a:solidFill>
                  </a:tcPr>
                </a:tc>
                <a:extLst>
                  <a:ext uri="{0D108BD9-81ED-4DB2-BD59-A6C34878D82A}">
                    <a16:rowId xmlns:a16="http://schemas.microsoft.com/office/drawing/2014/main" val="2465383050"/>
                  </a:ext>
                </a:extLst>
              </a:tr>
              <a:tr h="0">
                <a:tc>
                  <a:txBody>
                    <a:bodyPr/>
                    <a:lstStyle/>
                    <a:p>
                      <a:pPr algn="l" fontAlgn="t"/>
                      <a:r>
                        <a:rPr lang="fi-FI">
                          <a:effectLst/>
                        </a:rPr>
                        <a:t>PROpe-työskentely</a:t>
                      </a:r>
                    </a:p>
                  </a:txBody>
                  <a:tcPr>
                    <a:lnL>
                      <a:noFill/>
                    </a:lnL>
                    <a:lnR>
                      <a:noFill/>
                    </a:lnR>
                    <a:lnT>
                      <a:noFill/>
                    </a:lnT>
                    <a:lnB>
                      <a:noFill/>
                    </a:lnB>
                    <a:solidFill>
                      <a:srgbClr val="F7F7F7"/>
                    </a:solidFill>
                  </a:tcPr>
                </a:tc>
                <a:tc>
                  <a:txBody>
                    <a:bodyPr/>
                    <a:lstStyle/>
                    <a:p>
                      <a:pPr algn="l" fontAlgn="t"/>
                      <a:r>
                        <a:rPr lang="fi-FI">
                          <a:effectLst/>
                        </a:rPr>
                        <a:t>kriteeriperustainen sanallinen ja numeerinen opettaja-arviointi</a:t>
                      </a:r>
                      <a:br>
                        <a:rPr lang="fi-FI">
                          <a:effectLst/>
                        </a:rPr>
                      </a:br>
                      <a:r>
                        <a:rPr lang="fi-FI">
                          <a:effectLst/>
                        </a:rPr>
                        <a:t>- ope kirjaa itsearviointipalautuksen yhteyteen</a:t>
                      </a:r>
                    </a:p>
                  </a:txBody>
                  <a:tcPr>
                    <a:lnL>
                      <a:noFill/>
                    </a:lnL>
                    <a:lnR>
                      <a:noFill/>
                    </a:lnR>
                    <a:lnT>
                      <a:noFill/>
                    </a:lnT>
                    <a:lnB>
                      <a:noFill/>
                    </a:lnB>
                    <a:solidFill>
                      <a:srgbClr val="F7F7F7"/>
                    </a:solidFill>
                  </a:tcPr>
                </a:tc>
                <a:tc>
                  <a:txBody>
                    <a:bodyPr/>
                    <a:lstStyle/>
                    <a:p>
                      <a:pPr algn="l" fontAlgn="t"/>
                      <a:r>
                        <a:rPr lang="fi-FI">
                          <a:effectLst/>
                        </a:rPr>
                        <a:t>50 %</a:t>
                      </a:r>
                    </a:p>
                  </a:txBody>
                  <a:tcPr>
                    <a:lnL>
                      <a:noFill/>
                    </a:lnL>
                    <a:lnR>
                      <a:noFill/>
                    </a:lnR>
                    <a:lnT>
                      <a:noFill/>
                    </a:lnT>
                    <a:lnB>
                      <a:noFill/>
                    </a:lnB>
                    <a:solidFill>
                      <a:srgbClr val="F7F7F7"/>
                    </a:solidFill>
                  </a:tcPr>
                </a:tc>
                <a:extLst>
                  <a:ext uri="{0D108BD9-81ED-4DB2-BD59-A6C34878D82A}">
                    <a16:rowId xmlns:a16="http://schemas.microsoft.com/office/drawing/2014/main" val="2356972628"/>
                  </a:ext>
                </a:extLst>
              </a:tr>
              <a:tr h="0">
                <a:tc>
                  <a:txBody>
                    <a:bodyPr/>
                    <a:lstStyle/>
                    <a:p>
                      <a:pPr algn="l" fontAlgn="t"/>
                      <a:r>
                        <a:rPr lang="fi-FI">
                          <a:effectLst/>
                        </a:rPr>
                        <a:t>Oppimistavoitteiden täyttyminen kurssilla ja PROpe-työskentely</a:t>
                      </a:r>
                    </a:p>
                  </a:txBody>
                  <a:tcPr>
                    <a:lnL>
                      <a:noFill/>
                    </a:lnL>
                    <a:lnR>
                      <a:noFill/>
                    </a:lnR>
                    <a:lnT>
                      <a:noFill/>
                    </a:lnT>
                    <a:lnB>
                      <a:noFill/>
                    </a:lnB>
                    <a:solidFill>
                      <a:srgbClr val="F7F7F7"/>
                    </a:solidFill>
                  </a:tcPr>
                </a:tc>
                <a:tc>
                  <a:txBody>
                    <a:bodyPr/>
                    <a:lstStyle/>
                    <a:p>
                      <a:pPr algn="l" fontAlgn="t"/>
                      <a:r>
                        <a:rPr lang="fi-FI" i="1">
                          <a:effectLst/>
                        </a:rPr>
                        <a:t>kriteeriperustainen sanallinen ja numeerinen itsearviointi</a:t>
                      </a:r>
                      <a:endParaRPr lang="fi-FI">
                        <a:effectLst/>
                      </a:endParaRPr>
                    </a:p>
                  </a:txBody>
                  <a:tcPr>
                    <a:lnL>
                      <a:noFill/>
                    </a:lnL>
                    <a:lnR>
                      <a:noFill/>
                    </a:lnR>
                    <a:lnT>
                      <a:noFill/>
                    </a:lnT>
                    <a:lnB>
                      <a:noFill/>
                    </a:lnB>
                    <a:solidFill>
                      <a:srgbClr val="F7F7F7"/>
                    </a:solidFill>
                  </a:tcPr>
                </a:tc>
                <a:tc>
                  <a:txBody>
                    <a:bodyPr/>
                    <a:lstStyle/>
                    <a:p>
                      <a:pPr algn="l" fontAlgn="t"/>
                      <a:r>
                        <a:rPr lang="fi-FI" dirty="0">
                          <a:effectLst/>
                        </a:rPr>
                        <a:t>50 %</a:t>
                      </a:r>
                    </a:p>
                  </a:txBody>
                  <a:tcPr>
                    <a:lnL>
                      <a:noFill/>
                    </a:lnL>
                    <a:lnR>
                      <a:noFill/>
                    </a:lnR>
                    <a:lnT>
                      <a:noFill/>
                    </a:lnT>
                    <a:lnB>
                      <a:noFill/>
                    </a:lnB>
                    <a:solidFill>
                      <a:srgbClr val="F7F7F7"/>
                    </a:solidFill>
                  </a:tcPr>
                </a:tc>
                <a:extLst>
                  <a:ext uri="{0D108BD9-81ED-4DB2-BD59-A6C34878D82A}">
                    <a16:rowId xmlns:a16="http://schemas.microsoft.com/office/drawing/2014/main" val="1247753902"/>
                  </a:ext>
                </a:extLst>
              </a:tr>
            </a:tbl>
          </a:graphicData>
        </a:graphic>
      </p:graphicFrame>
      <p:sp>
        <p:nvSpPr>
          <p:cNvPr id="5" name="Rectangle 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200" b="0" i="0" u="none" strike="noStrike" cap="none" normalizeH="0" baseline="0">
                <a:ln>
                  <a:noFill/>
                </a:ln>
                <a:solidFill>
                  <a:srgbClr val="333333"/>
                </a:solidFill>
                <a:effectLst/>
                <a:latin typeface="Open Sans"/>
              </a:rPr>
              <a:t>Opettajalla on mahdollisuus arviointikriteerien perusteella nostaa tai laskea kokonaisarvosanaa tai palauttaa opiskelijan itsearviointi takaisin uudelleen tarkistettavaksi.</a:t>
            </a:r>
            <a:br>
              <a:rPr kumimoji="0" lang="fi-FI" altLang="fi-FI" sz="800" b="0" i="0" u="none" strike="noStrike" cap="none" normalizeH="0" baseline="0">
                <a:ln>
                  <a:noFill/>
                </a:ln>
                <a:solidFill>
                  <a:schemeClr val="tx1"/>
                </a:solidFill>
                <a:effectLst/>
              </a:rPr>
            </a:br>
            <a:br>
              <a:rPr kumimoji="0" lang="fi-FI" altLang="fi-FI" sz="1800" b="0" i="0" u="none" strike="noStrike" cap="none" normalizeH="0" baseline="0">
                <a:ln>
                  <a:noFill/>
                </a:ln>
                <a:solidFill>
                  <a:schemeClr val="tx1"/>
                </a:solidFill>
                <a:effectLst/>
                <a:latin typeface="Arial" panose="020B0604020202020204" pitchFamily="34" charset="0"/>
              </a:rPr>
            </a:br>
            <a:br>
              <a:rPr kumimoji="0" lang="fi-FI" altLang="fi-FI" sz="1800" b="0" i="0" u="none" strike="noStrike" cap="none" normalizeH="0" baseline="0">
                <a:ln>
                  <a:noFill/>
                </a:ln>
                <a:solidFill>
                  <a:schemeClr val="tx1"/>
                </a:solidFill>
                <a:effectLst/>
                <a:latin typeface="Arial" panose="020B0604020202020204" pitchFamily="34" charset="0"/>
              </a:rPr>
            </a:br>
            <a:endParaRPr kumimoji="0" lang="fi-FI" altLang="fi-FI"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04521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4400" dirty="0"/>
              <a:t>PROPE</a:t>
            </a:r>
          </a:p>
        </p:txBody>
      </p:sp>
      <p:sp>
        <p:nvSpPr>
          <p:cNvPr id="3" name="Content Placeholder 2"/>
          <p:cNvSpPr>
            <a:spLocks noGrp="1"/>
          </p:cNvSpPr>
          <p:nvPr>
            <p:ph idx="1"/>
          </p:nvPr>
        </p:nvSpPr>
        <p:spPr/>
        <p:txBody>
          <a:bodyPr>
            <a:normAutofit lnSpcReduction="10000"/>
          </a:bodyPr>
          <a:lstStyle/>
          <a:p>
            <a:r>
              <a:rPr lang="fi-FI" sz="4400" dirty="0"/>
              <a:t>Mitä ja miksi?</a:t>
            </a:r>
          </a:p>
          <a:p>
            <a:r>
              <a:rPr lang="fi-FI" sz="4400" dirty="0"/>
              <a:t>Kysymyksiä?</a:t>
            </a:r>
          </a:p>
          <a:p>
            <a:pPr marL="0" indent="0">
              <a:buNone/>
            </a:pPr>
            <a:r>
              <a:rPr lang="fi-FI" sz="4400" dirty="0"/>
              <a:t>Ks. </a:t>
            </a:r>
            <a:r>
              <a:rPr lang="fi-FI" sz="4400" dirty="0" err="1"/>
              <a:t>Prope</a:t>
            </a:r>
            <a:r>
              <a:rPr lang="fi-FI" sz="4400" dirty="0"/>
              <a:t>-työskentelyn ohjesivusto</a:t>
            </a:r>
          </a:p>
          <a:p>
            <a:pPr marL="0" indent="0">
              <a:buNone/>
            </a:pPr>
            <a:r>
              <a:rPr lang="fi-FI" dirty="0"/>
              <a:t>14.9. klo 12.15 alkaen halukkaille ja tarpeeseen ylimääräinen </a:t>
            </a:r>
            <a:r>
              <a:rPr lang="fi-FI" b="1" i="1" dirty="0"/>
              <a:t>Peda.net ja </a:t>
            </a:r>
            <a:r>
              <a:rPr lang="fi-FI" b="1" i="1" dirty="0" err="1"/>
              <a:t>PROpe</a:t>
            </a:r>
            <a:r>
              <a:rPr lang="fi-FI" b="1" i="1" dirty="0"/>
              <a:t> -työskentely opeopinnoissasi -</a:t>
            </a:r>
            <a:r>
              <a:rPr lang="fi-FI" b="1" i="1" dirty="0" err="1"/>
              <a:t>verkkomeetti</a:t>
            </a:r>
            <a:r>
              <a:rPr lang="fi-FI" i="1" dirty="0"/>
              <a:t> </a:t>
            </a:r>
            <a:r>
              <a:rPr lang="fi-FI" dirty="0"/>
              <a:t>Zoomissa</a:t>
            </a:r>
          </a:p>
          <a:p>
            <a:pPr marL="0" indent="0">
              <a:buNone/>
            </a:pPr>
            <a:endParaRPr lang="fi-FI" sz="4400" dirty="0"/>
          </a:p>
        </p:txBody>
      </p:sp>
    </p:spTree>
    <p:extLst>
      <p:ext uri="{BB962C8B-B14F-4D97-AF65-F5344CB8AC3E}">
        <p14:creationId xmlns:p14="http://schemas.microsoft.com/office/powerpoint/2010/main" val="935596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2152650" y="365126"/>
            <a:ext cx="7372350" cy="594178"/>
          </a:xfrm>
        </p:spPr>
        <p:txBody>
          <a:bodyPr>
            <a:normAutofit fontScale="90000"/>
          </a:bodyPr>
          <a:lstStyle/>
          <a:p>
            <a:pPr algn="ctr"/>
            <a:r>
              <a:rPr lang="fi-FI" b="1" dirty="0">
                <a:latin typeface="Bernard MT Condensed" panose="02050806060905020404" pitchFamily="18" charset="0"/>
              </a:rPr>
              <a:t>Yhteisöllinen ja yhteiskunnallinen osaaminen</a:t>
            </a:r>
            <a:endParaRPr lang="fi-FI" dirty="0">
              <a:latin typeface="Bernard MT Condensed" panose="02050806060905020404" pitchFamily="18" charset="0"/>
            </a:endParaRPr>
          </a:p>
        </p:txBody>
      </p:sp>
      <p:sp>
        <p:nvSpPr>
          <p:cNvPr id="3" name="Sisällön paikkamerkki 2"/>
          <p:cNvSpPr>
            <a:spLocks noGrp="1"/>
          </p:cNvSpPr>
          <p:nvPr>
            <p:ph idx="1"/>
          </p:nvPr>
        </p:nvSpPr>
        <p:spPr>
          <a:xfrm>
            <a:off x="349321" y="842481"/>
            <a:ext cx="11578976" cy="5729770"/>
          </a:xfrm>
        </p:spPr>
        <p:txBody>
          <a:bodyPr>
            <a:normAutofit fontScale="55000" lnSpcReduction="20000"/>
          </a:bodyPr>
          <a:lstStyle/>
          <a:p>
            <a:pPr marL="0" indent="0" algn="ctr">
              <a:buNone/>
            </a:pPr>
            <a:r>
              <a:rPr lang="fi-FI" b="1" dirty="0">
                <a:latin typeface="Calibri" panose="020F0502020204030204" pitchFamily="34" charset="0"/>
                <a:cs typeface="Calibri" panose="020F0502020204030204" pitchFamily="34" charset="0"/>
              </a:rPr>
              <a:t> </a:t>
            </a:r>
            <a:br>
              <a:rPr lang="fi-FI" sz="2039" dirty="0">
                <a:latin typeface="Calibri" panose="020F0502020204030204" pitchFamily="34" charset="0"/>
                <a:cs typeface="Calibri" panose="020F0502020204030204" pitchFamily="34" charset="0"/>
              </a:rPr>
            </a:br>
            <a:r>
              <a:rPr lang="fi-FI" sz="2461" i="1" dirty="0">
                <a:latin typeface="Calibri" panose="020F0502020204030204" pitchFamily="34" charset="0"/>
                <a:cs typeface="Calibri" panose="020F0502020204030204" pitchFamily="34" charset="0"/>
              </a:rPr>
              <a:t>Ymmärrät kasvatus- tai oppimisyhteisöt paikallisiin yhteisöihin ja niiden normeihin ja arvoihin kytkeytyvinä instituutioina, joihin vaikuttavat myös laajemmat yhteisölliset ja yhteiskunnalliset rakenteet ja reunaehdot. Kykenet tunnistamaan ja kriittisesti arvioimaan poliittisten, kulttuuristen, taloudellisten ja historiallisten tekijöiden vaikutuksia oppimiseen, oppilaisiin ja opetukseen sekä koulutuksen tasa-arvoisuuteen. Sinulla on taito tunnistaa ja kehittää kasvatusta ja kasvatusyhteisöjä koskevia arvoja ja käytänteitä.</a:t>
            </a:r>
            <a:br>
              <a:rPr lang="fi-FI" sz="2461" b="1" dirty="0">
                <a:latin typeface="Book Antiqua" panose="02040602050305030304" pitchFamily="18" charset="0"/>
              </a:rPr>
            </a:br>
            <a:br>
              <a:rPr lang="fi-FI" b="1" dirty="0">
                <a:latin typeface="Book Antiqua" panose="02040602050305030304" pitchFamily="18" charset="0"/>
              </a:rPr>
            </a:br>
            <a:endParaRPr lang="fi-FI" b="1" dirty="0">
              <a:latin typeface="Book Antiqua" panose="02040602050305030304" pitchFamily="18" charset="0"/>
            </a:endParaRPr>
          </a:p>
          <a:p>
            <a:pPr marL="0" indent="0">
              <a:buNone/>
            </a:pPr>
            <a:r>
              <a:rPr lang="fi-FI" sz="2039" b="1" dirty="0">
                <a:latin typeface="Book Antiqua" panose="02040602050305030304" pitchFamily="18" charset="0"/>
              </a:rPr>
              <a:t>Yhteisöllistä ja yhteiskunnallista osaamistasi voit tarkastella mm. seuraavien kysymysten avulla:</a:t>
            </a:r>
            <a:br>
              <a:rPr lang="fi-FI" sz="2039" dirty="0">
                <a:latin typeface="Book Antiqua" panose="02040602050305030304" pitchFamily="18" charset="0"/>
              </a:rPr>
            </a:br>
            <a:endParaRPr lang="fi-FI" sz="2039" dirty="0">
              <a:latin typeface="Book Antiqua" panose="02040602050305030304" pitchFamily="18" charset="0"/>
            </a:endParaRPr>
          </a:p>
          <a:p>
            <a:pPr lvl="1"/>
            <a:r>
              <a:rPr lang="fi-FI" sz="1889" dirty="0">
                <a:latin typeface="Book Antiqua" panose="02040602050305030304" pitchFamily="18" charset="0"/>
              </a:rPr>
              <a:t>Millaisiin poliittisiin, kulttuurisiin, taloudellisiin ja historiallisiin raameihin perustan toimintani opettajana?</a:t>
            </a:r>
          </a:p>
          <a:p>
            <a:pPr lvl="1"/>
            <a:r>
              <a:rPr lang="fi-FI" sz="1889" dirty="0">
                <a:latin typeface="Book Antiqua" panose="02040602050305030304" pitchFamily="18" charset="0"/>
              </a:rPr>
              <a:t>Millaiseen koulutusta tai kasvatusta koskevaan keskusteluun olet viime aikoina kiinnittänyt mediassa huomiota? Millaisen kuvan keskustelut luovat koulusta ja/tai kasvatuksesta?</a:t>
            </a:r>
          </a:p>
          <a:p>
            <a:pPr lvl="1"/>
            <a:r>
              <a:rPr lang="fi-FI" sz="1889" dirty="0">
                <a:latin typeface="Book Antiqua" panose="02040602050305030304" pitchFamily="18" charset="0"/>
              </a:rPr>
              <a:t>Opettaja on aina yhteiskunnallinen vaikuttaja - millainen yhteiskunnallinen vaikuttaja sinä olet?</a:t>
            </a:r>
          </a:p>
          <a:p>
            <a:pPr lvl="1"/>
            <a:r>
              <a:rPr lang="fi-FI" sz="1889" dirty="0">
                <a:latin typeface="Book Antiqua" panose="02040602050305030304" pitchFamily="18" charset="0"/>
              </a:rPr>
              <a:t>Mitkä yhteisön käytänteet ja säännöt herättävät minussa kysymyksiä tai kummastusta?</a:t>
            </a:r>
          </a:p>
          <a:p>
            <a:pPr lvl="1"/>
            <a:r>
              <a:rPr lang="fi-FI" sz="1889" dirty="0">
                <a:latin typeface="Book Antiqua" panose="02040602050305030304" pitchFamily="18" charset="0"/>
              </a:rPr>
              <a:t>Millaisia ennakkoluuloja, oletuksia, asenteita ja epäoikeudenmukaisia käytänteitä tunnistan kouluinstituution tasolla?</a:t>
            </a:r>
          </a:p>
          <a:p>
            <a:pPr lvl="1"/>
            <a:r>
              <a:rPr lang="fi-FI" sz="1889" dirty="0">
                <a:latin typeface="Book Antiqua" panose="02040602050305030304" pitchFamily="18" charset="0"/>
              </a:rPr>
              <a:t>Miten koulu- ja luokkayhteisö vaikuttavat omaan toimintaani ja miten minä vaikutan niihin?</a:t>
            </a:r>
          </a:p>
          <a:p>
            <a:pPr lvl="1"/>
            <a:r>
              <a:rPr lang="fi-FI" sz="1889" dirty="0">
                <a:latin typeface="Book Antiqua" panose="02040602050305030304" pitchFamily="18" charset="0"/>
              </a:rPr>
              <a:t>Miten koulu ja koulutus voivat rakentaa yhteiskuntaa ja tulevaisuutta?</a:t>
            </a:r>
          </a:p>
          <a:p>
            <a:pPr lvl="1"/>
            <a:r>
              <a:rPr lang="fi-FI" sz="1889" dirty="0">
                <a:latin typeface="Book Antiqua" panose="02040602050305030304" pitchFamily="18" charset="0"/>
              </a:rPr>
              <a:t>Millaista maailmaa kohti vien oppilaitani?</a:t>
            </a:r>
          </a:p>
          <a:p>
            <a:pPr lvl="1"/>
            <a:r>
              <a:rPr lang="fi-FI" sz="1889" dirty="0">
                <a:latin typeface="Book Antiqua" panose="02040602050305030304" pitchFamily="18" charset="0"/>
              </a:rPr>
              <a:t>Millainen on unelmieni koulu ja millaisia tekoja olen valmis tekemään sen eteen?</a:t>
            </a:r>
          </a:p>
          <a:p>
            <a:pPr marL="377189" lvl="2" indent="0">
              <a:buNone/>
            </a:pPr>
            <a:endParaRPr lang="fi-FI" dirty="0">
              <a:latin typeface="Book Antiqua" panose="02040602050305030304" pitchFamily="18" charset="0"/>
            </a:endParaRPr>
          </a:p>
          <a:p>
            <a:pPr marL="377189" lvl="2" indent="0">
              <a:buNone/>
            </a:pPr>
            <a:endParaRPr lang="fi-FI" dirty="0">
              <a:latin typeface="Book Antiqua" panose="02040602050305030304" pitchFamily="18" charset="0"/>
            </a:endParaRPr>
          </a:p>
          <a:p>
            <a:pPr lvl="2"/>
            <a:endParaRPr lang="fi-FI" dirty="0">
              <a:latin typeface="Book Antiqua" panose="02040602050305030304" pitchFamily="18" charset="0"/>
            </a:endParaRPr>
          </a:p>
          <a:p>
            <a:pPr marL="377189" lvl="2" indent="0">
              <a:buNone/>
            </a:pPr>
            <a:r>
              <a:rPr lang="fi-FI" b="1" dirty="0">
                <a:latin typeface="Book Antiqua" panose="02040602050305030304" pitchFamily="18" charset="0"/>
              </a:rPr>
              <a:t>Lähteitä yhteisöllisen ja yhteiskunnallisen osaamisen tarkasteluun mm.:</a:t>
            </a:r>
          </a:p>
          <a:p>
            <a:pPr lvl="2"/>
            <a:r>
              <a:rPr lang="fi-FI" dirty="0">
                <a:latin typeface="Book Antiqua" panose="02040602050305030304" pitchFamily="18" charset="0"/>
              </a:rPr>
              <a:t>Ahonen, S. 2003. Yhteinen koulu – tasa-arvoa vai tasapäisyyttä? Tampere: Vastapaino.</a:t>
            </a:r>
          </a:p>
          <a:p>
            <a:pPr lvl="2"/>
            <a:r>
              <a:rPr lang="fi-FI" dirty="0">
                <a:latin typeface="Book Antiqua" panose="02040602050305030304" pitchFamily="18" charset="0"/>
              </a:rPr>
              <a:t>Järvinen, K. &amp; Kolbe, L. 2012. Luokkaretkellä hyvinvointiyhteiskunnassa. Nykysukupolven kokemuksia tasa-arvosta. Helsinki: Kirjapaja.</a:t>
            </a:r>
          </a:p>
          <a:p>
            <a:pPr lvl="2"/>
            <a:r>
              <a:rPr lang="fi-FI" dirty="0">
                <a:latin typeface="Book Antiqua" panose="02040602050305030304" pitchFamily="18" charset="0"/>
              </a:rPr>
              <a:t>Salminen, J. 2012. Koulun pirulliset dilemmat. Helsinki: Teos.</a:t>
            </a:r>
          </a:p>
          <a:p>
            <a:endParaRPr lang="fi-FI" dirty="0"/>
          </a:p>
        </p:txBody>
      </p:sp>
    </p:spTree>
    <p:extLst>
      <p:ext uri="{BB962C8B-B14F-4D97-AF65-F5344CB8AC3E}">
        <p14:creationId xmlns:p14="http://schemas.microsoft.com/office/powerpoint/2010/main" val="1954353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Freeform 139"/>
          <p:cNvSpPr/>
          <p:nvPr/>
        </p:nvSpPr>
        <p:spPr>
          <a:xfrm>
            <a:off x="1948623" y="317986"/>
            <a:ext cx="8295260" cy="6221453"/>
          </a:xfrm>
          <a:custGeom>
            <a:avLst/>
            <a:gdLst/>
            <a:ahLst/>
            <a:cxnLst/>
            <a:rect l="0" t="0" r="0" b="0"/>
            <a:pathLst>
              <a:path w="9143988" h="6858000">
                <a:moveTo>
                  <a:pt x="0" y="6858000"/>
                </a:moveTo>
                <a:lnTo>
                  <a:pt x="9143988" y="6858000"/>
                </a:lnTo>
                <a:lnTo>
                  <a:pt x="9143988" y="0"/>
                </a:lnTo>
                <a:lnTo>
                  <a:pt x="0" y="0"/>
                </a:lnTo>
                <a:lnTo>
                  <a:pt x="0" y="6858000"/>
                </a:lnTo>
                <a:close/>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40" name="Rectangle 140"/>
          <p:cNvSpPr/>
          <p:nvPr/>
        </p:nvSpPr>
        <p:spPr>
          <a:xfrm>
            <a:off x="2391027" y="719587"/>
            <a:ext cx="6702540" cy="559384"/>
          </a:xfrm>
          <a:prstGeom prst="rect">
            <a:avLst/>
          </a:prstGeom>
        </p:spPr>
        <p:txBody>
          <a:bodyPr wrap="none" lIns="0" tIns="0" rIns="0" bIns="0">
            <a:spAutoFit/>
          </a:bodyPr>
          <a:lstStyle/>
          <a:p>
            <a:r>
              <a:rPr lang="en-US" sz="3635" b="1" dirty="0">
                <a:solidFill>
                  <a:srgbClr val="0070C0"/>
                </a:solidFill>
                <a:latin typeface="Calibri"/>
              </a:rPr>
              <a:t>Sosiaalisen</a:t>
            </a:r>
            <a:r>
              <a:rPr lang="en-US" sz="3635" b="1" spc="-23" dirty="0">
                <a:solidFill>
                  <a:srgbClr val="0070C0"/>
                </a:solidFill>
                <a:latin typeface="Calibri"/>
              </a:rPr>
              <a:t> </a:t>
            </a:r>
            <a:r>
              <a:rPr lang="en-US" sz="3635" b="1" dirty="0">
                <a:solidFill>
                  <a:srgbClr val="0070C0"/>
                </a:solidFill>
                <a:latin typeface="Calibri"/>
              </a:rPr>
              <a:t>identi</a:t>
            </a:r>
            <a:r>
              <a:rPr lang="en-US" sz="3635" b="1" spc="-85" dirty="0">
                <a:solidFill>
                  <a:srgbClr val="0070C0"/>
                </a:solidFill>
                <a:latin typeface="Calibri"/>
              </a:rPr>
              <a:t>t</a:t>
            </a:r>
            <a:r>
              <a:rPr lang="en-US" sz="3635" b="1" dirty="0">
                <a:solidFill>
                  <a:srgbClr val="0070C0"/>
                </a:solidFill>
                <a:latin typeface="Calibri"/>
              </a:rPr>
              <a:t>eetin</a:t>
            </a:r>
            <a:r>
              <a:rPr lang="en-US" sz="3635" b="1" spc="-81" dirty="0">
                <a:solidFill>
                  <a:srgbClr val="0070C0"/>
                </a:solidFill>
                <a:latin typeface="Calibri"/>
              </a:rPr>
              <a:t> </a:t>
            </a:r>
            <a:r>
              <a:rPr lang="en-US" sz="3635" b="1" dirty="0">
                <a:solidFill>
                  <a:srgbClr val="0070C0"/>
                </a:solidFill>
                <a:latin typeface="Calibri"/>
              </a:rPr>
              <a:t>teoria</a:t>
            </a:r>
            <a:r>
              <a:rPr lang="en-US" sz="3635" b="1" spc="-23" dirty="0">
                <a:solidFill>
                  <a:srgbClr val="0070C0"/>
                </a:solidFill>
                <a:latin typeface="Calibri"/>
              </a:rPr>
              <a:t> </a:t>
            </a:r>
            <a:r>
              <a:rPr lang="en-US" sz="3635" b="1" dirty="0">
                <a:solidFill>
                  <a:srgbClr val="0070C0"/>
                </a:solidFill>
                <a:latin typeface="Calibri"/>
              </a:rPr>
              <a:t>(SIT)</a:t>
            </a:r>
          </a:p>
        </p:txBody>
      </p:sp>
      <p:sp>
        <p:nvSpPr>
          <p:cNvPr id="141" name="Rectangle 141"/>
          <p:cNvSpPr/>
          <p:nvPr/>
        </p:nvSpPr>
        <p:spPr>
          <a:xfrm>
            <a:off x="2194716" y="6134701"/>
            <a:ext cx="3228769" cy="194220"/>
          </a:xfrm>
          <a:prstGeom prst="rect">
            <a:avLst/>
          </a:prstGeom>
        </p:spPr>
        <p:txBody>
          <a:bodyPr wrap="none" lIns="0" tIns="0" rIns="0" bIns="0">
            <a:spAutoFit/>
          </a:bodyPr>
          <a:lstStyle/>
          <a:p>
            <a:r>
              <a:rPr lang="en-US" sz="1262" spc="-113" dirty="0">
                <a:latin typeface="Calibri"/>
              </a:rPr>
              <a:t>T</a:t>
            </a:r>
            <a:r>
              <a:rPr lang="en-US" sz="1262" dirty="0">
                <a:latin typeface="Calibri"/>
              </a:rPr>
              <a:t>ajfel (1980). Human group</a:t>
            </a:r>
            <a:r>
              <a:rPr lang="en-US" sz="1262" spc="328" dirty="0">
                <a:latin typeface="Calibri"/>
              </a:rPr>
              <a:t>s</a:t>
            </a:r>
            <a:r>
              <a:rPr lang="en-US" sz="1262" dirty="0">
                <a:latin typeface="Calibri"/>
              </a:rPr>
              <a:t>and social ca</a:t>
            </a:r>
            <a:r>
              <a:rPr lang="en-US" sz="1262" spc="-37" dirty="0">
                <a:latin typeface="Calibri"/>
              </a:rPr>
              <a:t>t</a:t>
            </a:r>
            <a:r>
              <a:rPr lang="en-US" sz="1262" dirty="0">
                <a:latin typeface="Calibri"/>
              </a:rPr>
              <a:t>egories</a:t>
            </a:r>
          </a:p>
        </p:txBody>
      </p:sp>
      <p:sp>
        <p:nvSpPr>
          <p:cNvPr id="142" name="Rectangle 142"/>
          <p:cNvSpPr/>
          <p:nvPr/>
        </p:nvSpPr>
        <p:spPr>
          <a:xfrm>
            <a:off x="2324665" y="1915474"/>
            <a:ext cx="3113673" cy="532775"/>
          </a:xfrm>
          <a:prstGeom prst="rect">
            <a:avLst/>
          </a:prstGeom>
        </p:spPr>
        <p:txBody>
          <a:bodyPr wrap="none" lIns="0" tIns="0" rIns="0" bIns="0">
            <a:spAutoFit/>
          </a:bodyPr>
          <a:lstStyle/>
          <a:p>
            <a:r>
              <a:rPr lang="en-US" sz="1916" spc="1789" dirty="0">
                <a:latin typeface="Arial"/>
              </a:rPr>
              <a:t>•</a:t>
            </a:r>
            <a:r>
              <a:rPr lang="en-US" sz="1916" dirty="0">
                <a:latin typeface="Calibri"/>
              </a:rPr>
              <a:t>Yksilö määrit</a:t>
            </a:r>
            <a:r>
              <a:rPr lang="en-US" sz="1916" spc="-56" dirty="0">
                <a:latin typeface="Calibri"/>
              </a:rPr>
              <a:t>t</a:t>
            </a:r>
            <a:r>
              <a:rPr lang="en-US" sz="1916" dirty="0">
                <a:latin typeface="Calibri"/>
              </a:rPr>
              <a:t>elee itsensä</a:t>
            </a:r>
          </a:p>
          <a:p>
            <a:pPr marL="312461">
              <a:lnSpc>
                <a:spcPts val="1829"/>
              </a:lnSpc>
            </a:pPr>
            <a:r>
              <a:rPr lang="en-US" sz="1916" dirty="0">
                <a:latin typeface="Calibri"/>
              </a:rPr>
              <a:t>ryhmäjäsenyy</a:t>
            </a:r>
            <a:r>
              <a:rPr lang="en-US" sz="1916" spc="-35" dirty="0">
                <a:latin typeface="Calibri"/>
              </a:rPr>
              <a:t>k</a:t>
            </a:r>
            <a:r>
              <a:rPr lang="en-US" sz="1916" dirty="0">
                <a:latin typeface="Calibri"/>
              </a:rPr>
              <a:t>siensä</a:t>
            </a:r>
            <a:r>
              <a:rPr lang="en-US" sz="1916" spc="-41" dirty="0">
                <a:latin typeface="Calibri"/>
              </a:rPr>
              <a:t> </a:t>
            </a:r>
            <a:r>
              <a:rPr lang="en-US" sz="1916" dirty="0">
                <a:latin typeface="Calibri"/>
              </a:rPr>
              <a:t>avulla,</a:t>
            </a:r>
          </a:p>
        </p:txBody>
      </p:sp>
      <p:sp>
        <p:nvSpPr>
          <p:cNvPr id="143" name="Rectangle 143"/>
          <p:cNvSpPr/>
          <p:nvPr/>
        </p:nvSpPr>
        <p:spPr>
          <a:xfrm>
            <a:off x="2324665" y="2380010"/>
            <a:ext cx="3000565" cy="752065"/>
          </a:xfrm>
          <a:prstGeom prst="rect">
            <a:avLst/>
          </a:prstGeom>
        </p:spPr>
        <p:txBody>
          <a:bodyPr wrap="none" lIns="0" tIns="0" rIns="0" bIns="0">
            <a:spAutoFit/>
          </a:bodyPr>
          <a:lstStyle/>
          <a:p>
            <a:pPr marL="312461"/>
            <a:r>
              <a:rPr lang="en-US" sz="1916" spc="-38" dirty="0">
                <a:latin typeface="Calibri"/>
              </a:rPr>
              <a:t>”</a:t>
            </a:r>
            <a:r>
              <a:rPr lang="en-US" sz="1916" spc="-49" dirty="0">
                <a:latin typeface="Calibri"/>
              </a:rPr>
              <a:t>m</a:t>
            </a:r>
            <a:r>
              <a:rPr lang="en-US" sz="1916" dirty="0">
                <a:latin typeface="Calibri"/>
              </a:rPr>
              <a:t>yö</a:t>
            </a:r>
            <a:r>
              <a:rPr lang="en-US" sz="1916" spc="-45" dirty="0">
                <a:latin typeface="Calibri"/>
              </a:rPr>
              <a:t>n</a:t>
            </a:r>
            <a:r>
              <a:rPr lang="en-US" sz="1916" dirty="0">
                <a:latin typeface="Calibri"/>
              </a:rPr>
              <a:t>teinen</a:t>
            </a:r>
            <a:r>
              <a:rPr lang="en-US" sz="1916" spc="-19" dirty="0">
                <a:latin typeface="Calibri"/>
              </a:rPr>
              <a:t> </a:t>
            </a:r>
            <a:r>
              <a:rPr lang="en-US" sz="1916" dirty="0">
                <a:latin typeface="Calibri"/>
              </a:rPr>
              <a:t>minä</a:t>
            </a:r>
            <a:r>
              <a:rPr lang="en-US" sz="1916" spc="-38" dirty="0">
                <a:latin typeface="Calibri"/>
              </a:rPr>
              <a:t>k</a:t>
            </a:r>
            <a:r>
              <a:rPr lang="en-US" sz="1916" dirty="0">
                <a:latin typeface="Calibri"/>
              </a:rPr>
              <a:t>uva”</a:t>
            </a:r>
          </a:p>
          <a:p>
            <a:pPr>
              <a:lnSpc>
                <a:spcPts val="4114"/>
              </a:lnSpc>
            </a:pPr>
            <a:r>
              <a:rPr lang="en-US" sz="1916" spc="1789" dirty="0">
                <a:latin typeface="Arial"/>
              </a:rPr>
              <a:t>•</a:t>
            </a:r>
            <a:r>
              <a:rPr lang="en-US" sz="1916" dirty="0">
                <a:latin typeface="Calibri"/>
              </a:rPr>
              <a:t>Oman</a:t>
            </a:r>
            <a:r>
              <a:rPr lang="en-US" sz="1916" spc="-19" dirty="0">
                <a:latin typeface="Calibri"/>
              </a:rPr>
              <a:t> </a:t>
            </a:r>
            <a:r>
              <a:rPr lang="en-US" sz="1916" dirty="0">
                <a:latin typeface="Calibri"/>
              </a:rPr>
              <a:t>ryhmän</a:t>
            </a:r>
            <a:r>
              <a:rPr lang="en-US" sz="1916" spc="-19" dirty="0">
                <a:latin typeface="Calibri"/>
              </a:rPr>
              <a:t> </a:t>
            </a:r>
            <a:r>
              <a:rPr lang="en-US" sz="1916" dirty="0">
                <a:latin typeface="Calibri"/>
              </a:rPr>
              <a:t>suosiminen.</a:t>
            </a:r>
          </a:p>
        </p:txBody>
      </p:sp>
      <p:sp>
        <p:nvSpPr>
          <p:cNvPr id="144" name="Rectangle 144"/>
          <p:cNvSpPr/>
          <p:nvPr/>
        </p:nvSpPr>
        <p:spPr>
          <a:xfrm>
            <a:off x="2324665" y="3483258"/>
            <a:ext cx="3604898" cy="532775"/>
          </a:xfrm>
          <a:prstGeom prst="rect">
            <a:avLst/>
          </a:prstGeom>
        </p:spPr>
        <p:txBody>
          <a:bodyPr wrap="none" lIns="0" tIns="0" rIns="0" bIns="0">
            <a:spAutoFit/>
          </a:bodyPr>
          <a:lstStyle/>
          <a:p>
            <a:r>
              <a:rPr lang="en-US" sz="1916" spc="1789" dirty="0">
                <a:latin typeface="Arial"/>
              </a:rPr>
              <a:t>•</a:t>
            </a:r>
            <a:r>
              <a:rPr lang="en-US" sz="1916" dirty="0">
                <a:latin typeface="Calibri"/>
              </a:rPr>
              <a:t>Ryhmäilmiöt</a:t>
            </a:r>
            <a:r>
              <a:rPr lang="en-US" sz="1916" spc="-19" dirty="0">
                <a:latin typeface="Calibri"/>
              </a:rPr>
              <a:t> </a:t>
            </a:r>
            <a:r>
              <a:rPr lang="en-US" sz="1916" dirty="0">
                <a:latin typeface="Calibri"/>
              </a:rPr>
              <a:t>selittyvät</a:t>
            </a:r>
            <a:r>
              <a:rPr lang="en-US" sz="1916" spc="-52" dirty="0">
                <a:latin typeface="Calibri"/>
              </a:rPr>
              <a:t> </a:t>
            </a:r>
            <a:r>
              <a:rPr lang="en-US" sz="1916" dirty="0">
                <a:latin typeface="Calibri"/>
              </a:rPr>
              <a:t>ei-</a:t>
            </a:r>
          </a:p>
          <a:p>
            <a:pPr marL="312461">
              <a:lnSpc>
                <a:spcPts val="1828"/>
              </a:lnSpc>
            </a:pPr>
            <a:r>
              <a:rPr lang="en-US" sz="1916" dirty="0">
                <a:latin typeface="Calibri"/>
              </a:rPr>
              <a:t>reduktioni</a:t>
            </a:r>
            <a:r>
              <a:rPr lang="en-US" sz="1916" spc="-44" dirty="0">
                <a:latin typeface="Calibri"/>
              </a:rPr>
              <a:t>s</a:t>
            </a:r>
            <a:r>
              <a:rPr lang="en-US" sz="1916" dirty="0">
                <a:latin typeface="Calibri"/>
              </a:rPr>
              <a:t>tisina (=&gt; </a:t>
            </a:r>
            <a:r>
              <a:rPr lang="en-US" sz="1916" spc="-49" dirty="0">
                <a:latin typeface="Calibri"/>
              </a:rPr>
              <a:t>k</a:t>
            </a:r>
            <a:r>
              <a:rPr lang="en-US" sz="1916" dirty="0">
                <a:latin typeface="Calibri"/>
              </a:rPr>
              <a:t>o</a:t>
            </a:r>
            <a:r>
              <a:rPr lang="en-US" sz="1916" spc="-71" dirty="0">
                <a:latin typeface="Calibri"/>
              </a:rPr>
              <a:t>k</a:t>
            </a:r>
            <a:r>
              <a:rPr lang="en-US" sz="1916" dirty="0">
                <a:latin typeface="Calibri"/>
              </a:rPr>
              <a:t>onaisuus</a:t>
            </a:r>
          </a:p>
        </p:txBody>
      </p:sp>
      <p:sp>
        <p:nvSpPr>
          <p:cNvPr id="145" name="Rectangle 145"/>
          <p:cNvSpPr/>
          <p:nvPr/>
        </p:nvSpPr>
        <p:spPr>
          <a:xfrm>
            <a:off x="2324665" y="3947793"/>
            <a:ext cx="3527569" cy="800155"/>
          </a:xfrm>
          <a:prstGeom prst="rect">
            <a:avLst/>
          </a:prstGeom>
        </p:spPr>
        <p:txBody>
          <a:bodyPr wrap="none" lIns="0" tIns="0" rIns="0" bIns="0">
            <a:spAutoFit/>
          </a:bodyPr>
          <a:lstStyle/>
          <a:p>
            <a:pPr marL="312461"/>
            <a:r>
              <a:rPr lang="en-US" sz="1916" dirty="0">
                <a:latin typeface="Calibri"/>
              </a:rPr>
              <a:t>enemmän</a:t>
            </a:r>
            <a:r>
              <a:rPr lang="en-US" sz="1916" spc="-12" dirty="0">
                <a:latin typeface="Calibri"/>
              </a:rPr>
              <a:t> </a:t>
            </a:r>
            <a:r>
              <a:rPr lang="en-US" sz="1916" spc="-42" dirty="0">
                <a:latin typeface="Calibri"/>
              </a:rPr>
              <a:t>k</a:t>
            </a:r>
            <a:r>
              <a:rPr lang="en-US" sz="1916" dirty="0">
                <a:latin typeface="Calibri"/>
              </a:rPr>
              <a:t>uin</a:t>
            </a:r>
            <a:r>
              <a:rPr lang="en-US" sz="1916" spc="-12" dirty="0">
                <a:latin typeface="Calibri"/>
              </a:rPr>
              <a:t> </a:t>
            </a:r>
            <a:r>
              <a:rPr lang="en-US" sz="1916" dirty="0">
                <a:latin typeface="Calibri"/>
              </a:rPr>
              <a:t>osiensa</a:t>
            </a:r>
            <a:r>
              <a:rPr lang="en-US" sz="1916" spc="-12" dirty="0">
                <a:latin typeface="Calibri"/>
              </a:rPr>
              <a:t> </a:t>
            </a:r>
            <a:r>
              <a:rPr lang="en-US" sz="1916" dirty="0">
                <a:latin typeface="Calibri"/>
              </a:rPr>
              <a:t>summa).</a:t>
            </a:r>
          </a:p>
          <a:p>
            <a:pPr>
              <a:lnSpc>
                <a:spcPts val="4571"/>
              </a:lnSpc>
            </a:pPr>
            <a:r>
              <a:rPr lang="en-US" sz="1916" spc="1789" dirty="0">
                <a:latin typeface="Arial"/>
              </a:rPr>
              <a:t>•</a:t>
            </a:r>
            <a:r>
              <a:rPr lang="en-US" sz="1916" dirty="0">
                <a:latin typeface="Calibri"/>
              </a:rPr>
              <a:t>Sosiaaliryhm</a:t>
            </a:r>
            <a:r>
              <a:rPr lang="en-US" sz="1916" spc="-47" dirty="0">
                <a:latin typeface="Calibri"/>
              </a:rPr>
              <a:t>ä</a:t>
            </a:r>
            <a:r>
              <a:rPr lang="en-US" sz="1916" dirty="0">
                <a:latin typeface="Calibri"/>
              </a:rPr>
              <a:t>t  val</a:t>
            </a:r>
            <a:r>
              <a:rPr lang="en-US" sz="1916" spc="-59" dirty="0">
                <a:latin typeface="Calibri"/>
              </a:rPr>
              <a:t>t</a:t>
            </a:r>
            <a:r>
              <a:rPr lang="en-US" sz="1916" dirty="0">
                <a:latin typeface="Calibri"/>
              </a:rPr>
              <a:t>a</a:t>
            </a:r>
            <a:r>
              <a:rPr lang="en-US" sz="1916" spc="388" dirty="0">
                <a:latin typeface="Calibri"/>
              </a:rPr>
              <a:t>-</a:t>
            </a:r>
            <a:r>
              <a:rPr lang="en-US" sz="1916" dirty="0">
                <a:latin typeface="Calibri"/>
              </a:rPr>
              <a:t>ja</a:t>
            </a:r>
          </a:p>
        </p:txBody>
      </p:sp>
      <p:sp>
        <p:nvSpPr>
          <p:cNvPr id="146" name="Rectangle 146"/>
          <p:cNvSpPr/>
          <p:nvPr/>
        </p:nvSpPr>
        <p:spPr>
          <a:xfrm>
            <a:off x="2637120" y="4760718"/>
            <a:ext cx="3832588" cy="532775"/>
          </a:xfrm>
          <a:prstGeom prst="rect">
            <a:avLst/>
          </a:prstGeom>
        </p:spPr>
        <p:txBody>
          <a:bodyPr wrap="none" lIns="0" tIns="0" rIns="0" bIns="0">
            <a:spAutoFit/>
          </a:bodyPr>
          <a:lstStyle/>
          <a:p>
            <a:r>
              <a:rPr lang="en-US" sz="1916" dirty="0">
                <a:latin typeface="Calibri"/>
              </a:rPr>
              <a:t>s</a:t>
            </a:r>
            <a:r>
              <a:rPr lang="en-US" sz="1916" spc="-55" dirty="0">
                <a:latin typeface="Calibri"/>
              </a:rPr>
              <a:t>t</a:t>
            </a:r>
            <a:r>
              <a:rPr lang="en-US" sz="1916" dirty="0">
                <a:latin typeface="Calibri"/>
              </a:rPr>
              <a:t>atussu</a:t>
            </a:r>
            <a:r>
              <a:rPr lang="en-US" sz="1916" spc="-52" dirty="0">
                <a:latin typeface="Calibri"/>
              </a:rPr>
              <a:t>h</a:t>
            </a:r>
            <a:r>
              <a:rPr lang="en-US" sz="1916" dirty="0">
                <a:latin typeface="Calibri"/>
              </a:rPr>
              <a:t>teissa </a:t>
            </a:r>
            <a:r>
              <a:rPr lang="en-US" sz="1916" spc="-59" dirty="0" err="1">
                <a:latin typeface="Calibri"/>
              </a:rPr>
              <a:t>t</a:t>
            </a:r>
            <a:r>
              <a:rPr lang="en-US" sz="1916" dirty="0" err="1">
                <a:latin typeface="Calibri"/>
              </a:rPr>
              <a:t>oisiinsa</a:t>
            </a:r>
            <a:r>
              <a:rPr lang="en-US" sz="1916" dirty="0">
                <a:latin typeface="Calibri"/>
              </a:rPr>
              <a:t> (</a:t>
            </a:r>
            <a:r>
              <a:rPr lang="en-US" sz="1916" spc="-37" dirty="0" err="1">
                <a:latin typeface="Calibri"/>
              </a:rPr>
              <a:t>k</a:t>
            </a:r>
            <a:r>
              <a:rPr lang="en-US" sz="1916" dirty="0" err="1">
                <a:latin typeface="Calibri"/>
              </a:rPr>
              <a:t>ansalliset</a:t>
            </a:r>
            <a:r>
              <a:rPr lang="en-US" sz="1916" spc="-12" dirty="0">
                <a:latin typeface="Calibri"/>
              </a:rPr>
              <a:t> </a:t>
            </a:r>
            <a:r>
              <a:rPr lang="en-US" sz="1916" dirty="0">
                <a:latin typeface="Calibri"/>
              </a:rPr>
              <a:t>tai</a:t>
            </a:r>
          </a:p>
          <a:p>
            <a:pPr>
              <a:lnSpc>
                <a:spcPts val="1829"/>
              </a:lnSpc>
            </a:pPr>
            <a:r>
              <a:rPr lang="en-US" sz="1916" dirty="0">
                <a:latin typeface="Calibri"/>
              </a:rPr>
              <a:t>us</a:t>
            </a:r>
            <a:r>
              <a:rPr lang="en-US" sz="1916" spc="-65" dirty="0">
                <a:latin typeface="Calibri"/>
              </a:rPr>
              <a:t>k</a:t>
            </a:r>
            <a:r>
              <a:rPr lang="en-US" sz="1916" dirty="0">
                <a:latin typeface="Calibri"/>
              </a:rPr>
              <a:t>onnolliset ryhmät).</a:t>
            </a:r>
          </a:p>
        </p:txBody>
      </p:sp>
      <p:sp>
        <p:nvSpPr>
          <p:cNvPr id="147" name="Rectangle 147"/>
          <p:cNvSpPr/>
          <p:nvPr/>
        </p:nvSpPr>
        <p:spPr>
          <a:xfrm>
            <a:off x="6245551" y="2044168"/>
            <a:ext cx="3652218" cy="498919"/>
          </a:xfrm>
          <a:prstGeom prst="rect">
            <a:avLst/>
          </a:prstGeom>
        </p:spPr>
        <p:txBody>
          <a:bodyPr wrap="none" lIns="0" tIns="0" rIns="0" bIns="0">
            <a:spAutoFit/>
          </a:bodyPr>
          <a:lstStyle/>
          <a:p>
            <a:r>
              <a:rPr lang="en-US" sz="1633" spc="1888" dirty="0">
                <a:latin typeface="Arial"/>
              </a:rPr>
              <a:t>•</a:t>
            </a:r>
            <a:r>
              <a:rPr lang="en-US" sz="1633" spc="-77" dirty="0">
                <a:latin typeface="Calibri"/>
              </a:rPr>
              <a:t>V</a:t>
            </a:r>
            <a:r>
              <a:rPr lang="en-US" sz="1633" dirty="0">
                <a:latin typeface="Calibri"/>
              </a:rPr>
              <a:t>alta</a:t>
            </a:r>
            <a:r>
              <a:rPr lang="en-US" sz="1633" spc="352" dirty="0">
                <a:latin typeface="Calibri"/>
              </a:rPr>
              <a:t>-</a:t>
            </a:r>
            <a:r>
              <a:rPr lang="en-US" sz="1633" dirty="0">
                <a:latin typeface="Calibri"/>
              </a:rPr>
              <a:t>ja </a:t>
            </a:r>
            <a:r>
              <a:rPr lang="en-US" sz="1633" spc="-35" dirty="0">
                <a:latin typeface="Calibri"/>
              </a:rPr>
              <a:t>s</a:t>
            </a:r>
            <a:r>
              <a:rPr lang="en-US" sz="1633" dirty="0">
                <a:latin typeface="Calibri"/>
              </a:rPr>
              <a:t>t</a:t>
            </a:r>
            <a:r>
              <a:rPr lang="en-US" sz="1633" spc="-43" dirty="0">
                <a:latin typeface="Calibri"/>
              </a:rPr>
              <a:t>a</a:t>
            </a:r>
            <a:r>
              <a:rPr lang="en-US" sz="1633" dirty="0">
                <a:latin typeface="Calibri"/>
              </a:rPr>
              <a:t>tuse</a:t>
            </a:r>
            <a:r>
              <a:rPr lang="en-US" sz="1633" spc="-43" dirty="0">
                <a:latin typeface="Calibri"/>
              </a:rPr>
              <a:t>r</a:t>
            </a:r>
            <a:r>
              <a:rPr lang="en-US" sz="1633" dirty="0">
                <a:latin typeface="Calibri"/>
              </a:rPr>
              <a:t>ot ominaisia m</a:t>
            </a:r>
            <a:r>
              <a:rPr lang="en-US" sz="1633" spc="-37" dirty="0">
                <a:latin typeface="Calibri"/>
              </a:rPr>
              <a:t>y</a:t>
            </a:r>
            <a:r>
              <a:rPr lang="en-US" sz="1633" dirty="0">
                <a:latin typeface="Calibri"/>
              </a:rPr>
              <a:t>ös</a:t>
            </a:r>
          </a:p>
          <a:p>
            <a:pPr marL="312461">
              <a:lnSpc>
                <a:spcPts val="1960"/>
              </a:lnSpc>
            </a:pPr>
            <a:r>
              <a:rPr lang="en-US" sz="1633" dirty="0">
                <a:latin typeface="Calibri"/>
              </a:rPr>
              <a:t>pienempien ryhmien välisissä su</a:t>
            </a:r>
            <a:r>
              <a:rPr lang="en-US" sz="1633" spc="-32" dirty="0">
                <a:latin typeface="Calibri"/>
              </a:rPr>
              <a:t>h</a:t>
            </a:r>
            <a:r>
              <a:rPr lang="en-US" sz="1633" dirty="0">
                <a:latin typeface="Calibri"/>
              </a:rPr>
              <a:t>teissa</a:t>
            </a:r>
          </a:p>
        </p:txBody>
      </p:sp>
      <p:sp>
        <p:nvSpPr>
          <p:cNvPr id="148" name="Rectangle 148"/>
          <p:cNvSpPr/>
          <p:nvPr/>
        </p:nvSpPr>
        <p:spPr>
          <a:xfrm>
            <a:off x="6558006" y="2541885"/>
            <a:ext cx="1118640" cy="251287"/>
          </a:xfrm>
          <a:prstGeom prst="rect">
            <a:avLst/>
          </a:prstGeom>
        </p:spPr>
        <p:txBody>
          <a:bodyPr wrap="none" lIns="0" tIns="0" rIns="0" bIns="0">
            <a:spAutoFit/>
          </a:bodyPr>
          <a:lstStyle/>
          <a:p>
            <a:r>
              <a:rPr lang="en-US" sz="1633" dirty="0">
                <a:latin typeface="Calibri"/>
              </a:rPr>
              <a:t>(</a:t>
            </a:r>
            <a:r>
              <a:rPr lang="en-US" sz="1633" spc="-54" dirty="0">
                <a:latin typeface="Calibri"/>
              </a:rPr>
              <a:t>k</a:t>
            </a:r>
            <a:r>
              <a:rPr lang="en-US" sz="1633" dirty="0">
                <a:latin typeface="Calibri"/>
              </a:rPr>
              <a:t>oululuokat)</a:t>
            </a:r>
          </a:p>
        </p:txBody>
      </p:sp>
      <p:sp>
        <p:nvSpPr>
          <p:cNvPr id="149" name="Rectangle 149"/>
          <p:cNvSpPr/>
          <p:nvPr/>
        </p:nvSpPr>
        <p:spPr>
          <a:xfrm>
            <a:off x="6245551" y="3139144"/>
            <a:ext cx="3811364" cy="498919"/>
          </a:xfrm>
          <a:prstGeom prst="rect">
            <a:avLst/>
          </a:prstGeom>
        </p:spPr>
        <p:txBody>
          <a:bodyPr wrap="none" lIns="0" tIns="0" rIns="0" bIns="0">
            <a:spAutoFit/>
          </a:bodyPr>
          <a:lstStyle/>
          <a:p>
            <a:r>
              <a:rPr lang="en-US" sz="1633" spc="1888" dirty="0">
                <a:latin typeface="Arial"/>
              </a:rPr>
              <a:t>•</a:t>
            </a:r>
            <a:r>
              <a:rPr lang="en-US" sz="1633" dirty="0">
                <a:latin typeface="Calibri"/>
              </a:rPr>
              <a:t>Sosiaalinen luokka -&gt; sosiaalinen</a:t>
            </a:r>
          </a:p>
          <a:p>
            <a:pPr marL="312461">
              <a:lnSpc>
                <a:spcPts val="1960"/>
              </a:lnSpc>
            </a:pPr>
            <a:r>
              <a:rPr lang="en-US" sz="1633" dirty="0">
                <a:latin typeface="Calibri"/>
              </a:rPr>
              <a:t>identi</a:t>
            </a:r>
            <a:r>
              <a:rPr lang="en-US" sz="1633" spc="-42" dirty="0">
                <a:latin typeface="Calibri"/>
              </a:rPr>
              <a:t>t</a:t>
            </a:r>
            <a:r>
              <a:rPr lang="en-US" sz="1633" dirty="0">
                <a:latin typeface="Calibri"/>
              </a:rPr>
              <a:t>eetti luokan jäsenille: ku</a:t>
            </a:r>
            <a:r>
              <a:rPr lang="en-US" sz="1633" spc="-44" dirty="0">
                <a:latin typeface="Calibri"/>
              </a:rPr>
              <a:t>k</a:t>
            </a:r>
            <a:r>
              <a:rPr lang="en-US" sz="1633" dirty="0">
                <a:latin typeface="Calibri"/>
              </a:rPr>
              <a:t>a hän on,</a:t>
            </a:r>
          </a:p>
        </p:txBody>
      </p:sp>
      <p:sp>
        <p:nvSpPr>
          <p:cNvPr id="150" name="Rectangle 150"/>
          <p:cNvSpPr/>
          <p:nvPr/>
        </p:nvSpPr>
        <p:spPr>
          <a:xfrm>
            <a:off x="6558007" y="3636860"/>
            <a:ext cx="2794419" cy="755400"/>
          </a:xfrm>
          <a:prstGeom prst="rect">
            <a:avLst/>
          </a:prstGeom>
        </p:spPr>
        <p:txBody>
          <a:bodyPr wrap="none" lIns="0" tIns="0" rIns="0" bIns="0">
            <a:spAutoFit/>
          </a:bodyPr>
          <a:lstStyle/>
          <a:p>
            <a:r>
              <a:rPr lang="en-US" sz="1633" dirty="0">
                <a:latin typeface="Calibri"/>
              </a:rPr>
              <a:t>k</a:t>
            </a:r>
            <a:r>
              <a:rPr lang="en-US" sz="1633" spc="-32" dirty="0">
                <a:latin typeface="Calibri"/>
              </a:rPr>
              <a:t>u</a:t>
            </a:r>
            <a:r>
              <a:rPr lang="en-US" sz="1633" dirty="0">
                <a:latin typeface="Calibri"/>
              </a:rPr>
              <a:t>vaa ja arvioi mitä s</a:t>
            </a:r>
            <a:r>
              <a:rPr lang="en-US" sz="1633" spc="-26" dirty="0">
                <a:latin typeface="Calibri"/>
              </a:rPr>
              <a:t>i</a:t>
            </a:r>
            <a:r>
              <a:rPr lang="en-US" sz="1633" dirty="0">
                <a:latin typeface="Calibri"/>
              </a:rPr>
              <a:t>i</a:t>
            </a:r>
            <a:r>
              <a:rPr lang="en-US" sz="1633" spc="-26" dirty="0">
                <a:latin typeface="Calibri"/>
              </a:rPr>
              <a:t>t</a:t>
            </a:r>
            <a:r>
              <a:rPr lang="en-US" sz="1633" dirty="0">
                <a:latin typeface="Calibri"/>
              </a:rPr>
              <a:t>ä seu</a:t>
            </a:r>
            <a:r>
              <a:rPr lang="en-US" sz="1633" spc="-48" dirty="0">
                <a:latin typeface="Calibri"/>
              </a:rPr>
              <a:t>r</a:t>
            </a:r>
            <a:r>
              <a:rPr lang="en-US" sz="1633" dirty="0">
                <a:latin typeface="Calibri"/>
              </a:rPr>
              <a:t>aa.</a:t>
            </a:r>
          </a:p>
          <a:p>
            <a:pPr>
              <a:lnSpc>
                <a:spcPts val="1960"/>
              </a:lnSpc>
            </a:pPr>
            <a:r>
              <a:rPr lang="en-US" sz="1633" dirty="0">
                <a:latin typeface="Calibri"/>
              </a:rPr>
              <a:t>Sosiaaliseen luokkaan ku</a:t>
            </a:r>
            <a:r>
              <a:rPr lang="en-US" sz="1633" spc="-32" dirty="0">
                <a:latin typeface="Calibri"/>
              </a:rPr>
              <a:t>u</a:t>
            </a:r>
            <a:r>
              <a:rPr lang="en-US" sz="1633" dirty="0">
                <a:latin typeface="Calibri"/>
              </a:rPr>
              <a:t>luvan</a:t>
            </a:r>
          </a:p>
          <a:p>
            <a:pPr>
              <a:lnSpc>
                <a:spcPts val="1959"/>
              </a:lnSpc>
            </a:pPr>
            <a:r>
              <a:rPr lang="en-US" sz="1633" dirty="0">
                <a:latin typeface="Calibri"/>
              </a:rPr>
              <a:t>odote</a:t>
            </a:r>
            <a:r>
              <a:rPr lang="en-US" sz="1633" spc="-29" dirty="0">
                <a:latin typeface="Calibri"/>
              </a:rPr>
              <a:t>t</a:t>
            </a:r>
            <a:r>
              <a:rPr lang="en-US" sz="1633" dirty="0">
                <a:latin typeface="Calibri"/>
              </a:rPr>
              <a:t>aan käy</a:t>
            </a:r>
            <a:r>
              <a:rPr lang="en-US" sz="1633" spc="-45" dirty="0">
                <a:latin typeface="Calibri"/>
              </a:rPr>
              <a:t>t</a:t>
            </a:r>
            <a:r>
              <a:rPr lang="en-US" sz="1633" dirty="0">
                <a:latin typeface="Calibri"/>
              </a:rPr>
              <a:t>t</a:t>
            </a:r>
            <a:r>
              <a:rPr lang="en-US" sz="1633" spc="-42" dirty="0">
                <a:latin typeface="Calibri"/>
              </a:rPr>
              <a:t>ä</a:t>
            </a:r>
            <a:r>
              <a:rPr lang="en-US" sz="1633" dirty="0">
                <a:latin typeface="Calibri"/>
              </a:rPr>
              <a:t>ytyvän jäse</a:t>
            </a:r>
            <a:r>
              <a:rPr lang="en-US" sz="1633" spc="-29" dirty="0">
                <a:latin typeface="Calibri"/>
              </a:rPr>
              <a:t>n</a:t>
            </a:r>
            <a:r>
              <a:rPr lang="en-US" sz="1633" dirty="0">
                <a:latin typeface="Calibri"/>
              </a:rPr>
              <a:t>elle</a:t>
            </a:r>
          </a:p>
        </p:txBody>
      </p:sp>
      <p:sp>
        <p:nvSpPr>
          <p:cNvPr id="151" name="Rectangle 151"/>
          <p:cNvSpPr/>
          <p:nvPr/>
        </p:nvSpPr>
        <p:spPr>
          <a:xfrm>
            <a:off x="6558006" y="4383435"/>
            <a:ext cx="2214773" cy="251287"/>
          </a:xfrm>
          <a:prstGeom prst="rect">
            <a:avLst/>
          </a:prstGeom>
        </p:spPr>
        <p:txBody>
          <a:bodyPr wrap="none" lIns="0" tIns="0" rIns="0" bIns="0">
            <a:spAutoFit/>
          </a:bodyPr>
          <a:lstStyle/>
          <a:p>
            <a:r>
              <a:rPr lang="en-US" sz="1633" dirty="0">
                <a:latin typeface="Calibri"/>
              </a:rPr>
              <a:t>luo</a:t>
            </a:r>
            <a:r>
              <a:rPr lang="en-US" sz="1633" spc="-25" dirty="0">
                <a:latin typeface="Calibri"/>
              </a:rPr>
              <a:t>n</a:t>
            </a:r>
            <a:r>
              <a:rPr lang="en-US" sz="1633" dirty="0">
                <a:latin typeface="Calibri"/>
              </a:rPr>
              <a:t>t</a:t>
            </a:r>
            <a:r>
              <a:rPr lang="en-US" sz="1633" spc="-31" dirty="0">
                <a:latin typeface="Calibri"/>
              </a:rPr>
              <a:t>e</a:t>
            </a:r>
            <a:r>
              <a:rPr lang="en-US" sz="1633" dirty="0">
                <a:latin typeface="Calibri"/>
              </a:rPr>
              <a:t>enomaisella </a:t>
            </a:r>
            <a:r>
              <a:rPr lang="en-US" sz="1633" spc="-33" dirty="0">
                <a:latin typeface="Calibri"/>
              </a:rPr>
              <a:t>t</a:t>
            </a:r>
            <a:r>
              <a:rPr lang="en-US" sz="1633" dirty="0">
                <a:latin typeface="Calibri"/>
              </a:rPr>
              <a:t>a</a:t>
            </a:r>
            <a:r>
              <a:rPr lang="en-US" sz="1633" spc="-37" dirty="0">
                <a:latin typeface="Calibri"/>
              </a:rPr>
              <a:t>v</a:t>
            </a:r>
            <a:r>
              <a:rPr lang="en-US" sz="1633" dirty="0">
                <a:latin typeface="Calibri"/>
              </a:rPr>
              <a:t>alla.</a:t>
            </a:r>
          </a:p>
        </p:txBody>
      </p:sp>
      <p:sp>
        <p:nvSpPr>
          <p:cNvPr id="152" name="Rectangle 152"/>
          <p:cNvSpPr/>
          <p:nvPr/>
        </p:nvSpPr>
        <p:spPr>
          <a:xfrm>
            <a:off x="6613296" y="4787126"/>
            <a:ext cx="3178114" cy="251287"/>
          </a:xfrm>
          <a:prstGeom prst="rect">
            <a:avLst/>
          </a:prstGeom>
        </p:spPr>
        <p:txBody>
          <a:bodyPr wrap="none" lIns="0" tIns="0" rIns="0" bIns="0">
            <a:spAutoFit/>
          </a:bodyPr>
          <a:lstStyle/>
          <a:p>
            <a:r>
              <a:rPr lang="en-US" sz="1633" b="1" spc="-25" dirty="0">
                <a:solidFill>
                  <a:srgbClr val="0070C0"/>
                </a:solidFill>
                <a:latin typeface="Calibri"/>
              </a:rPr>
              <a:t>R</a:t>
            </a:r>
            <a:r>
              <a:rPr lang="en-US" sz="1633" b="1" dirty="0">
                <a:solidFill>
                  <a:srgbClr val="0070C0"/>
                </a:solidFill>
                <a:latin typeface="Calibri"/>
              </a:rPr>
              <a:t>yhmien </a:t>
            </a:r>
            <a:r>
              <a:rPr lang="en-US" sz="1633" b="1" spc="-44" dirty="0">
                <a:solidFill>
                  <a:srgbClr val="0070C0"/>
                </a:solidFill>
                <a:latin typeface="Calibri"/>
              </a:rPr>
              <a:t>v</a:t>
            </a:r>
            <a:r>
              <a:rPr lang="en-US" sz="1633" b="1" dirty="0">
                <a:solidFill>
                  <a:srgbClr val="0070C0"/>
                </a:solidFill>
                <a:latin typeface="Calibri"/>
              </a:rPr>
              <a:t>älis</a:t>
            </a:r>
            <a:r>
              <a:rPr lang="en-US" sz="1633" b="1" spc="-34" dirty="0">
                <a:solidFill>
                  <a:srgbClr val="0070C0"/>
                </a:solidFill>
                <a:latin typeface="Calibri"/>
              </a:rPr>
              <a:t>e</a:t>
            </a:r>
            <a:r>
              <a:rPr lang="en-US" sz="1633" b="1" dirty="0">
                <a:solidFill>
                  <a:srgbClr val="0070C0"/>
                </a:solidFill>
                <a:latin typeface="Calibri"/>
              </a:rPr>
              <a:t>t </a:t>
            </a:r>
            <a:r>
              <a:rPr lang="en-US" sz="1633" b="1" spc="-29" dirty="0">
                <a:solidFill>
                  <a:srgbClr val="0070C0"/>
                </a:solidFill>
                <a:latin typeface="Calibri"/>
              </a:rPr>
              <a:t>k</a:t>
            </a:r>
            <a:r>
              <a:rPr lang="en-US" sz="1633" b="1" dirty="0">
                <a:solidFill>
                  <a:srgbClr val="0070C0"/>
                </a:solidFill>
                <a:latin typeface="Calibri"/>
              </a:rPr>
              <a:t>onfl</a:t>
            </a:r>
            <a:r>
              <a:rPr lang="en-US" sz="1633" b="1" spc="-25" dirty="0">
                <a:solidFill>
                  <a:srgbClr val="0070C0"/>
                </a:solidFill>
                <a:latin typeface="Calibri"/>
              </a:rPr>
              <a:t>i</a:t>
            </a:r>
            <a:r>
              <a:rPr lang="en-US" sz="1633" b="1" dirty="0">
                <a:solidFill>
                  <a:srgbClr val="0070C0"/>
                </a:solidFill>
                <a:latin typeface="Calibri"/>
              </a:rPr>
              <a:t>ktit </a:t>
            </a:r>
            <a:r>
              <a:rPr lang="en-US" sz="1633" b="1" spc="-25" dirty="0">
                <a:solidFill>
                  <a:srgbClr val="0070C0"/>
                </a:solidFill>
                <a:latin typeface="Calibri"/>
              </a:rPr>
              <a:t>(</a:t>
            </a:r>
            <a:r>
              <a:rPr lang="en-US" sz="1633" b="1" dirty="0">
                <a:solidFill>
                  <a:srgbClr val="0070C0"/>
                </a:solidFill>
                <a:latin typeface="Calibri"/>
              </a:rPr>
              <a:t>real</a:t>
            </a:r>
            <a:r>
              <a:rPr lang="en-US" sz="1633" b="1" spc="-27" dirty="0">
                <a:solidFill>
                  <a:srgbClr val="0070C0"/>
                </a:solidFill>
                <a:latin typeface="Calibri"/>
              </a:rPr>
              <a:t>i</a:t>
            </a:r>
            <a:r>
              <a:rPr lang="en-US" sz="1633" b="1" dirty="0">
                <a:solidFill>
                  <a:srgbClr val="0070C0"/>
                </a:solidFill>
                <a:latin typeface="Calibri"/>
              </a:rPr>
              <a:t>st</a:t>
            </a:r>
            <a:r>
              <a:rPr lang="en-US" sz="1633" b="1" spc="-31" dirty="0">
                <a:solidFill>
                  <a:srgbClr val="0070C0"/>
                </a:solidFill>
                <a:latin typeface="Calibri"/>
              </a:rPr>
              <a:t>i</a:t>
            </a:r>
            <a:r>
              <a:rPr lang="en-US" sz="1633" b="1" dirty="0">
                <a:solidFill>
                  <a:srgbClr val="0070C0"/>
                </a:solidFill>
                <a:latin typeface="Calibri"/>
              </a:rPr>
              <a:t>sen</a:t>
            </a:r>
          </a:p>
        </p:txBody>
      </p:sp>
      <p:sp>
        <p:nvSpPr>
          <p:cNvPr id="153" name="Rectangle 153"/>
          <p:cNvSpPr/>
          <p:nvPr/>
        </p:nvSpPr>
        <p:spPr>
          <a:xfrm>
            <a:off x="6613297" y="5035984"/>
            <a:ext cx="1437701" cy="251287"/>
          </a:xfrm>
          <a:prstGeom prst="rect">
            <a:avLst/>
          </a:prstGeom>
        </p:spPr>
        <p:txBody>
          <a:bodyPr wrap="none" lIns="0" tIns="0" rIns="0" bIns="0">
            <a:spAutoFit/>
          </a:bodyPr>
          <a:lstStyle/>
          <a:p>
            <a:r>
              <a:rPr lang="en-US" sz="1633" b="1" spc="-44" dirty="0">
                <a:solidFill>
                  <a:srgbClr val="0070C0"/>
                </a:solidFill>
                <a:latin typeface="Calibri"/>
              </a:rPr>
              <a:t>k</a:t>
            </a:r>
            <a:r>
              <a:rPr lang="en-US" sz="1633" b="1" dirty="0">
                <a:solidFill>
                  <a:srgbClr val="0070C0"/>
                </a:solidFill>
                <a:latin typeface="Calibri"/>
              </a:rPr>
              <a:t>onfl</a:t>
            </a:r>
            <a:r>
              <a:rPr lang="en-US" sz="1633" b="1" spc="-25" dirty="0">
                <a:solidFill>
                  <a:srgbClr val="0070C0"/>
                </a:solidFill>
                <a:latin typeface="Calibri"/>
              </a:rPr>
              <a:t>i</a:t>
            </a:r>
            <a:r>
              <a:rPr lang="en-US" sz="1633" b="1" dirty="0">
                <a:solidFill>
                  <a:srgbClr val="0070C0"/>
                </a:solidFill>
                <a:latin typeface="Calibri"/>
              </a:rPr>
              <a:t>ktin </a:t>
            </a:r>
            <a:r>
              <a:rPr lang="en-US" sz="1633" b="1" spc="-37" dirty="0">
                <a:solidFill>
                  <a:srgbClr val="0070C0"/>
                </a:solidFill>
                <a:latin typeface="Calibri"/>
              </a:rPr>
              <a:t>t</a:t>
            </a:r>
            <a:r>
              <a:rPr lang="en-US" sz="1633" b="1" dirty="0">
                <a:solidFill>
                  <a:srgbClr val="0070C0"/>
                </a:solidFill>
                <a:latin typeface="Calibri"/>
              </a:rPr>
              <a:t>eoria)</a:t>
            </a:r>
          </a:p>
        </p:txBody>
      </p:sp>
      <p:sp>
        <p:nvSpPr>
          <p:cNvPr id="154" name="Rectangle 154"/>
          <p:cNvSpPr/>
          <p:nvPr/>
        </p:nvSpPr>
        <p:spPr>
          <a:xfrm>
            <a:off x="6613297" y="5284842"/>
            <a:ext cx="3193759" cy="251287"/>
          </a:xfrm>
          <a:prstGeom prst="rect">
            <a:avLst/>
          </a:prstGeom>
        </p:spPr>
        <p:txBody>
          <a:bodyPr wrap="none" lIns="0" tIns="0" rIns="0" bIns="0">
            <a:spAutoFit/>
          </a:bodyPr>
          <a:lstStyle/>
          <a:p>
            <a:r>
              <a:rPr lang="en-US" sz="1633" dirty="0">
                <a:latin typeface="Calibri"/>
              </a:rPr>
              <a:t>. In</a:t>
            </a:r>
            <a:r>
              <a:rPr lang="en-US" sz="1633" spc="-48" dirty="0">
                <a:latin typeface="Calibri"/>
              </a:rPr>
              <a:t>t</a:t>
            </a:r>
            <a:r>
              <a:rPr lang="en-US" sz="1633" dirty="0">
                <a:latin typeface="Calibri"/>
              </a:rPr>
              <a:t>erg</a:t>
            </a:r>
            <a:r>
              <a:rPr lang="en-US" sz="1633" spc="-42" dirty="0">
                <a:latin typeface="Calibri"/>
              </a:rPr>
              <a:t>r</a:t>
            </a:r>
            <a:r>
              <a:rPr lang="en-US" sz="1633" dirty="0">
                <a:latin typeface="Calibri"/>
              </a:rPr>
              <a:t>oup conflict and Cooper</a:t>
            </a:r>
            <a:r>
              <a:rPr lang="en-US" sz="1633" spc="-40" dirty="0">
                <a:latin typeface="Calibri"/>
              </a:rPr>
              <a:t>a</a:t>
            </a:r>
            <a:r>
              <a:rPr lang="en-US" sz="1633" dirty="0">
                <a:latin typeface="Calibri"/>
              </a:rPr>
              <a:t>tion:</a:t>
            </a:r>
          </a:p>
        </p:txBody>
      </p:sp>
      <p:sp>
        <p:nvSpPr>
          <p:cNvPr id="155" name="Rectangle 155"/>
          <p:cNvSpPr/>
          <p:nvPr/>
        </p:nvSpPr>
        <p:spPr>
          <a:xfrm>
            <a:off x="6558007" y="5520326"/>
            <a:ext cx="3253519" cy="1011880"/>
          </a:xfrm>
          <a:prstGeom prst="rect">
            <a:avLst/>
          </a:prstGeom>
        </p:spPr>
        <p:txBody>
          <a:bodyPr wrap="none" lIns="0" tIns="0" rIns="0" bIns="0">
            <a:spAutoFit/>
          </a:bodyPr>
          <a:lstStyle/>
          <a:p>
            <a:r>
              <a:rPr lang="en-US" sz="1633" spc="-36" dirty="0">
                <a:latin typeface="Calibri"/>
              </a:rPr>
              <a:t>R</a:t>
            </a:r>
            <a:r>
              <a:rPr lang="en-US" sz="1633" dirty="0">
                <a:latin typeface="Calibri"/>
              </a:rPr>
              <a:t>obbers Cave</a:t>
            </a:r>
            <a:r>
              <a:rPr lang="en-US" sz="1633" spc="-9" dirty="0">
                <a:latin typeface="Calibri"/>
              </a:rPr>
              <a:t> </a:t>
            </a:r>
            <a:r>
              <a:rPr lang="en-US" sz="1089" dirty="0" err="1">
                <a:latin typeface="Calibri"/>
              </a:rPr>
              <a:t>poikaleiri</a:t>
            </a:r>
            <a:r>
              <a:rPr lang="en-US" sz="1089" spc="-54" dirty="0" err="1">
                <a:latin typeface="Calibri"/>
              </a:rPr>
              <a:t>k</a:t>
            </a:r>
            <a:r>
              <a:rPr lang="en-US" sz="1089" dirty="0" err="1">
                <a:latin typeface="Calibri"/>
              </a:rPr>
              <a:t>o</a:t>
            </a:r>
            <a:r>
              <a:rPr lang="en-US" sz="1089" spc="420" dirty="0" err="1">
                <a:latin typeface="Calibri"/>
              </a:rPr>
              <a:t>e</a:t>
            </a:r>
            <a:r>
              <a:rPr lang="en-US" sz="1089" dirty="0">
                <a:latin typeface="Calibri"/>
              </a:rPr>
              <a:t>(</a:t>
            </a:r>
            <a:r>
              <a:rPr lang="en-US" sz="1089" dirty="0" err="1">
                <a:latin typeface="Calibri"/>
              </a:rPr>
              <a:t>Sheri</a:t>
            </a:r>
            <a:r>
              <a:rPr lang="en-US" sz="1089" spc="-95" dirty="0" err="1">
                <a:latin typeface="Calibri"/>
              </a:rPr>
              <a:t>f</a:t>
            </a:r>
            <a:r>
              <a:rPr lang="en-US" sz="1089" dirty="0">
                <a:latin typeface="Calibri"/>
              </a:rPr>
              <a:t>, Harve</a:t>
            </a:r>
            <a:r>
              <a:rPr lang="en-US" sz="1089" spc="-128" dirty="0">
                <a:latin typeface="Calibri"/>
              </a:rPr>
              <a:t>y</a:t>
            </a:r>
            <a:r>
              <a:rPr lang="en-US" sz="1089" dirty="0">
                <a:latin typeface="Calibri"/>
              </a:rPr>
              <a:t>, Whi</a:t>
            </a:r>
            <a:r>
              <a:rPr lang="en-US" sz="1089" spc="-48" dirty="0">
                <a:latin typeface="Calibri"/>
              </a:rPr>
              <a:t>t</a:t>
            </a:r>
            <a:r>
              <a:rPr lang="en-US" sz="1089" dirty="0">
                <a:latin typeface="Calibri"/>
              </a:rPr>
              <a:t>e, </a:t>
            </a:r>
          </a:p>
          <a:p>
            <a:pPr>
              <a:lnSpc>
                <a:spcPts val="1959"/>
              </a:lnSpc>
            </a:pPr>
            <a:r>
              <a:rPr lang="en-US" sz="1089" dirty="0">
                <a:latin typeface="Calibri"/>
              </a:rPr>
              <a:t>Willi</a:t>
            </a:r>
            <a:r>
              <a:rPr lang="en-US" sz="1089" spc="-22" dirty="0">
                <a:latin typeface="Calibri"/>
              </a:rPr>
              <a:t>a</a:t>
            </a:r>
            <a:r>
              <a:rPr lang="en-US" sz="1089" dirty="0">
                <a:latin typeface="Calibri"/>
              </a:rPr>
              <a:t>m, Hood, Ca</a:t>
            </a:r>
            <a:r>
              <a:rPr lang="en-US" sz="1089" spc="-24" dirty="0">
                <a:latin typeface="Calibri"/>
              </a:rPr>
              <a:t>r</a:t>
            </a:r>
            <a:r>
              <a:rPr lang="en-US" sz="1089" dirty="0">
                <a:latin typeface="Calibri"/>
              </a:rPr>
              <a:t>olyn, 1961)</a:t>
            </a:r>
            <a:r>
              <a:rPr lang="en-US" sz="1633" dirty="0">
                <a:latin typeface="Calibri"/>
              </a:rPr>
              <a:t> </a:t>
            </a:r>
            <a:endParaRPr lang="en-US" sz="1089" dirty="0">
              <a:latin typeface="Calibri"/>
            </a:endParaRPr>
          </a:p>
          <a:p>
            <a:pPr>
              <a:lnSpc>
                <a:spcPts val="1959"/>
              </a:lnSpc>
            </a:pPr>
            <a:r>
              <a:rPr lang="en-US" sz="1633" dirty="0">
                <a:latin typeface="Calibri"/>
                <a:hlinkClick r:id="rId2"/>
              </a:rPr>
              <a:t>https://youtu.be/8PRuxMprSDQ</a:t>
            </a:r>
            <a:endParaRPr lang="en-US" sz="1633" dirty="0">
              <a:latin typeface="Calibri"/>
            </a:endParaRPr>
          </a:p>
          <a:p>
            <a:pPr>
              <a:lnSpc>
                <a:spcPts val="1959"/>
              </a:lnSpc>
            </a:pPr>
            <a:endParaRPr lang="en-US" sz="1633" dirty="0">
              <a:latin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Matti Rautiaisen luennot</a:t>
            </a:r>
          </a:p>
        </p:txBody>
      </p:sp>
      <p:sp>
        <p:nvSpPr>
          <p:cNvPr id="3" name="Content Placeholder 2"/>
          <p:cNvSpPr>
            <a:spLocks noGrp="1"/>
          </p:cNvSpPr>
          <p:nvPr>
            <p:ph idx="1"/>
          </p:nvPr>
        </p:nvSpPr>
        <p:spPr/>
        <p:txBody>
          <a:bodyPr>
            <a:normAutofit fontScale="47500" lnSpcReduction="20000"/>
          </a:bodyPr>
          <a:lstStyle/>
          <a:p>
            <a:r>
              <a:rPr lang="fi-FI" sz="4000" dirty="0"/>
              <a:t>Tutustukaa aluksi kompetensseihin (Rautiaisen luento) ja pohtikaa sitten alla olevaa tehtävää pienissä ryhmissä. </a:t>
            </a:r>
          </a:p>
          <a:p>
            <a:r>
              <a:rPr lang="fi-FI" sz="4000" dirty="0"/>
              <a:t>Ehditte vain aloittamaan sitä, joten on tämä loistava tehtävä </a:t>
            </a:r>
            <a:r>
              <a:rPr lang="fi-FI" sz="4000" dirty="0" err="1"/>
              <a:t>PROpe</a:t>
            </a:r>
            <a:r>
              <a:rPr lang="fi-FI" sz="4000" dirty="0"/>
              <a:t>-työskentelyäkin varten (erit.  Yhteisöllinen ja yhteiskunnallinen osaaminen) </a:t>
            </a:r>
          </a:p>
          <a:p>
            <a:pPr marL="0" indent="0">
              <a:buNone/>
            </a:pPr>
            <a:r>
              <a:rPr lang="fi-FI" sz="4000" b="1" dirty="0"/>
              <a:t>-&gt;</a:t>
            </a:r>
            <a:r>
              <a:rPr lang="fi-FI" sz="4000" dirty="0"/>
              <a:t>Euroopan neuvosto on määritellyt 20 kompetenssia, jotka ovat demokratian ja sen</a:t>
            </a:r>
            <a:br>
              <a:rPr lang="fi-FI" sz="4000" dirty="0"/>
            </a:br>
            <a:r>
              <a:rPr lang="fi-FI" sz="4000" dirty="0"/>
              <a:t>   kehittämisen perusta. </a:t>
            </a:r>
          </a:p>
          <a:p>
            <a:r>
              <a:rPr lang="fi-FI" sz="4000" dirty="0"/>
              <a:t>Pohtikaa kahdella ensimmäisellä luennolla esitettyjä asioita vasten, mikä/mitkä kompetenssit kaipaavat eniten kehittämistä suomalaisessa koulussa (valitkaa kaikista neljästä laatikosta yksi). • Millaisia muutoksia kehittäminen koululta edellyttää?</a:t>
            </a:r>
          </a:p>
          <a:p>
            <a:endParaRPr lang="fi-FI" dirty="0"/>
          </a:p>
        </p:txBody>
      </p:sp>
    </p:spTree>
    <p:extLst>
      <p:ext uri="{BB962C8B-B14F-4D97-AF65-F5344CB8AC3E}">
        <p14:creationId xmlns:p14="http://schemas.microsoft.com/office/powerpoint/2010/main" val="279762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Tehtävä seuraavaa kertaa varten 18.9</a:t>
            </a:r>
          </a:p>
        </p:txBody>
      </p:sp>
      <p:sp>
        <p:nvSpPr>
          <p:cNvPr id="3" name="Content Placeholder 2"/>
          <p:cNvSpPr>
            <a:spLocks noGrp="1"/>
          </p:cNvSpPr>
          <p:nvPr>
            <p:ph idx="1"/>
          </p:nvPr>
        </p:nvSpPr>
        <p:spPr/>
        <p:txBody>
          <a:bodyPr>
            <a:normAutofit fontScale="85000" lnSpcReduction="10000"/>
          </a:bodyPr>
          <a:lstStyle/>
          <a:p>
            <a:pPr marL="457200" indent="-457200">
              <a:buAutoNum type="arabicPeriod"/>
            </a:pPr>
            <a:r>
              <a:rPr lang="fi-FI" dirty="0"/>
              <a:t>Perehdy </a:t>
            </a:r>
            <a:r>
              <a:rPr lang="fi-FI" dirty="0" err="1"/>
              <a:t>Propen</a:t>
            </a:r>
            <a:r>
              <a:rPr lang="fi-FI" dirty="0"/>
              <a:t> ensimmäiseen ydinteemaan Eettinen osaaminen. Kirjoita omia ajatuksiasi eettiseen osaamiseen liittyen. Hyödynnä teeman alla olevia apukysymyksiäsi/valitse ne, joita haluat pohtia. Hyödynnä ainakin yhtä kirjallisuuslähdettä (mitä valitsemastasi aihepiiristä kirjallisuudessa sanotaan). </a:t>
            </a:r>
            <a:r>
              <a:rPr lang="fi-FI"/>
              <a:t>Muista lähdeviittaukset.</a:t>
            </a:r>
            <a:endParaRPr lang="fi-FI" dirty="0"/>
          </a:p>
          <a:p>
            <a:pPr marL="457200" indent="-457200">
              <a:buFont typeface="Arial" panose="020B0604020202020204" pitchFamily="34" charset="0"/>
              <a:buAutoNum type="arabicPeriod"/>
            </a:pPr>
            <a:r>
              <a:rPr lang="fi-FI" dirty="0"/>
              <a:t>Mieti torstain 17.9. luentojen pohjalta yksi/kaksi asiaa: Mikä kolahti, samaa mieltä eri mieltä. Miksi?</a:t>
            </a:r>
          </a:p>
          <a:p>
            <a:pPr marL="457200" indent="-457200">
              <a:buAutoNum type="arabicPeriod"/>
            </a:pPr>
            <a:r>
              <a:rPr lang="fi-FI" dirty="0"/>
              <a:t>Tarkastele demokratiaosaamisen osa-alueita: arvot, asenteet, taidot, tieto ja kriittinen ymmärrys. </a:t>
            </a:r>
            <a:r>
              <a:rPr lang="fi-FI" dirty="0" err="1"/>
              <a:t>Valise</a:t>
            </a:r>
            <a:r>
              <a:rPr lang="fi-FI" dirty="0"/>
              <a:t> kunkin teeman alta jokin asia, jota haluaisit kehittää tulevana opettajana/joka vaatisi tulevaisuuden koulussa kehittämistä.</a:t>
            </a:r>
            <a:br>
              <a:rPr lang="fi-FI" dirty="0"/>
            </a:br>
            <a:endParaRPr lang="fi-FI" dirty="0"/>
          </a:p>
          <a:p>
            <a:pPr marL="0" indent="0">
              <a:buNone/>
            </a:pPr>
            <a:r>
              <a:rPr lang="fi-FI" dirty="0"/>
              <a:t>Varaudu keskustelemaan ensi perjantain pienryhmissä valintojesi pohjalta.</a:t>
            </a:r>
          </a:p>
          <a:p>
            <a:pPr marL="457200" indent="-457200">
              <a:buAutoNum type="arabicPeriod"/>
            </a:pPr>
            <a:endParaRPr lang="fi-FI" dirty="0"/>
          </a:p>
          <a:p>
            <a:pPr marL="457200" lvl="1" indent="0">
              <a:buNone/>
            </a:pPr>
            <a:endParaRPr lang="fi-FI" dirty="0"/>
          </a:p>
        </p:txBody>
      </p:sp>
    </p:spTree>
    <p:extLst>
      <p:ext uri="{BB962C8B-B14F-4D97-AF65-F5344CB8AC3E}">
        <p14:creationId xmlns:p14="http://schemas.microsoft.com/office/powerpoint/2010/main" val="24854613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 name="Freeform 390"/>
          <p:cNvSpPr/>
          <p:nvPr/>
        </p:nvSpPr>
        <p:spPr>
          <a:xfrm>
            <a:off x="1524000" y="0"/>
            <a:ext cx="9144000" cy="6858000"/>
          </a:xfrm>
          <a:custGeom>
            <a:avLst/>
            <a:gdLst/>
            <a:ahLst/>
            <a:cxnLst/>
            <a:rect l="0" t="0" r="0" b="0"/>
            <a:pathLst>
              <a:path w="9144000" h="6858000">
                <a:moveTo>
                  <a:pt x="0" y="6858000"/>
                </a:moveTo>
                <a:lnTo>
                  <a:pt x="9144000" y="6858000"/>
                </a:lnTo>
                <a:lnTo>
                  <a:pt x="9144000" y="0"/>
                </a:lnTo>
                <a:lnTo>
                  <a:pt x="0" y="0"/>
                </a:lnTo>
                <a:lnTo>
                  <a:pt x="0" y="6858000"/>
                </a:lnTo>
                <a:close/>
              </a:path>
            </a:pathLst>
          </a:custGeom>
          <a:solidFill>
            <a:srgbClr val="EEEFEE">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391" name="Freeform 391"/>
          <p:cNvSpPr/>
          <p:nvPr/>
        </p:nvSpPr>
        <p:spPr>
          <a:xfrm>
            <a:off x="10028681" y="6593588"/>
            <a:ext cx="0" cy="180987"/>
          </a:xfrm>
          <a:custGeom>
            <a:avLst/>
            <a:gdLst/>
            <a:ahLst/>
            <a:cxnLst/>
            <a:rect l="0" t="0" r="0" b="0"/>
            <a:pathLst>
              <a:path h="180987">
                <a:moveTo>
                  <a:pt x="0" y="0"/>
                </a:moveTo>
                <a:lnTo>
                  <a:pt x="0" y="180987"/>
                </a:lnTo>
              </a:path>
            </a:pathLst>
          </a:custGeom>
          <a:noFill/>
          <a:ln w="25907" cap="flat" cmpd="sng">
            <a:solidFill>
              <a:srgbClr val="FFFFFF">
                <a:alpha val="100000"/>
              </a:srgbClr>
            </a:solidFill>
            <a:round/>
          </a:ln>
        </p:spPr>
        <p:style>
          <a:lnRef idx="2">
            <a:schemeClr val="accent1">
              <a:shade val="50000"/>
            </a:schemeClr>
          </a:lnRef>
          <a:fillRef idx="1">
            <a:schemeClr val="accent1"/>
          </a:fillRef>
          <a:effectRef idx="0">
            <a:schemeClr val="accent1"/>
          </a:effectRef>
          <a:fontRef idx="minor">
            <a:schemeClr val="lt1"/>
          </a:fontRef>
        </p:style>
      </p:sp>
      <p:sp>
        <p:nvSpPr>
          <p:cNvPr id="392" name="Freeform 392"/>
          <p:cNvSpPr/>
          <p:nvPr/>
        </p:nvSpPr>
        <p:spPr>
          <a:xfrm>
            <a:off x="9077706" y="6593588"/>
            <a:ext cx="0" cy="180987"/>
          </a:xfrm>
          <a:custGeom>
            <a:avLst/>
            <a:gdLst/>
            <a:ahLst/>
            <a:cxnLst/>
            <a:rect l="0" t="0" r="0" b="0"/>
            <a:pathLst>
              <a:path h="180987">
                <a:moveTo>
                  <a:pt x="0" y="0"/>
                </a:moveTo>
                <a:lnTo>
                  <a:pt x="0" y="180987"/>
                </a:lnTo>
              </a:path>
            </a:pathLst>
          </a:custGeom>
          <a:noFill/>
          <a:ln w="25907" cap="flat" cmpd="sng">
            <a:solidFill>
              <a:srgbClr val="FFFFFF">
                <a:alpha val="100000"/>
              </a:srgbClr>
            </a:solidFill>
            <a:round/>
          </a:ln>
        </p:spPr>
        <p:style>
          <a:lnRef idx="2">
            <a:schemeClr val="accent1">
              <a:shade val="50000"/>
            </a:schemeClr>
          </a:lnRef>
          <a:fillRef idx="1">
            <a:schemeClr val="accent1"/>
          </a:fillRef>
          <a:effectRef idx="0">
            <a:schemeClr val="accent1"/>
          </a:effectRef>
          <a:fontRef idx="minor">
            <a:schemeClr val="lt1"/>
          </a:fontRef>
        </p:style>
      </p:sp>
      <p:sp>
        <p:nvSpPr>
          <p:cNvPr id="393" name="Freeform 393"/>
          <p:cNvSpPr/>
          <p:nvPr/>
        </p:nvSpPr>
        <p:spPr>
          <a:xfrm>
            <a:off x="9447276" y="0"/>
            <a:ext cx="763524" cy="1028700"/>
          </a:xfrm>
          <a:custGeom>
            <a:avLst/>
            <a:gdLst/>
            <a:ahLst/>
            <a:cxnLst/>
            <a:rect l="0" t="0" r="0" b="0"/>
            <a:pathLst>
              <a:path w="763524" h="1028700">
                <a:moveTo>
                  <a:pt x="0" y="1028700"/>
                </a:moveTo>
                <a:lnTo>
                  <a:pt x="763524" y="1028700"/>
                </a:lnTo>
                <a:lnTo>
                  <a:pt x="763524" y="0"/>
                </a:lnTo>
                <a:lnTo>
                  <a:pt x="0" y="0"/>
                </a:lnTo>
                <a:lnTo>
                  <a:pt x="0" y="1028700"/>
                </a:lnTo>
                <a:close/>
              </a:path>
            </a:pathLst>
          </a:custGeom>
          <a:solidFill>
            <a:srgbClr val="002957">
              <a:alpha val="100000"/>
            </a:srgbClr>
          </a:solidFill>
          <a:ln w="25907">
            <a:noFill/>
          </a:ln>
        </p:spPr>
        <p:style>
          <a:lnRef idx="2">
            <a:schemeClr val="accent1">
              <a:shade val="50000"/>
            </a:schemeClr>
          </a:lnRef>
          <a:fillRef idx="1">
            <a:schemeClr val="accent1"/>
          </a:fillRef>
          <a:effectRef idx="0">
            <a:schemeClr val="accent1"/>
          </a:effectRef>
          <a:fontRef idx="minor">
            <a:schemeClr val="lt1"/>
          </a:fontRef>
        </p:style>
      </p:sp>
      <p:pic>
        <p:nvPicPr>
          <p:cNvPr id="394" name="Picture 11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a:xfrm>
            <a:off x="9666732" y="166118"/>
            <a:ext cx="324611" cy="736091"/>
          </a:xfrm>
          <a:prstGeom prst="rect">
            <a:avLst/>
          </a:prstGeom>
          <a:noFill/>
        </p:spPr>
      </p:pic>
      <p:sp>
        <p:nvSpPr>
          <p:cNvPr id="395" name="Freeform 395"/>
          <p:cNvSpPr/>
          <p:nvPr/>
        </p:nvSpPr>
        <p:spPr>
          <a:xfrm>
            <a:off x="1524000" y="6541009"/>
            <a:ext cx="9144000" cy="323087"/>
          </a:xfrm>
          <a:custGeom>
            <a:avLst/>
            <a:gdLst/>
            <a:ahLst/>
            <a:cxnLst/>
            <a:rect l="0" t="0" r="0" b="0"/>
            <a:pathLst>
              <a:path w="9144000" h="323087">
                <a:moveTo>
                  <a:pt x="0" y="323087"/>
                </a:moveTo>
                <a:lnTo>
                  <a:pt x="9144000" y="323087"/>
                </a:lnTo>
                <a:lnTo>
                  <a:pt x="9144000" y="0"/>
                </a:lnTo>
                <a:lnTo>
                  <a:pt x="0" y="0"/>
                </a:lnTo>
                <a:lnTo>
                  <a:pt x="0" y="323087"/>
                </a:lnTo>
                <a:close/>
              </a:path>
            </a:pathLst>
          </a:custGeom>
          <a:solidFill>
            <a:srgbClr val="002957">
              <a:alpha val="100000"/>
            </a:srgbClr>
          </a:solidFill>
          <a:ln w="25907">
            <a:noFill/>
          </a:ln>
        </p:spPr>
        <p:style>
          <a:lnRef idx="2">
            <a:schemeClr val="accent1">
              <a:shade val="50000"/>
            </a:schemeClr>
          </a:lnRef>
          <a:fillRef idx="1">
            <a:schemeClr val="accent1"/>
          </a:fillRef>
          <a:effectRef idx="0">
            <a:schemeClr val="accent1"/>
          </a:effectRef>
          <a:fontRef idx="minor">
            <a:schemeClr val="lt1"/>
          </a:fontRef>
        </p:style>
      </p:sp>
      <p:sp>
        <p:nvSpPr>
          <p:cNvPr id="396" name="Freeform 396"/>
          <p:cNvSpPr/>
          <p:nvPr/>
        </p:nvSpPr>
        <p:spPr>
          <a:xfrm>
            <a:off x="10028681" y="6593588"/>
            <a:ext cx="0" cy="180987"/>
          </a:xfrm>
          <a:custGeom>
            <a:avLst/>
            <a:gdLst/>
            <a:ahLst/>
            <a:cxnLst/>
            <a:rect l="0" t="0" r="0" b="0"/>
            <a:pathLst>
              <a:path h="180987">
                <a:moveTo>
                  <a:pt x="0" y="0"/>
                </a:moveTo>
                <a:lnTo>
                  <a:pt x="0" y="180987"/>
                </a:lnTo>
              </a:path>
            </a:pathLst>
          </a:custGeom>
          <a:noFill/>
          <a:ln w="25907" cap="flat" cmpd="sng">
            <a:solidFill>
              <a:srgbClr val="FFFFFF">
                <a:alpha val="100000"/>
              </a:srgbClr>
            </a:solidFill>
            <a:round/>
          </a:ln>
        </p:spPr>
        <p:style>
          <a:lnRef idx="2">
            <a:schemeClr val="accent1">
              <a:shade val="50000"/>
            </a:schemeClr>
          </a:lnRef>
          <a:fillRef idx="1">
            <a:schemeClr val="accent1"/>
          </a:fillRef>
          <a:effectRef idx="0">
            <a:schemeClr val="accent1"/>
          </a:effectRef>
          <a:fontRef idx="minor">
            <a:schemeClr val="lt1"/>
          </a:fontRef>
        </p:style>
      </p:sp>
      <p:sp>
        <p:nvSpPr>
          <p:cNvPr id="397" name="Freeform 397"/>
          <p:cNvSpPr/>
          <p:nvPr/>
        </p:nvSpPr>
        <p:spPr>
          <a:xfrm>
            <a:off x="9077706" y="6593588"/>
            <a:ext cx="0" cy="180987"/>
          </a:xfrm>
          <a:custGeom>
            <a:avLst/>
            <a:gdLst/>
            <a:ahLst/>
            <a:cxnLst/>
            <a:rect l="0" t="0" r="0" b="0"/>
            <a:pathLst>
              <a:path h="180987">
                <a:moveTo>
                  <a:pt x="0" y="0"/>
                </a:moveTo>
                <a:lnTo>
                  <a:pt x="0" y="180987"/>
                </a:lnTo>
              </a:path>
            </a:pathLst>
          </a:custGeom>
          <a:noFill/>
          <a:ln w="25907" cap="flat" cmpd="sng">
            <a:solidFill>
              <a:srgbClr val="FFFFFF">
                <a:alpha val="100000"/>
              </a:srgbClr>
            </a:solidFill>
            <a:round/>
          </a:ln>
        </p:spPr>
        <p:style>
          <a:lnRef idx="2">
            <a:schemeClr val="accent1">
              <a:shade val="50000"/>
            </a:schemeClr>
          </a:lnRef>
          <a:fillRef idx="1">
            <a:schemeClr val="accent1"/>
          </a:fillRef>
          <a:effectRef idx="0">
            <a:schemeClr val="accent1"/>
          </a:effectRef>
          <a:fontRef idx="minor">
            <a:schemeClr val="lt1"/>
          </a:fontRef>
        </p:style>
      </p:sp>
      <p:pic>
        <p:nvPicPr>
          <p:cNvPr id="398" name="Picture 398"/>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a:xfrm>
            <a:off x="1981201" y="754380"/>
            <a:ext cx="7034783" cy="5733288"/>
          </a:xfrm>
          <a:prstGeom prst="rect">
            <a:avLst/>
          </a:prstGeom>
          <a:noFill/>
        </p:spPr>
      </p:pic>
      <p:sp>
        <p:nvSpPr>
          <p:cNvPr id="399" name="Rectangle 399"/>
          <p:cNvSpPr/>
          <p:nvPr/>
        </p:nvSpPr>
        <p:spPr>
          <a:xfrm>
            <a:off x="8014971" y="6622391"/>
            <a:ext cx="2316019" cy="138499"/>
          </a:xfrm>
          <a:prstGeom prst="rect">
            <a:avLst/>
          </a:prstGeom>
        </p:spPr>
        <p:txBody>
          <a:bodyPr wrap="none" lIns="0" tIns="0" rIns="0" bIns="0">
            <a:spAutoFit/>
          </a:bodyPr>
          <a:lstStyle/>
          <a:p>
            <a:pPr>
              <a:tabLst>
                <a:tab pos="2166873" algn="l"/>
              </a:tabLst>
            </a:pPr>
            <a:r>
              <a:rPr lang="en-US" sz="900" b="1" dirty="0">
                <a:solidFill>
                  <a:srgbClr val="FF0000"/>
                </a:solidFill>
                <a:latin typeface="Arial"/>
              </a:rPr>
              <a:t>JYU. </a:t>
            </a:r>
            <a:r>
              <a:rPr lang="en-US" sz="900" b="1" dirty="0">
                <a:solidFill>
                  <a:srgbClr val="FFFFFF"/>
                </a:solidFill>
                <a:latin typeface="Arial"/>
              </a:rPr>
              <a:t>Since 1863.	15</a:t>
            </a:r>
          </a:p>
        </p:txBody>
      </p:sp>
      <p:sp>
        <p:nvSpPr>
          <p:cNvPr id="400" name="Rectangle 400"/>
          <p:cNvSpPr/>
          <p:nvPr/>
        </p:nvSpPr>
        <p:spPr>
          <a:xfrm>
            <a:off x="2072640" y="173370"/>
            <a:ext cx="5568640" cy="430118"/>
          </a:xfrm>
          <a:prstGeom prst="rect">
            <a:avLst/>
          </a:prstGeom>
        </p:spPr>
        <p:txBody>
          <a:bodyPr wrap="none" lIns="0" tIns="0" rIns="0" bIns="0">
            <a:spAutoFit/>
          </a:bodyPr>
          <a:lstStyle/>
          <a:p>
            <a:r>
              <a:rPr lang="en-US" sz="2795" b="1" spc="-209" dirty="0">
                <a:solidFill>
                  <a:srgbClr val="002957"/>
                </a:solidFill>
                <a:latin typeface="Arial"/>
              </a:rPr>
              <a:t>T</a:t>
            </a:r>
            <a:r>
              <a:rPr lang="en-US" sz="2795" b="1" dirty="0">
                <a:solidFill>
                  <a:srgbClr val="002957"/>
                </a:solidFill>
                <a:latin typeface="Arial"/>
              </a:rPr>
              <a:t>ehtäv</a:t>
            </a:r>
            <a:r>
              <a:rPr lang="en-US" sz="2795" b="1" spc="821" dirty="0">
                <a:solidFill>
                  <a:srgbClr val="002957"/>
                </a:solidFill>
                <a:latin typeface="Arial"/>
              </a:rPr>
              <a:t>ä</a:t>
            </a:r>
            <a:r>
              <a:rPr lang="en-US" sz="2795" b="1" dirty="0">
                <a:solidFill>
                  <a:srgbClr val="002957"/>
                </a:solidFill>
                <a:latin typeface="Arial"/>
              </a:rPr>
              <a:t>1. luennolt</a:t>
            </a:r>
            <a:r>
              <a:rPr lang="en-US" sz="2795" b="1" spc="819" dirty="0">
                <a:solidFill>
                  <a:srgbClr val="002957"/>
                </a:solidFill>
                <a:latin typeface="Arial"/>
              </a:rPr>
              <a:t>a</a:t>
            </a:r>
            <a:r>
              <a:rPr lang="en-US" sz="2795" b="1" dirty="0">
                <a:solidFill>
                  <a:srgbClr val="002957"/>
                </a:solidFill>
                <a:latin typeface="Arial"/>
              </a:rPr>
              <a:t>(Rautiainen)</a:t>
            </a:r>
          </a:p>
        </p:txBody>
      </p:sp>
      <p:sp>
        <p:nvSpPr>
          <p:cNvPr id="401" name="Rectangle 401"/>
          <p:cNvSpPr/>
          <p:nvPr/>
        </p:nvSpPr>
        <p:spPr>
          <a:xfrm>
            <a:off x="9301607" y="6622391"/>
            <a:ext cx="512961" cy="138499"/>
          </a:xfrm>
          <a:prstGeom prst="rect">
            <a:avLst/>
          </a:prstGeom>
        </p:spPr>
        <p:txBody>
          <a:bodyPr wrap="none" lIns="0" tIns="0" rIns="0" bIns="0">
            <a:spAutoFit/>
          </a:bodyPr>
          <a:lstStyle/>
          <a:p>
            <a:r>
              <a:rPr lang="en-US" sz="900" b="1" dirty="0">
                <a:solidFill>
                  <a:srgbClr val="FFFFFF"/>
                </a:solidFill>
                <a:latin typeface="Arial"/>
              </a:rPr>
              <a:t>20.9.2019</a:t>
            </a:r>
          </a:p>
        </p:txBody>
      </p:sp>
    </p:spTree>
    <p:extLst>
      <p:ext uri="{BB962C8B-B14F-4D97-AF65-F5344CB8AC3E}">
        <p14:creationId xmlns:p14="http://schemas.microsoft.com/office/powerpoint/2010/main" val="2257374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3246688-D33E-423E-B6BA-A2F60AD5E85B}"/>
              </a:ext>
            </a:extLst>
          </p:cNvPr>
          <p:cNvSpPr txBox="1"/>
          <p:nvPr/>
        </p:nvSpPr>
        <p:spPr>
          <a:xfrm>
            <a:off x="934948" y="2599362"/>
            <a:ext cx="10948062" cy="646331"/>
          </a:xfrm>
          <a:prstGeom prst="rect">
            <a:avLst/>
          </a:prstGeom>
          <a:noFill/>
        </p:spPr>
        <p:txBody>
          <a:bodyPr wrap="none" rtlCol="0">
            <a:spAutoFit/>
          </a:bodyPr>
          <a:lstStyle/>
          <a:p>
            <a:r>
              <a:rPr lang="fi-FI" sz="3600" dirty="0"/>
              <a:t>KIITOS osallistumisesta. Tapaamisiin seuraavassa demossa </a:t>
            </a:r>
          </a:p>
        </p:txBody>
      </p:sp>
    </p:spTree>
    <p:extLst>
      <p:ext uri="{BB962C8B-B14F-4D97-AF65-F5344CB8AC3E}">
        <p14:creationId xmlns:p14="http://schemas.microsoft.com/office/powerpoint/2010/main" val="2753294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1451579" y="2303047"/>
            <a:ext cx="3272093" cy="2674198"/>
          </a:xfrm>
          <a:solidFill>
            <a:schemeClr val="accent2"/>
          </a:solidFill>
        </p:spPr>
        <p:txBody>
          <a:bodyPr anchor="t">
            <a:normAutofit/>
          </a:bodyPr>
          <a:lstStyle/>
          <a:p>
            <a:r>
              <a:rPr lang="fi-FI" dirty="0">
                <a:solidFill>
                  <a:schemeClr val="bg1"/>
                </a:solidFill>
              </a:rPr>
              <a:t>Opitaan tuntemaan lisää toisiamme </a:t>
            </a:r>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E6C279A8-F809-4B13-8582-90EED94C24DC}"/>
              </a:ext>
            </a:extLst>
          </p:cNvPr>
          <p:cNvGraphicFramePr>
            <a:graphicFrameLocks noGrp="1"/>
          </p:cNvGraphicFramePr>
          <p:nvPr>
            <p:ph idx="1"/>
            <p:extLst>
              <p:ext uri="{D42A27DB-BD31-4B8C-83A1-F6EECF244321}">
                <p14:modId xmlns:p14="http://schemas.microsoft.com/office/powerpoint/2010/main" val="1374780208"/>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49275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1451579" y="2303047"/>
            <a:ext cx="3272093" cy="2674198"/>
          </a:xfrm>
        </p:spPr>
        <p:txBody>
          <a:bodyPr anchor="t">
            <a:normAutofit/>
          </a:bodyPr>
          <a:lstStyle/>
          <a:p>
            <a:r>
              <a:rPr lang="fi-FI"/>
              <a:t>Tutustumista</a:t>
            </a:r>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A9D8A235-64C0-49B4-9188-2CB881421558}"/>
              </a:ext>
            </a:extLst>
          </p:cNvPr>
          <p:cNvGraphicFramePr>
            <a:graphicFrameLocks noGrp="1"/>
          </p:cNvGraphicFramePr>
          <p:nvPr>
            <p:ph idx="1"/>
            <p:extLst>
              <p:ext uri="{D42A27DB-BD31-4B8C-83A1-F6EECF244321}">
                <p14:modId xmlns:p14="http://schemas.microsoft.com/office/powerpoint/2010/main" val="2296150259"/>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74862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1451579" y="2303047"/>
            <a:ext cx="3272093" cy="2674198"/>
          </a:xfrm>
        </p:spPr>
        <p:txBody>
          <a:bodyPr anchor="t">
            <a:normAutofit/>
          </a:bodyPr>
          <a:lstStyle/>
          <a:p>
            <a:r>
              <a:rPr lang="fi-FI" dirty="0"/>
              <a:t>POMM1002 ideana on</a:t>
            </a:r>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7842B7CC-B467-49C1-B3FE-AB6BE8E380C3}"/>
              </a:ext>
            </a:extLst>
          </p:cNvPr>
          <p:cNvGraphicFramePr>
            <a:graphicFrameLocks noGrp="1"/>
          </p:cNvGraphicFramePr>
          <p:nvPr>
            <p:ph idx="1"/>
            <p:extLst>
              <p:ext uri="{D42A27DB-BD31-4B8C-83A1-F6EECF244321}">
                <p14:modId xmlns:p14="http://schemas.microsoft.com/office/powerpoint/2010/main" val="3989390383"/>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54361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1451579" y="2303047"/>
            <a:ext cx="3272093" cy="2674198"/>
          </a:xfrm>
        </p:spPr>
        <p:txBody>
          <a:bodyPr anchor="t">
            <a:normAutofit/>
          </a:bodyPr>
          <a:lstStyle/>
          <a:p>
            <a:r>
              <a:rPr lang="fi-FI" sz="2000"/>
              <a:t>POM-opintokokonaisuuden suoritettuasi</a:t>
            </a:r>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C14FD4DC-3139-4043-AE9F-E1211B8E8ECC}"/>
              </a:ext>
            </a:extLst>
          </p:cNvPr>
          <p:cNvGraphicFramePr>
            <a:graphicFrameLocks noGrp="1"/>
          </p:cNvGraphicFramePr>
          <p:nvPr>
            <p:ph idx="1"/>
            <p:extLst>
              <p:ext uri="{D42A27DB-BD31-4B8C-83A1-F6EECF244321}">
                <p14:modId xmlns:p14="http://schemas.microsoft.com/office/powerpoint/2010/main" val="1577706181"/>
              </p:ext>
            </p:extLst>
          </p:nvPr>
        </p:nvGraphicFramePr>
        <p:xfrm>
          <a:off x="5141913" y="0"/>
          <a:ext cx="6827480" cy="65240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62174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5C3D674-3D59-4E93-80CA-0C0A9095E8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884B8F8-FDC9-498B-9960-5D7260AFC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417737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4" name="Rectangle 13">
            <a:extLst>
              <a:ext uri="{FF2B5EF4-FFF2-40B4-BE49-F238E27FC236}">
                <a16:creationId xmlns:a16="http://schemas.microsoft.com/office/drawing/2014/main" id="{EF2A81E1-BCBE-426B-8C09-33274E6940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pic>
        <p:nvPicPr>
          <p:cNvPr id="16" name="Picture 15">
            <a:extLst>
              <a:ext uri="{FF2B5EF4-FFF2-40B4-BE49-F238E27FC236}">
                <a16:creationId xmlns:a16="http://schemas.microsoft.com/office/drawing/2014/main" id="{39D1DDD4-5BB3-45BA-B9B3-06B62299AD7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8" name="Straight Connector 17">
            <a:extLst>
              <a:ext uri="{FF2B5EF4-FFF2-40B4-BE49-F238E27FC236}">
                <a16:creationId xmlns:a16="http://schemas.microsoft.com/office/drawing/2014/main" id="{A24DAE64-2302-42EA-8239-F2F0775CA5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4" name="Content Placeholder 3">
            <a:extLst>
              <a:ext uri="{FF2B5EF4-FFF2-40B4-BE49-F238E27FC236}">
                <a16:creationId xmlns:a16="http://schemas.microsoft.com/office/drawing/2014/main" id="{7644A961-AA18-45ED-8766-3FC24975B1D0}"/>
              </a:ext>
            </a:extLst>
          </p:cNvPr>
          <p:cNvGraphicFramePr>
            <a:graphicFrameLocks noGrp="1"/>
          </p:cNvGraphicFramePr>
          <p:nvPr>
            <p:ph idx="1"/>
            <p:extLst>
              <p:ext uri="{D42A27DB-BD31-4B8C-83A1-F6EECF244321}">
                <p14:modId xmlns:p14="http://schemas.microsoft.com/office/powerpoint/2010/main" val="798321222"/>
              </p:ext>
            </p:extLst>
          </p:nvPr>
        </p:nvGraphicFramePr>
        <p:xfrm>
          <a:off x="102742" y="71923"/>
          <a:ext cx="12088955" cy="15427754"/>
        </p:xfrm>
        <a:graphic>
          <a:graphicData uri="http://schemas.openxmlformats.org/drawingml/2006/table">
            <a:tbl>
              <a:tblPr firstRow="1" bandRow="1"/>
              <a:tblGrid>
                <a:gridCol w="574510">
                  <a:extLst>
                    <a:ext uri="{9D8B030D-6E8A-4147-A177-3AD203B41FA5}">
                      <a16:colId xmlns:a16="http://schemas.microsoft.com/office/drawing/2014/main" val="66305563"/>
                    </a:ext>
                  </a:extLst>
                </a:gridCol>
                <a:gridCol w="6161077">
                  <a:extLst>
                    <a:ext uri="{9D8B030D-6E8A-4147-A177-3AD203B41FA5}">
                      <a16:colId xmlns:a16="http://schemas.microsoft.com/office/drawing/2014/main" val="967054321"/>
                    </a:ext>
                  </a:extLst>
                </a:gridCol>
                <a:gridCol w="5353368">
                  <a:extLst>
                    <a:ext uri="{9D8B030D-6E8A-4147-A177-3AD203B41FA5}">
                      <a16:colId xmlns:a16="http://schemas.microsoft.com/office/drawing/2014/main" val="3648966150"/>
                    </a:ext>
                  </a:extLst>
                </a:gridCol>
              </a:tblGrid>
              <a:tr h="216505">
                <a:tc>
                  <a:txBody>
                    <a:bodyPr/>
                    <a:lstStyle/>
                    <a:p>
                      <a:pPr algn="l" fontAlgn="t"/>
                      <a:r>
                        <a:rPr lang="fi-FI" sz="1200" b="1" dirty="0">
                          <a:effectLst/>
                        </a:rPr>
                        <a:t>Aika</a:t>
                      </a:r>
                      <a:endParaRPr lang="fi-FI" sz="1200" dirty="0">
                        <a:effectLst/>
                      </a:endParaRPr>
                    </a:p>
                  </a:txBody>
                  <a:tcPr marL="7140" marR="7140" marT="3570" marB="3570">
                    <a:lnL>
                      <a:noFill/>
                    </a:lnL>
                    <a:lnR>
                      <a:noFill/>
                    </a:lnR>
                    <a:lnT>
                      <a:noFill/>
                    </a:lnT>
                    <a:lnB>
                      <a:noFill/>
                    </a:lnB>
                    <a:solidFill>
                      <a:srgbClr val="F7F7F7"/>
                    </a:solidFill>
                  </a:tcPr>
                </a:tc>
                <a:tc>
                  <a:txBody>
                    <a:bodyPr/>
                    <a:lstStyle/>
                    <a:p>
                      <a:pPr algn="l" fontAlgn="t"/>
                      <a:r>
                        <a:rPr lang="fi-FI" sz="600" b="1">
                          <a:effectLst/>
                        </a:rPr>
                        <a:t>Sisällöt</a:t>
                      </a:r>
                      <a:endParaRPr lang="fi-FI" sz="600">
                        <a:effectLst/>
                      </a:endParaRPr>
                    </a:p>
                  </a:txBody>
                  <a:tcPr marL="7140" marR="7140" marT="3570" marB="3570">
                    <a:lnL>
                      <a:noFill/>
                    </a:lnL>
                    <a:lnR>
                      <a:noFill/>
                    </a:lnR>
                    <a:lnT>
                      <a:noFill/>
                    </a:lnT>
                    <a:lnB>
                      <a:noFill/>
                    </a:lnB>
                    <a:solidFill>
                      <a:srgbClr val="F7F7F7"/>
                    </a:solidFill>
                  </a:tcPr>
                </a:tc>
                <a:tc>
                  <a:txBody>
                    <a:bodyPr/>
                    <a:lstStyle/>
                    <a:p>
                      <a:pPr algn="l" fontAlgn="t"/>
                      <a:r>
                        <a:rPr lang="fi-FI" sz="600" b="1">
                          <a:effectLst/>
                        </a:rPr>
                        <a:t>Käsiteltävä ydinosaamisalue</a:t>
                      </a:r>
                      <a:endParaRPr lang="fi-FI" sz="600">
                        <a:effectLst/>
                      </a:endParaRPr>
                    </a:p>
                  </a:txBody>
                  <a:tcPr marL="7140" marR="7140" marT="3570" marB="3570">
                    <a:lnL>
                      <a:noFill/>
                    </a:lnL>
                    <a:lnR>
                      <a:noFill/>
                    </a:lnR>
                    <a:lnT>
                      <a:noFill/>
                    </a:lnT>
                    <a:lnB>
                      <a:noFill/>
                    </a:lnB>
                    <a:solidFill>
                      <a:srgbClr val="F7F7F7"/>
                    </a:solidFill>
                  </a:tcPr>
                </a:tc>
                <a:extLst>
                  <a:ext uri="{0D108BD9-81ED-4DB2-BD59-A6C34878D82A}">
                    <a16:rowId xmlns:a16="http://schemas.microsoft.com/office/drawing/2014/main" val="448981805"/>
                  </a:ext>
                </a:extLst>
              </a:tr>
              <a:tr h="2774652">
                <a:tc>
                  <a:txBody>
                    <a:bodyPr/>
                    <a:lstStyle/>
                    <a:p>
                      <a:pPr algn="l" fontAlgn="t"/>
                      <a:r>
                        <a:rPr lang="fi-FI" sz="1600" dirty="0">
                          <a:effectLst/>
                        </a:rPr>
                        <a:t>Vko 35</a:t>
                      </a:r>
                    </a:p>
                  </a:txBody>
                  <a:tcPr marL="7140" marR="7140" marT="3570" marB="3570">
                    <a:lnL>
                      <a:noFill/>
                    </a:lnL>
                    <a:lnR>
                      <a:noFill/>
                    </a:lnR>
                    <a:lnT>
                      <a:noFill/>
                    </a:lnT>
                    <a:lnB>
                      <a:noFill/>
                    </a:lnB>
                    <a:solidFill>
                      <a:srgbClr val="F7F7F7"/>
                    </a:solidFill>
                  </a:tcPr>
                </a:tc>
                <a:tc>
                  <a:txBody>
                    <a:bodyPr/>
                    <a:lstStyle/>
                    <a:p>
                      <a:pPr algn="l" fontAlgn="t">
                        <a:buFont typeface="Arial" panose="020B0604020202020204" pitchFamily="34" charset="0"/>
                        <a:buChar char="•"/>
                      </a:pPr>
                      <a:r>
                        <a:rPr lang="fi-FI" sz="1800" dirty="0">
                          <a:effectLst/>
                        </a:rPr>
                        <a:t>Info POM-opinnoista ja POM-johdannosta sekä </a:t>
                      </a:r>
                      <a:r>
                        <a:rPr lang="fi-FI" sz="1800" dirty="0" err="1">
                          <a:effectLst/>
                          <a:hlinkClick r:id="rId3"/>
                        </a:rPr>
                        <a:t>PROpe</a:t>
                      </a:r>
                      <a:r>
                        <a:rPr lang="fi-FI" sz="1800" dirty="0">
                          <a:effectLst/>
                          <a:hlinkClick r:id="rId3"/>
                        </a:rPr>
                        <a:t>-työskentelystä</a:t>
                      </a:r>
                      <a:r>
                        <a:rPr lang="fi-FI" sz="1800" dirty="0">
                          <a:effectLst/>
                        </a:rPr>
                        <a:t> (Rissanen &amp; Kainulainen)</a:t>
                      </a:r>
                      <a:br>
                        <a:rPr lang="fi-FI" sz="1800" dirty="0">
                          <a:effectLst/>
                        </a:rPr>
                      </a:br>
                      <a:r>
                        <a:rPr lang="fi-FI" sz="1800" dirty="0">
                          <a:effectLst/>
                          <a:hlinkClick r:id="rId4"/>
                        </a:rPr>
                        <a:t>esi- ja alkuopetuksen havainnointitehtävän</a:t>
                      </a:r>
                      <a:r>
                        <a:rPr lang="fi-FI" sz="1800" dirty="0">
                          <a:effectLst/>
                        </a:rPr>
                        <a:t> sekä </a:t>
                      </a:r>
                      <a:r>
                        <a:rPr lang="fi-FI" sz="1800" dirty="0">
                          <a:effectLst/>
                          <a:hlinkClick r:id="rId3"/>
                        </a:rPr>
                        <a:t>kulttuurielämystehtävän</a:t>
                      </a:r>
                      <a:r>
                        <a:rPr lang="fi-FI" sz="1800" dirty="0">
                          <a:effectLst/>
                        </a:rPr>
                        <a:t> ohjeistus</a:t>
                      </a:r>
                    </a:p>
                    <a:p>
                      <a:pPr algn="l" fontAlgn="t"/>
                      <a:r>
                        <a:rPr lang="fi-FI" sz="1800" dirty="0">
                          <a:effectLst/>
                        </a:rPr>
                        <a:t>Luennot alkavat: </a:t>
                      </a:r>
                      <a:r>
                        <a:rPr lang="fi-FI" sz="1800" b="1" i="1" dirty="0">
                          <a:effectLst/>
                        </a:rPr>
                        <a:t>Oppiaineiden poliittinen perusta</a:t>
                      </a:r>
                      <a:br>
                        <a:rPr lang="fi-FI" sz="1800" dirty="0">
                          <a:effectLst/>
                        </a:rPr>
                      </a:br>
                      <a:r>
                        <a:rPr lang="fi-FI" sz="1800" b="1" i="1" dirty="0">
                          <a:effectLst/>
                        </a:rPr>
                        <a:t>(ja vähän filosofinenkin)</a:t>
                      </a:r>
                      <a:r>
                        <a:rPr lang="fi-FI" sz="1800" dirty="0">
                          <a:effectLst/>
                        </a:rPr>
                        <a:t> (Rautiainen) 45 min</a:t>
                      </a:r>
                      <a:br>
                        <a:rPr lang="fi-FI" sz="1800" dirty="0">
                          <a:effectLst/>
                        </a:rPr>
                      </a:br>
                      <a:br>
                        <a:rPr lang="fi-FI" sz="1800" dirty="0">
                          <a:effectLst/>
                        </a:rPr>
                      </a:br>
                      <a:r>
                        <a:rPr lang="fi-FI" sz="1800" b="1" dirty="0">
                          <a:solidFill>
                            <a:srgbClr val="FF0000"/>
                          </a:solidFill>
                          <a:effectLst/>
                        </a:rPr>
                        <a:t>Huom. ensimmäinen luentokerta kestää klo 10.00 saakka</a:t>
                      </a:r>
                      <a:endParaRPr lang="fi-FI" sz="1800" dirty="0">
                        <a:effectLst/>
                      </a:endParaRPr>
                    </a:p>
                  </a:txBody>
                  <a:tcPr marL="7140" marR="7140" marT="3570" marB="3570">
                    <a:lnL>
                      <a:noFill/>
                    </a:lnL>
                    <a:lnR>
                      <a:noFill/>
                    </a:lnR>
                    <a:lnT>
                      <a:noFill/>
                    </a:lnT>
                    <a:lnB>
                      <a:noFill/>
                    </a:lnB>
                    <a:solidFill>
                      <a:srgbClr val="F7F7F7"/>
                    </a:solidFill>
                  </a:tcPr>
                </a:tc>
                <a:tc>
                  <a:txBody>
                    <a:bodyPr/>
                    <a:lstStyle/>
                    <a:p>
                      <a:pPr algn="l" fontAlgn="t"/>
                      <a:r>
                        <a:rPr lang="fi-FI" sz="1800" i="1" dirty="0">
                          <a:solidFill>
                            <a:srgbClr val="000000"/>
                          </a:solidFill>
                          <a:effectLst/>
                          <a:hlinkClick r:id="rId5">
                            <a:extLst>
                              <a:ext uri="{A12FA001-AC4F-418D-AE19-62706E023703}">
                                <ahyp:hlinkClr xmlns:ahyp="http://schemas.microsoft.com/office/drawing/2018/hyperlinkcolor" val="tx"/>
                              </a:ext>
                            </a:extLst>
                          </a:hlinkClick>
                        </a:rPr>
                        <a:t>Yhteisöllinen ja yhteiskunnallinen osaaminen</a:t>
                      </a:r>
                      <a:endParaRPr lang="fi-FI" sz="1800" dirty="0">
                        <a:solidFill>
                          <a:srgbClr val="000000"/>
                        </a:solidFill>
                        <a:effectLst/>
                      </a:endParaRPr>
                    </a:p>
                  </a:txBody>
                  <a:tcPr marL="7140" marR="7140" marT="3570" marB="3570">
                    <a:lnL>
                      <a:noFill/>
                    </a:lnL>
                    <a:lnR>
                      <a:noFill/>
                    </a:lnR>
                    <a:lnT>
                      <a:noFill/>
                    </a:lnT>
                    <a:lnB>
                      <a:noFill/>
                    </a:lnB>
                    <a:solidFill>
                      <a:srgbClr val="F7F7F7"/>
                    </a:solidFill>
                  </a:tcPr>
                </a:tc>
                <a:extLst>
                  <a:ext uri="{0D108BD9-81ED-4DB2-BD59-A6C34878D82A}">
                    <a16:rowId xmlns:a16="http://schemas.microsoft.com/office/drawing/2014/main" val="2491726400"/>
                  </a:ext>
                </a:extLst>
              </a:tr>
              <a:tr h="837438">
                <a:tc>
                  <a:txBody>
                    <a:bodyPr/>
                    <a:lstStyle/>
                    <a:p>
                      <a:pPr algn="l" fontAlgn="t"/>
                      <a:r>
                        <a:rPr lang="fi-FI" sz="1600" dirty="0">
                          <a:effectLst/>
                        </a:rPr>
                        <a:t>Vko 36</a:t>
                      </a:r>
                    </a:p>
                  </a:txBody>
                  <a:tcPr marL="7140" marR="7140" marT="3570" marB="3570">
                    <a:lnL>
                      <a:noFill/>
                    </a:lnL>
                    <a:lnR>
                      <a:noFill/>
                    </a:lnR>
                    <a:lnT>
                      <a:noFill/>
                    </a:lnT>
                    <a:lnB>
                      <a:noFill/>
                    </a:lnB>
                    <a:solidFill>
                      <a:srgbClr val="F7F7F7"/>
                    </a:solidFill>
                  </a:tcPr>
                </a:tc>
                <a:tc>
                  <a:txBody>
                    <a:bodyPr/>
                    <a:lstStyle/>
                    <a:p>
                      <a:pPr algn="l" fontAlgn="t"/>
                      <a:r>
                        <a:rPr lang="fi-FI" sz="1800">
                          <a:effectLst/>
                        </a:rPr>
                        <a:t>Luento: </a:t>
                      </a:r>
                      <a:r>
                        <a:rPr lang="fi-FI" sz="1800" b="1" i="1">
                          <a:effectLst/>
                        </a:rPr>
                        <a:t>Oppiaineiden politiikka &amp; filosofiaa</a:t>
                      </a:r>
                      <a:r>
                        <a:rPr lang="fi-FI" sz="1800">
                          <a:effectLst/>
                        </a:rPr>
                        <a:t> (Rautiainen)</a:t>
                      </a:r>
                      <a:br>
                        <a:rPr lang="fi-FI" sz="1800">
                          <a:effectLst/>
                        </a:rPr>
                      </a:br>
                      <a:r>
                        <a:rPr lang="fi-FI" sz="1800">
                          <a:effectLst/>
                        </a:rPr>
                        <a:t>1. pienryhmätapaaminen</a:t>
                      </a:r>
                    </a:p>
                  </a:txBody>
                  <a:tcPr marL="7140" marR="7140" marT="3570" marB="3570">
                    <a:lnL>
                      <a:noFill/>
                    </a:lnL>
                    <a:lnR>
                      <a:noFill/>
                    </a:lnR>
                    <a:lnT>
                      <a:noFill/>
                    </a:lnT>
                    <a:lnB>
                      <a:noFill/>
                    </a:lnB>
                    <a:solidFill>
                      <a:srgbClr val="F7F7F7"/>
                    </a:solidFill>
                  </a:tcPr>
                </a:tc>
                <a:tc>
                  <a:txBody>
                    <a:bodyPr/>
                    <a:lstStyle/>
                    <a:p>
                      <a:pPr algn="l" fontAlgn="t"/>
                      <a:r>
                        <a:rPr lang="fi-FI" sz="1800">
                          <a:solidFill>
                            <a:srgbClr val="000000"/>
                          </a:solidFill>
                          <a:effectLst/>
                          <a:hlinkClick r:id="rId5">
                            <a:extLst>
                              <a:ext uri="{A12FA001-AC4F-418D-AE19-62706E023703}">
                                <ahyp:hlinkClr xmlns:ahyp="http://schemas.microsoft.com/office/drawing/2018/hyperlinkcolor" val="tx"/>
                              </a:ext>
                            </a:extLst>
                          </a:hlinkClick>
                        </a:rPr>
                        <a:t>Yhteisöllinen ja yhteiskunnallinen osaaminen</a:t>
                      </a:r>
                      <a:endParaRPr lang="fi-FI" sz="1800">
                        <a:solidFill>
                          <a:srgbClr val="000000"/>
                        </a:solidFill>
                        <a:effectLst/>
                      </a:endParaRPr>
                    </a:p>
                  </a:txBody>
                  <a:tcPr marL="7140" marR="7140" marT="3570" marB="3570">
                    <a:lnL>
                      <a:noFill/>
                    </a:lnL>
                    <a:lnR>
                      <a:noFill/>
                    </a:lnR>
                    <a:lnT>
                      <a:noFill/>
                    </a:lnT>
                    <a:lnB>
                      <a:noFill/>
                    </a:lnB>
                    <a:solidFill>
                      <a:srgbClr val="F7F7F7"/>
                    </a:solidFill>
                  </a:tcPr>
                </a:tc>
                <a:extLst>
                  <a:ext uri="{0D108BD9-81ED-4DB2-BD59-A6C34878D82A}">
                    <a16:rowId xmlns:a16="http://schemas.microsoft.com/office/drawing/2014/main" val="1781250213"/>
                  </a:ext>
                </a:extLst>
              </a:tr>
              <a:tr h="2221162">
                <a:tc>
                  <a:txBody>
                    <a:bodyPr/>
                    <a:lstStyle/>
                    <a:p>
                      <a:pPr algn="l" fontAlgn="t"/>
                      <a:r>
                        <a:rPr lang="fi-FI" sz="1600" dirty="0">
                          <a:effectLst/>
                        </a:rPr>
                        <a:t>Vko 37</a:t>
                      </a:r>
                    </a:p>
                  </a:txBody>
                  <a:tcPr marL="7140" marR="7140" marT="3570" marB="3570">
                    <a:lnL>
                      <a:noFill/>
                    </a:lnL>
                    <a:lnR>
                      <a:noFill/>
                    </a:lnR>
                    <a:lnT>
                      <a:noFill/>
                    </a:lnT>
                    <a:lnB>
                      <a:noFill/>
                    </a:lnB>
                    <a:solidFill>
                      <a:srgbClr val="F7F7F7"/>
                    </a:solidFill>
                  </a:tcPr>
                </a:tc>
                <a:tc>
                  <a:txBody>
                    <a:bodyPr/>
                    <a:lstStyle/>
                    <a:p>
                      <a:pPr algn="l" fontAlgn="t">
                        <a:buFont typeface="Arial" panose="020B0604020202020204" pitchFamily="34" charset="0"/>
                        <a:buChar char="•"/>
                      </a:pPr>
                      <a:r>
                        <a:rPr lang="fi-FI" sz="1800" dirty="0">
                          <a:solidFill>
                            <a:srgbClr val="000000"/>
                          </a:solidFill>
                          <a:effectLst/>
                        </a:rPr>
                        <a:t>Luento: </a:t>
                      </a:r>
                      <a:r>
                        <a:rPr lang="fi-FI" sz="1800" b="1" i="1" dirty="0">
                          <a:solidFill>
                            <a:srgbClr val="000000"/>
                          </a:solidFill>
                          <a:effectLst/>
                        </a:rPr>
                        <a:t>Niinkö vai näinkö - eettisyyden pohdintaa opettajan työssä</a:t>
                      </a:r>
                      <a:r>
                        <a:rPr lang="fi-FI" sz="1800" dirty="0">
                          <a:solidFill>
                            <a:srgbClr val="000000"/>
                          </a:solidFill>
                          <a:effectLst/>
                        </a:rPr>
                        <a:t> (Kainulainen &amp; Kostiainen)</a:t>
                      </a:r>
                      <a:br>
                        <a:rPr lang="fi-FI" sz="1800" dirty="0">
                          <a:solidFill>
                            <a:srgbClr val="000000"/>
                          </a:solidFill>
                          <a:effectLst/>
                        </a:rPr>
                      </a:br>
                      <a:r>
                        <a:rPr lang="fi-FI" sz="1800" dirty="0">
                          <a:solidFill>
                            <a:srgbClr val="000000"/>
                          </a:solidFill>
                          <a:effectLst/>
                        </a:rPr>
                        <a:t>2. pienryhmätapaaminen</a:t>
                      </a:r>
                      <a:br>
                        <a:rPr lang="fi-FI" sz="1800" dirty="0">
                          <a:solidFill>
                            <a:srgbClr val="000000"/>
                          </a:solidFill>
                          <a:effectLst/>
                        </a:rPr>
                      </a:br>
                      <a:br>
                        <a:rPr lang="fi-FI" sz="1800" dirty="0">
                          <a:solidFill>
                            <a:srgbClr val="000000"/>
                          </a:solidFill>
                          <a:effectLst/>
                        </a:rPr>
                      </a:br>
                      <a:r>
                        <a:rPr lang="fi-FI" sz="1800" dirty="0">
                          <a:solidFill>
                            <a:srgbClr val="000000"/>
                          </a:solidFill>
                          <a:effectLst/>
                        </a:rPr>
                        <a:t>Tiistaina 14.9. klo 12.15 - 13.45 kaikille halukkaille Peda.net ja </a:t>
                      </a:r>
                      <a:r>
                        <a:rPr lang="fi-FI" sz="1800" dirty="0" err="1">
                          <a:solidFill>
                            <a:srgbClr val="000000"/>
                          </a:solidFill>
                          <a:effectLst/>
                        </a:rPr>
                        <a:t>PROpe</a:t>
                      </a:r>
                      <a:r>
                        <a:rPr lang="fi-FI" sz="1800" dirty="0">
                          <a:solidFill>
                            <a:srgbClr val="000000"/>
                          </a:solidFill>
                          <a:effectLst/>
                        </a:rPr>
                        <a:t> opeopinnoissa -koulutus </a:t>
                      </a:r>
                      <a:r>
                        <a:rPr lang="fi-FI" sz="1800" dirty="0">
                          <a:solidFill>
                            <a:srgbClr val="000000"/>
                          </a:solidFill>
                          <a:effectLst/>
                          <a:hlinkClick r:id="rId6">
                            <a:extLst>
                              <a:ext uri="{A12FA001-AC4F-418D-AE19-62706E023703}">
                                <ahyp:hlinkClr xmlns:ahyp="http://schemas.microsoft.com/office/drawing/2018/hyperlinkcolor" val="tx"/>
                              </a:ext>
                            </a:extLst>
                          </a:hlinkClick>
                        </a:rPr>
                        <a:t>https://jyufi.zoom.us/j/64316400393</a:t>
                      </a:r>
                      <a:r>
                        <a:rPr lang="fi-FI" sz="1800" dirty="0">
                          <a:solidFill>
                            <a:srgbClr val="000000"/>
                          </a:solidFill>
                          <a:effectLst/>
                        </a:rPr>
                        <a:t> (Kainulainen)</a:t>
                      </a:r>
                    </a:p>
                  </a:txBody>
                  <a:tcPr marL="7140" marR="7140" marT="3570" marB="3570">
                    <a:lnL>
                      <a:noFill/>
                    </a:lnL>
                    <a:lnR>
                      <a:noFill/>
                    </a:lnR>
                    <a:lnT>
                      <a:noFill/>
                    </a:lnT>
                    <a:lnB>
                      <a:noFill/>
                    </a:lnB>
                    <a:solidFill>
                      <a:srgbClr val="F7F7F7"/>
                    </a:solidFill>
                  </a:tcPr>
                </a:tc>
                <a:tc>
                  <a:txBody>
                    <a:bodyPr/>
                    <a:lstStyle/>
                    <a:p>
                      <a:pPr algn="l" fontAlgn="t"/>
                      <a:r>
                        <a:rPr lang="fi-FI" sz="1800">
                          <a:solidFill>
                            <a:srgbClr val="000000"/>
                          </a:solidFill>
                          <a:effectLst/>
                          <a:hlinkClick r:id="rId7">
                            <a:extLst>
                              <a:ext uri="{A12FA001-AC4F-418D-AE19-62706E023703}">
                                <ahyp:hlinkClr xmlns:ahyp="http://schemas.microsoft.com/office/drawing/2018/hyperlinkcolor" val="tx"/>
                              </a:ext>
                            </a:extLst>
                          </a:hlinkClick>
                        </a:rPr>
                        <a:t>Eettinen osaaminen</a:t>
                      </a:r>
                      <a:br>
                        <a:rPr lang="fi-FI" sz="1800">
                          <a:solidFill>
                            <a:srgbClr val="000000"/>
                          </a:solidFill>
                          <a:effectLst/>
                        </a:rPr>
                      </a:br>
                      <a:br>
                        <a:rPr lang="fi-FI" sz="1800">
                          <a:solidFill>
                            <a:srgbClr val="000000"/>
                          </a:solidFill>
                          <a:effectLst/>
                        </a:rPr>
                      </a:br>
                      <a:r>
                        <a:rPr lang="fi-FI" sz="1800">
                          <a:solidFill>
                            <a:srgbClr val="000000"/>
                          </a:solidFill>
                          <a:effectLst/>
                          <a:hlinkClick r:id="rId8">
                            <a:extLst>
                              <a:ext uri="{A12FA001-AC4F-418D-AE19-62706E023703}">
                                <ahyp:hlinkClr xmlns:ahyp="http://schemas.microsoft.com/office/drawing/2018/hyperlinkcolor" val="tx"/>
                              </a:ext>
                            </a:extLst>
                          </a:hlinkClick>
                        </a:rPr>
                        <a:t>Tallenne Peda.net ja PROpe opeopinnoissasi -verkkomeetista</a:t>
                      </a:r>
                      <a:r>
                        <a:rPr lang="fi-FI" sz="1800">
                          <a:solidFill>
                            <a:srgbClr val="000000"/>
                          </a:solidFill>
                          <a:effectLst/>
                        </a:rPr>
                        <a:t>, polkuavain </a:t>
                      </a:r>
                      <a:r>
                        <a:rPr lang="fi-FI" sz="1800" i="1">
                          <a:solidFill>
                            <a:srgbClr val="000000"/>
                          </a:solidFill>
                          <a:effectLst/>
                        </a:rPr>
                        <a:t>prope2020 (uusi tallenne tulossa, käyttiksessä päivityksiä)</a:t>
                      </a:r>
                      <a:br>
                        <a:rPr lang="fi-FI" sz="1800" i="1">
                          <a:solidFill>
                            <a:srgbClr val="000000"/>
                          </a:solidFill>
                          <a:effectLst/>
                        </a:rPr>
                      </a:br>
                      <a:endParaRPr lang="fi-FI" sz="1800">
                        <a:solidFill>
                          <a:srgbClr val="000000"/>
                        </a:solidFill>
                        <a:effectLst/>
                      </a:endParaRPr>
                    </a:p>
                  </a:txBody>
                  <a:tcPr marL="7140" marR="7140" marT="3570" marB="3570">
                    <a:lnL>
                      <a:noFill/>
                    </a:lnL>
                    <a:lnR>
                      <a:noFill/>
                    </a:lnR>
                    <a:lnT>
                      <a:noFill/>
                    </a:lnT>
                    <a:lnB>
                      <a:noFill/>
                    </a:lnB>
                    <a:solidFill>
                      <a:srgbClr val="F7F7F7"/>
                    </a:solidFill>
                  </a:tcPr>
                </a:tc>
                <a:extLst>
                  <a:ext uri="{0D108BD9-81ED-4DB2-BD59-A6C34878D82A}">
                    <a16:rowId xmlns:a16="http://schemas.microsoft.com/office/drawing/2014/main" val="1842229118"/>
                  </a:ext>
                </a:extLst>
              </a:tr>
              <a:tr h="1121839">
                <a:tc>
                  <a:txBody>
                    <a:bodyPr/>
                    <a:lstStyle/>
                    <a:p>
                      <a:pPr algn="l" fontAlgn="t"/>
                      <a:r>
                        <a:rPr lang="fi-FI" sz="1600" dirty="0">
                          <a:effectLst/>
                        </a:rPr>
                        <a:t>Vko 38</a:t>
                      </a:r>
                    </a:p>
                  </a:txBody>
                  <a:tcPr marL="7140" marR="7140" marT="3570" marB="3570">
                    <a:lnL>
                      <a:noFill/>
                    </a:lnL>
                    <a:lnR>
                      <a:noFill/>
                    </a:lnR>
                    <a:lnT>
                      <a:noFill/>
                    </a:lnT>
                    <a:lnB>
                      <a:noFill/>
                    </a:lnB>
                    <a:solidFill>
                      <a:srgbClr val="F7F7F7"/>
                    </a:solidFill>
                  </a:tcPr>
                </a:tc>
                <a:tc>
                  <a:txBody>
                    <a:bodyPr/>
                    <a:lstStyle/>
                    <a:p>
                      <a:pPr algn="l" fontAlgn="t"/>
                      <a:r>
                        <a:rPr lang="fi-FI" sz="1800">
                          <a:effectLst/>
                        </a:rPr>
                        <a:t>Luento: </a:t>
                      </a:r>
                      <a:r>
                        <a:rPr lang="fi-FI" sz="1800" b="1" i="1">
                          <a:effectLst/>
                        </a:rPr>
                        <a:t>Laaja-alainen osaaminen ja ilmiölähtöisyys: Luokanopettajan mahdollisuudet edistää kokonaisvaltaista oppimista </a:t>
                      </a:r>
                      <a:r>
                        <a:rPr lang="fi-FI" sz="1800">
                          <a:effectLst/>
                        </a:rPr>
                        <a:t>(Kainulainen)</a:t>
                      </a:r>
                      <a:br>
                        <a:rPr lang="fi-FI" sz="1800">
                          <a:effectLst/>
                        </a:rPr>
                      </a:br>
                      <a:r>
                        <a:rPr lang="fi-FI" sz="1800">
                          <a:effectLst/>
                        </a:rPr>
                        <a:t>3. pienryhmätapaaminen</a:t>
                      </a:r>
                    </a:p>
                  </a:txBody>
                  <a:tcPr marL="7140" marR="7140" marT="3570" marB="3570">
                    <a:lnL>
                      <a:noFill/>
                    </a:lnL>
                    <a:lnR>
                      <a:noFill/>
                    </a:lnR>
                    <a:lnT>
                      <a:noFill/>
                    </a:lnT>
                    <a:lnB>
                      <a:noFill/>
                    </a:lnB>
                    <a:solidFill>
                      <a:srgbClr val="F7F7F7"/>
                    </a:solidFill>
                  </a:tcPr>
                </a:tc>
                <a:tc>
                  <a:txBody>
                    <a:bodyPr/>
                    <a:lstStyle/>
                    <a:p>
                      <a:pPr algn="l" fontAlgn="t"/>
                      <a:r>
                        <a:rPr lang="fi-FI" sz="1800">
                          <a:solidFill>
                            <a:srgbClr val="000000"/>
                          </a:solidFill>
                          <a:effectLst/>
                          <a:hlinkClick r:id="rId9">
                            <a:extLst>
                              <a:ext uri="{A12FA001-AC4F-418D-AE19-62706E023703}">
                                <ahyp:hlinkClr xmlns:ahyp="http://schemas.microsoft.com/office/drawing/2018/hyperlinkcolor" val="tx"/>
                              </a:ext>
                            </a:extLst>
                          </a:hlinkClick>
                        </a:rPr>
                        <a:t>Pedagoginen osaaminen</a:t>
                      </a:r>
                      <a:endParaRPr lang="fi-FI" sz="1800">
                        <a:solidFill>
                          <a:srgbClr val="000000"/>
                        </a:solidFill>
                        <a:effectLst/>
                      </a:endParaRPr>
                    </a:p>
                  </a:txBody>
                  <a:tcPr marL="7140" marR="7140" marT="3570" marB="3570">
                    <a:lnL>
                      <a:noFill/>
                    </a:lnL>
                    <a:lnR>
                      <a:noFill/>
                    </a:lnR>
                    <a:lnT>
                      <a:noFill/>
                    </a:lnT>
                    <a:lnB>
                      <a:noFill/>
                    </a:lnB>
                    <a:solidFill>
                      <a:srgbClr val="F7F7F7"/>
                    </a:solidFill>
                  </a:tcPr>
                </a:tc>
                <a:extLst>
                  <a:ext uri="{0D108BD9-81ED-4DB2-BD59-A6C34878D82A}">
                    <a16:rowId xmlns:a16="http://schemas.microsoft.com/office/drawing/2014/main" val="4192026710"/>
                  </a:ext>
                </a:extLst>
              </a:tr>
              <a:tr h="2221162">
                <a:tc>
                  <a:txBody>
                    <a:bodyPr/>
                    <a:lstStyle/>
                    <a:p>
                      <a:pPr algn="l" fontAlgn="t"/>
                      <a:r>
                        <a:rPr lang="fi-FI" sz="1600" dirty="0">
                          <a:effectLst/>
                        </a:rPr>
                        <a:t>Vko</a:t>
                      </a:r>
                      <a:br>
                        <a:rPr lang="fi-FI" sz="1600" dirty="0">
                          <a:effectLst/>
                        </a:rPr>
                      </a:br>
                      <a:r>
                        <a:rPr lang="fi-FI" sz="1600" dirty="0">
                          <a:effectLst/>
                        </a:rPr>
                        <a:t>39</a:t>
                      </a:r>
                    </a:p>
                  </a:txBody>
                  <a:tcPr marL="7140" marR="7140" marT="3570" marB="3570">
                    <a:lnL>
                      <a:noFill/>
                    </a:lnL>
                    <a:lnR>
                      <a:noFill/>
                    </a:lnR>
                    <a:lnT>
                      <a:noFill/>
                    </a:lnT>
                    <a:lnB>
                      <a:noFill/>
                    </a:lnB>
                    <a:solidFill>
                      <a:srgbClr val="F7F7F7"/>
                    </a:solidFill>
                  </a:tcPr>
                </a:tc>
                <a:tc>
                  <a:txBody>
                    <a:bodyPr/>
                    <a:lstStyle/>
                    <a:p>
                      <a:pPr algn="l" fontAlgn="t"/>
                      <a:r>
                        <a:rPr lang="fi-FI" sz="1800" dirty="0">
                          <a:effectLst/>
                        </a:rPr>
                        <a:t>Maanantaina 27.9. klo 14 - 16 tallennetaan luento </a:t>
                      </a:r>
                      <a:r>
                        <a:rPr lang="fi-FI" sz="1800" b="1" i="1" dirty="0">
                          <a:effectLst/>
                        </a:rPr>
                        <a:t>Kielitietoinen matematiikan opetus</a:t>
                      </a:r>
                      <a:r>
                        <a:rPr lang="fi-FI" sz="1800" dirty="0">
                          <a:effectLst/>
                        </a:rPr>
                        <a:t> (</a:t>
                      </a:r>
                      <a:r>
                        <a:rPr lang="fi-FI" sz="1800" dirty="0" err="1">
                          <a:effectLst/>
                        </a:rPr>
                        <a:t>Hähkiöniemi</a:t>
                      </a:r>
                      <a:r>
                        <a:rPr lang="fi-FI" sz="1800" dirty="0">
                          <a:effectLst/>
                        </a:rPr>
                        <a:t> &amp; Kauppinen) - luennolle voi osallistua. Luento tulee myös tallenteeksi, ja se katsotaan viimeistään viikolla 42</a:t>
                      </a:r>
                    </a:p>
                    <a:p>
                      <a:pPr algn="l" fontAlgn="t"/>
                      <a:r>
                        <a:rPr lang="fi-FI" sz="1800" dirty="0">
                          <a:effectLst/>
                        </a:rPr>
                        <a:t>Torstaina luento: </a:t>
                      </a:r>
                      <a:r>
                        <a:rPr lang="fi-FI" sz="1800" b="1" i="1" dirty="0">
                          <a:effectLst/>
                        </a:rPr>
                        <a:t>Tiedonkäsitykset</a:t>
                      </a:r>
                      <a:r>
                        <a:rPr lang="fi-FI" sz="1800" dirty="0">
                          <a:effectLst/>
                        </a:rPr>
                        <a:t> (Lehtinen &amp; Tallavaara)</a:t>
                      </a:r>
                      <a:br>
                        <a:rPr lang="fi-FI" sz="1800" dirty="0">
                          <a:effectLst/>
                        </a:rPr>
                      </a:br>
                      <a:r>
                        <a:rPr lang="fi-FI" sz="1800" dirty="0">
                          <a:effectLst/>
                        </a:rPr>
                        <a:t>4. pienryhmätapaaminen:</a:t>
                      </a:r>
                    </a:p>
                  </a:txBody>
                  <a:tcPr marL="7140" marR="7140" marT="3570" marB="3570">
                    <a:lnL>
                      <a:noFill/>
                    </a:lnL>
                    <a:lnR>
                      <a:noFill/>
                    </a:lnR>
                    <a:lnT>
                      <a:noFill/>
                    </a:lnT>
                    <a:lnB>
                      <a:noFill/>
                    </a:lnB>
                    <a:solidFill>
                      <a:srgbClr val="F7F7F7"/>
                    </a:solidFill>
                  </a:tcPr>
                </a:tc>
                <a:tc>
                  <a:txBody>
                    <a:bodyPr/>
                    <a:lstStyle/>
                    <a:p>
                      <a:pPr algn="l" fontAlgn="t"/>
                      <a:r>
                        <a:rPr lang="fi-FI" sz="1800">
                          <a:solidFill>
                            <a:srgbClr val="000000"/>
                          </a:solidFill>
                          <a:effectLst/>
                          <a:hlinkClick r:id="rId9">
                            <a:extLst>
                              <a:ext uri="{A12FA001-AC4F-418D-AE19-62706E023703}">
                                <ahyp:hlinkClr xmlns:ahyp="http://schemas.microsoft.com/office/drawing/2018/hyperlinkcolor" val="tx"/>
                              </a:ext>
                            </a:extLst>
                          </a:hlinkClick>
                        </a:rPr>
                        <a:t>Pedagoginen osaaminen</a:t>
                      </a:r>
                      <a:br>
                        <a:rPr lang="fi-FI" sz="1800">
                          <a:solidFill>
                            <a:srgbClr val="000000"/>
                          </a:solidFill>
                          <a:effectLst/>
                        </a:rPr>
                      </a:br>
                      <a:br>
                        <a:rPr lang="fi-FI" sz="1800">
                          <a:solidFill>
                            <a:srgbClr val="000000"/>
                          </a:solidFill>
                          <a:effectLst/>
                        </a:rPr>
                      </a:br>
                      <a:br>
                        <a:rPr lang="fi-FI" sz="1800">
                          <a:solidFill>
                            <a:srgbClr val="000000"/>
                          </a:solidFill>
                          <a:effectLst/>
                        </a:rPr>
                      </a:br>
                      <a:br>
                        <a:rPr lang="fi-FI" sz="1800">
                          <a:solidFill>
                            <a:srgbClr val="000000"/>
                          </a:solidFill>
                          <a:effectLst/>
                        </a:rPr>
                      </a:br>
                      <a:r>
                        <a:rPr lang="fi-FI" sz="1800">
                          <a:solidFill>
                            <a:srgbClr val="000000"/>
                          </a:solidFill>
                          <a:effectLst/>
                          <a:hlinkClick r:id="rId10">
                            <a:extLst>
                              <a:ext uri="{A12FA001-AC4F-418D-AE19-62706E023703}">
                                <ahyp:hlinkClr xmlns:ahyp="http://schemas.microsoft.com/office/drawing/2018/hyperlinkcolor" val="tx"/>
                              </a:ext>
                            </a:extLst>
                          </a:hlinkClick>
                        </a:rPr>
                        <a:t>Tieteellinen osaaminen</a:t>
                      </a:r>
                      <a:endParaRPr lang="fi-FI" sz="1800">
                        <a:solidFill>
                          <a:srgbClr val="000000"/>
                        </a:solidFill>
                        <a:effectLst/>
                      </a:endParaRPr>
                    </a:p>
                  </a:txBody>
                  <a:tcPr marL="7140" marR="7140" marT="3570" marB="3570">
                    <a:lnL>
                      <a:noFill/>
                    </a:lnL>
                    <a:lnR>
                      <a:noFill/>
                    </a:lnR>
                    <a:lnT>
                      <a:noFill/>
                    </a:lnT>
                    <a:lnB>
                      <a:noFill/>
                    </a:lnB>
                    <a:solidFill>
                      <a:srgbClr val="F7F7F7"/>
                    </a:solidFill>
                  </a:tcPr>
                </a:tc>
                <a:extLst>
                  <a:ext uri="{0D108BD9-81ED-4DB2-BD59-A6C34878D82A}">
                    <a16:rowId xmlns:a16="http://schemas.microsoft.com/office/drawing/2014/main" val="537992659"/>
                  </a:ext>
                </a:extLst>
              </a:tr>
              <a:tr h="843192">
                <a:tc>
                  <a:txBody>
                    <a:bodyPr/>
                    <a:lstStyle/>
                    <a:p>
                      <a:pPr algn="l" fontAlgn="t"/>
                      <a:r>
                        <a:rPr lang="fi-FI" sz="1600" dirty="0">
                          <a:effectLst/>
                        </a:rPr>
                        <a:t>Vko 40</a:t>
                      </a:r>
                    </a:p>
                  </a:txBody>
                  <a:tcPr marL="7140" marR="7140" marT="3570" marB="3570">
                    <a:lnL>
                      <a:noFill/>
                    </a:lnL>
                    <a:lnR>
                      <a:noFill/>
                    </a:lnR>
                    <a:lnT>
                      <a:noFill/>
                    </a:lnT>
                    <a:lnB>
                      <a:noFill/>
                    </a:lnB>
                    <a:solidFill>
                      <a:srgbClr val="F7F7F7"/>
                    </a:solidFill>
                  </a:tcPr>
                </a:tc>
                <a:tc>
                  <a:txBody>
                    <a:bodyPr/>
                    <a:lstStyle/>
                    <a:p>
                      <a:pPr algn="l" fontAlgn="t"/>
                      <a:r>
                        <a:rPr lang="fi-FI" sz="1800" dirty="0">
                          <a:effectLst/>
                        </a:rPr>
                        <a:t>Luento: </a:t>
                      </a:r>
                      <a:r>
                        <a:rPr lang="fi-FI" sz="1800" b="1" i="1" dirty="0">
                          <a:effectLst/>
                        </a:rPr>
                        <a:t>Kielitietoinen ja monikielinen koulu</a:t>
                      </a:r>
                      <a:r>
                        <a:rPr lang="fi-FI" sz="1800" dirty="0">
                          <a:effectLst/>
                        </a:rPr>
                        <a:t> (Moate &amp; </a:t>
                      </a:r>
                      <a:r>
                        <a:rPr lang="fi-FI" sz="1800" dirty="0" err="1">
                          <a:effectLst/>
                        </a:rPr>
                        <a:t>Szabó</a:t>
                      </a:r>
                      <a:r>
                        <a:rPr lang="fi-FI" sz="1800" dirty="0">
                          <a:effectLst/>
                        </a:rPr>
                        <a:t>)</a:t>
                      </a:r>
                      <a:br>
                        <a:rPr lang="fi-FI" sz="1800" dirty="0">
                          <a:effectLst/>
                        </a:rPr>
                      </a:br>
                      <a:r>
                        <a:rPr lang="fi-FI" sz="1800" dirty="0">
                          <a:effectLst/>
                        </a:rPr>
                        <a:t>5. pienryhmätapaaminen</a:t>
                      </a:r>
                    </a:p>
                  </a:txBody>
                  <a:tcPr marL="7140" marR="7140" marT="3570" marB="3570">
                    <a:lnL>
                      <a:noFill/>
                    </a:lnL>
                    <a:lnR>
                      <a:noFill/>
                    </a:lnR>
                    <a:lnT>
                      <a:noFill/>
                    </a:lnT>
                    <a:lnB>
                      <a:noFill/>
                    </a:lnB>
                    <a:solidFill>
                      <a:srgbClr val="F7F7F7"/>
                    </a:solidFill>
                  </a:tcPr>
                </a:tc>
                <a:tc>
                  <a:txBody>
                    <a:bodyPr/>
                    <a:lstStyle/>
                    <a:p>
                      <a:pPr algn="l" fontAlgn="t"/>
                      <a:r>
                        <a:rPr lang="fi-FI" sz="1800">
                          <a:solidFill>
                            <a:srgbClr val="000000"/>
                          </a:solidFill>
                          <a:effectLst/>
                          <a:hlinkClick r:id="rId11">
                            <a:extLst>
                              <a:ext uri="{A12FA001-AC4F-418D-AE19-62706E023703}">
                                <ahyp:hlinkClr xmlns:ahyp="http://schemas.microsoft.com/office/drawing/2018/hyperlinkcolor" val="tx"/>
                              </a:ext>
                            </a:extLst>
                          </a:hlinkClick>
                        </a:rPr>
                        <a:t>Vuorovaikutusosaaminen ja moninaisuuteen liittyvä osaaminen</a:t>
                      </a:r>
                      <a:endParaRPr lang="fi-FI" sz="1800">
                        <a:solidFill>
                          <a:srgbClr val="000000"/>
                        </a:solidFill>
                        <a:effectLst/>
                      </a:endParaRPr>
                    </a:p>
                  </a:txBody>
                  <a:tcPr marL="7140" marR="7140" marT="3570" marB="3570">
                    <a:lnL>
                      <a:noFill/>
                    </a:lnL>
                    <a:lnR>
                      <a:noFill/>
                    </a:lnR>
                    <a:lnT>
                      <a:noFill/>
                    </a:lnT>
                    <a:lnB>
                      <a:noFill/>
                    </a:lnB>
                    <a:solidFill>
                      <a:srgbClr val="F7F7F7"/>
                    </a:solidFill>
                  </a:tcPr>
                </a:tc>
                <a:extLst>
                  <a:ext uri="{0D108BD9-81ED-4DB2-BD59-A6C34878D82A}">
                    <a16:rowId xmlns:a16="http://schemas.microsoft.com/office/drawing/2014/main" val="4090749001"/>
                  </a:ext>
                </a:extLst>
              </a:tr>
              <a:tr h="1114183">
                <a:tc>
                  <a:txBody>
                    <a:bodyPr/>
                    <a:lstStyle/>
                    <a:p>
                      <a:pPr algn="l" fontAlgn="t"/>
                      <a:r>
                        <a:rPr lang="fi-FI" sz="1600" dirty="0">
                          <a:effectLst/>
                        </a:rPr>
                        <a:t>Vko 41</a:t>
                      </a:r>
                    </a:p>
                  </a:txBody>
                  <a:tcPr marL="7140" marR="7140" marT="3570" marB="3570">
                    <a:lnL>
                      <a:noFill/>
                    </a:lnL>
                    <a:lnR>
                      <a:noFill/>
                    </a:lnR>
                    <a:lnT>
                      <a:noFill/>
                    </a:lnT>
                    <a:lnB>
                      <a:noFill/>
                    </a:lnB>
                    <a:solidFill>
                      <a:srgbClr val="F7F7F7"/>
                    </a:solidFill>
                  </a:tcPr>
                </a:tc>
                <a:tc>
                  <a:txBody>
                    <a:bodyPr/>
                    <a:lstStyle/>
                    <a:p>
                      <a:pPr algn="l" fontAlgn="t"/>
                      <a:r>
                        <a:rPr lang="fi-FI" sz="1800" dirty="0">
                          <a:solidFill>
                            <a:srgbClr val="000000"/>
                          </a:solidFill>
                          <a:effectLst/>
                        </a:rPr>
                        <a:t>Luento: </a:t>
                      </a:r>
                      <a:r>
                        <a:rPr lang="fi-FI" sz="1800" b="1" i="1" dirty="0">
                          <a:solidFill>
                            <a:srgbClr val="000000"/>
                          </a:solidFill>
                          <a:effectLst/>
                        </a:rPr>
                        <a:t>Taito- ja taideaineet ja niiden mahdollisuudet koulussa</a:t>
                      </a:r>
                      <a:r>
                        <a:rPr lang="fi-FI" sz="1800" dirty="0">
                          <a:solidFill>
                            <a:srgbClr val="000000"/>
                          </a:solidFill>
                          <a:effectLst/>
                        </a:rPr>
                        <a:t> (Lokka &amp; Mäkinen)</a:t>
                      </a:r>
                      <a:br>
                        <a:rPr lang="fi-FI" sz="1800" dirty="0">
                          <a:solidFill>
                            <a:srgbClr val="000000"/>
                          </a:solidFill>
                          <a:effectLst/>
                        </a:rPr>
                      </a:br>
                      <a:r>
                        <a:rPr lang="fi-FI" sz="1800" dirty="0">
                          <a:solidFill>
                            <a:srgbClr val="000000"/>
                          </a:solidFill>
                          <a:effectLst/>
                        </a:rPr>
                        <a:t>6. </a:t>
                      </a:r>
                      <a:r>
                        <a:rPr lang="fi-FI" sz="1800" b="1" dirty="0">
                          <a:solidFill>
                            <a:schemeClr val="accent1"/>
                          </a:solidFill>
                          <a:effectLst/>
                        </a:rPr>
                        <a:t>pienryhmätapaaminen: </a:t>
                      </a:r>
                      <a:r>
                        <a:rPr lang="fi-FI" sz="1800" b="1" dirty="0">
                          <a:solidFill>
                            <a:schemeClr val="accent1"/>
                          </a:solidFill>
                          <a:effectLst/>
                          <a:hlinkClick r:id="rId3">
                            <a:extLst>
                              <a:ext uri="{A12FA001-AC4F-418D-AE19-62706E023703}">
                                <ahyp:hlinkClr xmlns:ahyp="http://schemas.microsoft.com/office/drawing/2018/hyperlinkcolor" val="tx"/>
                              </a:ext>
                            </a:extLst>
                          </a:hlinkClick>
                        </a:rPr>
                        <a:t>kulttuurielämystehtävän</a:t>
                      </a:r>
                      <a:r>
                        <a:rPr lang="fi-FI" sz="1800" b="1" dirty="0">
                          <a:solidFill>
                            <a:schemeClr val="accent1"/>
                          </a:solidFill>
                          <a:effectLst/>
                        </a:rPr>
                        <a:t> käsittely</a:t>
                      </a:r>
                    </a:p>
                  </a:txBody>
                  <a:tcPr marL="7140" marR="7140" marT="3570" marB="3570">
                    <a:lnL>
                      <a:noFill/>
                    </a:lnL>
                    <a:lnR>
                      <a:noFill/>
                    </a:lnR>
                    <a:lnT>
                      <a:noFill/>
                    </a:lnT>
                    <a:lnB>
                      <a:noFill/>
                    </a:lnB>
                    <a:solidFill>
                      <a:srgbClr val="F7F7F7"/>
                    </a:solidFill>
                  </a:tcPr>
                </a:tc>
                <a:tc>
                  <a:txBody>
                    <a:bodyPr/>
                    <a:lstStyle/>
                    <a:p>
                      <a:pPr algn="l" fontAlgn="t"/>
                      <a:r>
                        <a:rPr lang="fi-FI" sz="1800">
                          <a:solidFill>
                            <a:srgbClr val="000000"/>
                          </a:solidFill>
                          <a:effectLst/>
                          <a:hlinkClick r:id="rId12">
                            <a:extLst>
                              <a:ext uri="{A12FA001-AC4F-418D-AE19-62706E023703}">
                                <ahyp:hlinkClr xmlns:ahyp="http://schemas.microsoft.com/office/drawing/2018/hyperlinkcolor" val="tx"/>
                              </a:ext>
                            </a:extLst>
                          </a:hlinkClick>
                        </a:rPr>
                        <a:t>Esteettinen osaaminen</a:t>
                      </a:r>
                      <a:endParaRPr lang="fi-FI" sz="1800">
                        <a:solidFill>
                          <a:srgbClr val="000000"/>
                        </a:solidFill>
                        <a:effectLst/>
                      </a:endParaRPr>
                    </a:p>
                  </a:txBody>
                  <a:tcPr marL="7140" marR="7140" marT="3570" marB="3570">
                    <a:lnL>
                      <a:noFill/>
                    </a:lnL>
                    <a:lnR>
                      <a:noFill/>
                    </a:lnR>
                    <a:lnT>
                      <a:noFill/>
                    </a:lnT>
                    <a:lnB>
                      <a:noFill/>
                    </a:lnB>
                    <a:solidFill>
                      <a:srgbClr val="F7F7F7"/>
                    </a:solidFill>
                  </a:tcPr>
                </a:tc>
                <a:extLst>
                  <a:ext uri="{0D108BD9-81ED-4DB2-BD59-A6C34878D82A}">
                    <a16:rowId xmlns:a16="http://schemas.microsoft.com/office/drawing/2014/main" val="1215286006"/>
                  </a:ext>
                </a:extLst>
              </a:tr>
              <a:tr h="1114183">
                <a:tc>
                  <a:txBody>
                    <a:bodyPr/>
                    <a:lstStyle/>
                    <a:p>
                      <a:pPr algn="l" fontAlgn="t"/>
                      <a:r>
                        <a:rPr lang="fi-FI" sz="1600" dirty="0">
                          <a:effectLst/>
                        </a:rPr>
                        <a:t>Vko 42</a:t>
                      </a:r>
                    </a:p>
                  </a:txBody>
                  <a:tcPr marL="7140" marR="7140" marT="3570" marB="3570">
                    <a:lnL>
                      <a:noFill/>
                    </a:lnL>
                    <a:lnR>
                      <a:noFill/>
                    </a:lnR>
                    <a:lnT>
                      <a:noFill/>
                    </a:lnT>
                    <a:lnB>
                      <a:noFill/>
                    </a:lnB>
                    <a:solidFill>
                      <a:srgbClr val="F7F7F7"/>
                    </a:solidFill>
                  </a:tcPr>
                </a:tc>
                <a:tc>
                  <a:txBody>
                    <a:bodyPr/>
                    <a:lstStyle/>
                    <a:p>
                      <a:pPr algn="l" fontAlgn="t"/>
                      <a:r>
                        <a:rPr lang="fi-FI" sz="1800">
                          <a:solidFill>
                            <a:srgbClr val="000000"/>
                          </a:solidFill>
                          <a:effectLst/>
                        </a:rPr>
                        <a:t>Luento (katsotaan oman aikataulun mukaan): </a:t>
                      </a:r>
                      <a:r>
                        <a:rPr lang="fi-FI" sz="1800" b="1" i="1">
                          <a:solidFill>
                            <a:srgbClr val="000000"/>
                          </a:solidFill>
                          <a:effectLst/>
                        </a:rPr>
                        <a:t>Kielitietoinen matematiikan opetus </a:t>
                      </a:r>
                      <a:r>
                        <a:rPr lang="fi-FI" sz="1800">
                          <a:solidFill>
                            <a:srgbClr val="000000"/>
                          </a:solidFill>
                          <a:effectLst/>
                        </a:rPr>
                        <a:t>(Hähkiöniemi &amp; Kauppinen)</a:t>
                      </a:r>
                      <a:br>
                        <a:rPr lang="fi-FI" sz="1800">
                          <a:solidFill>
                            <a:srgbClr val="000000"/>
                          </a:solidFill>
                          <a:effectLst/>
                        </a:rPr>
                      </a:br>
                      <a:r>
                        <a:rPr lang="fi-FI" sz="1800">
                          <a:solidFill>
                            <a:srgbClr val="000000"/>
                          </a:solidFill>
                          <a:effectLst/>
                        </a:rPr>
                        <a:t>itsenäistä työskentelyä: </a:t>
                      </a:r>
                      <a:r>
                        <a:rPr lang="fi-FI" sz="1800">
                          <a:solidFill>
                            <a:srgbClr val="000000"/>
                          </a:solidFill>
                          <a:effectLst/>
                          <a:hlinkClick r:id="rId13">
                            <a:extLst>
                              <a:ext uri="{A12FA001-AC4F-418D-AE19-62706E023703}">
                                <ahyp:hlinkClr xmlns:ahyp="http://schemas.microsoft.com/office/drawing/2018/hyperlinkcolor" val="tx"/>
                              </a:ext>
                            </a:extLst>
                          </a:hlinkClick>
                        </a:rPr>
                        <a:t>väliarviointivloggaus</a:t>
                      </a:r>
                      <a:endParaRPr lang="fi-FI" sz="1800">
                        <a:solidFill>
                          <a:srgbClr val="000000"/>
                        </a:solidFill>
                        <a:effectLst/>
                      </a:endParaRPr>
                    </a:p>
                  </a:txBody>
                  <a:tcPr marL="7140" marR="7140" marT="3570" marB="3570">
                    <a:lnL>
                      <a:noFill/>
                    </a:lnL>
                    <a:lnR>
                      <a:noFill/>
                    </a:lnR>
                    <a:lnT>
                      <a:noFill/>
                    </a:lnT>
                    <a:lnB>
                      <a:noFill/>
                    </a:lnB>
                    <a:solidFill>
                      <a:srgbClr val="F7F7F7"/>
                    </a:solidFill>
                  </a:tcPr>
                </a:tc>
                <a:tc>
                  <a:txBody>
                    <a:bodyPr/>
                    <a:lstStyle/>
                    <a:p>
                      <a:pPr algn="l" fontAlgn="t"/>
                      <a:r>
                        <a:rPr lang="fi-FI" sz="1800">
                          <a:solidFill>
                            <a:srgbClr val="000000"/>
                          </a:solidFill>
                          <a:effectLst/>
                          <a:hlinkClick r:id="rId11">
                            <a:extLst>
                              <a:ext uri="{A12FA001-AC4F-418D-AE19-62706E023703}">
                                <ahyp:hlinkClr xmlns:ahyp="http://schemas.microsoft.com/office/drawing/2018/hyperlinkcolor" val="tx"/>
                              </a:ext>
                            </a:extLst>
                          </a:hlinkClick>
                        </a:rPr>
                        <a:t>Vuorovaikutusosaaminen ja moninaisuuteen liittyvä osaaminen</a:t>
                      </a:r>
                      <a:endParaRPr lang="fi-FI" sz="1800">
                        <a:solidFill>
                          <a:srgbClr val="000000"/>
                        </a:solidFill>
                        <a:effectLst/>
                      </a:endParaRPr>
                    </a:p>
                  </a:txBody>
                  <a:tcPr marL="7140" marR="7140" marT="3570" marB="3570">
                    <a:lnL>
                      <a:noFill/>
                    </a:lnL>
                    <a:lnR>
                      <a:noFill/>
                    </a:lnR>
                    <a:lnT>
                      <a:noFill/>
                    </a:lnT>
                    <a:lnB>
                      <a:noFill/>
                    </a:lnB>
                    <a:solidFill>
                      <a:srgbClr val="F7F7F7"/>
                    </a:solidFill>
                  </a:tcPr>
                </a:tc>
                <a:extLst>
                  <a:ext uri="{0D108BD9-81ED-4DB2-BD59-A6C34878D82A}">
                    <a16:rowId xmlns:a16="http://schemas.microsoft.com/office/drawing/2014/main" val="1809898163"/>
                  </a:ext>
                </a:extLst>
              </a:tr>
              <a:tr h="1400486">
                <a:tc>
                  <a:txBody>
                    <a:bodyPr/>
                    <a:lstStyle/>
                    <a:p>
                      <a:pPr algn="l" fontAlgn="t"/>
                      <a:r>
                        <a:rPr lang="fi-FI" sz="1600" dirty="0">
                          <a:effectLst/>
                        </a:rPr>
                        <a:t>Vko 43</a:t>
                      </a:r>
                    </a:p>
                  </a:txBody>
                  <a:tcPr marL="7140" marR="7140" marT="3570" marB="3570">
                    <a:lnL>
                      <a:noFill/>
                    </a:lnL>
                    <a:lnR>
                      <a:noFill/>
                    </a:lnR>
                    <a:lnT>
                      <a:noFill/>
                    </a:lnT>
                    <a:lnB>
                      <a:noFill/>
                    </a:lnB>
                    <a:solidFill>
                      <a:srgbClr val="F7F7F7"/>
                    </a:solidFill>
                  </a:tcPr>
                </a:tc>
                <a:tc>
                  <a:txBody>
                    <a:bodyPr/>
                    <a:lstStyle/>
                    <a:p>
                      <a:pPr algn="l" fontAlgn="t">
                        <a:buFont typeface="Arial" panose="020B0604020202020204" pitchFamily="34" charset="0"/>
                        <a:buChar char="•"/>
                      </a:pPr>
                      <a:r>
                        <a:rPr lang="fi-FI" sz="1800">
                          <a:effectLst/>
                        </a:rPr>
                        <a:t>Luento: </a:t>
                      </a:r>
                      <a:r>
                        <a:rPr lang="fi-FI" sz="1800" b="1" i="1">
                          <a:effectLst/>
                        </a:rPr>
                        <a:t>Esi- ja alkuopetus</a:t>
                      </a:r>
                      <a:r>
                        <a:rPr lang="fi-FI" sz="1800">
                          <a:effectLst/>
                        </a:rPr>
                        <a:t> (Mertala)</a:t>
                      </a:r>
                      <a:br>
                        <a:rPr lang="fi-FI" sz="1800">
                          <a:effectLst/>
                        </a:rPr>
                      </a:br>
                      <a:r>
                        <a:rPr lang="fi-FI" sz="1800">
                          <a:effectLst/>
                        </a:rPr>
                        <a:t>7. pienryhmätapaaminen: </a:t>
                      </a:r>
                      <a:r>
                        <a:rPr lang="fi-FI" sz="1800">
                          <a:effectLst/>
                          <a:hlinkClick r:id="rId4"/>
                        </a:rPr>
                        <a:t>esi- ja alkuopetuksen havainnointitehtävän</a:t>
                      </a:r>
                      <a:r>
                        <a:rPr lang="fi-FI" sz="1800">
                          <a:effectLst/>
                        </a:rPr>
                        <a:t> käsittelyä</a:t>
                      </a:r>
                      <a:br>
                        <a:rPr lang="fi-FI" sz="1800">
                          <a:effectLst/>
                        </a:rPr>
                      </a:br>
                      <a:r>
                        <a:rPr lang="fi-FI" sz="1800" b="1">
                          <a:solidFill>
                            <a:srgbClr val="FF0000"/>
                          </a:solidFill>
                          <a:effectLst/>
                        </a:rPr>
                        <a:t>tämä luento on vapaaehtoinen varhaiskasvatuksen opettajakoulutuksen saaneille</a:t>
                      </a:r>
                      <a:endParaRPr lang="fi-FI" sz="1800">
                        <a:effectLst/>
                      </a:endParaRPr>
                    </a:p>
                  </a:txBody>
                  <a:tcPr marL="7140" marR="7140" marT="3570" marB="3570">
                    <a:lnL>
                      <a:noFill/>
                    </a:lnL>
                    <a:lnR>
                      <a:noFill/>
                    </a:lnR>
                    <a:lnT>
                      <a:noFill/>
                    </a:lnT>
                    <a:lnB>
                      <a:noFill/>
                    </a:lnB>
                    <a:solidFill>
                      <a:srgbClr val="F7F7F7"/>
                    </a:solidFill>
                  </a:tcPr>
                </a:tc>
                <a:tc>
                  <a:txBody>
                    <a:bodyPr/>
                    <a:lstStyle/>
                    <a:p>
                      <a:pPr algn="l" fontAlgn="t"/>
                      <a:r>
                        <a:rPr lang="fi-FI" sz="1800">
                          <a:solidFill>
                            <a:srgbClr val="000000"/>
                          </a:solidFill>
                          <a:effectLst/>
                          <a:hlinkClick r:id="rId11">
                            <a:extLst>
                              <a:ext uri="{A12FA001-AC4F-418D-AE19-62706E023703}">
                                <ahyp:hlinkClr xmlns:ahyp="http://schemas.microsoft.com/office/drawing/2018/hyperlinkcolor" val="tx"/>
                              </a:ext>
                            </a:extLst>
                          </a:hlinkClick>
                        </a:rPr>
                        <a:t>Vuorovaikutusosaaminen ja moninaisuuteen liittyvä osaaminen</a:t>
                      </a:r>
                      <a:r>
                        <a:rPr lang="fi-FI" sz="1800">
                          <a:solidFill>
                            <a:srgbClr val="000000"/>
                          </a:solidFill>
                          <a:effectLst/>
                        </a:rPr>
                        <a:t> ja </a:t>
                      </a:r>
                      <a:r>
                        <a:rPr lang="fi-FI" sz="1800">
                          <a:solidFill>
                            <a:srgbClr val="000000"/>
                          </a:solidFill>
                          <a:effectLst/>
                          <a:hlinkClick r:id="rId9">
                            <a:extLst>
                              <a:ext uri="{A12FA001-AC4F-418D-AE19-62706E023703}">
                                <ahyp:hlinkClr xmlns:ahyp="http://schemas.microsoft.com/office/drawing/2018/hyperlinkcolor" val="tx"/>
                              </a:ext>
                            </a:extLst>
                          </a:hlinkClick>
                        </a:rPr>
                        <a:t>pedagoginen osaaminen</a:t>
                      </a:r>
                      <a:endParaRPr lang="fi-FI" sz="1800">
                        <a:solidFill>
                          <a:srgbClr val="000000"/>
                        </a:solidFill>
                        <a:effectLst/>
                      </a:endParaRPr>
                    </a:p>
                  </a:txBody>
                  <a:tcPr marL="7140" marR="7140" marT="3570" marB="3570">
                    <a:lnL>
                      <a:noFill/>
                    </a:lnL>
                    <a:lnR>
                      <a:noFill/>
                    </a:lnR>
                    <a:lnT>
                      <a:noFill/>
                    </a:lnT>
                    <a:lnB>
                      <a:noFill/>
                    </a:lnB>
                    <a:solidFill>
                      <a:srgbClr val="F7F7F7"/>
                    </a:solidFill>
                  </a:tcPr>
                </a:tc>
                <a:extLst>
                  <a:ext uri="{0D108BD9-81ED-4DB2-BD59-A6C34878D82A}">
                    <a16:rowId xmlns:a16="http://schemas.microsoft.com/office/drawing/2014/main" val="3839505211"/>
                  </a:ext>
                </a:extLst>
              </a:tr>
              <a:tr h="564546">
                <a:tc>
                  <a:txBody>
                    <a:bodyPr/>
                    <a:lstStyle/>
                    <a:p>
                      <a:pPr algn="l" fontAlgn="t"/>
                      <a:r>
                        <a:rPr lang="fi-FI" sz="1600">
                          <a:effectLst/>
                        </a:rPr>
                        <a:t>Vko 44</a:t>
                      </a:r>
                    </a:p>
                  </a:txBody>
                  <a:tcPr marL="7140" marR="7140" marT="3570" marB="3570">
                    <a:lnL>
                      <a:noFill/>
                    </a:lnL>
                    <a:lnR>
                      <a:noFill/>
                    </a:lnR>
                    <a:lnT>
                      <a:noFill/>
                    </a:lnT>
                    <a:lnB>
                      <a:noFill/>
                    </a:lnB>
                    <a:solidFill>
                      <a:srgbClr val="F7F7F7"/>
                    </a:solidFill>
                  </a:tcPr>
                </a:tc>
                <a:tc>
                  <a:txBody>
                    <a:bodyPr/>
                    <a:lstStyle/>
                    <a:p>
                      <a:pPr algn="l" fontAlgn="t"/>
                      <a:r>
                        <a:rPr lang="fi-FI" sz="1800">
                          <a:effectLst/>
                        </a:rPr>
                        <a:t>Luento: </a:t>
                      </a:r>
                      <a:r>
                        <a:rPr lang="fi-FI" sz="1800" b="1" i="1">
                          <a:effectLst/>
                        </a:rPr>
                        <a:t>Hyvinvointioppiminen</a:t>
                      </a:r>
                      <a:r>
                        <a:rPr lang="fi-FI" sz="1800">
                          <a:effectLst/>
                        </a:rPr>
                        <a:t> (Kepler-Uotinen)</a:t>
                      </a:r>
                      <a:br>
                        <a:rPr lang="fi-FI" sz="1800">
                          <a:effectLst/>
                        </a:rPr>
                      </a:br>
                      <a:r>
                        <a:rPr lang="fi-FI" sz="1800">
                          <a:effectLst/>
                        </a:rPr>
                        <a:t>8. pienryhmätapaaminen</a:t>
                      </a:r>
                    </a:p>
                  </a:txBody>
                  <a:tcPr marL="7140" marR="7140" marT="3570" marB="3570">
                    <a:lnL>
                      <a:noFill/>
                    </a:lnL>
                    <a:lnR>
                      <a:noFill/>
                    </a:lnR>
                    <a:lnT>
                      <a:noFill/>
                    </a:lnT>
                    <a:lnB>
                      <a:noFill/>
                    </a:lnB>
                    <a:solidFill>
                      <a:srgbClr val="F7F7F7"/>
                    </a:solidFill>
                  </a:tcPr>
                </a:tc>
                <a:tc>
                  <a:txBody>
                    <a:bodyPr/>
                    <a:lstStyle/>
                    <a:p>
                      <a:pPr algn="l" fontAlgn="t"/>
                      <a:r>
                        <a:rPr lang="fi-FI" sz="1800">
                          <a:solidFill>
                            <a:srgbClr val="000000"/>
                          </a:solidFill>
                          <a:effectLst/>
                          <a:hlinkClick r:id="rId14">
                            <a:extLst>
                              <a:ext uri="{A12FA001-AC4F-418D-AE19-62706E023703}">
                                <ahyp:hlinkClr xmlns:ahyp="http://schemas.microsoft.com/office/drawing/2018/hyperlinkcolor" val="tx"/>
                              </a:ext>
                            </a:extLst>
                          </a:hlinkClick>
                        </a:rPr>
                        <a:t>Hyvinvointia vahvistava osaaminen</a:t>
                      </a:r>
                      <a:endParaRPr lang="fi-FI" sz="1800">
                        <a:solidFill>
                          <a:srgbClr val="000000"/>
                        </a:solidFill>
                        <a:effectLst/>
                      </a:endParaRPr>
                    </a:p>
                  </a:txBody>
                  <a:tcPr marL="7140" marR="7140" marT="3570" marB="3570">
                    <a:lnL>
                      <a:noFill/>
                    </a:lnL>
                    <a:lnR>
                      <a:noFill/>
                    </a:lnR>
                    <a:lnT>
                      <a:noFill/>
                    </a:lnT>
                    <a:lnB>
                      <a:noFill/>
                    </a:lnB>
                    <a:solidFill>
                      <a:srgbClr val="F7F7F7"/>
                    </a:solidFill>
                  </a:tcPr>
                </a:tc>
                <a:extLst>
                  <a:ext uri="{0D108BD9-81ED-4DB2-BD59-A6C34878D82A}">
                    <a16:rowId xmlns:a16="http://schemas.microsoft.com/office/drawing/2014/main" val="1852600776"/>
                  </a:ext>
                </a:extLst>
              </a:tr>
              <a:tr h="564546">
                <a:tc>
                  <a:txBody>
                    <a:bodyPr/>
                    <a:lstStyle/>
                    <a:p>
                      <a:pPr algn="l" fontAlgn="t"/>
                      <a:r>
                        <a:rPr lang="fi-FI" sz="1600" dirty="0">
                          <a:effectLst/>
                        </a:rPr>
                        <a:t>Vko 45</a:t>
                      </a:r>
                    </a:p>
                  </a:txBody>
                  <a:tcPr marL="7140" marR="7140" marT="3570" marB="3570">
                    <a:lnL>
                      <a:noFill/>
                    </a:lnL>
                    <a:lnR>
                      <a:noFill/>
                    </a:lnR>
                    <a:lnT>
                      <a:noFill/>
                    </a:lnT>
                    <a:lnB>
                      <a:noFill/>
                    </a:lnB>
                    <a:solidFill>
                      <a:srgbClr val="F7F7F7"/>
                    </a:solidFill>
                  </a:tcPr>
                </a:tc>
                <a:tc>
                  <a:txBody>
                    <a:bodyPr/>
                    <a:lstStyle/>
                    <a:p>
                      <a:pPr algn="l" fontAlgn="t"/>
                      <a:r>
                        <a:rPr lang="fi-FI" sz="1800">
                          <a:solidFill>
                            <a:srgbClr val="000000"/>
                          </a:solidFill>
                          <a:effectLst/>
                        </a:rPr>
                        <a:t>9. (&amp; 10.) pienryhmätapaaminen (2 x 2 h): Opintojakson koonti ja </a:t>
                      </a:r>
                      <a:r>
                        <a:rPr lang="fi-FI" sz="1800">
                          <a:solidFill>
                            <a:srgbClr val="000000"/>
                          </a:solidFill>
                          <a:effectLst/>
                          <a:hlinkClick r:id="rId3">
                            <a:extLst>
                              <a:ext uri="{A12FA001-AC4F-418D-AE19-62706E023703}">
                                <ahyp:hlinkClr xmlns:ahyp="http://schemas.microsoft.com/office/drawing/2018/hyperlinkcolor" val="tx"/>
                              </a:ext>
                            </a:extLst>
                          </a:hlinkClick>
                        </a:rPr>
                        <a:t>PROpe-työskentelyn</a:t>
                      </a:r>
                      <a:r>
                        <a:rPr lang="fi-FI" sz="1800">
                          <a:solidFill>
                            <a:srgbClr val="000000"/>
                          </a:solidFill>
                          <a:effectLst/>
                        </a:rPr>
                        <a:t> purkua</a:t>
                      </a:r>
                    </a:p>
                  </a:txBody>
                  <a:tcPr marL="7140" marR="7140" marT="3570" marB="3570">
                    <a:lnL>
                      <a:noFill/>
                    </a:lnL>
                    <a:lnR>
                      <a:noFill/>
                    </a:lnR>
                    <a:lnT>
                      <a:noFill/>
                    </a:lnT>
                    <a:lnB>
                      <a:noFill/>
                    </a:lnB>
                    <a:solidFill>
                      <a:srgbClr val="F7F7F7"/>
                    </a:solidFill>
                  </a:tcPr>
                </a:tc>
                <a:tc>
                  <a:txBody>
                    <a:bodyPr/>
                    <a:lstStyle/>
                    <a:p>
                      <a:pPr algn="l" fontAlgn="t"/>
                      <a:r>
                        <a:rPr lang="fi-FI" sz="1800" dirty="0">
                          <a:solidFill>
                            <a:srgbClr val="000000"/>
                          </a:solidFill>
                          <a:effectLst/>
                          <a:hlinkClick r:id="rId15">
                            <a:extLst>
                              <a:ext uri="{A12FA001-AC4F-418D-AE19-62706E023703}">
                                <ahyp:hlinkClr xmlns:ahyp="http://schemas.microsoft.com/office/drawing/2018/hyperlinkcolor" val="tx"/>
                              </a:ext>
                            </a:extLst>
                          </a:hlinkClick>
                        </a:rPr>
                        <a:t>Kaikki ydinosaamisalueet</a:t>
                      </a:r>
                      <a:r>
                        <a:rPr lang="fi-FI" sz="1800" dirty="0">
                          <a:solidFill>
                            <a:srgbClr val="000000"/>
                          </a:solidFill>
                          <a:effectLst/>
                        </a:rPr>
                        <a:t> käsittelyssä</a:t>
                      </a:r>
                    </a:p>
                  </a:txBody>
                  <a:tcPr marL="7140" marR="7140" marT="3570" marB="3570">
                    <a:lnL>
                      <a:noFill/>
                    </a:lnL>
                    <a:lnR>
                      <a:noFill/>
                    </a:lnR>
                    <a:lnT>
                      <a:noFill/>
                    </a:lnT>
                    <a:lnB>
                      <a:noFill/>
                    </a:lnB>
                    <a:solidFill>
                      <a:srgbClr val="F7F7F7"/>
                    </a:solidFill>
                  </a:tcPr>
                </a:tc>
                <a:extLst>
                  <a:ext uri="{0D108BD9-81ED-4DB2-BD59-A6C34878D82A}">
                    <a16:rowId xmlns:a16="http://schemas.microsoft.com/office/drawing/2014/main" val="4085244282"/>
                  </a:ext>
                </a:extLst>
              </a:tr>
              <a:tr h="281275">
                <a:tc>
                  <a:txBody>
                    <a:bodyPr/>
                    <a:lstStyle/>
                    <a:p>
                      <a:pPr algn="l" fontAlgn="t"/>
                      <a:r>
                        <a:rPr lang="fi-FI" sz="600">
                          <a:effectLst/>
                        </a:rPr>
                        <a:t> </a:t>
                      </a:r>
                    </a:p>
                  </a:txBody>
                  <a:tcPr marL="7140" marR="7140" marT="3570" marB="3570">
                    <a:lnL>
                      <a:noFill/>
                    </a:lnL>
                    <a:lnR>
                      <a:noFill/>
                    </a:lnR>
                    <a:lnT>
                      <a:noFill/>
                    </a:lnT>
                    <a:lnB>
                      <a:noFill/>
                    </a:lnB>
                    <a:solidFill>
                      <a:srgbClr val="F7F7F7"/>
                    </a:solidFill>
                  </a:tcPr>
                </a:tc>
                <a:tc gridSpan="2">
                  <a:txBody>
                    <a:bodyPr/>
                    <a:lstStyle/>
                    <a:p>
                      <a:pPr algn="l" fontAlgn="t"/>
                      <a:r>
                        <a:rPr lang="fi-FI" sz="1400" dirty="0">
                          <a:solidFill>
                            <a:srgbClr val="000000"/>
                          </a:solidFill>
                          <a:effectLst/>
                          <a:hlinkClick r:id="rId16">
                            <a:extLst>
                              <a:ext uri="{A12FA001-AC4F-418D-AE19-62706E023703}">
                                <ahyp:hlinkClr xmlns:ahyp="http://schemas.microsoft.com/office/drawing/2018/hyperlinkcolor" val="tx"/>
                              </a:ext>
                            </a:extLst>
                          </a:hlinkClick>
                        </a:rPr>
                        <a:t>Opintojakson arviointi</a:t>
                      </a:r>
                      <a:r>
                        <a:rPr lang="fi-FI" sz="1400" dirty="0">
                          <a:solidFill>
                            <a:srgbClr val="000000"/>
                          </a:solidFill>
                          <a:effectLst/>
                        </a:rPr>
                        <a:t> -sivulta löydät kaiken informaation opintojakson arvioinnista. Luentojen ja </a:t>
                      </a:r>
                      <a:r>
                        <a:rPr lang="fi-FI" sz="1400" dirty="0" err="1">
                          <a:solidFill>
                            <a:srgbClr val="000000"/>
                          </a:solidFill>
                          <a:effectLst/>
                        </a:rPr>
                        <a:t>pienryhmätpaamisten</a:t>
                      </a:r>
                      <a:r>
                        <a:rPr lang="fi-FI" sz="1400" dirty="0">
                          <a:solidFill>
                            <a:srgbClr val="000000"/>
                          </a:solidFill>
                          <a:effectLst/>
                        </a:rPr>
                        <a:t> päätyttyä viimeistelet </a:t>
                      </a:r>
                      <a:r>
                        <a:rPr lang="fi-FI" sz="1400" dirty="0" err="1">
                          <a:solidFill>
                            <a:srgbClr val="000000"/>
                          </a:solidFill>
                          <a:effectLst/>
                        </a:rPr>
                        <a:t>PROpesi</a:t>
                      </a:r>
                      <a:r>
                        <a:rPr lang="fi-FI" sz="1400" dirty="0">
                          <a:solidFill>
                            <a:srgbClr val="000000"/>
                          </a:solidFill>
                          <a:effectLst/>
                        </a:rPr>
                        <a:t> ja laadit sanallisen ja numeerisen itsearvioinnin oppimisestasi 30.11. mennessä.</a:t>
                      </a:r>
                    </a:p>
                  </a:txBody>
                  <a:tcPr marL="7140" marR="7140" marT="3570" marB="3570">
                    <a:lnL>
                      <a:noFill/>
                    </a:lnL>
                    <a:lnR>
                      <a:noFill/>
                    </a:lnR>
                    <a:lnT>
                      <a:noFill/>
                    </a:lnT>
                    <a:lnB>
                      <a:noFill/>
                    </a:lnB>
                    <a:solidFill>
                      <a:srgbClr val="F7F7F7"/>
                    </a:solidFill>
                  </a:tcPr>
                </a:tc>
                <a:tc hMerge="1">
                  <a:txBody>
                    <a:bodyPr/>
                    <a:lstStyle/>
                    <a:p>
                      <a:endParaRPr lang="fi-FI"/>
                    </a:p>
                  </a:txBody>
                  <a:tcPr/>
                </a:tc>
                <a:extLst>
                  <a:ext uri="{0D108BD9-81ED-4DB2-BD59-A6C34878D82A}">
                    <a16:rowId xmlns:a16="http://schemas.microsoft.com/office/drawing/2014/main" val="2244485088"/>
                  </a:ext>
                </a:extLst>
              </a:tr>
            </a:tbl>
          </a:graphicData>
        </a:graphic>
      </p:graphicFrame>
    </p:spTree>
    <p:extLst>
      <p:ext uri="{BB962C8B-B14F-4D97-AF65-F5344CB8AC3E}">
        <p14:creationId xmlns:p14="http://schemas.microsoft.com/office/powerpoint/2010/main" val="2944640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1451579" y="2303047"/>
            <a:ext cx="3272093" cy="2674198"/>
          </a:xfrm>
        </p:spPr>
        <p:txBody>
          <a:bodyPr anchor="t">
            <a:normAutofit/>
          </a:bodyPr>
          <a:lstStyle/>
          <a:p>
            <a:r>
              <a:rPr lang="fi-FI" dirty="0"/>
              <a:t>Opintojakson sisällöt</a:t>
            </a:r>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38DD3598-55FB-475D-9073-4067AA44E02B}"/>
              </a:ext>
            </a:extLst>
          </p:cNvPr>
          <p:cNvGraphicFramePr>
            <a:graphicFrameLocks noGrp="1"/>
          </p:cNvGraphicFramePr>
          <p:nvPr>
            <p:ph idx="1"/>
            <p:extLst>
              <p:ext uri="{D42A27DB-BD31-4B8C-83A1-F6EECF244321}">
                <p14:modId xmlns:p14="http://schemas.microsoft.com/office/powerpoint/2010/main" val="868556468"/>
              </p:ext>
            </p:extLst>
          </p:nvPr>
        </p:nvGraphicFramePr>
        <p:xfrm>
          <a:off x="5141913" y="-164386"/>
          <a:ext cx="6919948" cy="67706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86165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Kulttuurivierailutehtävä </a:t>
            </a:r>
            <a:br>
              <a:rPr lang="fi-FI" dirty="0"/>
            </a:br>
            <a:r>
              <a:rPr lang="fi-FI" dirty="0">
                <a:solidFill>
                  <a:schemeClr val="accent1"/>
                </a:solidFill>
              </a:rPr>
              <a:t>tehtynä viikolle 41</a:t>
            </a:r>
          </a:p>
        </p:txBody>
      </p:sp>
      <p:sp>
        <p:nvSpPr>
          <p:cNvPr id="3" name="Content Placeholder 2"/>
          <p:cNvSpPr>
            <a:spLocks noGrp="1"/>
          </p:cNvSpPr>
          <p:nvPr>
            <p:ph idx="1"/>
          </p:nvPr>
        </p:nvSpPr>
        <p:spPr/>
        <p:txBody>
          <a:bodyPr>
            <a:normAutofit fontScale="92500" lnSpcReduction="20000"/>
          </a:bodyPr>
          <a:lstStyle/>
          <a:p>
            <a:r>
              <a:rPr lang="fi-FI" dirty="0"/>
              <a:t>Tehtävän tarkoituksena on altistaa itsensä itselle vieraaseen kulttuurikokemukseen. </a:t>
            </a:r>
          </a:p>
          <a:p>
            <a:pPr marL="457200" indent="-457200">
              <a:buAutoNum type="arabicParenR"/>
            </a:pPr>
            <a:r>
              <a:rPr lang="fi-FI" dirty="0"/>
              <a:t>Valitse tai valitkaa 2 - 3 hengen ryhmissä sellainen kulttuurin ala, kulttuuritapahtuma, -ympäristö tai -elämys, johon et/ette ole ikinä osallistunut/osallistuneet ja joka on sinulle/teille täysin outo ja käsittämätön. Huom. ajatelkaa kohdetta valitessanne kulttuurin kenttää laajasti... </a:t>
            </a:r>
          </a:p>
          <a:p>
            <a:pPr marL="457200" indent="-457200">
              <a:buAutoNum type="arabicParenR"/>
            </a:pPr>
            <a:r>
              <a:rPr lang="fi-FI" dirty="0"/>
              <a:t>Pura tai purkakaa ja jäsentäkää kokemustanne ja raportoikaa </a:t>
            </a:r>
            <a:r>
              <a:rPr lang="fi-FI" dirty="0" err="1"/>
              <a:t>PROpe</a:t>
            </a:r>
            <a:r>
              <a:rPr lang="fi-FI" dirty="0"/>
              <a:t>-sivustoillenne (voitte liittää halutessanne sivustollenne myös ryhmän yhteisen pohdinnan): </a:t>
            </a:r>
          </a:p>
          <a:p>
            <a:pPr marL="0" indent="0">
              <a:buNone/>
            </a:pPr>
            <a:r>
              <a:rPr lang="fi-FI" dirty="0"/>
              <a:t>	Miksi valitsit/valitsitte juuri tämän kohteen? Mitä tunsit/tunsitte? Mikä 	pysäytti/liikutti/ihmetytti? Mitä opit itsestäsi, toisesta, ympäristöstä, estetiikasta </a:t>
            </a:r>
            <a:r>
              <a:rPr lang="fi-FI" dirty="0" err="1"/>
              <a:t>tms</a:t>
            </a:r>
            <a:r>
              <a:rPr lang="fi-FI" dirty="0"/>
              <a:t>? 	Mitä sait tehtävästä: tavasta katsoa itseäsi ja ympäristöäsi toisin...</a:t>
            </a:r>
          </a:p>
        </p:txBody>
      </p:sp>
    </p:spTree>
    <p:extLst>
      <p:ext uri="{BB962C8B-B14F-4D97-AF65-F5344CB8AC3E}">
        <p14:creationId xmlns:p14="http://schemas.microsoft.com/office/powerpoint/2010/main" val="558502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Kurssin </a:t>
            </a:r>
            <a:r>
              <a:rPr lang="fi-FI" dirty="0" err="1"/>
              <a:t>väliarviointivloggaus</a:t>
            </a:r>
            <a:r>
              <a:rPr lang="fi-FI" dirty="0"/>
              <a:t> ”syyslomaviikko” vk 42</a:t>
            </a:r>
            <a:endParaRPr lang="fi-FI" dirty="0">
              <a:solidFill>
                <a:srgbClr val="C00000"/>
              </a:solidFill>
            </a:endParaRPr>
          </a:p>
        </p:txBody>
      </p:sp>
      <p:sp>
        <p:nvSpPr>
          <p:cNvPr id="3" name="Content Placeholder 2"/>
          <p:cNvSpPr>
            <a:spLocks noGrp="1"/>
          </p:cNvSpPr>
          <p:nvPr>
            <p:ph idx="1"/>
          </p:nvPr>
        </p:nvSpPr>
        <p:spPr/>
        <p:txBody>
          <a:bodyPr>
            <a:normAutofit/>
          </a:bodyPr>
          <a:lstStyle/>
          <a:p>
            <a:r>
              <a:rPr lang="fi-FI" sz="3200" dirty="0" err="1"/>
              <a:t>Vloggaa</a:t>
            </a:r>
            <a:r>
              <a:rPr lang="fi-FI" sz="3200" dirty="0"/>
              <a:t> (</a:t>
            </a:r>
            <a:r>
              <a:rPr lang="fi-FI" sz="3200" dirty="0" err="1"/>
              <a:t>videobloggaa</a:t>
            </a:r>
            <a:r>
              <a:rPr lang="fi-FI" sz="3200" dirty="0"/>
              <a:t>) </a:t>
            </a:r>
            <a:r>
              <a:rPr lang="fi-FI" sz="3200" b="1" dirty="0"/>
              <a:t>omaan </a:t>
            </a:r>
            <a:r>
              <a:rPr lang="fi-FI" sz="3200" b="1" dirty="0" err="1"/>
              <a:t>PROpeesi</a:t>
            </a:r>
            <a:r>
              <a:rPr lang="fi-FI" sz="3200" b="1" dirty="0"/>
              <a:t> </a:t>
            </a:r>
            <a:r>
              <a:rPr lang="fi-FI" sz="3200" dirty="0"/>
              <a:t>korkeintaan 5 minuutin tiivistys omasta oppimisestasi johdantokurssilla tähän mennessä. </a:t>
            </a:r>
          </a:p>
          <a:p>
            <a:r>
              <a:rPr lang="fi-FI" sz="3200" dirty="0"/>
              <a:t>Kerro </a:t>
            </a:r>
            <a:r>
              <a:rPr lang="fi-FI" sz="3200" dirty="0" err="1"/>
              <a:t>vloggauksessa</a:t>
            </a:r>
            <a:r>
              <a:rPr lang="fi-FI" sz="3200" dirty="0"/>
              <a:t> myös siitä, mitä sinulle, opeopiskelijalla, kuuluu juuri nyt : )</a:t>
            </a:r>
          </a:p>
        </p:txBody>
      </p:sp>
    </p:spTree>
    <p:extLst>
      <p:ext uri="{BB962C8B-B14F-4D97-AF65-F5344CB8AC3E}">
        <p14:creationId xmlns:p14="http://schemas.microsoft.com/office/powerpoint/2010/main" val="310015129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210</TotalTime>
  <Words>1542</Words>
  <Application>Microsoft Office PowerPoint</Application>
  <PresentationFormat>Widescreen</PresentationFormat>
  <Paragraphs>164</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Bernard MT Condensed</vt:lpstr>
      <vt:lpstr>Book Antiqua</vt:lpstr>
      <vt:lpstr>Calibri</vt:lpstr>
      <vt:lpstr>Gill Sans MT</vt:lpstr>
      <vt:lpstr>Open Sans</vt:lpstr>
      <vt:lpstr>Gallery</vt:lpstr>
      <vt:lpstr>POMM-johdanto POMM1002</vt:lpstr>
      <vt:lpstr>Opitaan tuntemaan lisää toisiamme </vt:lpstr>
      <vt:lpstr>Tutustumista</vt:lpstr>
      <vt:lpstr>POMM1002 ideana on</vt:lpstr>
      <vt:lpstr>POM-opintokokonaisuuden suoritettuasi</vt:lpstr>
      <vt:lpstr>PowerPoint Presentation</vt:lpstr>
      <vt:lpstr>Opintojakson sisällöt</vt:lpstr>
      <vt:lpstr>Kulttuurivierailutehtävä  tehtynä viikolle 41</vt:lpstr>
      <vt:lpstr>Kurssin väliarviointivloggaus ”syyslomaviikko” vk 42</vt:lpstr>
      <vt:lpstr>Toinen Vloggaus kurssin lopussa </vt:lpstr>
      <vt:lpstr>Esi- ja alkuopetuksen havainnointitehtävä</vt:lpstr>
      <vt:lpstr>Jakson kokonaisarviointi</vt:lpstr>
      <vt:lpstr>PROPE</vt:lpstr>
      <vt:lpstr>Yhteisöllinen ja yhteiskunnallinen osaaminen</vt:lpstr>
      <vt:lpstr>PowerPoint Presentation</vt:lpstr>
      <vt:lpstr>Matti Rautiaisen luennot</vt:lpstr>
      <vt:lpstr>Tehtävä seuraavaa kertaa varten 18.9</vt:lpstr>
      <vt:lpstr>PowerPoint Presentation</vt:lpstr>
      <vt:lpstr>PowerPoint Presentation</vt:lpstr>
    </vt:vector>
  </TitlesOfParts>
  <Company>University Of Jyväskylä</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POMM-johdanto</dc:title>
  <dc:creator>Innanen, Hely</dc:creator>
  <cp:lastModifiedBy>Innanen, Hely</cp:lastModifiedBy>
  <cp:revision>27</cp:revision>
  <dcterms:created xsi:type="dcterms:W3CDTF">2020-09-09T09:37:54Z</dcterms:created>
  <dcterms:modified xsi:type="dcterms:W3CDTF">2021-09-09T06:19:00Z</dcterms:modified>
</cp:coreProperties>
</file>