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22" r:id="rId2"/>
    <p:sldId id="331" r:id="rId3"/>
    <p:sldId id="334" r:id="rId4"/>
    <p:sldId id="335" r:id="rId5"/>
    <p:sldId id="348" r:id="rId6"/>
    <p:sldId id="362" r:id="rId7"/>
    <p:sldId id="363" r:id="rId8"/>
    <p:sldId id="329" r:id="rId9"/>
    <p:sldId id="328"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userDrawn="1">
          <p15:clr>
            <a:srgbClr val="A4A3A4"/>
          </p15:clr>
        </p15:guide>
        <p15:guide id="4" orient="horz" pos="3884">
          <p15:clr>
            <a:srgbClr val="A4A3A4"/>
          </p15:clr>
        </p15:guide>
        <p15:guide id="5" orient="horz" pos="300">
          <p15:clr>
            <a:srgbClr val="A4A3A4"/>
          </p15:clr>
        </p15:guide>
        <p15:guide id="6" orient="horz" pos="1117">
          <p15:clr>
            <a:srgbClr val="A4A3A4"/>
          </p15:clr>
        </p15:guide>
        <p15:guide id="7" pos="302">
          <p15:clr>
            <a:srgbClr val="A4A3A4"/>
          </p15:clr>
        </p15:guide>
        <p15:guide id="9" pos="7378" userDrawn="1">
          <p15:clr>
            <a:srgbClr val="A4A3A4"/>
          </p15:clr>
        </p15:guide>
        <p15:guide id="10" pos="665">
          <p15:clr>
            <a:srgbClr val="A4A3A4"/>
          </p15:clr>
        </p15:guide>
        <p15:guide id="11"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9A5B"/>
    <a:srgbClr val="00295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7" autoAdjust="0"/>
  </p:normalViewPr>
  <p:slideViewPr>
    <p:cSldViewPr showGuides="1">
      <p:cViewPr varScale="1">
        <p:scale>
          <a:sx n="69" d="100"/>
          <a:sy n="69" d="100"/>
        </p:scale>
        <p:origin x="564" y="44"/>
      </p:cViewPr>
      <p:guideLst>
        <p:guide orient="horz" pos="2160"/>
        <p:guide orient="horz" pos="3884"/>
        <p:guide orient="horz" pos="300"/>
        <p:guide orient="horz" pos="1117"/>
        <p:guide pos="302"/>
        <p:guide pos="7378"/>
        <p:guide pos="665"/>
        <p:guide pos="3840"/>
      </p:guideLst>
    </p:cSldViewPr>
  </p:slideViewPr>
  <p:notesTextViewPr>
    <p:cViewPr>
      <p:scale>
        <a:sx n="1" d="1"/>
        <a:sy n="1" d="1"/>
      </p:scale>
      <p:origin x="0" y="0"/>
    </p:cViewPr>
  </p:notesTextViewPr>
  <p:notesViewPr>
    <p:cSldViewPr showGuides="1">
      <p:cViewPr varScale="1">
        <p:scale>
          <a:sx n="88" d="100"/>
          <a:sy n="88" d="100"/>
        </p:scale>
        <p:origin x="373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65808B-E55E-495E-AD4D-B469E5CD22EF}" type="datetimeFigureOut">
              <a:rPr lang="fi-FI" sz="800" smtClean="0"/>
              <a:t>8.10.2020</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AF4E2-CB80-489C-B09B-4F5EEF4552BF}" type="slidenum">
              <a:rPr lang="fi-FI" sz="800" smtClean="0"/>
              <a:t>‹#›</a:t>
            </a:fld>
            <a:endParaRPr lang="fi-FI" sz="800"/>
          </a:p>
        </p:txBody>
      </p:sp>
    </p:spTree>
    <p:extLst>
      <p:ext uri="{BB962C8B-B14F-4D97-AF65-F5344CB8AC3E}">
        <p14:creationId xmlns:p14="http://schemas.microsoft.com/office/powerpoint/2010/main" val="1579175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4BDF7DAC-3845-4961-8DB5-52D3C261C68E}" type="datetimeFigureOut">
              <a:rPr lang="fi-FI" smtClean="0"/>
              <a:pPr/>
              <a:t>8.10.2020</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DA2CDBA3-8E53-4B38-8A28-94E4F9D9260E}" type="slidenum">
              <a:rPr lang="fi-FI" smtClean="0"/>
              <a:pPr/>
              <a:t>‹#›</a:t>
            </a:fld>
            <a:endParaRPr lang="fi-FI"/>
          </a:p>
        </p:txBody>
      </p:sp>
    </p:spTree>
    <p:extLst>
      <p:ext uri="{BB962C8B-B14F-4D97-AF65-F5344CB8AC3E}">
        <p14:creationId xmlns:p14="http://schemas.microsoft.com/office/powerpoint/2010/main" val="60382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smtClean="0"/>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C5261292-A88C-433B-850C-A6774D623F88}" type="datetime1">
              <a:rPr lang="fi-FI" smtClean="0"/>
              <a:t>8.10.2020</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xmlns="" val="1"/>
              </a:ext>
            </a:extLst>
          </p:cNvPr>
          <p:cNvGrpSpPr>
            <a:grpSpLocks noChangeAspect="1"/>
          </p:cNvGrpSpPr>
          <p:nvPr userDrawn="1"/>
        </p:nvGrpSpPr>
        <p:grpSpPr>
          <a:xfrm>
            <a:off x="4984950" y="980728"/>
            <a:ext cx="2222099" cy="1440000"/>
            <a:chOff x="3287713" y="333375"/>
            <a:chExt cx="6107112" cy="3957638"/>
          </a:xfrm>
          <a:solidFill>
            <a:schemeClr val="bg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xmlns="" val="1"/>
              </a:ext>
            </a:extLst>
          </p:cNvPr>
          <p:cNvGrpSpPr/>
          <p:nvPr userDrawn="1"/>
        </p:nvGrpSpPr>
        <p:grpSpPr>
          <a:xfrm>
            <a:off x="0" y="6669360"/>
            <a:ext cx="12192000" cy="188639"/>
            <a:chOff x="2207568" y="692696"/>
            <a:chExt cx="2304256" cy="576064"/>
          </a:xfrm>
        </p:grpSpPr>
        <p:sp>
          <p:nvSpPr>
            <p:cNvPr id="22" name="Rectangle 21"/>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2784307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xmlns=""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smtClean="0"/>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9F33B507-09B3-4CDB-8395-4B13D44BE713}" type="datetime1">
              <a:rPr lang="fi-FI" smtClean="0"/>
              <a:t>8.10.2020</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xmlns="" val="1"/>
              </a:ext>
            </a:extLst>
          </p:cNvPr>
          <p:cNvGrpSpPr>
            <a:grpSpLocks noChangeAspect="1"/>
          </p:cNvGrpSpPr>
          <p:nvPr userDrawn="1"/>
        </p:nvGrpSpPr>
        <p:grpSpPr>
          <a:xfrm>
            <a:off x="628604" y="476672"/>
            <a:ext cx="1538760" cy="612000"/>
            <a:chOff x="911225" y="260350"/>
            <a:chExt cx="4183063" cy="1663700"/>
          </a:xfrm>
          <a:solidFill>
            <a:schemeClr val="accent2"/>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smtClean="0"/>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105716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xmlns=""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smtClean="0"/>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C6DFD09D-A44E-4A9C-BF49-48DAB8A378F3}" type="datetime1">
              <a:rPr lang="fi-FI" smtClean="0"/>
              <a:t>8.10.2020</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xmlns=""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smtClean="0"/>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494605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xmlns=""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smtClean="0"/>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C1A84952-FAB2-4FB7-9380-F13566A5833E}" type="datetime1">
              <a:rPr lang="fi-FI" smtClean="0"/>
              <a:t>8.10.2020</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xmlns=""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smtClean="0"/>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425425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smtClean="0"/>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5C89B76-CFAB-4F99-8982-DD0007BC8E7B}" type="datetime1">
              <a:rPr lang="fi-FI" smtClean="0"/>
              <a:t>8.10.2020</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2382379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198408E6-B49E-49ED-A468-D1FDC787CCAA}" type="datetime1">
              <a:rPr lang="fi-FI" smtClean="0"/>
              <a:t>8.10.2020</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smtClean="0"/>
              <a:t>Click to edit Master title style</a:t>
            </a:r>
            <a:endParaRPr lang="fi-FI"/>
          </a:p>
        </p:txBody>
      </p:sp>
    </p:spTree>
    <p:extLst>
      <p:ext uri="{BB962C8B-B14F-4D97-AF65-F5344CB8AC3E}">
        <p14:creationId xmlns:p14="http://schemas.microsoft.com/office/powerpoint/2010/main" val="179889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7F24AE32-0846-4803-95D1-8E803C8E76FD}" type="datetime1">
              <a:rPr lang="fi-FI" smtClean="0"/>
              <a:t>8.10.2020</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smtClean="0"/>
              <a:t>Click to edit Master title style</a:t>
            </a:r>
            <a:endParaRPr lang="fi-FI"/>
          </a:p>
        </p:txBody>
      </p:sp>
    </p:spTree>
    <p:extLst>
      <p:ext uri="{BB962C8B-B14F-4D97-AF65-F5344CB8AC3E}">
        <p14:creationId xmlns:p14="http://schemas.microsoft.com/office/powerpoint/2010/main" val="3020222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smtClean="0"/>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E5BE22AC-7178-451E-9CE7-4D4D3705FDB9}" type="datetime1">
              <a:rPr lang="fi-FI" smtClean="0"/>
              <a:t>8.10.2020</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3116722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smtClean="0"/>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0C8F36C8-DC8F-42BC-8E05-A0FDFE5E0A17}" type="datetime1">
              <a:rPr lang="fi-FI" smtClean="0"/>
              <a:t>8.10.2020</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2883666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smtClean="0"/>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9" name="Picture Placeholder 2">
            <a:extLst>
              <a:ext uri="{C183D7F6-B498-43B3-948B-1728B52AA6E4}">
                <adec:decorative xmlns:adec="http://schemas.microsoft.com/office/drawing/2017/decorative" xmlns=""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US" smtClean="0"/>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CD9EBB44-12F0-4A4E-B183-E1EF1B0DA2F5}" type="datetime1">
              <a:rPr lang="fi-FI" smtClean="0"/>
              <a:t>8.10.2020</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3002995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US" smtClean="0"/>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9" name="Picture Placeholder 2">
            <a:extLst>
              <a:ext uri="{C183D7F6-B498-43B3-948B-1728B52AA6E4}">
                <adec:decorative xmlns:adec="http://schemas.microsoft.com/office/drawing/2017/decorative" xmlns=""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en-US" smtClean="0"/>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642B9AE7-62DA-4431-8044-D3A11E33FD71}" type="datetime1">
              <a:rPr lang="fi-FI" smtClean="0"/>
              <a:t>8.10.2020</a:t>
            </a:fld>
            <a:endParaRPr lang="fi-FI" dirty="0"/>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2858289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6BF9803D-62A9-459B-B9AF-D1141E7263EB}" type="datetime1">
              <a:rPr lang="fi-FI" smtClean="0"/>
              <a:t>8.10.2020</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xmlns="" val="1"/>
              </a:ext>
            </a:extLst>
          </p:cNvPr>
          <p:cNvGrpSpPr>
            <a:grpSpLocks noChangeAspect="1"/>
          </p:cNvGrpSpPr>
          <p:nvPr userDrawn="1"/>
        </p:nvGrpSpPr>
        <p:grpSpPr>
          <a:xfrm>
            <a:off x="4984950" y="980728"/>
            <a:ext cx="2222099" cy="1440000"/>
            <a:chOff x="3287713" y="333375"/>
            <a:chExt cx="6107112" cy="3957638"/>
          </a:xfrm>
          <a:solidFill>
            <a:schemeClr val="accent2"/>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xmlns="" val="1"/>
              </a:ext>
            </a:extLst>
          </p:cNvPr>
          <p:cNvGrpSpPr/>
          <p:nvPr userDrawn="1"/>
        </p:nvGrpSpPr>
        <p:grpSpPr>
          <a:xfrm>
            <a:off x="0" y="6669360"/>
            <a:ext cx="12192000" cy="188639"/>
            <a:chOff x="2207568" y="692696"/>
            <a:chExt cx="2304256" cy="576064"/>
          </a:xfrm>
        </p:grpSpPr>
        <p:sp>
          <p:nvSpPr>
            <p:cNvPr id="17" name="Rectangle 16"/>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US" smtClean="0"/>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727390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B61F101D-7633-4975-BDA0-352E85AD6A0C}" type="datetime1">
              <a:rPr lang="fi-FI" smtClean="0"/>
              <a:t>8.10.2020</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smtClean="0"/>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1427288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smtClean="0"/>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6D7A02BE-8D7D-4E8D-B7A7-90DF1FF5C27A}" type="datetime1">
              <a:rPr lang="fi-FI" smtClean="0"/>
              <a:t>8.10.2020</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xmlns=""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en-US" smtClean="0"/>
              <a:t>Click icon to add picture</a:t>
            </a:r>
            <a:endParaRPr lang="fi-FI"/>
          </a:p>
        </p:txBody>
      </p:sp>
    </p:spTree>
    <p:extLst>
      <p:ext uri="{BB962C8B-B14F-4D97-AF65-F5344CB8AC3E}">
        <p14:creationId xmlns:p14="http://schemas.microsoft.com/office/powerpoint/2010/main" val="2946652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smtClean="0"/>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51F97659-9704-4485-92EF-475CB82DE777}" type="datetime1">
              <a:rPr lang="fi-FI" smtClean="0"/>
              <a:t>8.10.2020</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xmlns=""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en-US" smtClean="0"/>
              <a:t>Click icon to add picture</a:t>
            </a:r>
            <a:endParaRPr lang="fi-FI"/>
          </a:p>
        </p:txBody>
      </p:sp>
    </p:spTree>
    <p:extLst>
      <p:ext uri="{BB962C8B-B14F-4D97-AF65-F5344CB8AC3E}">
        <p14:creationId xmlns:p14="http://schemas.microsoft.com/office/powerpoint/2010/main" val="79330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smtClean="0"/>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4C2C614-5434-4988-B7CD-802124C881B9}" type="datetime1">
              <a:rPr lang="fi-FI" smtClean="0"/>
              <a:t>8.10.2020</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xmlns=""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en-US" smtClean="0"/>
              <a:t>Click icon to add picture</a:t>
            </a:r>
            <a:endParaRPr lang="fi-FI"/>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smtClean="0"/>
              <a:t>Edit Master text styles</a:t>
            </a:r>
          </a:p>
        </p:txBody>
      </p:sp>
      <p:sp>
        <p:nvSpPr>
          <p:cNvPr id="11" name="Picture Placeholder 8">
            <a:extLst>
              <a:ext uri="{C183D7F6-B498-43B3-948B-1728B52AA6E4}">
                <adec:decorative xmlns:adec="http://schemas.microsoft.com/office/drawing/2017/decorative" xmlns=""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en-US" smtClean="0"/>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smtClean="0"/>
              <a:t>Edit Master text styles</a:t>
            </a:r>
          </a:p>
        </p:txBody>
      </p:sp>
      <p:sp>
        <p:nvSpPr>
          <p:cNvPr id="13" name="Picture Placeholder 8">
            <a:extLst>
              <a:ext uri="{C183D7F6-B498-43B3-948B-1728B52AA6E4}">
                <adec:decorative xmlns:adec="http://schemas.microsoft.com/office/drawing/2017/decorative" xmlns=""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en-US" smtClean="0"/>
              <a:t>Click icon to add picture</a:t>
            </a:r>
            <a:endParaRPr lang="fi-FI"/>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smtClean="0"/>
              <a:t>Edit Master text styles</a:t>
            </a:r>
          </a:p>
        </p:txBody>
      </p:sp>
    </p:spTree>
    <p:extLst>
      <p:ext uri="{BB962C8B-B14F-4D97-AF65-F5344CB8AC3E}">
        <p14:creationId xmlns:p14="http://schemas.microsoft.com/office/powerpoint/2010/main" val="1594088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smtClean="0"/>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716AB7A1-68B7-4EF6-8A04-71AAE9D669E5}" type="datetime1">
              <a:rPr lang="fi-FI" smtClean="0"/>
              <a:t>8.10.2020</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smtClean="0"/>
              <a:t>Edit Master text styles</a:t>
            </a:r>
          </a:p>
          <a:p>
            <a:pPr lvl="1"/>
            <a:r>
              <a:rPr lang="en-US" smtClean="0"/>
              <a:t>Second level</a:t>
            </a:r>
          </a:p>
          <a:p>
            <a:pPr lvl="2"/>
            <a:r>
              <a:rPr lang="en-US" smtClean="0"/>
              <a:t>Third level</a:t>
            </a:r>
          </a:p>
        </p:txBody>
      </p:sp>
      <p:sp>
        <p:nvSpPr>
          <p:cNvPr id="7" name="Picture Placeholder 6">
            <a:extLst>
              <a:ext uri="{C183D7F6-B498-43B3-948B-1728B52AA6E4}">
                <adec:decorative xmlns:adec="http://schemas.microsoft.com/office/drawing/2017/decorative" xmlns=""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smtClean="0"/>
              <a:t>Click icon to add picture</a:t>
            </a:r>
            <a:endParaRPr lang="fi-FI" dirty="0"/>
          </a:p>
        </p:txBody>
      </p:sp>
      <p:sp>
        <p:nvSpPr>
          <p:cNvPr id="11" name="Freeform 6">
            <a:extLst>
              <a:ext uri="{C183D7F6-B498-43B3-948B-1728B52AA6E4}">
                <adec:decorative xmlns:adec="http://schemas.microsoft.com/office/drawing/2017/decorative" xmlns="" val="1"/>
              </a:ext>
            </a:extLst>
          </p:cNvPr>
          <p:cNvSpPr>
            <a:spLocks noChangeAspect="1" noEditPoints="1"/>
          </p:cNvSpPr>
          <p:nvPr userDrawn="1"/>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876559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xmlns="" val="1"/>
              </a:ext>
            </a:extLst>
          </p:cNvPr>
          <p:cNvGrpSpPr/>
          <p:nvPr userDrawn="1"/>
        </p:nvGrpSpPr>
        <p:grpSpPr>
          <a:xfrm>
            <a:off x="479376" y="0"/>
            <a:ext cx="575968" cy="1268760"/>
            <a:chOff x="5372826" y="1844824"/>
            <a:chExt cx="1457091" cy="3209730"/>
          </a:xfrm>
        </p:grpSpPr>
        <p:sp>
          <p:nvSpPr>
            <p:cNvPr id="10" name="Rectangle 9"/>
            <p:cNvSpPr/>
            <p:nvPr userDrawn="1"/>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US" smtClean="0"/>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111503F-2261-4F35-B222-74DE359AC7EC}" type="datetime1">
              <a:rPr lang="fi-FI" smtClean="0"/>
              <a:t>8.10.2020</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US" smtClean="0"/>
              <a:t>Edit Master text styles</a:t>
            </a:r>
          </a:p>
          <a:p>
            <a:pPr lvl="1"/>
            <a:r>
              <a:rPr lang="en-US" smtClean="0"/>
              <a:t>Second level</a:t>
            </a:r>
          </a:p>
          <a:p>
            <a:pPr lvl="2"/>
            <a:r>
              <a:rPr lang="en-US" smtClean="0"/>
              <a:t>Third level</a:t>
            </a:r>
          </a:p>
        </p:txBody>
      </p:sp>
      <p:sp>
        <p:nvSpPr>
          <p:cNvPr id="7" name="Picture Placeholder 6">
            <a:extLst>
              <a:ext uri="{C183D7F6-B498-43B3-948B-1728B52AA6E4}">
                <adec:decorative xmlns:adec="http://schemas.microsoft.com/office/drawing/2017/decorative" xmlns=""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smtClean="0"/>
              <a:t>Click icon to add picture</a:t>
            </a:r>
            <a:endParaRPr lang="fi-FI" dirty="0"/>
          </a:p>
        </p:txBody>
      </p:sp>
    </p:spTree>
    <p:extLst>
      <p:ext uri="{BB962C8B-B14F-4D97-AF65-F5344CB8AC3E}">
        <p14:creationId xmlns:p14="http://schemas.microsoft.com/office/powerpoint/2010/main" val="3083049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smtClean="0"/>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9A31783B-B933-4CBE-8418-8657CBB9E7B4}" type="datetime1">
              <a:rPr lang="fi-FI" smtClean="0"/>
              <a:t>8.10.2020</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US" smtClean="0"/>
              <a:t>Edit Master text styles</a:t>
            </a:r>
          </a:p>
          <a:p>
            <a:pPr lvl="1"/>
            <a:r>
              <a:rPr lang="en-US" smtClean="0"/>
              <a:t>Second level</a:t>
            </a:r>
          </a:p>
          <a:p>
            <a:pPr lvl="2"/>
            <a:r>
              <a:rPr lang="en-US" smtClean="0"/>
              <a:t>Third level</a:t>
            </a:r>
          </a:p>
        </p:txBody>
      </p:sp>
      <p:sp>
        <p:nvSpPr>
          <p:cNvPr id="7" name="Picture Placeholder 6">
            <a:extLst>
              <a:ext uri="{C183D7F6-B498-43B3-948B-1728B52AA6E4}">
                <adec:decorative xmlns:adec="http://schemas.microsoft.com/office/drawing/2017/decorative" xmlns=""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smtClean="0"/>
              <a:t>Click icon to add picture</a:t>
            </a:r>
            <a:endParaRPr lang="fi-FI" dirty="0"/>
          </a:p>
        </p:txBody>
      </p:sp>
      <p:grpSp>
        <p:nvGrpSpPr>
          <p:cNvPr id="9" name="Group 8">
            <a:extLst>
              <a:ext uri="{C183D7F6-B498-43B3-948B-1728B52AA6E4}">
                <adec:decorative xmlns:adec="http://schemas.microsoft.com/office/drawing/2017/decorative" xmlns="" val="1"/>
              </a:ext>
            </a:extLst>
          </p:cNvPr>
          <p:cNvGrpSpPr/>
          <p:nvPr userDrawn="1"/>
        </p:nvGrpSpPr>
        <p:grpSpPr>
          <a:xfrm>
            <a:off x="479376" y="0"/>
            <a:ext cx="575968" cy="1268760"/>
            <a:chOff x="5372826" y="1844824"/>
            <a:chExt cx="1457091" cy="3209730"/>
          </a:xfrm>
        </p:grpSpPr>
        <p:sp>
          <p:nvSpPr>
            <p:cNvPr id="10" name="Rectangle 9"/>
            <p:cNvSpPr/>
            <p:nvPr userDrawn="1"/>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776097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xmlns=""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smtClean="0"/>
              <a:t>Click icon to add picture</a:t>
            </a:r>
            <a:endParaRPr lang="fi-FI"/>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smtClean="0"/>
              <a:t>Edit Master text styles</a:t>
            </a:r>
          </a:p>
          <a:p>
            <a:pPr lvl="1"/>
            <a:r>
              <a:rPr lang="en-US" smtClean="0"/>
              <a:t>Second level</a:t>
            </a:r>
          </a:p>
          <a:p>
            <a:pPr lvl="2"/>
            <a:r>
              <a:rPr lang="en-US" smtClean="0"/>
              <a:t>Third level</a:t>
            </a:r>
          </a:p>
        </p:txBody>
      </p:sp>
      <p:sp>
        <p:nvSpPr>
          <p:cNvPr id="11" name="Freeform 6">
            <a:extLst>
              <a:ext uri="{C183D7F6-B498-43B3-948B-1728B52AA6E4}">
                <adec:decorative xmlns:adec="http://schemas.microsoft.com/office/drawing/2017/decorative" xmlns="" val="1"/>
              </a:ext>
            </a:extLst>
          </p:cNvPr>
          <p:cNvSpPr>
            <a:spLocks noChangeAspect="1" noEditPoints="1"/>
          </p:cNvSpPr>
          <p:nvPr userDrawn="1"/>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US" smtClean="0"/>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7C8202E-A28C-4953-94F8-3586AE54C789}" type="datetime1">
              <a:rPr lang="fi-FI" smtClean="0"/>
              <a:t>8.10.2020</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2873575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xmlns=""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smtClean="0"/>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7BD3359A-5795-4167-96A5-D161BF68E3EC}" type="datetime1">
              <a:rPr lang="fi-FI" smtClean="0"/>
              <a:t>8.10.2020</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1839844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smtClean="0"/>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1CB14A8F-DF90-41DD-97BD-81EFCFFC96DB}" type="datetime1">
              <a:rPr lang="fi-FI" smtClean="0"/>
              <a:t>8.10.2020</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smtClean="0"/>
              <a:t>Click to edit Master title style</a:t>
            </a:r>
            <a:endParaRPr lang="fi-FI" dirty="0"/>
          </a:p>
        </p:txBody>
      </p:sp>
    </p:spTree>
    <p:extLst>
      <p:ext uri="{BB962C8B-B14F-4D97-AF65-F5344CB8AC3E}">
        <p14:creationId xmlns:p14="http://schemas.microsoft.com/office/powerpoint/2010/main" val="3739981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663C0CF-73D7-4B80-8F97-F63CCCD3CBD2}" type="datetime1">
              <a:rPr lang="fi-FI" smtClean="0"/>
              <a:t>8.10.2020</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xmlns="" val="1"/>
              </a:ext>
            </a:extLst>
          </p:cNvPr>
          <p:cNvGrpSpPr>
            <a:grpSpLocks noChangeAspect="1"/>
          </p:cNvGrpSpPr>
          <p:nvPr userDrawn="1"/>
        </p:nvGrpSpPr>
        <p:grpSpPr>
          <a:xfrm>
            <a:off x="4984950" y="980728"/>
            <a:ext cx="2222099" cy="1440000"/>
            <a:chOff x="3287713" y="333375"/>
            <a:chExt cx="6107112" cy="3957638"/>
          </a:xfrm>
          <a:solidFill>
            <a:schemeClr val="bg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xmlns="" val="1"/>
              </a:ext>
            </a:extLst>
          </p:cNvPr>
          <p:cNvGrpSpPr/>
          <p:nvPr userDrawn="1"/>
        </p:nvGrpSpPr>
        <p:grpSpPr>
          <a:xfrm>
            <a:off x="0" y="6669360"/>
            <a:ext cx="12192000" cy="188639"/>
            <a:chOff x="2207568" y="692696"/>
            <a:chExt cx="2304256" cy="576064"/>
          </a:xfrm>
        </p:grpSpPr>
        <p:sp>
          <p:nvSpPr>
            <p:cNvPr id="24" name="Rectangle 23"/>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smtClean="0"/>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347363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smtClean="0"/>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FE68CE31-64BB-4AE9-9A2A-0AC17D9EF5C5}" type="datetime1">
              <a:rPr lang="fi-FI" smtClean="0"/>
              <a:t>8.10.2020</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US" smtClean="0"/>
              <a:t>Click to edit Master title style</a:t>
            </a:r>
            <a:endParaRPr lang="fi-FI" dirty="0"/>
          </a:p>
        </p:txBody>
      </p:sp>
      <p:sp>
        <p:nvSpPr>
          <p:cNvPr id="9" name="Rectangle 8"/>
          <p:cNvSpPr/>
          <p:nvPr userDrawn="1"/>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xmlns="" val="1"/>
              </a:ext>
            </a:extLst>
          </p:cNvPr>
          <p:cNvGrpSpPr/>
          <p:nvPr userDrawn="1"/>
        </p:nvGrpSpPr>
        <p:grpSpPr>
          <a:xfrm>
            <a:off x="479376" y="0"/>
            <a:ext cx="575968" cy="1268760"/>
            <a:chOff x="5372826" y="1844824"/>
            <a:chExt cx="1457091" cy="3209730"/>
          </a:xfrm>
        </p:grpSpPr>
        <p:sp>
          <p:nvSpPr>
            <p:cNvPr id="11" name="Rectangle 10"/>
            <p:cNvSpPr/>
            <p:nvPr userDrawn="1"/>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045833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smtClean="0"/>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237CEFB3-0973-459F-9FCE-637B55090FDB}" type="datetime1">
              <a:rPr lang="fi-FI" smtClean="0"/>
              <a:t>8.10.2020</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3206310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5BFDE71B-1A93-4BDC-857A-809E17B99A5C}" type="datetime1">
              <a:rPr lang="fi-FI" smtClean="0"/>
              <a:t>8.10.2020</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4031071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72AA90F6-6947-4115-9160-490F0268B5A7}" type="datetime1">
              <a:rPr lang="fi-FI" smtClean="0"/>
              <a:t>8.10.2020</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dirty="0"/>
              <a:t>JYU </a:t>
            </a:r>
            <a:r>
              <a:rPr lang="fi-FI" dirty="0" err="1"/>
              <a:t>Since</a:t>
            </a:r>
            <a:r>
              <a:rPr lang="fi-FI" dirty="0"/>
              <a:t>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xmlns="" val="1"/>
              </a:ext>
            </a:extLst>
          </p:cNvPr>
          <p:cNvGrpSpPr>
            <a:grpSpLocks noChangeAspect="1"/>
          </p:cNvGrpSpPr>
          <p:nvPr userDrawn="1"/>
        </p:nvGrpSpPr>
        <p:grpSpPr>
          <a:xfrm>
            <a:off x="4368000" y="1916832"/>
            <a:ext cx="3456000" cy="2239841"/>
            <a:chOff x="4527550" y="2341563"/>
            <a:chExt cx="3135313" cy="2032001"/>
          </a:xfrm>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xmlns="" val="1"/>
              </a:ext>
            </a:extLst>
          </p:cNvPr>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xmlns="" val="1"/>
              </a:ext>
            </a:extLst>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xmlns="" val="1"/>
              </a:ext>
            </a:extLst>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xmlns="" val="1"/>
              </a:ext>
            </a:extLst>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xmlns="" val="1"/>
              </a:ext>
            </a:extLst>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xmlns="" val="1"/>
              </a:ext>
            </a:extLst>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183946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8DD7A30D-7A4B-45A7-8AF9-34906FD2C806}" type="datetime1">
              <a:rPr lang="fi-FI" smtClean="0"/>
              <a:t>8.10.2020</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dirty="0"/>
              <a:t>JYU </a:t>
            </a:r>
            <a:r>
              <a:rPr lang="fi-FI" dirty="0" err="1"/>
              <a:t>Since</a:t>
            </a:r>
            <a:r>
              <a:rPr lang="fi-FI" dirty="0"/>
              <a:t>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xmlns="" val="1"/>
              </a:ext>
            </a:extLst>
          </p:cNvPr>
          <p:cNvGrpSpPr>
            <a:grpSpLocks noChangeAspect="1"/>
          </p:cNvGrpSpPr>
          <p:nvPr userDrawn="1"/>
        </p:nvGrpSpPr>
        <p:grpSpPr>
          <a:xfrm>
            <a:off x="4368000" y="1916832"/>
            <a:ext cx="3456000" cy="2239841"/>
            <a:chOff x="4527550" y="2341563"/>
            <a:chExt cx="3135313" cy="2032001"/>
          </a:xfrm>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xmlns="" val="1"/>
              </a:ext>
            </a:extLst>
          </p:cNvPr>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xmlns="" val="1"/>
              </a:ext>
            </a:extLst>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xmlns="" val="1"/>
              </a:ext>
            </a:extLst>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xmlns="" val="1"/>
              </a:ext>
            </a:extLst>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xmlns="" val="1"/>
              </a:ext>
            </a:extLst>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xmlns="" val="1"/>
              </a:ext>
            </a:extLst>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37596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E9200510-A51E-43F1-8543-03F40C16AA21}" type="datetime1">
              <a:rPr lang="fi-FI" smtClean="0"/>
              <a:t>8.10.2020</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dirty="0"/>
              <a:t>JYU </a:t>
            </a:r>
            <a:r>
              <a:rPr lang="fi-FI" dirty="0" err="1"/>
              <a:t>Since</a:t>
            </a:r>
            <a:r>
              <a:rPr lang="fi-FI" dirty="0"/>
              <a:t>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xmlns="" val="1"/>
              </a:ext>
            </a:extLst>
          </p:cNvPr>
          <p:cNvGrpSpPr>
            <a:grpSpLocks noChangeAspect="1"/>
          </p:cNvGrpSpPr>
          <p:nvPr userDrawn="1"/>
        </p:nvGrpSpPr>
        <p:grpSpPr>
          <a:xfrm>
            <a:off x="4368000" y="1916832"/>
            <a:ext cx="3456000" cy="2239841"/>
            <a:chOff x="4527550" y="2341563"/>
            <a:chExt cx="3135313" cy="2032001"/>
          </a:xfrm>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xmlns="" val="1"/>
              </a:ext>
            </a:extLst>
          </p:cNvPr>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xmlns="" val="1"/>
              </a:ext>
            </a:extLst>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xmlns="" val="1"/>
              </a:ext>
            </a:extLst>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xmlns="" val="1"/>
              </a:ext>
            </a:extLst>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xmlns="" val="1"/>
              </a:ext>
            </a:extLst>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xmlns="" val="1"/>
              </a:ext>
            </a:extLst>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402184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16C3A7FE-8968-44B6-96FD-76B82991A281}" type="datetime1">
              <a:rPr lang="fi-FI" smtClean="0"/>
              <a:t>8.10.2020</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dirty="0"/>
              <a:t>JYU </a:t>
            </a:r>
            <a:r>
              <a:rPr lang="fi-FI" dirty="0" err="1"/>
              <a:t>Since</a:t>
            </a:r>
            <a:r>
              <a:rPr lang="fi-FI" dirty="0"/>
              <a:t>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xmlns="" val="1"/>
              </a:ext>
            </a:extLst>
          </p:cNvPr>
          <p:cNvGrpSpPr>
            <a:grpSpLocks noChangeAspect="1"/>
          </p:cNvGrpSpPr>
          <p:nvPr userDrawn="1"/>
        </p:nvGrpSpPr>
        <p:grpSpPr>
          <a:xfrm>
            <a:off x="4368000" y="1916832"/>
            <a:ext cx="3456000" cy="2239841"/>
            <a:chOff x="4527550" y="2341563"/>
            <a:chExt cx="3135313" cy="2032001"/>
          </a:xfrm>
          <a:solidFill>
            <a:schemeClr val="tx2"/>
          </a:solidFill>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xmlns="" val="1"/>
              </a:ext>
            </a:extLst>
          </p:cNvPr>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xmlns="" val="1"/>
              </a:ext>
            </a:extLst>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xmlns="" val="1"/>
              </a:ext>
            </a:extLst>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xmlns="" val="1"/>
              </a:ext>
            </a:extLst>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xmlns="" val="1"/>
              </a:ext>
            </a:extLst>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xmlns="" val="1"/>
              </a:ext>
            </a:extLst>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048782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idx="10"/>
          </p:nvPr>
        </p:nvSpPr>
        <p:spPr>
          <a:ln/>
        </p:spPr>
        <p:txBody>
          <a:bodyPr/>
          <a:lstStyle>
            <a:lvl1pPr>
              <a:defRPr/>
            </a:lvl1pPr>
          </a:lstStyle>
          <a:p>
            <a:pPr>
              <a:defRPr/>
            </a:pPr>
            <a:r>
              <a:rPr lang="en-GB"/>
              <a:t>14/09/09</a:t>
            </a:r>
          </a:p>
        </p:txBody>
      </p:sp>
      <p:sp>
        <p:nvSpPr>
          <p:cNvPr id="8" name="Rectangle 8"/>
          <p:cNvSpPr>
            <a:spLocks noGrp="1" noChangeArrowheads="1"/>
          </p:cNvSpPr>
          <p:nvPr>
            <p:ph type="sldNum" idx="11"/>
          </p:nvPr>
        </p:nvSpPr>
        <p:spPr>
          <a:ln/>
        </p:spPr>
        <p:txBody>
          <a:bodyPr/>
          <a:lstStyle>
            <a:lvl1pPr>
              <a:defRPr/>
            </a:lvl1pPr>
          </a:lstStyle>
          <a:p>
            <a:pPr>
              <a:defRPr/>
            </a:pPr>
            <a:fld id="{D9D6F06D-E921-4229-A966-FD4731B44B61}" type="slidenum">
              <a:rPr lang="en-US" altLang="fi-FI"/>
              <a:pPr>
                <a:defRPr/>
              </a:pPr>
              <a:t>‹#›</a:t>
            </a:fld>
            <a:endParaRPr lang="en-US" altLang="fi-FI"/>
          </a:p>
        </p:txBody>
      </p:sp>
    </p:spTree>
    <p:extLst>
      <p:ext uri="{BB962C8B-B14F-4D97-AF65-F5344CB8AC3E}">
        <p14:creationId xmlns:p14="http://schemas.microsoft.com/office/powerpoint/2010/main" val="261508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18D1AA79-6849-4E30-893C-7ECA0CD54FA2}" type="datetime1">
              <a:rPr lang="fi-FI" smtClean="0"/>
              <a:t>8.10.2020</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xmlns="" val="1"/>
              </a:ext>
            </a:extLst>
          </p:cNvPr>
          <p:cNvGrpSpPr>
            <a:grpSpLocks noChangeAspect="1"/>
          </p:cNvGrpSpPr>
          <p:nvPr userDrawn="1"/>
        </p:nvGrpSpPr>
        <p:grpSpPr>
          <a:xfrm>
            <a:off x="4984950" y="980728"/>
            <a:ext cx="2222099" cy="1440000"/>
            <a:chOff x="3287713" y="333375"/>
            <a:chExt cx="6107112" cy="3957638"/>
          </a:xfrm>
          <a:solidFill>
            <a:schemeClr val="tx2"/>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xmlns="" val="1"/>
              </a:ext>
            </a:extLst>
          </p:cNvPr>
          <p:cNvGrpSpPr/>
          <p:nvPr userDrawn="1"/>
        </p:nvGrpSpPr>
        <p:grpSpPr>
          <a:xfrm>
            <a:off x="0" y="6669360"/>
            <a:ext cx="12192000" cy="188639"/>
            <a:chOff x="2207568" y="692696"/>
            <a:chExt cx="2304256" cy="576064"/>
          </a:xfrm>
        </p:grpSpPr>
        <p:sp>
          <p:nvSpPr>
            <p:cNvPr id="18" name="Rectangle 17"/>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en-US" smtClean="0"/>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539552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smtClean="0"/>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58848C2-6DF9-4CDD-A855-80D53255DF25}" type="datetime1">
              <a:rPr lang="fi-FI" smtClean="0"/>
              <a:t>8.10.2020</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743476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smtClean="0"/>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6491AB9C-BD00-4276-8FC9-6A7477FCE077}" type="datetime1">
              <a:rPr lang="fi-FI" smtClean="0"/>
              <a:t>8.10.2020</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extLst>
      <p:ext uri="{BB962C8B-B14F-4D97-AF65-F5344CB8AC3E}">
        <p14:creationId xmlns:p14="http://schemas.microsoft.com/office/powerpoint/2010/main" val="2214377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xmlns="" val="1"/>
              </a:ext>
            </a:extLst>
          </p:cNvPr>
          <p:cNvSpPr/>
          <p:nvPr userDrawn="1"/>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7C35193-1675-4D82-9B31-DB07BBAD9BC0}" type="datetime1">
              <a:rPr lang="fi-FI" smtClean="0"/>
              <a:t>8.10.2020</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smtClean="0"/>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xmlns=""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20"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928471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xmlns="" val="1"/>
              </a:ext>
            </a:extLst>
          </p:cNvPr>
          <p:cNvSpPr/>
          <p:nvPr userDrawn="1"/>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B677AADE-73CF-4ACE-8126-F6FC1EC441BE}" type="datetime1">
              <a:rPr lang="fi-FI" smtClean="0"/>
              <a:t>8.10.2020</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22" name="Group 21">
            <a:extLst>
              <a:ext uri="{C183D7F6-B498-43B3-948B-1728B52AA6E4}">
                <adec:decorative xmlns:adec="http://schemas.microsoft.com/office/drawing/2017/decorative" xmlns=""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23"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smtClean="0"/>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94014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xmlns=""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smtClean="0"/>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6576038-7A5E-4D9F-9093-52930E93CA15}" type="datetime1">
              <a:rPr lang="fi-FI" smtClean="0"/>
              <a:t>8.10.2020</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xmlns="" val="1"/>
              </a:ext>
            </a:extLst>
          </p:cNvPr>
          <p:cNvGrpSpPr>
            <a:grpSpLocks noChangeAspect="1"/>
          </p:cNvGrpSpPr>
          <p:nvPr userDrawn="1"/>
        </p:nvGrpSpPr>
        <p:grpSpPr>
          <a:xfrm>
            <a:off x="628604" y="476672"/>
            <a:ext cx="1538760" cy="612000"/>
            <a:chOff x="911225" y="260350"/>
            <a:chExt cx="4183063" cy="1663700"/>
          </a:xfrm>
          <a:solidFill>
            <a:schemeClr val="accent2"/>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smtClean="0"/>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690811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US" smtClean="0"/>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6F7C8341-D1A8-45AD-AEFD-FF619005005B}" type="datetime1">
              <a:rPr lang="fi-FI" smtClean="0"/>
              <a:t>8.10.2020</a:t>
            </a:fld>
            <a:endParaRPr lang="fi-FI" dirty="0"/>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9E548902-A2E1-4711-A467-290FB9FE5D63}" type="slidenum">
              <a:rPr lang="fi-FI" smtClean="0"/>
              <a:pPr/>
              <a:t>‹#›</a:t>
            </a:fld>
            <a:endParaRPr lang="fi-FI" dirty="0"/>
          </a:p>
        </p:txBody>
      </p:sp>
      <p:sp>
        <p:nvSpPr>
          <p:cNvPr id="9" name="Rectangle 8">
            <a:extLst>
              <a:ext uri="{C183D7F6-B498-43B3-948B-1728B52AA6E4}">
                <adec:decorative xmlns:adec="http://schemas.microsoft.com/office/drawing/2017/decorative" xmlns=""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xmlns="" val="1"/>
              </a:ext>
            </a:extLst>
          </p:cNvPr>
          <p:cNvGrpSpPr/>
          <p:nvPr/>
        </p:nvGrpSpPr>
        <p:grpSpPr>
          <a:xfrm>
            <a:off x="479376" y="0"/>
            <a:ext cx="575968" cy="1268760"/>
            <a:chOff x="5372826" y="1844824"/>
            <a:chExt cx="1457091" cy="3209730"/>
          </a:xfrm>
        </p:grpSpPr>
        <p:sp>
          <p:nvSpPr>
            <p:cNvPr id="15" name="Rectangle 14"/>
            <p:cNvSpPr/>
            <p:nvPr userDrawn="1"/>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userDrawn="1"/>
        </p:nvSpPr>
        <p:spPr>
          <a:xfrm>
            <a:off x="12017123" y="6877509"/>
            <a:ext cx="171522"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JYU</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userDrawn="1"/>
        </p:nvPicPr>
        <p:blipFill>
          <a:blip r:embed="rId39"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37803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74" r:id="rId6"/>
    <p:sldLayoutId id="2147483663" r:id="rId7"/>
    <p:sldLayoutId id="2147483651" r:id="rId8"/>
    <p:sldLayoutId id="2147483664" r:id="rId9"/>
    <p:sldLayoutId id="2147483667" r:id="rId10"/>
    <p:sldLayoutId id="2147483665" r:id="rId11"/>
    <p:sldLayoutId id="2147483666" r:id="rId12"/>
    <p:sldLayoutId id="2147483652" r:id="rId13"/>
    <p:sldLayoutId id="2147483653" r:id="rId14"/>
    <p:sldLayoutId id="2147483668" r:id="rId15"/>
    <p:sldLayoutId id="2147483670" r:id="rId16"/>
    <p:sldLayoutId id="2147483671" r:id="rId17"/>
    <p:sldLayoutId id="2147483672" r:id="rId18"/>
    <p:sldLayoutId id="2147483673" r:id="rId19"/>
    <p:sldLayoutId id="2147483669" r:id="rId20"/>
    <p:sldLayoutId id="2147483690" r:id="rId21"/>
    <p:sldLayoutId id="2147483691" r:id="rId22"/>
    <p:sldLayoutId id="2147483692" r:id="rId23"/>
    <p:sldLayoutId id="2147483683" r:id="rId24"/>
    <p:sldLayoutId id="2147483682" r:id="rId25"/>
    <p:sldLayoutId id="2147483684" r:id="rId26"/>
    <p:sldLayoutId id="2147483685" r:id="rId27"/>
    <p:sldLayoutId id="2147483679" r:id="rId28"/>
    <p:sldLayoutId id="2147483680" r:id="rId29"/>
    <p:sldLayoutId id="2147483681" r:id="rId30"/>
    <p:sldLayoutId id="2147483654" r:id="rId31"/>
    <p:sldLayoutId id="2147483655" r:id="rId32"/>
    <p:sldLayoutId id="2147483687" r:id="rId33"/>
    <p:sldLayoutId id="2147483689" r:id="rId34"/>
    <p:sldLayoutId id="2147483686" r:id="rId35"/>
    <p:sldLayoutId id="2147483688" r:id="rId36"/>
    <p:sldLayoutId id="2147483693" r:id="rId3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VbEzXcyrzXk" TargetMode="Externa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8" Type="http://schemas.openxmlformats.org/officeDocument/2006/relationships/hyperlink" Target="https://peda.net/id/7e54a1348bb" TargetMode="External"/><Relationship Id="rId3" Type="http://schemas.openxmlformats.org/officeDocument/2006/relationships/hyperlink" Target="https://peda.net/id/f1a3faba8bb" TargetMode="External"/><Relationship Id="rId7" Type="http://schemas.openxmlformats.org/officeDocument/2006/relationships/hyperlink" Target="https://peda.net/id/e509c47ed3a" TargetMode="External"/><Relationship Id="rId2" Type="http://schemas.openxmlformats.org/officeDocument/2006/relationships/hyperlink" Target="https://peda.net/id/ec8adef48bb" TargetMode="External"/><Relationship Id="rId1" Type="http://schemas.openxmlformats.org/officeDocument/2006/relationships/slideLayout" Target="../slideLayouts/slideLayout37.xml"/><Relationship Id="rId6" Type="http://schemas.openxmlformats.org/officeDocument/2006/relationships/hyperlink" Target="https://peda.net/id/6558daec8bb" TargetMode="External"/><Relationship Id="rId5" Type="http://schemas.openxmlformats.org/officeDocument/2006/relationships/hyperlink" Target="https://peda.net/id/305c01988bb" TargetMode="External"/><Relationship Id="rId4" Type="http://schemas.openxmlformats.org/officeDocument/2006/relationships/hyperlink" Target="https://peda.net/id/ee56d8868b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adlet.com/pauliinasopanen/kielitietoinen_toiminta"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monikielisenoppijanmatkassa.fi/kielitietoisuus-eri-tiedonaloilla/oppikirjatekstit/alakoulun-ylli/"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F669AD30-25E3-4563-BEB4-25406A559193}"/>
              </a:ext>
            </a:extLst>
          </p:cNvPr>
          <p:cNvSpPr>
            <a:spLocks noGrp="1"/>
          </p:cNvSpPr>
          <p:nvPr>
            <p:ph type="title"/>
          </p:nvPr>
        </p:nvSpPr>
        <p:spPr>
          <a:xfrm>
            <a:off x="983432" y="4076526"/>
            <a:ext cx="10656886" cy="1008820"/>
          </a:xfrm>
        </p:spPr>
        <p:txBody>
          <a:bodyPr/>
          <a:lstStyle/>
          <a:p>
            <a:r>
              <a:rPr lang="fi-FI" dirty="0">
                <a:solidFill>
                  <a:schemeClr val="tx1"/>
                </a:solidFill>
              </a:rPr>
              <a:t>POM johdanto demo 9.10.2020</a:t>
            </a:r>
            <a:br>
              <a:rPr lang="fi-FI" dirty="0">
                <a:solidFill>
                  <a:schemeClr val="tx1"/>
                </a:solidFill>
              </a:rPr>
            </a:br>
            <a:r>
              <a:rPr lang="fi-FI" dirty="0">
                <a:solidFill>
                  <a:schemeClr val="tx1"/>
                </a:solidFill>
              </a:rPr>
              <a:t/>
            </a:r>
            <a:br>
              <a:rPr lang="fi-FI" dirty="0">
                <a:solidFill>
                  <a:schemeClr val="tx1"/>
                </a:solidFill>
              </a:rPr>
            </a:br>
            <a:r>
              <a:rPr lang="fi-FI" dirty="0">
                <a:solidFill>
                  <a:schemeClr val="tx1"/>
                </a:solidFill>
              </a:rPr>
              <a:t/>
            </a:r>
            <a:br>
              <a:rPr lang="fi-FI" dirty="0">
                <a:solidFill>
                  <a:schemeClr val="tx1"/>
                </a:solidFill>
              </a:rPr>
            </a:br>
            <a:r>
              <a:rPr lang="fi-FI" dirty="0" smtClean="0">
                <a:solidFill>
                  <a:schemeClr val="tx1"/>
                </a:solidFill>
              </a:rPr>
              <a:t>Kielitietoinen </a:t>
            </a:r>
            <a:r>
              <a:rPr lang="fi-FI" dirty="0" smtClean="0">
                <a:solidFill>
                  <a:schemeClr val="tx1"/>
                </a:solidFill>
              </a:rPr>
              <a:t>ja monikielinen koulu</a:t>
            </a:r>
            <a:br>
              <a:rPr lang="fi-FI" dirty="0" smtClean="0">
                <a:solidFill>
                  <a:schemeClr val="tx1"/>
                </a:solidFill>
              </a:rPr>
            </a:br>
            <a:endParaRPr lang="fi-FI" dirty="0">
              <a:solidFill>
                <a:schemeClr val="tx1"/>
              </a:solidFill>
            </a:endParaRPr>
          </a:p>
        </p:txBody>
      </p:sp>
      <p:sp>
        <p:nvSpPr>
          <p:cNvPr id="4" name="Date Placeholder 3">
            <a:extLst>
              <a:ext uri="{FF2B5EF4-FFF2-40B4-BE49-F238E27FC236}">
                <a16:creationId xmlns:a16="http://schemas.microsoft.com/office/drawing/2014/main" id="{74B0CCD2-B754-4105-AFBA-F6D4DFFD492D}"/>
              </a:ext>
            </a:extLst>
          </p:cNvPr>
          <p:cNvSpPr>
            <a:spLocks noGrp="1"/>
          </p:cNvSpPr>
          <p:nvPr>
            <p:ph type="dt" sz="half" idx="10"/>
          </p:nvPr>
        </p:nvSpPr>
        <p:spPr/>
        <p:txBody>
          <a:bodyPr/>
          <a:lstStyle/>
          <a:p>
            <a:fld id="{E204701A-6C2C-46D9-8DA3-6743B9BD905C}" type="datetime1">
              <a:rPr lang="fi-FI" smtClean="0"/>
              <a:t>8.10.2020</a:t>
            </a:fld>
            <a:endParaRPr lang="fi-FI"/>
          </a:p>
        </p:txBody>
      </p:sp>
      <p:sp>
        <p:nvSpPr>
          <p:cNvPr id="5" name="Footer Placeholder 4">
            <a:extLst>
              <a:ext uri="{FF2B5EF4-FFF2-40B4-BE49-F238E27FC236}">
                <a16:creationId xmlns:a16="http://schemas.microsoft.com/office/drawing/2014/main" id="{EE10213A-8C50-4735-AAF5-DD643AB36CAC}"/>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9E5F9DC1-8F29-4121-958C-AE180DE73DE8}"/>
              </a:ext>
            </a:extLst>
          </p:cNvPr>
          <p:cNvSpPr>
            <a:spLocks noGrp="1"/>
          </p:cNvSpPr>
          <p:nvPr>
            <p:ph type="sldNum" sz="quarter" idx="12"/>
          </p:nvPr>
        </p:nvSpPr>
        <p:spPr/>
        <p:txBody>
          <a:bodyPr/>
          <a:lstStyle/>
          <a:p>
            <a:fld id="{9E548902-A2E1-4711-A467-290FB9FE5D63}" type="slidenum">
              <a:rPr lang="fi-FI" smtClean="0"/>
              <a:pPr/>
              <a:t>1</a:t>
            </a:fld>
            <a:endParaRPr lang="fi-FI"/>
          </a:p>
        </p:txBody>
      </p:sp>
      <p:pic>
        <p:nvPicPr>
          <p:cNvPr id="10" name="Picture Placeholder 9" descr="A group of people walking on a bridge&#10;&#10;Description automatically generated">
            <a:extLst>
              <a:ext uri="{FF2B5EF4-FFF2-40B4-BE49-F238E27FC236}">
                <a16:creationId xmlns:a16="http://schemas.microsoft.com/office/drawing/2014/main" id="{E1AE22F0-6168-4E84-8230-BECA9D96BDA0}"/>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33642" b="17400"/>
          <a:stretch/>
        </p:blipFill>
        <p:spPr>
          <a:xfrm>
            <a:off x="0" y="0"/>
            <a:ext cx="12181858" cy="3861048"/>
          </a:xfrm>
        </p:spPr>
      </p:pic>
    </p:spTree>
    <p:extLst>
      <p:ext uri="{BB962C8B-B14F-4D97-AF65-F5344CB8AC3E}">
        <p14:creationId xmlns:p14="http://schemas.microsoft.com/office/powerpoint/2010/main" val="3826277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Arial" panose="020B0604020202020204" pitchFamily="34" charset="0"/>
              </a:defRPr>
            </a:lvl9pPr>
          </a:lstStyle>
          <a:p>
            <a:pPr>
              <a:buFont typeface="Times New Roman" panose="02020603050405020304" pitchFamily="18" charset="0"/>
              <a:buNone/>
            </a:pPr>
            <a:r>
              <a:rPr lang="en-GB" altLang="fi-FI" smtClean="0">
                <a:solidFill>
                  <a:srgbClr val="000000"/>
                </a:solidFill>
                <a:ea typeface="Arial Unicode MS" pitchFamily="34" charset="-128"/>
              </a:rPr>
              <a:t>14/09/09</a:t>
            </a:r>
          </a:p>
        </p:txBody>
      </p:sp>
      <p:sp>
        <p:nvSpPr>
          <p:cNvPr id="6147" name="TextBox 2"/>
          <p:cNvSpPr txBox="1">
            <a:spLocks noChangeArrowheads="1"/>
          </p:cNvSpPr>
          <p:nvPr/>
        </p:nvSpPr>
        <p:spPr bwMode="auto">
          <a:xfrm>
            <a:off x="3649115" y="3068638"/>
            <a:ext cx="53335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i-FI" altLang="fi-FI" sz="2400" dirty="0"/>
              <a:t>Merilahden koulu</a:t>
            </a:r>
            <a:r>
              <a:rPr lang="fi-FI" altLang="fi-FI" dirty="0">
                <a:hlinkClick r:id="rId2"/>
              </a:rPr>
              <a:t/>
            </a:r>
            <a:br>
              <a:rPr lang="fi-FI" altLang="fi-FI" dirty="0">
                <a:hlinkClick r:id="rId2"/>
              </a:rPr>
            </a:br>
            <a:r>
              <a:rPr lang="fi-FI" altLang="fi-FI" dirty="0">
                <a:hlinkClick r:id="rId2"/>
              </a:rPr>
              <a:t>https://www.youtube.com/watch?v=VbEzXcyrzXk</a:t>
            </a:r>
            <a:endParaRPr lang="fi-FI" altLang="fi-FI" dirty="0"/>
          </a:p>
        </p:txBody>
      </p:sp>
    </p:spTree>
    <p:extLst>
      <p:ext uri="{BB962C8B-B14F-4D97-AF65-F5344CB8AC3E}">
        <p14:creationId xmlns:p14="http://schemas.microsoft.com/office/powerpoint/2010/main" val="1423988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sz="half" idx="2"/>
          </p:nvPr>
        </p:nvSpPr>
        <p:spPr bwMode="auto">
          <a:xfrm>
            <a:off x="335360" y="1772816"/>
            <a:ext cx="1137726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500" b="1" i="0" u="none" strike="noStrike" cap="none" normalizeH="0" baseline="0" dirty="0" smtClean="0">
                <a:ln>
                  <a:noFill/>
                </a:ln>
                <a:solidFill>
                  <a:schemeClr val="tx1"/>
                </a:solidFill>
                <a:effectLst/>
                <a:latin typeface="Arial" panose="020B0604020202020204" pitchFamily="34" charset="0"/>
                <a:hlinkClick r:id="rId2"/>
              </a:rPr>
              <a:t>Eettinen osaaminen</a:t>
            </a:r>
            <a:r>
              <a:rPr kumimoji="0" lang="fi-FI" altLang="fi-FI" sz="1500" b="1" i="0" u="none" strike="noStrike" cap="none" normalizeH="0" baseline="0" dirty="0" smtClean="0">
                <a:ln>
                  <a:noFill/>
                </a:ln>
                <a:solidFill>
                  <a:schemeClr val="tx1"/>
                </a:solidFill>
                <a:effectLst/>
                <a:latin typeface="Arial" panose="020B0604020202020204" pitchFamily="34" charset="0"/>
              </a:rPr>
              <a:t>: </a:t>
            </a:r>
            <a:r>
              <a:rPr kumimoji="0" lang="fi-FI" altLang="fi-FI" sz="1500" b="0" i="0" u="none" strike="noStrike" cap="none" normalizeH="0" baseline="0" dirty="0" smtClean="0">
                <a:ln>
                  <a:noFill/>
                </a:ln>
                <a:solidFill>
                  <a:schemeClr val="tx1"/>
                </a:solidFill>
                <a:effectLst/>
                <a:latin typeface="Arial" panose="020B0604020202020204" pitchFamily="34" charset="0"/>
              </a:rPr>
              <a:t>Pystyt tunnistamaan ja analysoimaan toimintaasi eettiseltä kannalta ja toimimaan ristiriitatilanteissa eettisten periaatteiden pohjalta.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500" b="1" i="0" u="none" strike="noStrike" cap="none" normalizeH="0" baseline="0" dirty="0" smtClean="0">
                <a:ln>
                  <a:noFill/>
                </a:ln>
                <a:solidFill>
                  <a:schemeClr val="tx1"/>
                </a:solidFill>
                <a:effectLst/>
                <a:latin typeface="Arial" panose="020B0604020202020204" pitchFamily="34" charset="0"/>
                <a:hlinkClick r:id="rId3"/>
              </a:rPr>
              <a:t>Tieteellinen osaaminen</a:t>
            </a:r>
            <a:r>
              <a:rPr kumimoji="0" lang="fi-FI" altLang="fi-FI" sz="1500" b="1" i="0" u="none" strike="noStrike" cap="none" normalizeH="0" baseline="0" dirty="0" smtClean="0">
                <a:ln>
                  <a:noFill/>
                </a:ln>
                <a:solidFill>
                  <a:schemeClr val="tx1"/>
                </a:solidFill>
                <a:effectLst/>
                <a:latin typeface="Arial" panose="020B0604020202020204" pitchFamily="34" charset="0"/>
              </a:rPr>
              <a:t>: </a:t>
            </a:r>
            <a:r>
              <a:rPr kumimoji="0" lang="fi-FI" altLang="fi-FI" sz="1500" b="0" i="0" u="none" strike="noStrike" cap="none" normalizeH="0" baseline="0" dirty="0" smtClean="0">
                <a:ln>
                  <a:noFill/>
                </a:ln>
                <a:solidFill>
                  <a:schemeClr val="tx1"/>
                </a:solidFill>
                <a:effectLst/>
                <a:latin typeface="Arial" panose="020B0604020202020204" pitchFamily="34" charset="0"/>
              </a:rPr>
              <a:t>Perustat toimintasi ja ammatillisen kehittymisesi tieteelliselle ajattelulle. Hankit perustellusti ja järjestelmällisesti tietoa ja arvioit tietoa kriittisesti.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500" b="1" i="0" u="none" strike="noStrike" cap="none" normalizeH="0" baseline="0" dirty="0" smtClean="0">
                <a:ln>
                  <a:noFill/>
                </a:ln>
                <a:solidFill>
                  <a:schemeClr val="tx1"/>
                </a:solidFill>
                <a:effectLst/>
                <a:latin typeface="Arial" panose="020B0604020202020204" pitchFamily="34" charset="0"/>
                <a:hlinkClick r:id="rId4"/>
              </a:rPr>
              <a:t>Vuorovaikutusosaaminen ja moninaisuuteen liittyvä osaaminen</a:t>
            </a:r>
            <a:r>
              <a:rPr kumimoji="0" lang="fi-FI" altLang="fi-FI" sz="1500" b="1" i="0" u="none" strike="noStrike" cap="none" normalizeH="0" baseline="0" dirty="0" smtClean="0">
                <a:ln>
                  <a:noFill/>
                </a:ln>
                <a:solidFill>
                  <a:schemeClr val="tx1"/>
                </a:solidFill>
                <a:effectLst/>
                <a:latin typeface="Arial" panose="020B0604020202020204" pitchFamily="34" charset="0"/>
              </a:rPr>
              <a:t>: </a:t>
            </a:r>
            <a:r>
              <a:rPr kumimoji="0" lang="fi-FI" altLang="fi-FI" sz="1500" b="0" i="0" u="none" strike="noStrike" cap="none" normalizeH="0" baseline="0" dirty="0" smtClean="0">
                <a:ln>
                  <a:noFill/>
                </a:ln>
                <a:solidFill>
                  <a:schemeClr val="tx1"/>
                </a:solidFill>
                <a:effectLst/>
                <a:latin typeface="Arial" panose="020B0604020202020204" pitchFamily="34" charset="0"/>
              </a:rPr>
              <a:t>Kykenet toimimaan yhteistoiminnallisesti vuorovaikutustilanteissa ja ryhmissä. Olet kykenevä ja kiinnostunut kuuntelemaan toista ja kykenevä viestimään erilaisissa vuorovaikutussuhteissa. Kykenet tiedostamaan ja haastamaan moninaisuuteen liittyviä asenteitasi ja uskomuksiasi ja toimimaan ymmärtäen, että jokainen ihminen on erityinen ja omanlaisensa edellytyksineen ja taustoineen. Kykenet toimimaan vuorovaikutuksessa kulttuurisesti moninaisissa konteksteissa.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500" b="1" i="0" u="none" strike="noStrike" cap="none" normalizeH="0" baseline="0" dirty="0" smtClean="0">
                <a:ln>
                  <a:noFill/>
                </a:ln>
                <a:solidFill>
                  <a:schemeClr val="tx1"/>
                </a:solidFill>
                <a:effectLst/>
                <a:latin typeface="Arial" panose="020B0604020202020204" pitchFamily="34" charset="0"/>
                <a:hlinkClick r:id="rId5"/>
              </a:rPr>
              <a:t>Yhteisöllinen ja yhteiskunnallinen osaaminen</a:t>
            </a:r>
            <a:r>
              <a:rPr kumimoji="0" lang="fi-FI" altLang="fi-FI" sz="1500" b="1" i="0" u="none" strike="noStrike" cap="none" normalizeH="0" baseline="0" dirty="0" smtClean="0">
                <a:ln>
                  <a:noFill/>
                </a:ln>
                <a:solidFill>
                  <a:schemeClr val="tx1"/>
                </a:solidFill>
                <a:effectLst/>
                <a:latin typeface="Arial" panose="020B0604020202020204" pitchFamily="34" charset="0"/>
              </a:rPr>
              <a:t>: </a:t>
            </a:r>
            <a:r>
              <a:rPr kumimoji="0" lang="fi-FI" altLang="fi-FI" sz="1500" b="0" i="0" u="none" strike="noStrike" cap="none" normalizeH="0" baseline="0" dirty="0" smtClean="0">
                <a:ln>
                  <a:noFill/>
                </a:ln>
                <a:solidFill>
                  <a:schemeClr val="tx1"/>
                </a:solidFill>
                <a:effectLst/>
                <a:latin typeface="Arial" panose="020B0604020202020204" pitchFamily="34" charset="0"/>
              </a:rPr>
              <a:t>Kykenet kriittisesti arvioimaan yhteisön arvoja, normeja ja toimintakäytänteitä ja osallistut niiden kehittämiseen. Kykenet tunnistamaan ja arvioimaan laajempia yhteiskunnallisia rakenteita, esimerkiksi poliittisten, kulttuuristen, taloudellisten ja historiallisten tekijöiden merkitystä oppimiselle, oppilaille ja opetukselle sekä koulutuksen tasa-arvolle.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500" b="1" i="0" u="none" strike="noStrike" cap="none" normalizeH="0" baseline="0" dirty="0" smtClean="0">
                <a:ln>
                  <a:noFill/>
                </a:ln>
                <a:solidFill>
                  <a:schemeClr val="tx1"/>
                </a:solidFill>
                <a:effectLst/>
                <a:latin typeface="Arial" panose="020B0604020202020204" pitchFamily="34" charset="0"/>
                <a:hlinkClick r:id="rId6"/>
              </a:rPr>
              <a:t>Pedagoginen osaaminen</a:t>
            </a:r>
            <a:r>
              <a:rPr kumimoji="0" lang="fi-FI" altLang="fi-FI" sz="1500" b="1" i="0" u="none" strike="noStrike" cap="none" normalizeH="0" baseline="0" dirty="0" smtClean="0">
                <a:ln>
                  <a:noFill/>
                </a:ln>
                <a:solidFill>
                  <a:schemeClr val="tx1"/>
                </a:solidFill>
                <a:effectLst/>
                <a:latin typeface="Arial" panose="020B0604020202020204" pitchFamily="34" charset="0"/>
              </a:rPr>
              <a:t>: </a:t>
            </a:r>
            <a:r>
              <a:rPr kumimoji="0" lang="fi-FI" altLang="fi-FI" sz="1500" b="0" i="0" u="none" strike="noStrike" cap="none" normalizeH="0" baseline="0" dirty="0" smtClean="0">
                <a:ln>
                  <a:noFill/>
                </a:ln>
                <a:solidFill>
                  <a:schemeClr val="tx1"/>
                </a:solidFill>
                <a:effectLst/>
                <a:latin typeface="Arial" panose="020B0604020202020204" pitchFamily="34" charset="0"/>
              </a:rPr>
              <a:t>Kykenet suunnittelemaan, toteuttamaan, eriyttämään, arvioimaan ja kehittämään erilaisia oppimisprosesseja. Ymmärrät oppimiselle asetettujen tavoitteiden, pedagogisen toiminnan ja arvioinnin välisen yhteyden vuorovaikutteisissa </a:t>
            </a:r>
            <a:r>
              <a:rPr kumimoji="0" lang="fi-FI" altLang="fi-FI" sz="1500" b="0" i="0" u="none" strike="noStrike" cap="none" normalizeH="0" baseline="0" dirty="0" err="1" smtClean="0">
                <a:ln>
                  <a:noFill/>
                </a:ln>
                <a:solidFill>
                  <a:schemeClr val="tx1"/>
                </a:solidFill>
                <a:effectLst/>
                <a:latin typeface="Arial" panose="020B0604020202020204" pitchFamily="34" charset="0"/>
              </a:rPr>
              <a:t>oppimis</a:t>
            </a:r>
            <a:r>
              <a:rPr kumimoji="0" lang="fi-FI" altLang="fi-FI" sz="1500" b="0" i="0" u="none" strike="noStrike" cap="none" normalizeH="0" baseline="0" dirty="0" smtClean="0">
                <a:ln>
                  <a:noFill/>
                </a:ln>
                <a:solidFill>
                  <a:schemeClr val="tx1"/>
                </a:solidFill>
                <a:effectLst/>
                <a:latin typeface="Arial" panose="020B0604020202020204" pitchFamily="34" charset="0"/>
              </a:rPr>
              <a:t>- ja ohjausprosesseissa. Osaat ohjata heterogeenisiä opetusryhmiä sekä suunnitella ja toteuttaa oppimistilanteita siten, että ne vahvistavat oppilaiden osallisuutta ja kiinnittymistä oppimiseen ja kouluun.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500" b="1" i="0" u="none" strike="noStrike" cap="none" normalizeH="0" baseline="0" dirty="0" smtClean="0">
                <a:ln>
                  <a:noFill/>
                </a:ln>
                <a:solidFill>
                  <a:schemeClr val="tx1"/>
                </a:solidFill>
                <a:effectLst/>
                <a:latin typeface="Arial" panose="020B0604020202020204" pitchFamily="34" charset="0"/>
                <a:hlinkClick r:id="rId7"/>
              </a:rPr>
              <a:t>Hyvinvointia vahvistava osaaminen</a:t>
            </a:r>
            <a:r>
              <a:rPr kumimoji="0" lang="fi-FI" altLang="fi-FI" sz="1500" b="1" i="0" u="none" strike="noStrike" cap="none" normalizeH="0" baseline="0" dirty="0" smtClean="0">
                <a:ln>
                  <a:noFill/>
                </a:ln>
                <a:solidFill>
                  <a:schemeClr val="tx1"/>
                </a:solidFill>
                <a:effectLst/>
                <a:latin typeface="Arial" panose="020B0604020202020204" pitchFamily="34" charset="0"/>
              </a:rPr>
              <a:t>: </a:t>
            </a:r>
            <a:r>
              <a:rPr kumimoji="0" lang="fi-FI" altLang="fi-FI" sz="1500" b="0" i="0" u="none" strike="noStrike" cap="none" normalizeH="0" baseline="0" dirty="0" smtClean="0">
                <a:ln>
                  <a:noFill/>
                </a:ln>
                <a:solidFill>
                  <a:schemeClr val="tx1"/>
                </a:solidFill>
                <a:effectLst/>
                <a:latin typeface="Arial" panose="020B0604020202020204" pitchFamily="34" charset="0"/>
              </a:rPr>
              <a:t>Kykenet tunnistamaan ja kehittämään fyysistä, psyykkistä ja sosiaalista hyvinvointia edistäviä tekijöitä itsessäsi sekä yksilöiden, ryhmien ja kouluyhteisön tasolla. Saat valmiuksia tukea </a:t>
            </a:r>
            <a:r>
              <a:rPr kumimoji="0" lang="fi-FI" altLang="fi-FI" sz="1500" b="0" i="0" u="none" strike="noStrike" cap="none" normalizeH="0" baseline="0" dirty="0" err="1" smtClean="0">
                <a:ln>
                  <a:noFill/>
                </a:ln>
                <a:solidFill>
                  <a:schemeClr val="tx1"/>
                </a:solidFill>
                <a:effectLst/>
                <a:latin typeface="Arial" panose="020B0604020202020204" pitchFamily="34" charset="0"/>
              </a:rPr>
              <a:t>oppijoiden</a:t>
            </a:r>
            <a:r>
              <a:rPr kumimoji="0" lang="fi-FI" altLang="fi-FI" sz="1500" b="0" i="0" u="none" strike="noStrike" cap="none" normalizeH="0" baseline="0" dirty="0" smtClean="0">
                <a:ln>
                  <a:noFill/>
                </a:ln>
                <a:solidFill>
                  <a:schemeClr val="tx1"/>
                </a:solidFill>
                <a:effectLst/>
                <a:latin typeface="Arial" panose="020B0604020202020204" pitchFamily="34" charset="0"/>
              </a:rPr>
              <a:t> kokonaisvaltaista hyvinvointia moniammatillisesti ja yhteistyössä huoltajien kanssa.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500" b="1" i="0" u="none" strike="noStrike" cap="none" normalizeH="0" baseline="0" dirty="0" smtClean="0">
                <a:ln>
                  <a:noFill/>
                </a:ln>
                <a:solidFill>
                  <a:schemeClr val="tx1"/>
                </a:solidFill>
                <a:effectLst/>
                <a:latin typeface="Arial" panose="020B0604020202020204" pitchFamily="34" charset="0"/>
                <a:hlinkClick r:id="rId8"/>
              </a:rPr>
              <a:t>Esteettinen osaaminen</a:t>
            </a:r>
            <a:r>
              <a:rPr kumimoji="0" lang="fi-FI" altLang="fi-FI" sz="1500" b="1" i="0" u="none" strike="noStrike" cap="none" normalizeH="0" baseline="0" dirty="0" smtClean="0">
                <a:ln>
                  <a:noFill/>
                </a:ln>
                <a:solidFill>
                  <a:schemeClr val="tx1"/>
                </a:solidFill>
                <a:effectLst/>
                <a:latin typeface="Arial" panose="020B0604020202020204" pitchFamily="34" charset="0"/>
              </a:rPr>
              <a:t>: </a:t>
            </a:r>
            <a:r>
              <a:rPr kumimoji="0" lang="fi-FI" altLang="fi-FI" sz="1500" b="0" i="0" u="none" strike="noStrike" cap="none" normalizeH="0" baseline="0" dirty="0" smtClean="0">
                <a:ln>
                  <a:noFill/>
                </a:ln>
                <a:solidFill>
                  <a:schemeClr val="tx1"/>
                </a:solidFill>
                <a:effectLst/>
                <a:latin typeface="Arial" panose="020B0604020202020204" pitchFamily="34" charset="0"/>
              </a:rPr>
              <a:t>Ymmärrät ihmisen kehollisena olentona, jolla on mahdollisuus moniaistiseen ympäristö </a:t>
            </a:r>
          </a:p>
        </p:txBody>
      </p:sp>
      <p:sp>
        <p:nvSpPr>
          <p:cNvPr id="11" name="Text Placeholder 10"/>
          <p:cNvSpPr>
            <a:spLocks noGrp="1"/>
          </p:cNvSpPr>
          <p:nvPr>
            <p:ph type="body" idx="1"/>
          </p:nvPr>
        </p:nvSpPr>
        <p:spPr>
          <a:xfrm>
            <a:off x="1271464" y="692696"/>
            <a:ext cx="5386917" cy="639762"/>
          </a:xfrm>
        </p:spPr>
        <p:txBody>
          <a:bodyPr/>
          <a:lstStyle/>
          <a:p>
            <a:r>
              <a:rPr lang="fi-FI" dirty="0"/>
              <a:t>Kielitietoinen ja monikielinen koulu </a:t>
            </a:r>
            <a:r>
              <a:rPr lang="fi-FI" dirty="0" smtClean="0"/>
              <a:t> - </a:t>
            </a:r>
            <a:r>
              <a:rPr lang="fi-FI" dirty="0" err="1" smtClean="0"/>
              <a:t>PROpe</a:t>
            </a:r>
            <a:r>
              <a:rPr lang="fi-FI" dirty="0" smtClean="0"/>
              <a:t> työskentely</a:t>
            </a:r>
            <a:endParaRPr lang="fi-FI" dirty="0"/>
          </a:p>
        </p:txBody>
      </p:sp>
    </p:spTree>
    <p:extLst>
      <p:ext uri="{BB962C8B-B14F-4D97-AF65-F5344CB8AC3E}">
        <p14:creationId xmlns:p14="http://schemas.microsoft.com/office/powerpoint/2010/main" val="3130317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fi-FI" sz="2800"/>
              <a:t>Language awareness</a:t>
            </a:r>
          </a:p>
        </p:txBody>
      </p:sp>
      <p:sp>
        <p:nvSpPr>
          <p:cNvPr id="10243" name="Content Placeholder 2"/>
          <p:cNvSpPr>
            <a:spLocks noGrp="1"/>
          </p:cNvSpPr>
          <p:nvPr>
            <p:ph idx="1"/>
          </p:nvPr>
        </p:nvSpPr>
        <p:spPr/>
        <p:txBody>
          <a:bodyPr/>
          <a:lstStyle/>
          <a:p>
            <a:pPr>
              <a:buFont typeface="Arial" panose="020B0604020202020204" pitchFamily="34" charset="0"/>
              <a:buChar char="•"/>
            </a:pPr>
            <a:r>
              <a:rPr lang="en-GB" altLang="fi-FI" smtClean="0"/>
              <a:t>How</a:t>
            </a:r>
          </a:p>
          <a:p>
            <a:pPr lvl="1">
              <a:buFont typeface="Arial" panose="020B0604020202020204" pitchFamily="34" charset="0"/>
              <a:buChar char="•"/>
            </a:pPr>
            <a:r>
              <a:rPr lang="en-GB" altLang="fi-FI" sz="2200"/>
              <a:t>language is present in education, </a:t>
            </a:r>
          </a:p>
          <a:p>
            <a:pPr lvl="1">
              <a:buFont typeface="Arial" panose="020B0604020202020204" pitchFamily="34" charset="0"/>
              <a:buChar char="•"/>
            </a:pPr>
            <a:r>
              <a:rPr lang="en-GB" altLang="fi-FI" sz="2200"/>
              <a:t>language can be conceptualised, and </a:t>
            </a:r>
          </a:p>
          <a:p>
            <a:pPr lvl="1">
              <a:buFont typeface="Arial" panose="020B0604020202020204" pitchFamily="34" charset="0"/>
              <a:buChar char="•"/>
            </a:pPr>
            <a:r>
              <a:rPr lang="en-GB" altLang="fi-FI" sz="2200"/>
              <a:t>the implications these conceptualisations have for education.</a:t>
            </a:r>
          </a:p>
          <a:p>
            <a:pPr>
              <a:buFont typeface="Arial" panose="020B0604020202020204" pitchFamily="34" charset="0"/>
              <a:buChar char="•"/>
            </a:pPr>
            <a:endParaRPr lang="en-GB" altLang="fi-FI" smtClean="0"/>
          </a:p>
          <a:p>
            <a:pPr>
              <a:buFont typeface="Arial" panose="020B0604020202020204" pitchFamily="34" charset="0"/>
              <a:buChar char="•"/>
            </a:pPr>
            <a:r>
              <a:rPr lang="en-GB" altLang="fi-FI" smtClean="0"/>
              <a:t>We can approach language awareness through the material culture of schools (i.e., interaction with and through objects)</a:t>
            </a:r>
          </a:p>
        </p:txBody>
      </p:sp>
    </p:spTree>
    <p:extLst>
      <p:ext uri="{BB962C8B-B14F-4D97-AF65-F5344CB8AC3E}">
        <p14:creationId xmlns:p14="http://schemas.microsoft.com/office/powerpoint/2010/main" val="3565468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351089" y="5373688"/>
            <a:ext cx="7704137" cy="1008062"/>
          </a:xfrm>
        </p:spPr>
        <p:txBody>
          <a:bodyPr/>
          <a:lstStyle/>
          <a:p>
            <a:r>
              <a:rPr lang="fi-FI" altLang="fi-FI" sz="1400"/>
              <a:t>Skinnari, K., &amp; Halvari, A. (2018). Varhennettua kieltenopetusta vai kaksikielistä toimintaa?: varhaisen kieltenopetuksen puurot ja vellit. </a:t>
            </a:r>
            <a:r>
              <a:rPr lang="fi-FI" altLang="fi-FI" sz="1400" i="1"/>
              <a:t>Kieli, koulutus ja yhteiskunta</a:t>
            </a:r>
            <a:r>
              <a:rPr lang="fi-FI" altLang="fi-FI" sz="1400"/>
              <a:t>, </a:t>
            </a:r>
            <a:r>
              <a:rPr lang="fi-FI" altLang="fi-FI" sz="1400" i="1"/>
              <a:t>9</a:t>
            </a:r>
            <a:r>
              <a:rPr lang="fi-FI" altLang="fi-FI" sz="1400"/>
              <a:t>(4).</a:t>
            </a:r>
            <a:br>
              <a:rPr lang="fi-FI" altLang="fi-FI" sz="1400"/>
            </a:br>
            <a:endParaRPr lang="fi-FI" altLang="fi-FI" sz="1400"/>
          </a:p>
        </p:txBody>
      </p:sp>
      <p:sp>
        <p:nvSpPr>
          <p:cNvPr id="25603" name="Content Placeholder 2"/>
          <p:cNvSpPr>
            <a:spLocks noGrp="1"/>
          </p:cNvSpPr>
          <p:nvPr>
            <p:ph idx="1"/>
          </p:nvPr>
        </p:nvSpPr>
        <p:spPr>
          <a:xfrm>
            <a:off x="2424114" y="1557339"/>
            <a:ext cx="7704137" cy="4137025"/>
          </a:xfrm>
        </p:spPr>
        <p:txBody>
          <a:bodyPr/>
          <a:lstStyle/>
          <a:p>
            <a:r>
              <a:rPr lang="fi-FI" altLang="fi-FI" smtClean="0"/>
              <a:t>”Suomalainen kielikoulutus on muutoksessa, jota  vauhdittavat kansainvälistyminen ja monikielisyyden lisääntyminen yhteiskunnassa sekä uudet ajatukset kokonaisvaltaisesta, monikielisyyttä ja kielitietoisuutta tukevasta kielikasvatuksesta (VASU 2016; ESIOPS 2014; POPS 2014). Laajasti ajateltuna kielten oppiminen sisältää äidinkielet sekä toiset ja vieraat kielet jaulottuu koko ihmisen elinkaaren läpi varhaislapsuudesta vanhuuteen.” </a:t>
            </a:r>
          </a:p>
          <a:p>
            <a:endParaRPr lang="fi-FI" altLang="fi-FI" smtClean="0"/>
          </a:p>
        </p:txBody>
      </p:sp>
    </p:spTree>
    <p:extLst>
      <p:ext uri="{BB962C8B-B14F-4D97-AF65-F5344CB8AC3E}">
        <p14:creationId xmlns:p14="http://schemas.microsoft.com/office/powerpoint/2010/main" val="3067475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p:sp>
      <p:sp>
        <p:nvSpPr>
          <p:cNvPr id="4" name="Date Placeholder 3"/>
          <p:cNvSpPr>
            <a:spLocks noGrp="1"/>
          </p:cNvSpPr>
          <p:nvPr>
            <p:ph type="dt" sz="half" idx="10"/>
          </p:nvPr>
        </p:nvSpPr>
        <p:spPr/>
        <p:txBody>
          <a:bodyPr/>
          <a:lstStyle/>
          <a:p>
            <a:fld id="{158848C2-6DF9-4CDD-A855-80D53255DF25}" type="datetime1">
              <a:rPr lang="fi-FI" smtClean="0"/>
              <a:t>8.10.2020</a:t>
            </a:fld>
            <a:endParaRPr lang="fi-FI"/>
          </a:p>
        </p:txBody>
      </p:sp>
      <p:sp>
        <p:nvSpPr>
          <p:cNvPr id="5" name="Footer Placeholder 4"/>
          <p:cNvSpPr>
            <a:spLocks noGrp="1"/>
          </p:cNvSpPr>
          <p:nvPr>
            <p:ph type="ftr" sz="quarter" idx="11"/>
          </p:nvPr>
        </p:nvSpPr>
        <p:spPr/>
        <p:txBody>
          <a:bodyPr/>
          <a:lstStyle/>
          <a:p>
            <a:r>
              <a:rPr lang="fi-FI" smtClean="0"/>
              <a:t>JYU Since 1863.</a:t>
            </a:r>
            <a:endParaRPr lang="fi-FI" dirty="0"/>
          </a:p>
        </p:txBody>
      </p:sp>
      <p:sp>
        <p:nvSpPr>
          <p:cNvPr id="6" name="Slide Number Placeholder 5"/>
          <p:cNvSpPr>
            <a:spLocks noGrp="1"/>
          </p:cNvSpPr>
          <p:nvPr>
            <p:ph type="sldNum" sz="quarter" idx="12"/>
          </p:nvPr>
        </p:nvSpPr>
        <p:spPr/>
        <p:txBody>
          <a:bodyPr/>
          <a:lstStyle/>
          <a:p>
            <a:fld id="{9E548902-A2E1-4711-A467-290FB9FE5D63}" type="slidenum">
              <a:rPr lang="fi-FI" smtClean="0"/>
              <a:t>6</a:t>
            </a:fld>
            <a:endParaRPr lang="fi-FI"/>
          </a:p>
        </p:txBody>
      </p:sp>
      <p:pic>
        <p:nvPicPr>
          <p:cNvPr id="9" name="Picture 8"/>
          <p:cNvPicPr>
            <a:picLocks noChangeAspect="1"/>
          </p:cNvPicPr>
          <p:nvPr/>
        </p:nvPicPr>
        <p:blipFill>
          <a:blip r:embed="rId2"/>
          <a:stretch>
            <a:fillRect/>
          </a:stretch>
        </p:blipFill>
        <p:spPr>
          <a:xfrm>
            <a:off x="2351584" y="116632"/>
            <a:ext cx="7056784" cy="6552455"/>
          </a:xfrm>
          <a:prstGeom prst="rect">
            <a:avLst/>
          </a:prstGeom>
        </p:spPr>
      </p:pic>
    </p:spTree>
    <p:extLst>
      <p:ext uri="{BB962C8B-B14F-4D97-AF65-F5344CB8AC3E}">
        <p14:creationId xmlns:p14="http://schemas.microsoft.com/office/powerpoint/2010/main" val="3967226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8848C2-6DF9-4CDD-A855-80D53255DF25}" type="datetime1">
              <a:rPr lang="fi-FI" smtClean="0"/>
              <a:t>8.10.2020</a:t>
            </a:fld>
            <a:endParaRPr lang="fi-FI"/>
          </a:p>
        </p:txBody>
      </p:sp>
      <p:sp>
        <p:nvSpPr>
          <p:cNvPr id="5" name="Footer Placeholder 4"/>
          <p:cNvSpPr>
            <a:spLocks noGrp="1"/>
          </p:cNvSpPr>
          <p:nvPr>
            <p:ph type="ftr" sz="quarter" idx="11"/>
          </p:nvPr>
        </p:nvSpPr>
        <p:spPr/>
        <p:txBody>
          <a:bodyPr/>
          <a:lstStyle/>
          <a:p>
            <a:r>
              <a:rPr lang="fi-FI" smtClean="0"/>
              <a:t>JYU Since 1863.</a:t>
            </a:r>
            <a:endParaRPr lang="fi-FI" dirty="0"/>
          </a:p>
        </p:txBody>
      </p:sp>
      <p:sp>
        <p:nvSpPr>
          <p:cNvPr id="6" name="Slide Number Placeholder 5"/>
          <p:cNvSpPr>
            <a:spLocks noGrp="1"/>
          </p:cNvSpPr>
          <p:nvPr>
            <p:ph type="sldNum" sz="quarter" idx="12"/>
          </p:nvPr>
        </p:nvSpPr>
        <p:spPr/>
        <p:txBody>
          <a:bodyPr/>
          <a:lstStyle/>
          <a:p>
            <a:fld id="{9E548902-A2E1-4711-A467-290FB9FE5D63}" type="slidenum">
              <a:rPr lang="fi-FI" smtClean="0"/>
              <a:t>7</a:t>
            </a:fld>
            <a:endParaRPr lang="fi-FI"/>
          </a:p>
        </p:txBody>
      </p:sp>
      <p:pic>
        <p:nvPicPr>
          <p:cNvPr id="7" name="Picture 6"/>
          <p:cNvPicPr>
            <a:picLocks noChangeAspect="1"/>
          </p:cNvPicPr>
          <p:nvPr/>
        </p:nvPicPr>
        <p:blipFill>
          <a:blip r:embed="rId2"/>
          <a:stretch>
            <a:fillRect/>
          </a:stretch>
        </p:blipFill>
        <p:spPr>
          <a:xfrm>
            <a:off x="1384002" y="836712"/>
            <a:ext cx="10107408" cy="5328592"/>
          </a:xfrm>
          <a:prstGeom prst="rect">
            <a:avLst/>
          </a:prstGeom>
        </p:spPr>
      </p:pic>
    </p:spTree>
    <p:extLst>
      <p:ext uri="{BB962C8B-B14F-4D97-AF65-F5344CB8AC3E}">
        <p14:creationId xmlns:p14="http://schemas.microsoft.com/office/powerpoint/2010/main" val="3956091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Tehtävät kotiryhmissä 1 – Havainnointilomake </a:t>
            </a:r>
            <a:endParaRPr lang="fi-FI" dirty="0"/>
          </a:p>
        </p:txBody>
      </p:sp>
      <p:sp>
        <p:nvSpPr>
          <p:cNvPr id="3" name="Date Placeholder 2"/>
          <p:cNvSpPr>
            <a:spLocks noGrp="1"/>
          </p:cNvSpPr>
          <p:nvPr>
            <p:ph type="dt" sz="half" idx="10"/>
          </p:nvPr>
        </p:nvSpPr>
        <p:spPr/>
        <p:txBody>
          <a:bodyPr/>
          <a:lstStyle/>
          <a:p>
            <a:fld id="{6491AB9C-BD00-4276-8FC9-6A7477FCE077}" type="datetime1">
              <a:rPr lang="fi-FI" smtClean="0"/>
              <a:t>8.10.2020</a:t>
            </a:fld>
            <a:endParaRPr lang="fi-FI"/>
          </a:p>
        </p:txBody>
      </p:sp>
      <p:sp>
        <p:nvSpPr>
          <p:cNvPr id="4" name="Footer Placeholder 3"/>
          <p:cNvSpPr>
            <a:spLocks noGrp="1"/>
          </p:cNvSpPr>
          <p:nvPr>
            <p:ph type="ftr" sz="quarter" idx="11"/>
          </p:nvPr>
        </p:nvSpPr>
        <p:spPr/>
        <p:txBody>
          <a:bodyPr/>
          <a:lstStyle/>
          <a:p>
            <a:r>
              <a:rPr lang="fi-FI" smtClean="0"/>
              <a:t>JYU Since 1863.</a:t>
            </a:r>
            <a:endParaRPr lang="fi-FI" dirty="0"/>
          </a:p>
        </p:txBody>
      </p:sp>
      <p:sp>
        <p:nvSpPr>
          <p:cNvPr id="5" name="Slide Number Placeholder 4"/>
          <p:cNvSpPr>
            <a:spLocks noGrp="1"/>
          </p:cNvSpPr>
          <p:nvPr>
            <p:ph type="sldNum" sz="quarter" idx="12"/>
          </p:nvPr>
        </p:nvSpPr>
        <p:spPr/>
        <p:txBody>
          <a:bodyPr/>
          <a:lstStyle/>
          <a:p>
            <a:fld id="{9E548902-A2E1-4711-A467-290FB9FE5D63}" type="slidenum">
              <a:rPr lang="fi-FI" smtClean="0"/>
              <a:t>8</a:t>
            </a:fld>
            <a:endParaRPr lang="fi-FI"/>
          </a:p>
        </p:txBody>
      </p:sp>
      <p:sp>
        <p:nvSpPr>
          <p:cNvPr id="6" name="Text Placeholder 5"/>
          <p:cNvSpPr>
            <a:spLocks noGrp="1"/>
          </p:cNvSpPr>
          <p:nvPr>
            <p:ph type="body" sz="quarter" idx="13"/>
          </p:nvPr>
        </p:nvSpPr>
        <p:spPr>
          <a:xfrm>
            <a:off x="1055440" y="1773238"/>
            <a:ext cx="9145016" cy="4176042"/>
          </a:xfrm>
        </p:spPr>
        <p:txBody>
          <a:bodyPr/>
          <a:lstStyle/>
          <a:p>
            <a:r>
              <a:rPr lang="fi-FI" dirty="0" smtClean="0"/>
              <a:t>Tarkastelkaa pienryhmissä luennolla esiteltyä havainnointilomaketta</a:t>
            </a:r>
          </a:p>
          <a:p>
            <a:r>
              <a:rPr lang="fi-FI" dirty="0" smtClean="0"/>
              <a:t>Pohtikaa, miltä osin lomake linkittyy päivän luentoon</a:t>
            </a:r>
          </a:p>
          <a:p>
            <a:r>
              <a:rPr lang="fi-FI" dirty="0" smtClean="0"/>
              <a:t>Pohtikaa myös, mitkä osiot havainnointilomakkeesta olivat helposti ymmärrettäviä ja mitkä taas kaipaisivat lisää opastusta</a:t>
            </a:r>
          </a:p>
          <a:p>
            <a:r>
              <a:rPr lang="fi-FI" dirty="0" smtClean="0"/>
              <a:t>Avatkaa </a:t>
            </a:r>
            <a:r>
              <a:rPr lang="fi-FI" dirty="0" err="1" smtClean="0"/>
              <a:t>padlet</a:t>
            </a:r>
            <a:r>
              <a:rPr lang="fi-FI" dirty="0"/>
              <a:t>: </a:t>
            </a:r>
            <a:r>
              <a:rPr lang="fi-FI" dirty="0">
                <a:hlinkClick r:id="rId2"/>
              </a:rPr>
              <a:t>https://</a:t>
            </a:r>
            <a:r>
              <a:rPr lang="fi-FI" dirty="0" smtClean="0">
                <a:hlinkClick r:id="rId2"/>
              </a:rPr>
              <a:t>padlet.com/pauliinasopanen/kielitietoinen_toiminta</a:t>
            </a:r>
            <a:r>
              <a:rPr lang="fi-FI" dirty="0" smtClean="0"/>
              <a:t> </a:t>
            </a:r>
          </a:p>
          <a:p>
            <a:pPr lvl="1"/>
            <a:r>
              <a:rPr lang="fi-FI" dirty="0" smtClean="0"/>
              <a:t>Käykää pienryhmässä tykkäämässä niistä aiheista, joiden tehtävänantoa piditte selkeänä</a:t>
            </a:r>
          </a:p>
          <a:p>
            <a:pPr lvl="1"/>
            <a:r>
              <a:rPr lang="fi-FI" dirty="0" smtClean="0"/>
              <a:t>Kommentoikaa jokaista aluetta keskustelujenne pohjalta</a:t>
            </a:r>
          </a:p>
          <a:p>
            <a:pPr lvl="1"/>
            <a:r>
              <a:rPr lang="fi-FI" dirty="0"/>
              <a:t>V</a:t>
            </a:r>
            <a:r>
              <a:rPr lang="fi-FI" dirty="0" smtClean="0"/>
              <a:t>oitte kommentoida esimerkiksi</a:t>
            </a:r>
          </a:p>
          <a:p>
            <a:pPr lvl="2"/>
            <a:r>
              <a:rPr lang="fi-FI" dirty="0"/>
              <a:t>M</a:t>
            </a:r>
            <a:r>
              <a:rPr lang="fi-FI" dirty="0" smtClean="0"/>
              <a:t>itkä kohdat vaatisivat selkeytystä tai </a:t>
            </a:r>
          </a:p>
          <a:p>
            <a:pPr lvl="2"/>
            <a:r>
              <a:rPr lang="fi-FI" dirty="0"/>
              <a:t>M</a:t>
            </a:r>
            <a:r>
              <a:rPr lang="fi-FI" dirty="0" smtClean="0"/>
              <a:t>iten voisitte hyödyntää lomaketta luokkahuonehavainnointien aikana tai </a:t>
            </a:r>
          </a:p>
          <a:p>
            <a:pPr lvl="2"/>
            <a:r>
              <a:rPr lang="fi-FI" dirty="0"/>
              <a:t>M</a:t>
            </a:r>
            <a:r>
              <a:rPr lang="fi-FI" dirty="0" smtClean="0"/>
              <a:t>iten lomakkeen eri osiot linkittyvät päivän luentoon </a:t>
            </a:r>
          </a:p>
          <a:p>
            <a:pPr marL="269875" lvl="1" indent="0">
              <a:buNone/>
            </a:pPr>
            <a:r>
              <a:rPr lang="fi-FI" dirty="0" smtClean="0"/>
              <a:t> </a:t>
            </a:r>
            <a:endParaRPr lang="fi-FI" dirty="0"/>
          </a:p>
        </p:txBody>
      </p:sp>
      <p:pic>
        <p:nvPicPr>
          <p:cNvPr id="8" name="Picture 2" descr="QR code for this padlet"/>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236645" y="4689921"/>
            <a:ext cx="1475929" cy="1475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10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Tehtävät kotiryhmissä 2 – Alakoulun </a:t>
            </a:r>
            <a:r>
              <a:rPr lang="fi-FI" dirty="0" err="1" smtClean="0"/>
              <a:t>ylli</a:t>
            </a:r>
            <a:endParaRPr lang="fi-FI" dirty="0"/>
          </a:p>
        </p:txBody>
      </p:sp>
      <p:sp>
        <p:nvSpPr>
          <p:cNvPr id="3" name="Date Placeholder 2"/>
          <p:cNvSpPr>
            <a:spLocks noGrp="1"/>
          </p:cNvSpPr>
          <p:nvPr>
            <p:ph type="dt" sz="half" idx="10"/>
          </p:nvPr>
        </p:nvSpPr>
        <p:spPr/>
        <p:txBody>
          <a:bodyPr/>
          <a:lstStyle/>
          <a:p>
            <a:fld id="{6491AB9C-BD00-4276-8FC9-6A7477FCE077}" type="datetime1">
              <a:rPr lang="fi-FI" smtClean="0"/>
              <a:t>8.10.2020</a:t>
            </a:fld>
            <a:endParaRPr lang="fi-FI"/>
          </a:p>
        </p:txBody>
      </p:sp>
      <p:sp>
        <p:nvSpPr>
          <p:cNvPr id="4" name="Footer Placeholder 3"/>
          <p:cNvSpPr>
            <a:spLocks noGrp="1"/>
          </p:cNvSpPr>
          <p:nvPr>
            <p:ph type="ftr" sz="quarter" idx="11"/>
          </p:nvPr>
        </p:nvSpPr>
        <p:spPr/>
        <p:txBody>
          <a:bodyPr/>
          <a:lstStyle/>
          <a:p>
            <a:r>
              <a:rPr lang="fi-FI" smtClean="0"/>
              <a:t>JYU Since 1863.</a:t>
            </a:r>
            <a:endParaRPr lang="fi-FI" dirty="0"/>
          </a:p>
        </p:txBody>
      </p:sp>
      <p:sp>
        <p:nvSpPr>
          <p:cNvPr id="5" name="Slide Number Placeholder 4"/>
          <p:cNvSpPr>
            <a:spLocks noGrp="1"/>
          </p:cNvSpPr>
          <p:nvPr>
            <p:ph type="sldNum" sz="quarter" idx="12"/>
          </p:nvPr>
        </p:nvSpPr>
        <p:spPr/>
        <p:txBody>
          <a:bodyPr/>
          <a:lstStyle/>
          <a:p>
            <a:fld id="{9E548902-A2E1-4711-A467-290FB9FE5D63}" type="slidenum">
              <a:rPr lang="fi-FI" smtClean="0"/>
              <a:t>9</a:t>
            </a:fld>
            <a:endParaRPr lang="fi-FI"/>
          </a:p>
        </p:txBody>
      </p:sp>
      <p:sp>
        <p:nvSpPr>
          <p:cNvPr id="6" name="Text Placeholder 5"/>
          <p:cNvSpPr>
            <a:spLocks noGrp="1"/>
          </p:cNvSpPr>
          <p:nvPr>
            <p:ph type="body" sz="quarter" idx="13"/>
          </p:nvPr>
        </p:nvSpPr>
        <p:spPr/>
        <p:txBody>
          <a:bodyPr/>
          <a:lstStyle/>
          <a:p>
            <a:r>
              <a:rPr lang="fi-FI" dirty="0" smtClean="0"/>
              <a:t>Pohtikaa kielitietoisuutta alakoulun yllin </a:t>
            </a:r>
            <a:r>
              <a:rPr lang="fi-FI" dirty="0"/>
              <a:t>oppitunnilla </a:t>
            </a:r>
            <a:r>
              <a:rPr lang="fi-FI" i="1" dirty="0" smtClean="0"/>
              <a:t>Monikielisen oppijan matkassa </a:t>
            </a:r>
            <a:r>
              <a:rPr lang="fi-FI" dirty="0" smtClean="0"/>
              <a:t>-sivuston avulla </a:t>
            </a:r>
            <a:r>
              <a:rPr lang="fi-FI" dirty="0">
                <a:hlinkClick r:id="rId2"/>
              </a:rPr>
              <a:t>https://monikielisenoppijanmatkassa.fi/kielitietoisuus-eri-tiedonaloilla/oppikirjatekstit/alakoulun-ylli</a:t>
            </a:r>
            <a:r>
              <a:rPr lang="fi-FI" dirty="0" smtClean="0">
                <a:hlinkClick r:id="rId2"/>
              </a:rPr>
              <a:t>/</a:t>
            </a:r>
            <a:endParaRPr lang="fi-FI" dirty="0" smtClean="0"/>
          </a:p>
          <a:p>
            <a:r>
              <a:rPr lang="fi-FI" b="1" dirty="0" smtClean="0"/>
              <a:t>Pienryhmätyöskentely (3 ryhmää)</a:t>
            </a:r>
          </a:p>
          <a:p>
            <a:pPr lvl="1"/>
            <a:r>
              <a:rPr lang="fi-FI" dirty="0" smtClean="0"/>
              <a:t>Jokaiselle ryhmälle valitaan yksi sivuston tehtävistä </a:t>
            </a:r>
          </a:p>
          <a:p>
            <a:pPr lvl="1"/>
            <a:r>
              <a:rPr lang="fi-FI" dirty="0" smtClean="0"/>
              <a:t>ryhmä 1 = kohdat I-II, ryhmä 2 = kohta III, ryhmä 3 = kohta IV</a:t>
            </a:r>
          </a:p>
          <a:p>
            <a:pPr lvl="1"/>
            <a:r>
              <a:rPr lang="fi-FI" dirty="0" smtClean="0"/>
              <a:t>Ryhmät pohtivat sivuston tehtäviä yhdessä ja pyrkivät löytämään näihin sopivat vastaukset sekä pohtimaan tehtävää kielitietoisesta näkökulmasta</a:t>
            </a:r>
          </a:p>
          <a:p>
            <a:pPr lvl="1"/>
            <a:r>
              <a:rPr lang="fi-FI" dirty="0" smtClean="0"/>
              <a:t>Lopuksi jokainen ryhmä kertoo tiivistetysti muille tehtävästään, siihen pohtimistaan ratkaisuistaan ja siitä, minkälaisia ajatuksia tämä tehtävä herätti liittyen kielitietoiseen opettamiseen ja opettamiseen ylipäätään</a:t>
            </a:r>
            <a:endParaRPr lang="fi-FI" dirty="0"/>
          </a:p>
        </p:txBody>
      </p:sp>
    </p:spTree>
    <p:extLst>
      <p:ext uri="{BB962C8B-B14F-4D97-AF65-F5344CB8AC3E}">
        <p14:creationId xmlns:p14="http://schemas.microsoft.com/office/powerpoint/2010/main" val="3706108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_sample.potx" id="{DB6DEF07-9B6B-4F25-872D-C3435EEA0E00}" vid="{B66E0577-C2D6-46C0-89C4-B8FB6716E723}"/>
    </a:ext>
  </a:extLst>
</a:theme>
</file>

<file path=ppt/theme/theme2.xml><?xml version="1.0" encoding="utf-8"?>
<a:theme xmlns:a="http://schemas.openxmlformats.org/drawingml/2006/main" name="Office Theme">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2020 JYU Sample Slides</Template>
  <TotalTime>146</TotalTime>
  <Words>595</Words>
  <Application>Microsoft Office PowerPoint</Application>
  <PresentationFormat>Widescreen</PresentationFormat>
  <Paragraphs>54</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Aleo</vt:lpstr>
      <vt:lpstr>Arial</vt:lpstr>
      <vt:lpstr>Arial Unicode MS</vt:lpstr>
      <vt:lpstr>Lato</vt:lpstr>
      <vt:lpstr>Lato Black</vt:lpstr>
      <vt:lpstr>Times New Roman</vt:lpstr>
      <vt:lpstr>Wingdings</vt:lpstr>
      <vt:lpstr>JYO</vt:lpstr>
      <vt:lpstr>POM johdanto demo 9.10.2020   Kielitietoinen ja monikielinen koulu </vt:lpstr>
      <vt:lpstr>PowerPoint Presentation</vt:lpstr>
      <vt:lpstr>PowerPoint Presentation</vt:lpstr>
      <vt:lpstr>Language awareness</vt:lpstr>
      <vt:lpstr>Skinnari, K., &amp; Halvari, A. (2018). Varhennettua kieltenopetusta vai kaksikielistä toimintaa?: varhaisen kieltenopetuksen puurot ja vellit. Kieli, koulutus ja yhteiskunta, 9(4). </vt:lpstr>
      <vt:lpstr>PowerPoint Presentation</vt:lpstr>
      <vt:lpstr>PowerPoint Presentation</vt:lpstr>
      <vt:lpstr>Tehtävät kotiryhmissä 1 – Havainnointilomake </vt:lpstr>
      <vt:lpstr>Tehtävät kotiryhmissä 2 – Alakoulun ylli</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JYU Title Aleo 40pt Bold max. three rows.</dc:title>
  <dc:creator>Sopanen, Pauliina</dc:creator>
  <cp:lastModifiedBy>Innanen, Hely</cp:lastModifiedBy>
  <cp:revision>15</cp:revision>
  <dcterms:created xsi:type="dcterms:W3CDTF">2020-10-06T11:06:41Z</dcterms:created>
  <dcterms:modified xsi:type="dcterms:W3CDTF">2020-10-08T12:11:26Z</dcterms:modified>
</cp:coreProperties>
</file>