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61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70" r:id="rId15"/>
  </p:sldIdLst>
  <p:sldSz cx="9144000" cy="6858000" type="screen4x3"/>
  <p:notesSz cx="9144000" cy="6858000"/>
  <p:embeddedFontLst>
    <p:embeddedFont>
      <p:font typeface="CenturyGothic" panose="020B0604020202020204" charset="0"/>
      <p:regular r:id="rId16"/>
    </p:embeddedFont>
    <p:embeddedFont>
      <p:font typeface="Calibri-Light" panose="020B0604020202020204" charset="0"/>
      <p:regular r:id="rId17"/>
    </p:embeddedFont>
    <p:embeddedFont>
      <p:font typeface="ArialMT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-BoldItalic" panose="020B0604020202020204" charset="0"/>
      <p:boldItalic r:id="rId23"/>
    </p:embeddedFont>
    <p:embeddedFont>
      <p:font typeface="Calibri-Bold" panose="020B0604020202020204" charset="0"/>
      <p:bold r:id="rId24"/>
    </p:embeddedFont>
  </p:embeddedFontLst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ulttuuriakaikille.fi/doc/monikulttuurisuus_kansio/Kulttuuri-identiteetti_ja_kasvatus.pdf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-412955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1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802393"/>
            <a:ext cx="4518659" cy="2824860"/>
          </a:xfrm>
          <a:prstGeom prst="rect">
            <a:avLst/>
          </a:prstGeom>
          <a:noFill/>
          <a:extLst/>
        </p:spPr>
      </p:pic>
      <p:pic>
        <p:nvPicPr>
          <p:cNvPr id="102" name="Picture 1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0391" y="3858769"/>
            <a:ext cx="3921252" cy="2710433"/>
          </a:xfrm>
          <a:prstGeom prst="rect">
            <a:avLst/>
          </a:prstGeom>
          <a:noFill/>
          <a:extLst/>
        </p:spPr>
      </p:pic>
      <p:sp>
        <p:nvSpPr>
          <p:cNvPr id="103" name="Rectangle 103"/>
          <p:cNvSpPr/>
          <p:nvPr/>
        </p:nvSpPr>
        <p:spPr>
          <a:xfrm>
            <a:off x="167030" y="925994"/>
            <a:ext cx="7846260" cy="135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10895" algn="ctr"/>
            <a:r>
              <a:rPr lang="en-US" sz="4404" b="0" i="0" spc="0" baseline="0" dirty="0" err="1" smtClean="0">
                <a:solidFill>
                  <a:srgbClr val="1C4587"/>
                </a:solidFill>
                <a:latin typeface="Arial"/>
              </a:rPr>
              <a:t>Esteettinen</a:t>
            </a:r>
            <a:r>
              <a:rPr lang="en-US" sz="4404" b="0" i="0" spc="0" baseline="0" dirty="0" smtClean="0">
                <a:solidFill>
                  <a:srgbClr val="1C4587"/>
                </a:solidFill>
                <a:latin typeface="Arial"/>
              </a:rPr>
              <a:t> </a:t>
            </a:r>
            <a:r>
              <a:rPr lang="en-US" sz="4404" b="0" i="0" spc="0" baseline="0" dirty="0" err="1" smtClean="0">
                <a:solidFill>
                  <a:srgbClr val="1C4587"/>
                </a:solidFill>
                <a:latin typeface="Arial"/>
              </a:rPr>
              <a:t>osaaminen</a:t>
            </a:r>
            <a:endParaRPr lang="en-US" sz="4404" b="0" i="0" spc="0" baseline="0" dirty="0" smtClean="0">
              <a:solidFill>
                <a:srgbClr val="1C4587"/>
              </a:solidFill>
              <a:latin typeface="Arial"/>
            </a:endParaRPr>
          </a:p>
          <a:p>
            <a:pPr marL="310895" algn="ctr"/>
            <a:r>
              <a:rPr lang="en-US" sz="4404" dirty="0" smtClean="0">
                <a:solidFill>
                  <a:srgbClr val="1C4587"/>
                </a:solidFill>
                <a:latin typeface="Arial"/>
              </a:rPr>
              <a:t>Demo 5.10.</a:t>
            </a:r>
            <a:endParaRPr lang="en-US" sz="4404" b="0" i="0" spc="0" baseline="0" dirty="0">
              <a:solidFill>
                <a:srgbClr val="1C4587"/>
              </a:solidFill>
              <a:latin typeface="Arial"/>
            </a:endParaRPr>
          </a:p>
        </p:txBody>
      </p:sp>
      <p:sp>
        <p:nvSpPr>
          <p:cNvPr id="104" name="Rectangle 104"/>
          <p:cNvSpPr/>
          <p:nvPr/>
        </p:nvSpPr>
        <p:spPr>
          <a:xfrm>
            <a:off x="2601467" y="2494134"/>
            <a:ext cx="2117567" cy="4930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0" i="0" spc="0" baseline="0" dirty="0" smtClean="0">
                <a:solidFill>
                  <a:srgbClr val="434343"/>
                </a:solidFill>
                <a:latin typeface="CenturyGothic"/>
              </a:rPr>
              <a:t>POM1002  </a:t>
            </a:r>
            <a:endParaRPr lang="en-US" sz="3204" b="0" i="0" spc="0" baseline="0" dirty="0">
              <a:solidFill>
                <a:srgbClr val="434343"/>
              </a:solidFill>
              <a:latin typeface="Century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17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Rectangle 178"/>
          <p:cNvSpPr/>
          <p:nvPr/>
        </p:nvSpPr>
        <p:spPr>
          <a:xfrm>
            <a:off x="783640" y="476149"/>
            <a:ext cx="6223863" cy="6117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0" baseline="0" dirty="0">
                <a:solidFill>
                  <a:srgbClr val="1F497D"/>
                </a:solidFill>
                <a:latin typeface="Arial"/>
              </a:rPr>
              <a:t>VÄI</a:t>
            </a:r>
            <a:r>
              <a:rPr lang="en-US" sz="3600" b="0" i="0" spc="-10" baseline="0" dirty="0">
                <a:solidFill>
                  <a:srgbClr val="1F497D"/>
                </a:solidFill>
                <a:latin typeface="Arial"/>
              </a:rPr>
              <a:t>T</a:t>
            </a:r>
            <a:r>
              <a:rPr lang="en-US" sz="3600" b="0" i="0" spc="0" baseline="0" dirty="0">
                <a:solidFill>
                  <a:srgbClr val="1F497D"/>
                </a:solidFill>
                <a:latin typeface="Arial"/>
              </a:rPr>
              <a:t>TÄMIÄ KESKUSTELUUN</a:t>
            </a:r>
          </a:p>
        </p:txBody>
      </p:sp>
      <p:sp>
        <p:nvSpPr>
          <p:cNvPr id="179" name="Rectangle 179"/>
          <p:cNvSpPr/>
          <p:nvPr/>
        </p:nvSpPr>
        <p:spPr>
          <a:xfrm>
            <a:off x="342900" y="1475360"/>
            <a:ext cx="8362695" cy="9144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1110" baseline="0" dirty="0">
                <a:solidFill>
                  <a:srgbClr val="666666"/>
                </a:solidFill>
                <a:latin typeface="Calibri"/>
              </a:rPr>
              <a:t>•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“Ol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mme</a:t>
            </a:r>
            <a:r>
              <a:rPr lang="en-US" sz="3000" b="0" i="0" spc="-17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oppineet visuaalisen kulttuurin -tel</a:t>
            </a:r>
            <a:r>
              <a:rPr lang="en-US" sz="3000" b="0" i="0" spc="-15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visio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,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 </a:t>
            </a:r>
          </a:p>
          <a:p>
            <a:pPr marL="330708">
              <a:lnSpc>
                <a:spcPts val="3600"/>
              </a:lnSpc>
            </a:pP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2" b="0" i="0" spc="-15" baseline="0" dirty="0">
                <a:solidFill>
                  <a:srgbClr val="666666"/>
                </a:solidFill>
                <a:latin typeface="Calibri"/>
              </a:rPr>
              <a:t>l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okuvat</a:t>
            </a:r>
            <a:r>
              <a:rPr lang="en-US" sz="3002" b="0" i="0" spc="-15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tai p</a:t>
            </a:r>
            <a:r>
              <a:rPr lang="en-US" sz="3002" b="0" i="0" spc="-12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l</a:t>
            </a:r>
            <a:r>
              <a:rPr lang="en-US" sz="3002" b="0" i="0" spc="-12" baseline="0" dirty="0">
                <a:solidFill>
                  <a:srgbClr val="666666"/>
                </a:solidFill>
                <a:latin typeface="Calibri"/>
              </a:rPr>
              <a:t>i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t</a:t>
            </a:r>
            <a:r>
              <a:rPr lang="en-US" sz="3002" b="0" i="0" spc="665" baseline="0" dirty="0">
                <a:solidFill>
                  <a:srgbClr val="666666"/>
                </a:solidFill>
                <a:latin typeface="Calibri"/>
              </a:rPr>
              <a:t>-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kautta en</a:t>
            </a:r>
            <a:r>
              <a:rPr lang="en-US" sz="3002" b="0" i="0" spc="-12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mmän ku</a:t>
            </a:r>
            <a:r>
              <a:rPr lang="en-US" sz="3002" b="0" i="0" spc="-12" baseline="0" dirty="0">
                <a:solidFill>
                  <a:srgbClr val="666666"/>
                </a:solidFill>
                <a:latin typeface="Calibri"/>
              </a:rPr>
              <a:t>i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n näemme </a:t>
            </a:r>
          </a:p>
        </p:txBody>
      </p:sp>
      <p:sp>
        <p:nvSpPr>
          <p:cNvPr id="180" name="Rectangle 180"/>
          <p:cNvSpPr/>
          <p:nvPr/>
        </p:nvSpPr>
        <p:spPr>
          <a:xfrm>
            <a:off x="673608" y="2390141"/>
            <a:ext cx="5197602" cy="457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tai tiedämme ”</a:t>
            </a:r>
            <a:r>
              <a:rPr lang="en-US" sz="3000" b="0" i="0" spc="-15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 Kevin Tavin 2014.</a:t>
            </a:r>
          </a:p>
        </p:txBody>
      </p:sp>
      <p:sp>
        <p:nvSpPr>
          <p:cNvPr id="181" name="Rectangle 181"/>
          <p:cNvSpPr/>
          <p:nvPr/>
        </p:nvSpPr>
        <p:spPr>
          <a:xfrm>
            <a:off x="342900" y="3304251"/>
            <a:ext cx="8454406" cy="9149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2" b="0" i="0" spc="1108" baseline="0" dirty="0">
                <a:solidFill>
                  <a:srgbClr val="073763"/>
                </a:solidFill>
                <a:latin typeface="Calibri"/>
              </a:rPr>
              <a:t>•</a:t>
            </a:r>
            <a:r>
              <a:rPr lang="en-US" sz="3002" b="0" i="0" spc="0" baseline="0" dirty="0">
                <a:solidFill>
                  <a:srgbClr val="073763"/>
                </a:solidFill>
                <a:latin typeface="Calibri"/>
              </a:rPr>
              <a:t>”Koulun opet</a:t>
            </a:r>
            <a:r>
              <a:rPr lang="en-US" sz="3002" b="0" i="0" spc="-12" baseline="0" dirty="0">
                <a:solidFill>
                  <a:srgbClr val="073763"/>
                </a:solidFill>
                <a:latin typeface="Calibri"/>
              </a:rPr>
              <a:t>u</a:t>
            </a:r>
            <a:r>
              <a:rPr lang="en-US" sz="3002" b="0" i="0" spc="0" baseline="0" dirty="0">
                <a:solidFill>
                  <a:srgbClr val="073763"/>
                </a:solidFill>
                <a:latin typeface="Calibri"/>
              </a:rPr>
              <a:t>ssuun</a:t>
            </a:r>
            <a:r>
              <a:rPr lang="en-US" sz="3002" b="0" i="0" spc="-12" baseline="0" dirty="0">
                <a:solidFill>
                  <a:srgbClr val="073763"/>
                </a:solidFill>
                <a:latin typeface="Calibri"/>
              </a:rPr>
              <a:t>n</a:t>
            </a:r>
            <a:r>
              <a:rPr lang="en-US" sz="3002" b="0" i="0" spc="0" baseline="0" dirty="0">
                <a:solidFill>
                  <a:srgbClr val="073763"/>
                </a:solidFill>
                <a:latin typeface="Calibri"/>
              </a:rPr>
              <a:t>it</a:t>
            </a:r>
            <a:r>
              <a:rPr lang="en-US" sz="3002" b="0" i="0" spc="-12" baseline="0" dirty="0">
                <a:solidFill>
                  <a:srgbClr val="073763"/>
                </a:solidFill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073763"/>
                </a:solidFill>
                <a:latin typeface="Calibri"/>
              </a:rPr>
              <a:t>lma on suunnit</a:t>
            </a:r>
            <a:r>
              <a:rPr lang="en-US" sz="3002" b="0" i="0" spc="-12" baseline="0" dirty="0">
                <a:solidFill>
                  <a:srgbClr val="073763"/>
                </a:solidFill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073763"/>
                </a:solidFill>
                <a:latin typeface="Calibri"/>
              </a:rPr>
              <a:t>ltu</a:t>
            </a:r>
            <a:r>
              <a:rPr lang="en-US" sz="3002" b="0" i="0" spc="-15" baseline="0" dirty="0">
                <a:solidFill>
                  <a:srgbClr val="073763"/>
                </a:solidFill>
                <a:latin typeface="Calibri"/>
              </a:rPr>
              <a:t> </a:t>
            </a:r>
            <a:r>
              <a:rPr lang="en-US" sz="3002" b="0" i="0" spc="0" baseline="0" dirty="0">
                <a:solidFill>
                  <a:srgbClr val="073763"/>
                </a:solidFill>
                <a:latin typeface="Calibri"/>
              </a:rPr>
              <a:t>kaulasta </a:t>
            </a:r>
          </a:p>
          <a:p>
            <a:pPr marL="330708">
              <a:lnSpc>
                <a:spcPts val="3601"/>
              </a:lnSpc>
            </a:pP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ylöspäin” Ken Robinson</a:t>
            </a:r>
          </a:p>
        </p:txBody>
      </p:sp>
      <p:sp>
        <p:nvSpPr>
          <p:cNvPr id="182" name="Rectangle 182"/>
          <p:cNvSpPr/>
          <p:nvPr/>
        </p:nvSpPr>
        <p:spPr>
          <a:xfrm>
            <a:off x="342900" y="4676105"/>
            <a:ext cx="7701753" cy="457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2" b="0" i="0" spc="1108" baseline="0" dirty="0">
                <a:solidFill>
                  <a:srgbClr val="274E13"/>
                </a:solidFill>
                <a:latin typeface="Calibri"/>
              </a:rPr>
              <a:t>•</a:t>
            </a:r>
            <a:r>
              <a:rPr lang="en-US" sz="3002" b="0" i="0" spc="0" baseline="0" dirty="0">
                <a:solidFill>
                  <a:srgbClr val="274E13"/>
                </a:solidFill>
                <a:latin typeface="Calibri"/>
              </a:rPr>
              <a:t>“</a:t>
            </a:r>
            <a:r>
              <a:rPr lang="en-US" sz="3002" b="0" i="0" spc="-15" baseline="0" dirty="0">
                <a:solidFill>
                  <a:srgbClr val="274E13"/>
                </a:solidFill>
                <a:latin typeface="Calibri"/>
              </a:rPr>
              <a:t> </a:t>
            </a:r>
            <a:r>
              <a:rPr lang="en-US" sz="3002" b="0" i="0" spc="0" baseline="0" dirty="0">
                <a:solidFill>
                  <a:srgbClr val="274E13"/>
                </a:solidFill>
                <a:latin typeface="Calibri"/>
              </a:rPr>
              <a:t>Lahjakkuus </a:t>
            </a:r>
            <a:r>
              <a:rPr lang="en-US" sz="3002" b="0" i="0" spc="-12" baseline="0" dirty="0">
                <a:solidFill>
                  <a:srgbClr val="274E13"/>
                </a:solidFill>
                <a:latin typeface="Calibri"/>
              </a:rPr>
              <a:t>p</a:t>
            </a:r>
            <a:r>
              <a:rPr lang="en-US" sz="3002" b="0" i="0" spc="0" baseline="0" dirty="0">
                <a:solidFill>
                  <a:srgbClr val="274E13"/>
                </a:solidFill>
                <a:latin typeface="Calibri"/>
              </a:rPr>
              <a:t>e</a:t>
            </a:r>
            <a:r>
              <a:rPr lang="en-US" sz="3002" b="0" i="0" spc="-12" baseline="0" dirty="0">
                <a:solidFill>
                  <a:srgbClr val="274E13"/>
                </a:solidFill>
                <a:latin typeface="Calibri"/>
              </a:rPr>
              <a:t>r</a:t>
            </a:r>
            <a:r>
              <a:rPr lang="en-US" sz="3002" b="0" i="0" spc="0" baseline="0" dirty="0">
                <a:solidFill>
                  <a:srgbClr val="274E13"/>
                </a:solidFill>
                <a:latin typeface="Calibri"/>
              </a:rPr>
              <a:t>i</a:t>
            </a:r>
            <a:r>
              <a:rPr lang="en-US" sz="3002" b="0" i="0" spc="-12" baseline="0" dirty="0">
                <a:solidFill>
                  <a:srgbClr val="274E13"/>
                </a:solidFill>
                <a:latin typeface="Calibri"/>
              </a:rPr>
              <a:t>y</a:t>
            </a:r>
            <a:r>
              <a:rPr lang="en-US" sz="3002" b="0" i="0" spc="0" baseline="0" dirty="0">
                <a:solidFill>
                  <a:srgbClr val="274E13"/>
                </a:solidFill>
                <a:latin typeface="Calibri"/>
              </a:rPr>
              <a:t>tyy” (ks. </a:t>
            </a:r>
            <a:r>
              <a:rPr lang="en-US" sz="3002" b="0" i="0" u="sng" spc="0" baseline="0" dirty="0">
                <a:solidFill>
                  <a:srgbClr val="0000FF"/>
                </a:solidFill>
                <a:latin typeface="Calibri"/>
              </a:rPr>
              <a:t>Jaakkola</a:t>
            </a:r>
            <a:r>
              <a:rPr lang="en-US" sz="3002" b="0" i="0" u="sng" spc="0" baseline="0" dirty="0">
                <a:solidFill>
                  <a:srgbClr val="274E13"/>
                </a:solidFill>
                <a:latin typeface="Calibri"/>
              </a:rPr>
              <a:t>. T</a:t>
            </a:r>
            <a:r>
              <a:rPr lang="en-US" sz="3002" b="0" i="0" u="sng" spc="-12" baseline="0" dirty="0">
                <a:solidFill>
                  <a:srgbClr val="274E13"/>
                </a:solidFill>
                <a:latin typeface="Calibri"/>
              </a:rPr>
              <a:t>i</a:t>
            </a:r>
            <a:r>
              <a:rPr lang="en-US" sz="3002" b="0" i="0" u="sng" spc="0" baseline="0" dirty="0">
                <a:solidFill>
                  <a:srgbClr val="274E13"/>
                </a:solidFill>
                <a:latin typeface="Calibri"/>
              </a:rPr>
              <a:t>e</a:t>
            </a:r>
            <a:r>
              <a:rPr lang="en-US" sz="3002" b="0" i="0" u="sng" spc="-12" baseline="0" dirty="0">
                <a:solidFill>
                  <a:srgbClr val="274E13"/>
                </a:solidFill>
                <a:latin typeface="Calibri"/>
              </a:rPr>
              <a:t>d</a:t>
            </a:r>
            <a:r>
              <a:rPr lang="en-US" sz="3002" b="0" i="0" u="sng" spc="0" baseline="0" dirty="0">
                <a:solidFill>
                  <a:srgbClr val="274E13"/>
                </a:solidFill>
                <a:latin typeface="Calibri"/>
              </a:rPr>
              <a:t>e</a:t>
            </a:r>
            <a:r>
              <a:rPr lang="en-US" sz="3002" b="0" i="0" u="sng" spc="-12" baseline="0" dirty="0">
                <a:solidFill>
                  <a:srgbClr val="274E13"/>
                </a:solidFill>
                <a:latin typeface="Calibri"/>
              </a:rPr>
              <a:t>b</a:t>
            </a:r>
            <a:r>
              <a:rPr lang="en-US" sz="3002" b="0" i="0" u="sng" spc="0" baseline="0" dirty="0">
                <a:solidFill>
                  <a:srgbClr val="274E13"/>
                </a:solidFill>
                <a:latin typeface="Calibri"/>
              </a:rPr>
              <a:t>logi</a:t>
            </a:r>
            <a:r>
              <a:rPr lang="en-US" sz="3002" b="0" i="0" spc="0" baseline="0" dirty="0">
                <a:solidFill>
                  <a:srgbClr val="274E13"/>
                </a:solidFill>
                <a:latin typeface="Calibri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eeform 18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Rectangle 184"/>
          <p:cNvSpPr/>
          <p:nvPr/>
        </p:nvSpPr>
        <p:spPr>
          <a:xfrm>
            <a:off x="869899" y="215164"/>
            <a:ext cx="7643926" cy="6117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0" baseline="0" dirty="0">
                <a:solidFill>
                  <a:srgbClr val="1F497D"/>
                </a:solidFill>
                <a:latin typeface="Arial"/>
              </a:rPr>
              <a:t>HAASTEI</a:t>
            </a:r>
            <a:r>
              <a:rPr lang="en-US" sz="3600" b="0" i="0" spc="-10" baseline="0" dirty="0">
                <a:solidFill>
                  <a:srgbClr val="1F497D"/>
                </a:solidFill>
                <a:latin typeface="Arial"/>
              </a:rPr>
              <a:t>T</a:t>
            </a:r>
            <a:r>
              <a:rPr lang="en-US" sz="3600" b="0" i="0" spc="0" baseline="0" dirty="0">
                <a:solidFill>
                  <a:srgbClr val="1F497D"/>
                </a:solidFill>
                <a:latin typeface="Arial"/>
              </a:rPr>
              <a:t>A TULEVIIN OP</a:t>
            </a:r>
            <a:r>
              <a:rPr lang="en-US" sz="3600" b="0" i="0" spc="-14" baseline="0" dirty="0">
                <a:solidFill>
                  <a:srgbClr val="1F497D"/>
                </a:solidFill>
                <a:latin typeface="Arial"/>
              </a:rPr>
              <a:t>I</a:t>
            </a:r>
            <a:r>
              <a:rPr lang="en-US" sz="3600" b="0" i="0" spc="0" baseline="0" dirty="0">
                <a:solidFill>
                  <a:srgbClr val="1F497D"/>
                </a:solidFill>
                <a:latin typeface="Arial"/>
              </a:rPr>
              <a:t>NTOIHIN </a:t>
            </a:r>
          </a:p>
        </p:txBody>
      </p:sp>
      <p:sp>
        <p:nvSpPr>
          <p:cNvPr id="185" name="Rectangle 185"/>
          <p:cNvSpPr/>
          <p:nvPr/>
        </p:nvSpPr>
        <p:spPr>
          <a:xfrm>
            <a:off x="203606" y="1346454"/>
            <a:ext cx="7777074" cy="96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1710" baseline="0" dirty="0">
                <a:solidFill>
                  <a:srgbClr val="073763"/>
                </a:solidFill>
                <a:latin typeface="Calibri"/>
              </a:rPr>
              <a:t>•</a:t>
            </a: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Tutki omia kokemuksiasi taito</a:t>
            </a:r>
            <a:r>
              <a:rPr lang="en-US" sz="3000" b="0" i="0" spc="654" baseline="0" dirty="0">
                <a:solidFill>
                  <a:srgbClr val="073763"/>
                </a:solidFill>
                <a:latin typeface="Calibri"/>
              </a:rPr>
              <a:t>-</a:t>
            </a: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ja taidea</a:t>
            </a:r>
            <a:r>
              <a:rPr lang="en-US" sz="3000" b="0" i="0" spc="-11" baseline="0" dirty="0">
                <a:solidFill>
                  <a:srgbClr val="073763"/>
                </a:solidFill>
                <a:latin typeface="Calibri"/>
              </a:rPr>
              <a:t>i</a:t>
            </a: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neiden </a:t>
            </a:r>
          </a:p>
          <a:p>
            <a:pPr marL="342900">
              <a:lnSpc>
                <a:spcPts val="4008"/>
              </a:lnSpc>
            </a:pP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POMie</a:t>
            </a:r>
            <a:r>
              <a:rPr lang="en-US" sz="3000" b="0" i="0" spc="665" baseline="0" dirty="0">
                <a:solidFill>
                  <a:srgbClr val="073763"/>
                </a:solidFill>
                <a:latin typeface="Calibri"/>
              </a:rPr>
              <a:t>n</a:t>
            </a: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kursseil</a:t>
            </a:r>
            <a:r>
              <a:rPr lang="en-US" sz="3000" b="0" i="0" spc="-12" baseline="0" dirty="0">
                <a:solidFill>
                  <a:srgbClr val="073763"/>
                </a:solidFill>
                <a:latin typeface="Calibri"/>
              </a:rPr>
              <a:t>l</a:t>
            </a: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a </a:t>
            </a:r>
            <a:r>
              <a:rPr lang="en-US" sz="3000" b="0" i="0" spc="0" baseline="0" dirty="0" err="1">
                <a:solidFill>
                  <a:srgbClr val="073763"/>
                </a:solidFill>
                <a:latin typeface="Calibri"/>
              </a:rPr>
              <a:t>suhte</a:t>
            </a:r>
            <a:r>
              <a:rPr lang="en-US" sz="3000" b="0" i="0" spc="-12" baseline="0" dirty="0" err="1">
                <a:solidFill>
                  <a:srgbClr val="073763"/>
                </a:solidFill>
                <a:latin typeface="Calibri"/>
              </a:rPr>
              <a:t>e</a:t>
            </a:r>
            <a:r>
              <a:rPr lang="en-US" sz="3000" b="0" i="0" spc="0" baseline="0" dirty="0" err="1">
                <a:solidFill>
                  <a:srgbClr val="073763"/>
                </a:solidFill>
                <a:latin typeface="Calibri"/>
              </a:rPr>
              <a:t>ssa</a:t>
            </a:r>
            <a:r>
              <a:rPr lang="en-US" sz="3000" b="0" i="0" spc="0" baseline="0" dirty="0">
                <a:solidFill>
                  <a:srgbClr val="073763"/>
                </a:solidFill>
                <a:latin typeface="Calibri"/>
              </a:rPr>
              <a:t> </a:t>
            </a:r>
            <a:r>
              <a:rPr lang="en-US" sz="3000" b="0" i="0" spc="0" baseline="0" dirty="0" err="1" smtClean="0">
                <a:solidFill>
                  <a:srgbClr val="073763"/>
                </a:solidFill>
                <a:latin typeface="Calibri"/>
              </a:rPr>
              <a:t>aiempaan</a:t>
            </a:r>
            <a:r>
              <a:rPr lang="en-US" sz="3000" b="0" i="0" spc="0" baseline="0" dirty="0" smtClean="0">
                <a:solidFill>
                  <a:srgbClr val="073763"/>
                </a:solidFill>
                <a:latin typeface="Calibri"/>
              </a:rPr>
              <a:t>.</a:t>
            </a:r>
            <a:endParaRPr lang="en-US" sz="3000" b="0" i="0" spc="0" baseline="0" dirty="0">
              <a:solidFill>
                <a:srgbClr val="073763"/>
              </a:solidFill>
              <a:latin typeface="Calibri"/>
            </a:endParaRPr>
          </a:p>
        </p:txBody>
      </p:sp>
      <p:sp>
        <p:nvSpPr>
          <p:cNvPr id="186" name="Rectangle 186"/>
          <p:cNvSpPr/>
          <p:nvPr/>
        </p:nvSpPr>
        <p:spPr>
          <a:xfrm>
            <a:off x="203606" y="2802891"/>
            <a:ext cx="7693325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2154" baseline="0" dirty="0">
                <a:solidFill>
                  <a:srgbClr val="38761D"/>
                </a:solidFill>
                <a:latin typeface="ArialMT"/>
              </a:rPr>
              <a:t>•</a:t>
            </a:r>
            <a:r>
              <a:rPr lang="en-US" sz="3000" b="0" i="0" spc="0" baseline="0" dirty="0">
                <a:solidFill>
                  <a:srgbClr val="38761D"/>
                </a:solidFill>
                <a:latin typeface="Calibri"/>
              </a:rPr>
              <a:t>Päästä</a:t>
            </a:r>
            <a:r>
              <a:rPr lang="en-US" sz="3000" b="0" i="0" spc="-15" baseline="0" dirty="0">
                <a:solidFill>
                  <a:srgbClr val="38761D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38761D"/>
                </a:solidFill>
                <a:latin typeface="Calibri"/>
              </a:rPr>
              <a:t>irti käsityksistäsi</a:t>
            </a:r>
            <a:r>
              <a:rPr lang="en-US" sz="3000" b="0" i="0" spc="-36" baseline="0" dirty="0">
                <a:solidFill>
                  <a:srgbClr val="38761D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38761D"/>
                </a:solidFill>
                <a:latin typeface="Calibri"/>
              </a:rPr>
              <a:t>siitä, mi</a:t>
            </a:r>
            <a:r>
              <a:rPr lang="en-US" sz="3000" b="0" i="0" spc="-12" baseline="0" dirty="0">
                <a:solidFill>
                  <a:srgbClr val="38761D"/>
                </a:solidFill>
                <a:latin typeface="Calibri"/>
              </a:rPr>
              <a:t>l</a:t>
            </a:r>
            <a:r>
              <a:rPr lang="en-US" sz="3000" b="0" i="0" spc="0" baseline="0" dirty="0">
                <a:solidFill>
                  <a:srgbClr val="38761D"/>
                </a:solidFill>
                <a:latin typeface="Calibri"/>
              </a:rPr>
              <a:t>lainen olet er</a:t>
            </a:r>
            <a:r>
              <a:rPr lang="en-US" sz="3000" b="0" i="0" spc="-12" baseline="0" dirty="0">
                <a:solidFill>
                  <a:srgbClr val="38761D"/>
                </a:solidFill>
                <a:latin typeface="Calibri"/>
              </a:rPr>
              <a:t>i</a:t>
            </a:r>
            <a:r>
              <a:rPr lang="en-US" sz="3000" b="0" i="0" spc="0" baseline="0" dirty="0">
                <a:solidFill>
                  <a:srgbClr val="38761D"/>
                </a:solidFill>
                <a:latin typeface="Calibri"/>
              </a:rPr>
              <a:t> </a:t>
            </a:r>
          </a:p>
          <a:p>
            <a:pPr marL="342900">
              <a:lnSpc>
                <a:spcPts val="3600"/>
              </a:lnSpc>
            </a:pPr>
            <a:r>
              <a:rPr lang="en-US" sz="3002" b="0" i="0" spc="0" baseline="0" dirty="0" smtClean="0">
                <a:solidFill>
                  <a:srgbClr val="38761D"/>
                </a:solidFill>
                <a:latin typeface="Calibri"/>
              </a:rPr>
              <a:t> </a:t>
            </a:r>
            <a:r>
              <a:rPr lang="en-US" sz="3002" b="0" i="0" spc="0" baseline="0" dirty="0" err="1" smtClean="0">
                <a:solidFill>
                  <a:srgbClr val="38761D"/>
                </a:solidFill>
                <a:latin typeface="Calibri"/>
              </a:rPr>
              <a:t>taito</a:t>
            </a:r>
            <a:r>
              <a:rPr lang="en-US" sz="3002" b="0" i="0" spc="653" baseline="0" dirty="0" smtClean="0">
                <a:solidFill>
                  <a:srgbClr val="38761D"/>
                </a:solidFill>
                <a:latin typeface="Calibri"/>
              </a:rPr>
              <a:t>-</a:t>
            </a:r>
            <a:r>
              <a:rPr lang="en-US" sz="3002" b="0" i="0" spc="0" baseline="0" dirty="0" smtClean="0">
                <a:solidFill>
                  <a:srgbClr val="38761D"/>
                </a:solidFill>
                <a:latin typeface="Calibri"/>
              </a:rPr>
              <a:t>ja </a:t>
            </a:r>
            <a:r>
              <a:rPr lang="en-US" sz="3002" b="0" i="0" spc="0" baseline="0" dirty="0" err="1" smtClean="0">
                <a:solidFill>
                  <a:srgbClr val="38761D"/>
                </a:solidFill>
                <a:latin typeface="Calibri"/>
              </a:rPr>
              <a:t>taid</a:t>
            </a:r>
            <a:r>
              <a:rPr lang="en-US" sz="3002" b="0" i="0" spc="-15" baseline="0" dirty="0" err="1" smtClean="0">
                <a:solidFill>
                  <a:srgbClr val="38761D"/>
                </a:solidFill>
                <a:latin typeface="Calibri"/>
              </a:rPr>
              <a:t>e</a:t>
            </a:r>
            <a:r>
              <a:rPr lang="en-US" sz="3002" b="0" i="0" spc="0" baseline="0" dirty="0" err="1" smtClean="0">
                <a:solidFill>
                  <a:srgbClr val="38761D"/>
                </a:solidFill>
                <a:latin typeface="Calibri"/>
              </a:rPr>
              <a:t>ain</a:t>
            </a:r>
            <a:r>
              <a:rPr lang="en-US" sz="3002" b="0" i="0" spc="-15" baseline="0" dirty="0" err="1" smtClean="0">
                <a:solidFill>
                  <a:srgbClr val="38761D"/>
                </a:solidFill>
                <a:latin typeface="Calibri"/>
              </a:rPr>
              <a:t>e</a:t>
            </a:r>
            <a:r>
              <a:rPr lang="en-US" sz="3002" b="0" i="0" spc="0" baseline="0" dirty="0" err="1" smtClean="0">
                <a:solidFill>
                  <a:srgbClr val="38761D"/>
                </a:solidFill>
                <a:latin typeface="Calibri"/>
              </a:rPr>
              <a:t>issa</a:t>
            </a:r>
            <a:r>
              <a:rPr lang="en-US" sz="3002" b="0" i="0" spc="0" baseline="0" dirty="0" smtClean="0">
                <a:solidFill>
                  <a:srgbClr val="38761D"/>
                </a:solidFill>
                <a:latin typeface="Calibri"/>
              </a:rPr>
              <a:t>.</a:t>
            </a:r>
            <a:endParaRPr lang="en-US" sz="3002" b="0" i="0" spc="0" baseline="0" dirty="0">
              <a:solidFill>
                <a:srgbClr val="38761D"/>
              </a:solidFill>
              <a:latin typeface="Calibri"/>
            </a:endParaRPr>
          </a:p>
        </p:txBody>
      </p:sp>
      <p:sp>
        <p:nvSpPr>
          <p:cNvPr id="187" name="Rectangle 187"/>
          <p:cNvSpPr/>
          <p:nvPr/>
        </p:nvSpPr>
        <p:spPr>
          <a:xfrm>
            <a:off x="203606" y="4344798"/>
            <a:ext cx="7605522" cy="9146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1710" baseline="0" dirty="0">
                <a:solidFill>
                  <a:srgbClr val="666666"/>
                </a:solidFill>
                <a:latin typeface="Calibri"/>
              </a:rPr>
              <a:t>•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Mieti ja</a:t>
            </a:r>
            <a:r>
              <a:rPr lang="en-US" sz="3000" b="0" i="0" spc="-12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kerää </a:t>
            </a:r>
            <a:r>
              <a:rPr lang="en-US" sz="3000" b="0" i="0" spc="-12" baseline="0" dirty="0">
                <a:solidFill>
                  <a:srgbClr val="666666"/>
                </a:solidFill>
                <a:latin typeface="Calibri"/>
              </a:rPr>
              <a:t>i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deoita si</a:t>
            </a:r>
            <a:r>
              <a:rPr lang="en-US" sz="3000" b="0" i="0" spc="-12" baseline="0" dirty="0">
                <a:solidFill>
                  <a:srgbClr val="666666"/>
                </a:solidFill>
                <a:latin typeface="Calibri"/>
              </a:rPr>
              <a:t>i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hen, miten </a:t>
            </a:r>
          </a:p>
          <a:p>
            <a:pPr marL="342900">
              <a:lnSpc>
                <a:spcPts val="3602"/>
              </a:lnSpc>
            </a:pP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taidekasvatus,</a:t>
            </a:r>
            <a:r>
              <a:rPr lang="en-US" sz="3000" b="0" i="0" spc="-30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luova i</a:t>
            </a:r>
            <a:r>
              <a:rPr lang="en-US" sz="3000" b="0" i="0" spc="-12" baseline="0" dirty="0">
                <a:solidFill>
                  <a:srgbClr val="666666"/>
                </a:solidFill>
                <a:latin typeface="Calibri"/>
              </a:rPr>
              <a:t>l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maisu ja</a:t>
            </a:r>
            <a:r>
              <a:rPr lang="en-US" sz="3000" b="0" i="0" spc="-17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l</a:t>
            </a:r>
            <a:r>
              <a:rPr lang="en-US" sz="3000" b="0" i="0" spc="-12" baseline="0" dirty="0">
                <a:solidFill>
                  <a:srgbClr val="666666"/>
                </a:solidFill>
                <a:latin typeface="Calibri"/>
              </a:rPr>
              <a:t>i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ikunta tukevat </a:t>
            </a:r>
          </a:p>
        </p:txBody>
      </p:sp>
      <p:sp>
        <p:nvSpPr>
          <p:cNvPr id="188" name="Rectangle 188"/>
          <p:cNvSpPr/>
          <p:nvPr/>
        </p:nvSpPr>
        <p:spPr>
          <a:xfrm>
            <a:off x="546506" y="5259477"/>
            <a:ext cx="5886069" cy="457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kaikkia</a:t>
            </a:r>
            <a:r>
              <a:rPr lang="en-US" sz="3000" b="0" i="0" spc="-14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oppiain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ita kokonaisvaltaisesti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reeform 18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0" name="Picture 19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56845"/>
            <a:ext cx="3701796" cy="4936235"/>
          </a:xfrm>
          <a:prstGeom prst="rect">
            <a:avLst/>
          </a:prstGeom>
          <a:noFill/>
          <a:extLst/>
        </p:spPr>
      </p:pic>
      <p:pic>
        <p:nvPicPr>
          <p:cNvPr id="191" name="Picture 19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3920" y="656845"/>
            <a:ext cx="3701796" cy="4936235"/>
          </a:xfrm>
          <a:prstGeom prst="rect">
            <a:avLst/>
          </a:prstGeom>
          <a:noFill/>
          <a:extLst/>
        </p:spPr>
      </p:pic>
      <p:sp>
        <p:nvSpPr>
          <p:cNvPr id="192" name="Rectangle 192"/>
          <p:cNvSpPr/>
          <p:nvPr/>
        </p:nvSpPr>
        <p:spPr>
          <a:xfrm>
            <a:off x="548640" y="5836957"/>
            <a:ext cx="3196349" cy="2385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0" i="0" spc="0" baseline="0" dirty="0">
                <a:latin typeface="Arial"/>
              </a:rPr>
              <a:t>Val</a:t>
            </a:r>
            <a:r>
              <a:rPr lang="en-US" sz="1403" b="0" i="0" spc="-18" baseline="0" dirty="0">
                <a:latin typeface="Arial"/>
              </a:rPr>
              <a:t>v</a:t>
            </a:r>
            <a:r>
              <a:rPr lang="en-US" sz="1403" b="0" i="0" spc="0" baseline="0" dirty="0">
                <a:latin typeface="Arial"/>
              </a:rPr>
              <a:t>een Sanataidekoul</a:t>
            </a:r>
            <a:r>
              <a:rPr lang="en-US" sz="1403" b="0" i="0" spc="-12" baseline="0" dirty="0">
                <a:latin typeface="Arial"/>
              </a:rPr>
              <a:t>u</a:t>
            </a:r>
            <a:r>
              <a:rPr lang="en-US" sz="1403" b="0" i="0" spc="0" baseline="0" dirty="0">
                <a:latin typeface="Arial"/>
              </a:rPr>
              <a:t>n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nä</a:t>
            </a:r>
            <a:r>
              <a:rPr lang="en-US" sz="1403" b="0" i="0" spc="-19" baseline="0" dirty="0">
                <a:latin typeface="Arial"/>
              </a:rPr>
              <a:t>y</a:t>
            </a:r>
            <a:r>
              <a:rPr lang="en-US" sz="1403" b="0" i="0" spc="0" baseline="0" dirty="0">
                <a:latin typeface="Arial"/>
              </a:rPr>
              <a:t>ttel</a:t>
            </a:r>
            <a:r>
              <a:rPr lang="en-US" sz="1403" b="0" i="0" spc="-18" baseline="0" dirty="0">
                <a:latin typeface="Arial"/>
              </a:rPr>
              <a:t>y</a:t>
            </a:r>
            <a:r>
              <a:rPr lang="en-US" sz="1403" b="0" i="0" spc="0" baseline="0" dirty="0">
                <a:latin typeface="Arial"/>
              </a:rPr>
              <a:t>, Oulu.</a:t>
            </a:r>
          </a:p>
        </p:txBody>
      </p:sp>
      <p:sp>
        <p:nvSpPr>
          <p:cNvPr id="193" name="Rectangle 193"/>
          <p:cNvSpPr/>
          <p:nvPr/>
        </p:nvSpPr>
        <p:spPr>
          <a:xfrm>
            <a:off x="5013071" y="5990881"/>
            <a:ext cx="2506297" cy="4519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0" i="0" spc="0" baseline="0" dirty="0">
                <a:latin typeface="Arial"/>
              </a:rPr>
              <a:t>Lassen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ja Maijan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etsi</a:t>
            </a:r>
            <a:r>
              <a:rPr lang="en-US" sz="1403" b="0" i="0" spc="-18" baseline="0" dirty="0">
                <a:latin typeface="Arial"/>
              </a:rPr>
              <a:t>v</a:t>
            </a:r>
            <a:r>
              <a:rPr lang="en-US" sz="1403" b="0" i="0" spc="0" baseline="0" dirty="0">
                <a:latin typeface="Arial"/>
              </a:rPr>
              <a:t>ätoimist</a:t>
            </a:r>
            <a:r>
              <a:rPr lang="en-US" sz="1403" b="0" i="0" spc="-12" baseline="0" dirty="0">
                <a:latin typeface="Arial"/>
              </a:rPr>
              <a:t>o</a:t>
            </a:r>
            <a:r>
              <a:rPr lang="en-US" sz="1403" b="0" i="0" spc="0" baseline="0" dirty="0">
                <a:latin typeface="Arial"/>
              </a:rPr>
              <a:t>.</a:t>
            </a:r>
          </a:p>
          <a:p>
            <a:pPr marL="0">
              <a:lnSpc>
                <a:spcPts val="1679"/>
              </a:lnSpc>
            </a:pPr>
            <a:r>
              <a:rPr lang="en-US" sz="1403" b="0" i="0" spc="0" baseline="0" dirty="0">
                <a:latin typeface="Arial"/>
              </a:rPr>
              <a:t>Junibacken,</a:t>
            </a:r>
            <a:r>
              <a:rPr lang="en-US" sz="1403" b="0" i="0" spc="-42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Tukholma.</a:t>
            </a:r>
          </a:p>
        </p:txBody>
      </p:sp>
    </p:spTree>
    <p:extLst>
      <p:ext uri="{BB962C8B-B14F-4D97-AF65-F5344CB8AC3E}">
        <p14:creationId xmlns:p14="http://schemas.microsoft.com/office/powerpoint/2010/main" val="169963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278" y="1305000"/>
            <a:ext cx="82394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/>
              <a:t>1) Valitse tai valitkaa 2 - 3 hengen ryhmissä sellainen kulttuurin ala, kulttuuritapahtuma, -ympäristö tai -elämys, johon et/ette ole ikinä osallistunut/osallistuneet tai jota et/ette ole koskaan kokenut, kokeillut/kokeneet, kokeilleet ja joka on sinulle/teille täysin outo ja käsittämätön. Korona-rajoitusten aikana voit/voitte tutustua myös vieraisiin elokuva- tai musiikkigenreihin, sinulle/teille outoihin lajeihin videomateriaalin avulla tms. Huom. ajatelkaa kohdetta valitessanne kulttuurin kenttää laajasti...</a:t>
            </a:r>
          </a:p>
          <a:p>
            <a:endParaRPr lang="fi-FI" dirty="0" smtClean="0"/>
          </a:p>
          <a:p>
            <a:r>
              <a:rPr lang="fi-FI" dirty="0" smtClean="0"/>
              <a:t>2) Pura tai purkakaa ja jäsentäkää kokemustanne ja raportoikaa </a:t>
            </a:r>
            <a:r>
              <a:rPr lang="fi-FI" dirty="0" err="1" smtClean="0"/>
              <a:t>PROpe</a:t>
            </a:r>
            <a:r>
              <a:rPr lang="fi-FI" dirty="0" smtClean="0"/>
              <a:t>-sivustoillenne (voitte liittää halutessanne sivustollenne myös ryhmän yhteisen pohdinnan):</a:t>
            </a:r>
          </a:p>
          <a:p>
            <a:endParaRPr lang="fi-FI" dirty="0" smtClean="0"/>
          </a:p>
          <a:p>
            <a:r>
              <a:rPr lang="fi-FI" dirty="0" smtClean="0"/>
              <a:t>Miksi valitsit/valitsitte juuri tämän kohteen?</a:t>
            </a:r>
          </a:p>
          <a:p>
            <a:r>
              <a:rPr lang="fi-FI" dirty="0" smtClean="0"/>
              <a:t>Mitä tunsit/tunsitte?</a:t>
            </a:r>
          </a:p>
          <a:p>
            <a:r>
              <a:rPr lang="fi-FI" dirty="0" smtClean="0"/>
              <a:t>Mikä pysäytti/liikutti/ihmetytti?</a:t>
            </a:r>
          </a:p>
          <a:p>
            <a:r>
              <a:rPr lang="fi-FI" dirty="0" smtClean="0"/>
              <a:t>Mitä opit itsestäsi, toisesta, ympäristöstä, estetiikasta </a:t>
            </a:r>
            <a:r>
              <a:rPr lang="fi-FI" dirty="0" err="1" smtClean="0"/>
              <a:t>tms</a:t>
            </a:r>
            <a:r>
              <a:rPr lang="fi-FI" dirty="0" smtClean="0"/>
              <a:t>?</a:t>
            </a:r>
          </a:p>
          <a:p>
            <a:r>
              <a:rPr lang="fi-FI" dirty="0" smtClean="0"/>
              <a:t>Mitä sait tehtävästä: tavasta katsoa itseäsi ja ympäristöäsi toisin...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>
          <a:xfrm>
            <a:off x="1002889" y="471949"/>
            <a:ext cx="6499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/>
              <a:t>Kulttuurivierailutehtävä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6729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129" y="2967335"/>
            <a:ext cx="8652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hlinkClick r:id="rId2"/>
              </a:rPr>
              <a:t>http://www.kulttuuriakaikille.fi/doc/monikulttuurisuus_kansio/Kulttuuri-identiteetti_ja_kasvatus.pdf</a:t>
            </a:r>
            <a:endParaRPr lang="fi-FI" dirty="0" smtClean="0"/>
          </a:p>
          <a:p>
            <a:endParaRPr lang="fi-FI" dirty="0"/>
          </a:p>
        </p:txBody>
      </p:sp>
      <p:sp>
        <p:nvSpPr>
          <p:cNvPr id="3" name="TextBox 2"/>
          <p:cNvSpPr txBox="1"/>
          <p:nvPr/>
        </p:nvSpPr>
        <p:spPr>
          <a:xfrm>
            <a:off x="2310581" y="1120877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Kulttuuri-identiteetti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095562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12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Rectangle 126"/>
          <p:cNvSpPr/>
          <p:nvPr/>
        </p:nvSpPr>
        <p:spPr>
          <a:xfrm>
            <a:off x="1465452" y="500544"/>
            <a:ext cx="6270371" cy="6777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4" b="0" i="0" spc="0" baseline="0" dirty="0" smtClean="0">
                <a:solidFill>
                  <a:srgbClr val="274E13"/>
                </a:solidFill>
                <a:latin typeface="Arial"/>
              </a:rPr>
              <a:t>LUENNON</a:t>
            </a:r>
            <a:r>
              <a:rPr lang="en-US" sz="4404" b="0" i="0" spc="-17" baseline="0" dirty="0" smtClean="0">
                <a:solidFill>
                  <a:srgbClr val="274E13"/>
                </a:solidFill>
                <a:latin typeface="Arial"/>
              </a:rPr>
              <a:t> </a:t>
            </a:r>
            <a:r>
              <a:rPr lang="en-US" sz="4404" b="0" i="0" spc="0" baseline="0" dirty="0">
                <a:solidFill>
                  <a:srgbClr val="274E13"/>
                </a:solidFill>
                <a:latin typeface="Arial"/>
              </a:rPr>
              <a:t>PÄÄPOINTIT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548640" y="1637056"/>
            <a:ext cx="7752105" cy="11607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1427" baseline="0" dirty="0">
                <a:solidFill>
                  <a:srgbClr val="434343"/>
                </a:solidFill>
                <a:latin typeface="Arial"/>
              </a:rPr>
              <a:t>●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mahdollisten</a:t>
            </a:r>
            <a:r>
              <a:rPr lang="en-US" sz="3600" b="0" i="0" spc="-28" baseline="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taito </a:t>
            </a:r>
            <a:r>
              <a:rPr lang="en-US" sz="3600" b="0" i="0" spc="997" baseline="0" dirty="0">
                <a:solidFill>
                  <a:srgbClr val="434343"/>
                </a:solidFill>
                <a:latin typeface="Arial"/>
              </a:rPr>
              <a:t>-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ja taideaineiden </a:t>
            </a:r>
          </a:p>
          <a:p>
            <a:pPr marL="457504">
              <a:lnSpc>
                <a:spcPts val="4322"/>
              </a:lnSpc>
            </a:pP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ennakkokäsitysten</a:t>
            </a:r>
            <a:r>
              <a:rPr lang="en-US" sz="3600" b="0" i="0" spc="-25" baseline="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rikkominen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548640" y="2734717"/>
            <a:ext cx="6476872" cy="11604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1427" baseline="0" dirty="0">
                <a:solidFill>
                  <a:srgbClr val="434343"/>
                </a:solidFill>
                <a:latin typeface="Arial"/>
              </a:rPr>
              <a:t>●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miksi taito-ja </a:t>
            </a:r>
            <a:r>
              <a:rPr lang="en-US" sz="3600" b="0" i="0" spc="-14" baseline="0" dirty="0">
                <a:solidFill>
                  <a:srgbClr val="434343"/>
                </a:solidFill>
                <a:latin typeface="Arial"/>
              </a:rPr>
              <a:t>t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aideaineet</a:t>
            </a:r>
            <a:r>
              <a:rPr lang="en-US" sz="3600" b="0" i="0" spc="-32" baseline="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ovat </a:t>
            </a:r>
          </a:p>
          <a:p>
            <a:pPr marL="457504">
              <a:lnSpc>
                <a:spcPts val="4320"/>
              </a:lnSpc>
            </a:pPr>
            <a:r>
              <a:rPr lang="en-US" sz="3602" b="0" i="0" spc="0" baseline="0" dirty="0">
                <a:solidFill>
                  <a:srgbClr val="434343"/>
                </a:solidFill>
                <a:latin typeface="Arial"/>
              </a:rPr>
              <a:t>tärkeitä? </a:t>
            </a:r>
          </a:p>
        </p:txBody>
      </p:sp>
      <p:sp>
        <p:nvSpPr>
          <p:cNvPr id="129" name="Rectangle 129"/>
          <p:cNvSpPr/>
          <p:nvPr/>
        </p:nvSpPr>
        <p:spPr>
          <a:xfrm>
            <a:off x="548640" y="3832251"/>
            <a:ext cx="4878628" cy="6117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1427" baseline="0" dirty="0">
                <a:solidFill>
                  <a:srgbClr val="434343"/>
                </a:solidFill>
                <a:latin typeface="Arial"/>
              </a:rPr>
              <a:t>●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oppimisen</a:t>
            </a:r>
            <a:r>
              <a:rPr lang="en-US" sz="3600" b="0" i="0" spc="-17" baseline="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3600" b="0" i="0" spc="0" baseline="0" dirty="0">
                <a:solidFill>
                  <a:srgbClr val="434343"/>
                </a:solidFill>
                <a:latin typeface="Arial"/>
              </a:rPr>
              <a:t>näkökulma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eeform 130"/>
          <p:cNvSpPr/>
          <p:nvPr/>
        </p:nvSpPr>
        <p:spPr>
          <a:xfrm>
            <a:off x="-139368" y="-17787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0" y="226383"/>
            <a:ext cx="9071714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Esteettinen </a:t>
            </a:r>
            <a:r>
              <a:rPr lang="fi-FI" sz="2800" dirty="0" smtClean="0"/>
              <a:t>osaaminen (</a:t>
            </a:r>
            <a:r>
              <a:rPr lang="fi-FI" sz="2800" dirty="0" err="1" smtClean="0"/>
              <a:t>PROpe</a:t>
            </a:r>
            <a:r>
              <a:rPr lang="fi-FI" sz="2800" dirty="0" smtClean="0"/>
              <a:t>):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r>
              <a:rPr lang="fi-FI" dirty="0" smtClean="0"/>
              <a:t>Ymmärrät ihmisen kehollisena olentona, jolla on mahdollisuus moniaistiseen </a:t>
            </a:r>
          </a:p>
          <a:p>
            <a:r>
              <a:rPr lang="fi-FI" dirty="0" smtClean="0"/>
              <a:t>ympäristön kokemiseen. Kykenet luovuuteen ja itseilmaisuun, jotka tulevat esiin </a:t>
            </a:r>
          </a:p>
          <a:p>
            <a:r>
              <a:rPr lang="fi-FI" dirty="0" smtClean="0"/>
              <a:t>taitoina, ilmaisuina, tuotoksina ja teoksina. Kykenet rakentamaan sellaisen </a:t>
            </a:r>
          </a:p>
          <a:p>
            <a:r>
              <a:rPr lang="fi-FI" dirty="0" smtClean="0"/>
              <a:t>esteettisen suhteen ympäröivään todellisuuteen, joka sisältää avoimuuden </a:t>
            </a:r>
          </a:p>
          <a:p>
            <a:r>
              <a:rPr lang="fi-FI" dirty="0" smtClean="0"/>
              <a:t>erilaisille tulkinnoille ja arvostuksille.</a:t>
            </a:r>
          </a:p>
          <a:p>
            <a:endParaRPr lang="fi-FI" dirty="0" smtClean="0"/>
          </a:p>
          <a:p>
            <a:r>
              <a:rPr lang="fi-FI" dirty="0" smtClean="0"/>
              <a:t>Esteettistä osaamistasi ja sen kehittymistä voit tarkastella mm. seuraavien</a:t>
            </a:r>
          </a:p>
          <a:p>
            <a:r>
              <a:rPr lang="fi-FI" dirty="0" smtClean="0"/>
              <a:t>kysymysten avulla:</a:t>
            </a:r>
          </a:p>
          <a:p>
            <a:r>
              <a:rPr lang="fi-FI" dirty="0" smtClean="0"/>
              <a:t>Millainen on esteettinen kokemus? Miten se liittyy merkityksellisyyteen? </a:t>
            </a:r>
          </a:p>
          <a:p>
            <a:r>
              <a:rPr lang="fi-FI" dirty="0" smtClean="0"/>
              <a:t>Mitä tunteita oppiminen herättää ja missä nämä tunteet tuntuvat? Mitä minulle tapahtuu</a:t>
            </a:r>
          </a:p>
          <a:p>
            <a:r>
              <a:rPr lang="fi-FI" dirty="0" smtClean="0"/>
              <a:t>esimerkiksi </a:t>
            </a:r>
            <a:r>
              <a:rPr lang="fi-FI" dirty="0" err="1" smtClean="0"/>
              <a:t>Flow</a:t>
            </a:r>
            <a:r>
              <a:rPr lang="fi-FI" dirty="0" smtClean="0"/>
              <a:t>-kokemuksessa?</a:t>
            </a:r>
          </a:p>
          <a:p>
            <a:r>
              <a:rPr lang="fi-FI" dirty="0" smtClean="0"/>
              <a:t>Mikä on minulle luontevin tapa ilmaista kokemustani tai oppimistani?</a:t>
            </a:r>
          </a:p>
          <a:p>
            <a:r>
              <a:rPr lang="fi-FI" dirty="0" smtClean="0"/>
              <a:t>Mitkä ovat minulle luontevimpia välineitä itseilmaisussa?</a:t>
            </a:r>
          </a:p>
          <a:p>
            <a:r>
              <a:rPr lang="fi-FI" dirty="0" smtClean="0"/>
              <a:t>Millaiset ympäristöt ja toimintatavat herättävät mielikuvitukseni ja luovuuteni?</a:t>
            </a:r>
          </a:p>
          <a:p>
            <a:r>
              <a:rPr lang="fi-FI" dirty="0" smtClean="0"/>
              <a:t>Mihin kiinnität huomiota ympäristössäsi? Minkälaisessa aistiympäristössä viihdyt </a:t>
            </a:r>
          </a:p>
          <a:p>
            <a:r>
              <a:rPr lang="fi-FI" dirty="0" smtClean="0"/>
              <a:t>ja tunnistatko toisille mieluisia aistiympäristöjä?</a:t>
            </a:r>
          </a:p>
          <a:p>
            <a:r>
              <a:rPr lang="fi-FI" dirty="0" smtClean="0"/>
              <a:t>Miten ymmärrät esimerkiksi arjen estetiikan ja miten se näkyy siinä, mitä arvostat?</a:t>
            </a:r>
          </a:p>
          <a:p>
            <a:endParaRPr lang="fi-FI" dirty="0" smtClean="0"/>
          </a:p>
          <a:p>
            <a:r>
              <a:rPr lang="fi-FI" dirty="0" smtClean="0"/>
              <a:t>Miten estetiikka ja kulttuuri voivat tukea hyvinvointia? </a:t>
            </a:r>
          </a:p>
          <a:p>
            <a:r>
              <a:rPr lang="fi-FI" dirty="0" smtClean="0"/>
              <a:t>Onko estetiikassa oikeaa tai väärää / kaunista tai rumaa tai muita ulottuvuuksia?</a:t>
            </a:r>
            <a:endParaRPr lang="fi-F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 13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8"/>
          <p:cNvSpPr/>
          <p:nvPr/>
        </p:nvSpPr>
        <p:spPr>
          <a:xfrm>
            <a:off x="720242" y="518669"/>
            <a:ext cx="6729907" cy="9559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300" b="0" i="0" spc="-56" baseline="0" dirty="0">
                <a:latin typeface="Calibri-Light"/>
              </a:rPr>
              <a:t>K</a:t>
            </a:r>
            <a:r>
              <a:rPr lang="en-US" sz="3300" b="0" i="0" spc="0" baseline="0" dirty="0">
                <a:latin typeface="Calibri-Light"/>
              </a:rPr>
              <a:t>auneuden</a:t>
            </a:r>
            <a:r>
              <a:rPr lang="en-US" sz="3300" b="0" i="0" spc="-39" baseline="0" dirty="0">
                <a:latin typeface="Calibri-Light"/>
              </a:rPr>
              <a:t> </a:t>
            </a:r>
            <a:r>
              <a:rPr lang="en-US" sz="3300" b="0" i="0" spc="0" baseline="0" dirty="0">
                <a:latin typeface="Calibri-Light"/>
              </a:rPr>
              <a:t>ja erinomaisuuden</a:t>
            </a:r>
            <a:r>
              <a:rPr lang="en-US" sz="3300" b="0" i="0" spc="-23" baseline="0" dirty="0">
                <a:latin typeface="Calibri-Light"/>
              </a:rPr>
              <a:t> </a:t>
            </a:r>
            <a:r>
              <a:rPr lang="en-US" sz="3300" b="0" i="0" spc="0" baseline="0" dirty="0">
                <a:latin typeface="Calibri-Light"/>
              </a:rPr>
              <a:t>ar</a:t>
            </a:r>
            <a:r>
              <a:rPr lang="en-US" sz="3300" b="0" i="0" spc="-36" baseline="0" dirty="0">
                <a:latin typeface="Calibri-Light"/>
              </a:rPr>
              <a:t>v</a:t>
            </a:r>
            <a:r>
              <a:rPr lang="en-US" sz="3300" b="0" i="0" spc="0" baseline="0" dirty="0">
                <a:latin typeface="Calibri-Light"/>
              </a:rPr>
              <a:t>o</a:t>
            </a:r>
            <a:r>
              <a:rPr lang="en-US" sz="3300" b="0" i="0" spc="-42" baseline="0" dirty="0">
                <a:latin typeface="Calibri-Light"/>
              </a:rPr>
              <a:t>s</a:t>
            </a:r>
            <a:r>
              <a:rPr lang="en-US" sz="3300" b="0" i="0" spc="0" baseline="0" dirty="0">
                <a:latin typeface="Calibri-Light"/>
              </a:rPr>
              <a:t>tus </a:t>
            </a:r>
          </a:p>
          <a:p>
            <a:pPr marL="0">
              <a:lnSpc>
                <a:spcPts val="3566"/>
              </a:lnSpc>
            </a:pPr>
            <a:r>
              <a:rPr lang="en-US" sz="3300" b="0" i="0" spc="0" baseline="0" dirty="0">
                <a:latin typeface="Calibri-Light"/>
              </a:rPr>
              <a:t>luo</a:t>
            </a:r>
            <a:r>
              <a:rPr lang="en-US" sz="3300" b="0" i="0" spc="-36" baseline="0" dirty="0">
                <a:latin typeface="Calibri-Light"/>
              </a:rPr>
              <a:t>n</a:t>
            </a:r>
            <a:r>
              <a:rPr lang="en-US" sz="3300" b="0" i="0" spc="-42" baseline="0" dirty="0">
                <a:latin typeface="Calibri-Light"/>
              </a:rPr>
              <a:t>t</a:t>
            </a:r>
            <a:r>
              <a:rPr lang="en-US" sz="3300" b="0" i="0" spc="0" baseline="0" dirty="0">
                <a:latin typeface="Calibri-Light"/>
              </a:rPr>
              <a:t>ee</a:t>
            </a:r>
            <a:r>
              <a:rPr lang="en-US" sz="3300" b="0" i="0" spc="-56" baseline="0" dirty="0">
                <a:latin typeface="Calibri-Light"/>
              </a:rPr>
              <a:t>n</a:t>
            </a:r>
            <a:r>
              <a:rPr lang="en-US" sz="3300" b="0" i="0" spc="-49" baseline="0" dirty="0">
                <a:latin typeface="Calibri-Light"/>
              </a:rPr>
              <a:t>v</a:t>
            </a:r>
            <a:r>
              <a:rPr lang="en-US" sz="3300" b="0" i="0" spc="0" baseline="0" dirty="0">
                <a:latin typeface="Calibri-Light"/>
              </a:rPr>
              <a:t>a</a:t>
            </a:r>
            <a:r>
              <a:rPr lang="en-US" sz="3300" b="0" i="0" spc="-65" baseline="0" dirty="0">
                <a:latin typeface="Calibri-Light"/>
              </a:rPr>
              <a:t>h</a:t>
            </a:r>
            <a:r>
              <a:rPr lang="en-US" sz="3300" b="0" i="0" spc="0" baseline="0" dirty="0">
                <a:latin typeface="Calibri-Light"/>
              </a:rPr>
              <a:t>vuu</a:t>
            </a:r>
            <a:r>
              <a:rPr lang="en-US" sz="3300" b="0" i="0" spc="-42" baseline="0" dirty="0">
                <a:latin typeface="Calibri-Light"/>
              </a:rPr>
              <a:t>t</a:t>
            </a:r>
            <a:r>
              <a:rPr lang="en-US" sz="3300" b="0" i="0" spc="0" baseline="0" dirty="0">
                <a:latin typeface="Calibri-Light"/>
              </a:rPr>
              <a:t>ena</a:t>
            </a:r>
          </a:p>
        </p:txBody>
      </p:sp>
      <p:sp>
        <p:nvSpPr>
          <p:cNvPr id="139" name="Rectangle 139"/>
          <p:cNvSpPr/>
          <p:nvPr/>
        </p:nvSpPr>
        <p:spPr>
          <a:xfrm>
            <a:off x="746150" y="1789964"/>
            <a:ext cx="7145566" cy="3054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0" baseline="0" dirty="0">
                <a:latin typeface="Calibri"/>
              </a:rPr>
              <a:t>”</a:t>
            </a:r>
            <a:r>
              <a:rPr lang="en-US" sz="2004" b="0" i="0" spc="-160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änään olen kirjoi</a:t>
            </a:r>
            <a:r>
              <a:rPr lang="en-US" sz="2004" b="0" i="0" spc="-28" baseline="0" dirty="0">
                <a:latin typeface="Calibri"/>
              </a:rPr>
              <a:t>t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anut luo</a:t>
            </a:r>
            <a:r>
              <a:rPr lang="en-US" sz="2004" b="0" i="0" spc="-22" baseline="0" dirty="0">
                <a:latin typeface="Calibri"/>
              </a:rPr>
              <a:t>n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ee</a:t>
            </a:r>
            <a:r>
              <a:rPr lang="en-US" sz="2004" b="0" i="0" spc="-36" baseline="0" dirty="0">
                <a:latin typeface="Calibri"/>
              </a:rPr>
              <a:t>n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a</a:t>
            </a:r>
            <a:r>
              <a:rPr lang="en-US" sz="2004" b="0" i="0" spc="-32" baseline="0" dirty="0">
                <a:latin typeface="Calibri"/>
              </a:rPr>
              <a:t>h</a:t>
            </a:r>
            <a:r>
              <a:rPr lang="en-US" sz="2004" b="0" i="0" spc="0" baseline="0" dirty="0">
                <a:latin typeface="Calibri"/>
              </a:rPr>
              <a:t>vuude</a:t>
            </a:r>
            <a:r>
              <a:rPr lang="en-US" sz="2004" b="0" i="0" spc="-24" baseline="0" dirty="0">
                <a:latin typeface="Calibri"/>
              </a:rPr>
              <a:t>st</a:t>
            </a:r>
            <a:r>
              <a:rPr lang="en-US" sz="2004" b="0" i="0" spc="0" baseline="0" dirty="0">
                <a:latin typeface="Calibri"/>
              </a:rPr>
              <a:t>a, jo</a:t>
            </a:r>
            <a:r>
              <a:rPr lang="en-US" sz="2004" b="0" i="0" spc="-40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a 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oi olla monelle </a:t>
            </a:r>
          </a:p>
        </p:txBody>
      </p:sp>
      <p:sp>
        <p:nvSpPr>
          <p:cNvPr id="141" name="Rectangle 141"/>
          <p:cNvSpPr/>
          <p:nvPr/>
        </p:nvSpPr>
        <p:spPr>
          <a:xfrm>
            <a:off x="746150" y="2003034"/>
            <a:ext cx="7344337" cy="7328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="0" i="0" spc="-30" baseline="0" dirty="0">
                <a:latin typeface="Calibri"/>
              </a:rPr>
              <a:t>v</a:t>
            </a:r>
            <a:r>
              <a:rPr lang="en-US" sz="2006" b="0" i="0" spc="0" baseline="0" dirty="0">
                <a:latin typeface="Calibri"/>
              </a:rPr>
              <a:t>ähän</a:t>
            </a:r>
            <a:r>
              <a:rPr lang="en-US" sz="2006" b="0" i="0" spc="-18" baseline="0" dirty="0">
                <a:latin typeface="Calibri"/>
              </a:rPr>
              <a:t> </a:t>
            </a:r>
            <a:r>
              <a:rPr lang="en-US" sz="2006" b="0" i="0" spc="0" baseline="0" dirty="0">
                <a:latin typeface="Calibri"/>
              </a:rPr>
              <a:t>oudompi</a:t>
            </a:r>
            <a:r>
              <a:rPr lang="en-US" sz="2006" b="0" i="0" spc="-22" baseline="0" dirty="0">
                <a:latin typeface="Calibri"/>
              </a:rPr>
              <a:t> </a:t>
            </a:r>
            <a:r>
              <a:rPr lang="en-US" sz="2006" b="0" i="0" spc="0" baseline="0" dirty="0">
                <a:latin typeface="Calibri"/>
              </a:rPr>
              <a:t>tu</a:t>
            </a:r>
            <a:r>
              <a:rPr lang="en-US" sz="2006" b="0" i="0" spc="-22" baseline="0" dirty="0">
                <a:latin typeface="Calibri"/>
              </a:rPr>
              <a:t>t</a:t>
            </a:r>
            <a:r>
              <a:rPr lang="en-US" sz="2006" b="0" i="0" spc="-24" baseline="0" dirty="0">
                <a:latin typeface="Calibri"/>
              </a:rPr>
              <a:t>t</a:t>
            </a:r>
            <a:r>
              <a:rPr lang="en-US" sz="2006" b="0" i="0" spc="-36" baseline="0" dirty="0">
                <a:latin typeface="Calibri"/>
              </a:rPr>
              <a:t>a</a:t>
            </a:r>
            <a:r>
              <a:rPr lang="en-US" sz="2006" b="0" i="0" spc="0" baseline="0" dirty="0">
                <a:latin typeface="Calibri"/>
              </a:rPr>
              <a:t>vuus, ni</a:t>
            </a:r>
            <a:r>
              <a:rPr lang="en-US" sz="2006" b="0" i="0" spc="-10" baseline="0" dirty="0">
                <a:latin typeface="Calibri"/>
              </a:rPr>
              <a:t>m</a:t>
            </a:r>
            <a:r>
              <a:rPr lang="en-US" sz="2006" b="0" i="0" spc="0" baseline="0" dirty="0">
                <a:latin typeface="Calibri"/>
              </a:rPr>
              <a:t>i</a:t>
            </a:r>
            <a:r>
              <a:rPr lang="en-US" sz="2006" b="0" i="0" spc="-30" baseline="0" dirty="0">
                <a:latin typeface="Calibri"/>
              </a:rPr>
              <a:t>t</a:t>
            </a:r>
            <a:r>
              <a:rPr lang="en-US" sz="2006" b="0" i="0" spc="-24" baseline="0" dirty="0">
                <a:latin typeface="Calibri"/>
              </a:rPr>
              <a:t>t</a:t>
            </a:r>
            <a:r>
              <a:rPr lang="en-US" sz="2006" b="0" i="0" spc="0" baseline="0" dirty="0">
                <a:latin typeface="Calibri"/>
              </a:rPr>
              <a:t>äin </a:t>
            </a:r>
            <a:r>
              <a:rPr lang="en-US" sz="2006" b="0" i="0" spc="-36" baseline="0" dirty="0">
                <a:latin typeface="Calibri"/>
              </a:rPr>
              <a:t>k</a:t>
            </a:r>
            <a:r>
              <a:rPr lang="en-US" sz="2006" b="0" i="0" spc="0" baseline="0" dirty="0">
                <a:latin typeface="Calibri"/>
              </a:rPr>
              <a:t>auneuden</a:t>
            </a:r>
            <a:r>
              <a:rPr lang="en-US" sz="2006" b="0" i="0" spc="-22" baseline="0" dirty="0">
                <a:latin typeface="Calibri"/>
              </a:rPr>
              <a:t> </a:t>
            </a:r>
            <a:r>
              <a:rPr lang="en-US" sz="2006" b="0" i="0" spc="0" baseline="0" dirty="0">
                <a:latin typeface="Calibri"/>
              </a:rPr>
              <a:t>ja er</a:t>
            </a:r>
            <a:r>
              <a:rPr lang="en-US" sz="2006" b="0" i="0" spc="-10" baseline="0" dirty="0">
                <a:latin typeface="Calibri"/>
              </a:rPr>
              <a:t>i</a:t>
            </a:r>
            <a:r>
              <a:rPr lang="en-US" sz="2006" b="0" i="0" spc="0" baseline="0" dirty="0">
                <a:latin typeface="Calibri"/>
              </a:rPr>
              <a:t>nomai</a:t>
            </a:r>
            <a:r>
              <a:rPr lang="en-US" sz="2006" b="0" i="0" spc="-10" baseline="0" dirty="0">
                <a:latin typeface="Calibri"/>
              </a:rPr>
              <a:t>s</a:t>
            </a:r>
            <a:r>
              <a:rPr lang="en-US" sz="2006" b="0" i="0" spc="0" baseline="0" dirty="0">
                <a:latin typeface="Calibri"/>
              </a:rPr>
              <a:t>uuden </a:t>
            </a:r>
          </a:p>
          <a:p>
            <a:pPr marL="0">
              <a:lnSpc>
                <a:spcPts val="1682"/>
              </a:lnSpc>
            </a:pPr>
            <a:r>
              <a:rPr lang="en-US" sz="2004" b="0" i="0" spc="0" baseline="0" dirty="0">
                <a:latin typeface="Calibri"/>
              </a:rPr>
              <a:t>ar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nen. </a:t>
            </a:r>
            <a:r>
              <a:rPr lang="en-US" sz="2004" b="0" i="0" spc="-160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ämä </a:t>
            </a:r>
            <a:r>
              <a:rPr lang="en-US" sz="2004" b="0" i="0" spc="-32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a</a:t>
            </a:r>
            <a:r>
              <a:rPr lang="en-US" sz="2004" b="0" i="0" spc="-32" baseline="0" dirty="0">
                <a:latin typeface="Calibri"/>
              </a:rPr>
              <a:t>h</a:t>
            </a:r>
            <a:r>
              <a:rPr lang="en-US" sz="2004" b="0" i="0" spc="0" baseline="0" dirty="0">
                <a:latin typeface="Calibri"/>
              </a:rPr>
              <a:t>vuus</a:t>
            </a:r>
            <a:r>
              <a:rPr lang="en-US" sz="2004" b="0" i="0" spc="-10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on</a:t>
            </a:r>
            <a:r>
              <a:rPr lang="en-US" sz="2004" b="0" i="0" spc="-18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osa t</a:t>
            </a:r>
            <a:r>
              <a:rPr lang="en-US" sz="2004" b="0" i="0" spc="-40" baseline="0" dirty="0">
                <a:latin typeface="Calibri"/>
              </a:rPr>
              <a:t>r</a:t>
            </a:r>
            <a:r>
              <a:rPr lang="en-US" sz="2004" b="0" i="0" spc="0" baseline="0" dirty="0">
                <a:latin typeface="Calibri"/>
              </a:rPr>
              <a:t>anssendenssin eli yli</a:t>
            </a:r>
            <a:r>
              <a:rPr lang="en-US" sz="2004" b="0" i="0" spc="-28" baseline="0" dirty="0">
                <a:latin typeface="Calibri"/>
              </a:rPr>
              <a:t>t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äm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skyvyn </a:t>
            </a:r>
          </a:p>
          <a:p>
            <a:pPr marL="0">
              <a:lnSpc>
                <a:spcPts val="1680"/>
              </a:lnSpc>
            </a:pPr>
            <a:r>
              <a:rPr lang="en-US" sz="2004" b="0" i="0" spc="-32" baseline="0" dirty="0">
                <a:latin typeface="Calibri"/>
              </a:rPr>
              <a:t>h</a:t>
            </a:r>
            <a:r>
              <a:rPr lang="en-US" sz="2004" b="0" i="0" spc="0" baseline="0" dirty="0">
                <a:latin typeface="Calibri"/>
              </a:rPr>
              <a:t>y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-14" baseline="0" dirty="0">
                <a:latin typeface="Calibri"/>
              </a:rPr>
              <a:t>e</a:t>
            </a:r>
            <a:r>
              <a:rPr lang="en-US" sz="2004" b="0" i="0" spc="-24" baseline="0" dirty="0">
                <a:latin typeface="Calibri"/>
              </a:rPr>
              <a:t>tt</a:t>
            </a:r>
            <a:r>
              <a:rPr lang="en-US" sz="2004" b="0" i="0" spc="0" baseline="0" dirty="0">
                <a:latin typeface="Calibri"/>
              </a:rPr>
              <a:t>ä, el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 v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i</a:t>
            </a:r>
            <a:r>
              <a:rPr lang="en-US" sz="2004" b="0" i="0" spc="-28" baseline="0" dirty="0">
                <a:latin typeface="Calibri"/>
              </a:rPr>
              <a:t>t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aa fy</a:t>
            </a:r>
            <a:r>
              <a:rPr lang="en-US" sz="2004" b="0" i="0" spc="-20" baseline="0" dirty="0">
                <a:latin typeface="Calibri"/>
              </a:rPr>
              <a:t>y</a:t>
            </a:r>
            <a:r>
              <a:rPr lang="en-US" sz="2004" b="0" i="0" spc="0" baseline="0" dirty="0">
                <a:latin typeface="Calibri"/>
              </a:rPr>
              <a:t>sisen</a:t>
            </a:r>
            <a:r>
              <a:rPr lang="en-US" sz="2004" b="0" i="0" spc="-10" baseline="0" dirty="0">
                <a:latin typeface="Calibri"/>
              </a:rPr>
              <a:t> 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odellisuuden yli</a:t>
            </a:r>
            <a:r>
              <a:rPr lang="en-US" sz="2004" b="0" i="0" spc="-28" baseline="0" dirty="0">
                <a:latin typeface="Calibri"/>
              </a:rPr>
              <a:t>t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-36" baseline="0" dirty="0">
                <a:latin typeface="Calibri"/>
              </a:rPr>
              <a:t>ä</a:t>
            </a:r>
            <a:r>
              <a:rPr lang="en-US" sz="2004" b="0" i="0" spc="0" baseline="0" dirty="0">
                <a:latin typeface="Calibri"/>
              </a:rPr>
              <a:t>v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in </a:t>
            </a:r>
            <a:r>
              <a:rPr lang="en-US" sz="2004" b="0" i="0" spc="-72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o</a:t>
            </a:r>
            <a:r>
              <a:rPr lang="en-US" sz="2004" b="0" i="0" spc="-60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emu</a:t>
            </a:r>
            <a:r>
              <a:rPr lang="en-US" sz="2004" b="0" i="0" spc="-20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siin.</a:t>
            </a:r>
          </a:p>
        </p:txBody>
      </p:sp>
      <p:sp>
        <p:nvSpPr>
          <p:cNvPr id="142" name="Rectangle 142"/>
          <p:cNvSpPr/>
          <p:nvPr/>
        </p:nvSpPr>
        <p:spPr>
          <a:xfrm>
            <a:off x="746150" y="2745893"/>
            <a:ext cx="7837915" cy="139846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-34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auneuden</a:t>
            </a:r>
            <a:r>
              <a:rPr lang="en-US" sz="2004" b="0" i="0" spc="-20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ja er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nomaisuuden ar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sen 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luo</a:t>
            </a:r>
            <a:r>
              <a:rPr lang="en-US" sz="2004" b="1" i="0" spc="-22" baseline="0" dirty="0">
                <a:solidFill>
                  <a:srgbClr val="548235"/>
                </a:solidFill>
                <a:latin typeface="Calibri"/>
              </a:rPr>
              <a:t>n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ee</a:t>
            </a:r>
            <a:r>
              <a:rPr lang="en-US" sz="2004" b="1" i="0" spc="-36" baseline="0" dirty="0">
                <a:solidFill>
                  <a:srgbClr val="548235"/>
                </a:solidFill>
                <a:latin typeface="Calibri"/>
              </a:rPr>
              <a:t>n</a:t>
            </a:r>
            <a:r>
              <a:rPr lang="en-US" sz="2004" b="1" i="0" spc="-30" baseline="0" dirty="0">
                <a:solidFill>
                  <a:srgbClr val="548235"/>
                </a:solidFill>
                <a:latin typeface="Calibri"/>
              </a:rPr>
              <a:t>v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</a:t>
            </a:r>
            <a:r>
              <a:rPr lang="en-US" sz="2004" b="1" i="0" spc="-32" baseline="0" dirty="0">
                <a:solidFill>
                  <a:srgbClr val="548235"/>
                </a:solidFill>
                <a:latin typeface="Calibri"/>
              </a:rPr>
              <a:t>h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vuuden</a:t>
            </a:r>
            <a:r>
              <a:rPr lang="en-US" sz="2004" b="1" i="0" spc="-32" baseline="0" dirty="0">
                <a:solidFill>
                  <a:srgbClr val="548235"/>
                </a:solidFill>
                <a:latin typeface="Calibri"/>
              </a:rPr>
              <a:t> 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ää</a:t>
            </a:r>
            <a:r>
              <a:rPr lang="en-US" sz="2004" b="1" i="0" spc="-28" baseline="0" dirty="0">
                <a:solidFill>
                  <a:srgbClr val="548235"/>
                </a:solidFill>
                <a:latin typeface="Calibri"/>
              </a:rPr>
              <a:t>r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ellä </a:t>
            </a:r>
          </a:p>
          <a:p>
            <a:pPr marL="0">
              <a:lnSpc>
                <a:spcPts val="1679"/>
              </a:lnSpc>
            </a:pPr>
            <a:r>
              <a:rPr lang="en-US" sz="2004" b="1" i="0" spc="-72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o</a:t>
            </a:r>
            <a:r>
              <a:rPr lang="en-US" sz="2004" b="1" i="0" spc="-14" baseline="0" dirty="0">
                <a:solidFill>
                  <a:srgbClr val="548235"/>
                </a:solidFill>
                <a:latin typeface="Calibri"/>
              </a:rPr>
              <a:t>e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t </a:t>
            </a:r>
            <a:r>
              <a:rPr lang="en-US" sz="2004" b="1" i="0" spc="-26" baseline="0" dirty="0">
                <a:solidFill>
                  <a:srgbClr val="548235"/>
                </a:solidFill>
                <a:latin typeface="Calibri"/>
              </a:rPr>
              <a:t>v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oi</a:t>
            </a:r>
            <a:r>
              <a:rPr lang="en-US" sz="2004" b="1" i="0" spc="-10" baseline="0" dirty="0">
                <a:solidFill>
                  <a:srgbClr val="548235"/>
                </a:solidFill>
                <a:latin typeface="Calibri"/>
              </a:rPr>
              <a:t>m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ak</a:t>
            </a:r>
            <a:r>
              <a:rPr lang="en-US" sz="2004" b="1" i="0" spc="-36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ai</a:t>
            </a:r>
            <a:r>
              <a:rPr lang="en-US" sz="2004" b="1" i="0" spc="-28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 </a:t>
            </a:r>
            <a:r>
              <a:rPr lang="en-US" sz="2004" b="1" i="0" spc="-42" baseline="0" dirty="0">
                <a:solidFill>
                  <a:srgbClr val="548235"/>
                </a:solidFill>
                <a:latin typeface="Calibri"/>
              </a:rPr>
              <a:t>m</a:t>
            </a:r>
            <a:r>
              <a:rPr lang="en-US" sz="2004" b="1" i="0" spc="-20" baseline="0" dirty="0">
                <a:solidFill>
                  <a:srgbClr val="548235"/>
                </a:solidFill>
                <a:latin typeface="Calibri"/>
              </a:rPr>
              <a:t>y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ö</a:t>
            </a:r>
            <a:r>
              <a:rPr lang="en-US" sz="2004" b="1" i="0" spc="-20" baseline="0" dirty="0">
                <a:solidFill>
                  <a:srgbClr val="548235"/>
                </a:solidFill>
                <a:latin typeface="Calibri"/>
              </a:rPr>
              <a:t>n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eisiä tu</a:t>
            </a:r>
            <a:r>
              <a:rPr lang="en-US" sz="2004" b="1" i="0" spc="-16" baseline="0" dirty="0">
                <a:solidFill>
                  <a:srgbClr val="548235"/>
                </a:solidFill>
                <a:latin typeface="Calibri"/>
              </a:rPr>
              <a:t>n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ei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a, ki</a:t>
            </a:r>
            <a:r>
              <a:rPr lang="en-US" sz="2004" b="1" i="0" spc="-10" baseline="0" dirty="0">
                <a:solidFill>
                  <a:srgbClr val="548235"/>
                </a:solidFill>
                <a:latin typeface="Calibri"/>
              </a:rPr>
              <a:t>i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ol</a:t>
            </a:r>
            <a:r>
              <a:rPr lang="en-US" sz="2004" b="1" i="0" spc="-10" baseline="0" dirty="0">
                <a:solidFill>
                  <a:srgbClr val="548235"/>
                </a:solidFill>
                <a:latin typeface="Calibri"/>
              </a:rPr>
              <a:t>l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isuu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tt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a, ihai</a:t>
            </a:r>
            <a:r>
              <a:rPr lang="en-US" sz="2004" b="1" i="0" spc="-10" baseline="0" dirty="0">
                <a:solidFill>
                  <a:srgbClr val="548235"/>
                </a:solidFill>
                <a:latin typeface="Calibri"/>
              </a:rPr>
              <a:t>l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ua, ihm</a:t>
            </a:r>
            <a:r>
              <a:rPr lang="en-US" sz="2004" b="1" i="0" spc="-18" baseline="0" dirty="0">
                <a:solidFill>
                  <a:srgbClr val="548235"/>
                </a:solidFill>
                <a:latin typeface="Calibri"/>
              </a:rPr>
              <a:t>e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tt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el</a:t>
            </a:r>
            <a:r>
              <a:rPr lang="en-US" sz="2004" b="1" i="0" spc="-32" baseline="0" dirty="0">
                <a:solidFill>
                  <a:srgbClr val="548235"/>
                </a:solidFill>
                <a:latin typeface="Calibri"/>
              </a:rPr>
              <a:t>y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ä ja </a:t>
            </a:r>
          </a:p>
          <a:p>
            <a:pPr marL="0">
              <a:lnSpc>
                <a:spcPts val="1680"/>
              </a:lnSpc>
            </a:pP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halt</a:t>
            </a:r>
            <a:r>
              <a:rPr lang="en-US" sz="2006" b="1" i="0" spc="-10" baseline="0" dirty="0">
                <a:solidFill>
                  <a:srgbClr val="548235"/>
                </a:solidFill>
                <a:latin typeface="Calibri"/>
              </a:rPr>
              <a:t>i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oitum</a:t>
            </a:r>
            <a:r>
              <a:rPr lang="en-US" sz="2006" b="1" i="0" spc="-10" baseline="0" dirty="0">
                <a:solidFill>
                  <a:srgbClr val="548235"/>
                </a:solidFill>
                <a:latin typeface="Calibri"/>
              </a:rPr>
              <a:t>i</a:t>
            </a:r>
            <a:r>
              <a:rPr lang="en-US" sz="2006" b="1" i="0" spc="-28" baseline="0" dirty="0">
                <a:solidFill>
                  <a:srgbClr val="548235"/>
                </a:solidFill>
                <a:latin typeface="Calibri"/>
              </a:rPr>
              <a:t>s</a:t>
            </a:r>
            <a:r>
              <a:rPr lang="en-US" sz="2006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a, jo</a:t>
            </a:r>
            <a:r>
              <a:rPr lang="en-US" sz="2006" b="1" i="0" spc="-38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a</a:t>
            </a:r>
            <a:r>
              <a:rPr lang="en-US" sz="2006" b="1" i="0" spc="-10" baseline="0" dirty="0">
                <a:solidFill>
                  <a:srgbClr val="548235"/>
                </a:solidFill>
                <a:latin typeface="Calibri"/>
              </a:rPr>
              <a:t> </a:t>
            </a:r>
            <a:r>
              <a:rPr lang="en-US" sz="2006" b="1" i="0" spc="-30" baseline="0" dirty="0">
                <a:solidFill>
                  <a:srgbClr val="548235"/>
                </a:solidFill>
                <a:latin typeface="Calibri"/>
              </a:rPr>
              <a:t>v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oi </a:t>
            </a:r>
            <a:r>
              <a:rPr lang="en-US" sz="2006" b="1" i="0" spc="-70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ohde</a:t>
            </a:r>
            <a:r>
              <a:rPr lang="en-US" sz="2006" b="1" i="0" spc="-20" baseline="0" dirty="0">
                <a:solidFill>
                  <a:srgbClr val="548235"/>
                </a:solidFill>
                <a:latin typeface="Calibri"/>
              </a:rPr>
              <a:t>n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tua y</a:t>
            </a:r>
            <a:r>
              <a:rPr lang="en-US" sz="2006" b="1" i="0" spc="-18" baseline="0" dirty="0">
                <a:solidFill>
                  <a:srgbClr val="548235"/>
                </a:solidFill>
                <a:latin typeface="Calibri"/>
              </a:rPr>
              <a:t>h</a:t>
            </a:r>
            <a:r>
              <a:rPr lang="en-US" sz="2006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ä</a:t>
            </a:r>
            <a:r>
              <a:rPr lang="en-US" sz="2006" b="1" i="0" spc="-10" baseline="0" dirty="0">
                <a:solidFill>
                  <a:srgbClr val="548235"/>
                </a:solidFill>
                <a:latin typeface="Calibri"/>
              </a:rPr>
              <a:t> 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lai</a:t>
            </a:r>
            <a:r>
              <a:rPr lang="en-US" sz="2006" b="1" i="0" spc="-10" baseline="0" dirty="0">
                <a:solidFill>
                  <a:srgbClr val="548235"/>
                </a:solidFill>
                <a:latin typeface="Calibri"/>
              </a:rPr>
              <a:t>l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la luo</a:t>
            </a:r>
            <a:r>
              <a:rPr lang="en-US" sz="2006" b="1" i="0" spc="-26" baseline="0" dirty="0">
                <a:solidFill>
                  <a:srgbClr val="548235"/>
                </a:solidFill>
                <a:latin typeface="Calibri"/>
              </a:rPr>
              <a:t>n</a:t>
            </a:r>
            <a:r>
              <a:rPr lang="en-US" sz="2006" b="1" i="0" spc="-24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oon,</a:t>
            </a:r>
            <a:r>
              <a:rPr lang="en-US" sz="2006" b="1" i="0" spc="-32" baseline="0" dirty="0">
                <a:solidFill>
                  <a:srgbClr val="548235"/>
                </a:solidFill>
                <a:latin typeface="Calibri"/>
              </a:rPr>
              <a:t> 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ih</a:t>
            </a:r>
            <a:r>
              <a:rPr lang="en-US" sz="2006" b="1" i="0" spc="-10" baseline="0" dirty="0">
                <a:solidFill>
                  <a:srgbClr val="548235"/>
                </a:solidFill>
                <a:latin typeface="Calibri"/>
              </a:rPr>
              <a:t>m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i</a:t>
            </a:r>
            <a:r>
              <a:rPr lang="en-US" sz="2006" b="1" i="0" spc="-10" baseline="0" dirty="0">
                <a:solidFill>
                  <a:srgbClr val="548235"/>
                </a:solidFill>
                <a:latin typeface="Calibri"/>
              </a:rPr>
              <a:t>s</a:t>
            </a:r>
            <a:r>
              <a:rPr lang="en-US" sz="2006" b="1" i="0" spc="0" baseline="0" dirty="0">
                <a:solidFill>
                  <a:srgbClr val="548235"/>
                </a:solidFill>
                <a:latin typeface="Calibri"/>
              </a:rPr>
              <a:t>en </a:t>
            </a:r>
          </a:p>
          <a:p>
            <a:pPr marL="0">
              <a:lnSpc>
                <a:spcPts val="1681"/>
              </a:lnSpc>
            </a:pP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ai</a:t>
            </a:r>
            <a:r>
              <a:rPr lang="en-US" sz="2004" b="1" i="0" spc="-40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aansaanno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siin 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uin es</a:t>
            </a:r>
            <a:r>
              <a:rPr lang="en-US" sz="2004" b="1" i="0" spc="-10" baseline="0" dirty="0">
                <a:solidFill>
                  <a:srgbClr val="548235"/>
                </a:solidFill>
                <a:latin typeface="Calibri"/>
              </a:rPr>
              <a:t>i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merki</a:t>
            </a:r>
            <a:r>
              <a:rPr lang="en-US" sz="2004" b="1" i="0" spc="-24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si huippusuoritu</a:t>
            </a:r>
            <a:r>
              <a:rPr lang="en-US" sz="2004" b="1" i="0" spc="-20" baseline="0" dirty="0">
                <a:solidFill>
                  <a:srgbClr val="548235"/>
                </a:solidFill>
                <a:latin typeface="Calibri"/>
              </a:rPr>
              <a:t>k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siin</a:t>
            </a:r>
            <a:r>
              <a:rPr lang="en-US" sz="2004" b="1" i="0" spc="-10" baseline="0" dirty="0">
                <a:solidFill>
                  <a:srgbClr val="548235"/>
                </a:solidFill>
                <a:latin typeface="Calibri"/>
              </a:rPr>
              <a:t> </a:t>
            </a:r>
            <a:r>
              <a:rPr lang="en-US" sz="2004" b="1" i="0" spc="0" baseline="0" dirty="0">
                <a:solidFill>
                  <a:srgbClr val="548235"/>
                </a:solidFill>
                <a:latin typeface="Calibri"/>
              </a:rPr>
              <a:t>urheilussa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. </a:t>
            </a:r>
            <a:r>
              <a:rPr lang="en-US" sz="2004" b="0" i="0" spc="0" baseline="0" dirty="0">
                <a:latin typeface="Calibri"/>
              </a:rPr>
              <a:t>Lisä</a:t>
            </a:r>
            <a:r>
              <a:rPr lang="en-US" sz="2004" b="0" i="0" spc="-28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si </a:t>
            </a:r>
          </a:p>
          <a:p>
            <a:pPr marL="0">
              <a:lnSpc>
                <a:spcPts val="1680"/>
              </a:lnSpc>
            </a:pPr>
            <a:r>
              <a:rPr lang="en-US" sz="2004" b="0" i="0" spc="-36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auneuden</a:t>
            </a:r>
            <a:r>
              <a:rPr lang="en-US" sz="2004" b="0" i="0" spc="-20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ja er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nomaisuuden ar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seen l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i</a:t>
            </a:r>
            <a:r>
              <a:rPr lang="en-US" sz="2004" b="0" i="0" spc="-28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tyy </a:t>
            </a:r>
            <a:r>
              <a:rPr lang="en-US" sz="2004" b="0" i="0" spc="-10" baseline="0" dirty="0">
                <a:latin typeface="Calibri"/>
              </a:rPr>
              <a:t>m</a:t>
            </a:r>
            <a:r>
              <a:rPr lang="en-US" sz="2004" b="0" i="0" spc="0" baseline="0" dirty="0">
                <a:latin typeface="Calibri"/>
              </a:rPr>
              <a:t>o</a:t>
            </a:r>
            <a:r>
              <a:rPr lang="en-US" sz="2004" b="0" i="0" spc="-40" baseline="0" dirty="0">
                <a:latin typeface="Calibri"/>
              </a:rPr>
              <a:t>r</a:t>
            </a:r>
            <a:r>
              <a:rPr lang="en-US" sz="2004" b="0" i="0" spc="0" baseline="0" dirty="0">
                <a:latin typeface="Calibri"/>
              </a:rPr>
              <a:t>aal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sen ja </a:t>
            </a:r>
          </a:p>
          <a:p>
            <a:pPr marL="0">
              <a:lnSpc>
                <a:spcPts val="1680"/>
              </a:lnSpc>
            </a:pPr>
            <a:r>
              <a:rPr lang="en-US" sz="2004" b="0" i="0" spc="-32" baseline="0" dirty="0">
                <a:latin typeface="Calibri"/>
              </a:rPr>
              <a:t>h</a:t>
            </a:r>
            <a:r>
              <a:rPr lang="en-US" sz="2004" b="0" i="0" spc="0" baseline="0" dirty="0">
                <a:latin typeface="Calibri"/>
              </a:rPr>
              <a:t>y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eell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sen 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oi</a:t>
            </a:r>
            <a:r>
              <a:rPr lang="en-US" sz="2004" b="0" i="0" spc="-10" baseline="0" dirty="0">
                <a:latin typeface="Calibri"/>
              </a:rPr>
              <a:t>m</a:t>
            </a:r>
            <a:r>
              <a:rPr lang="en-US" sz="2004" b="0" i="0" spc="0" baseline="0" dirty="0">
                <a:latin typeface="Calibri"/>
              </a:rPr>
              <a:t>innan ihailu ja ar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nen. </a:t>
            </a:r>
          </a:p>
        </p:txBody>
      </p:sp>
      <p:sp>
        <p:nvSpPr>
          <p:cNvPr id="143" name="Rectangle 143"/>
          <p:cNvSpPr/>
          <p:nvPr/>
        </p:nvSpPr>
        <p:spPr>
          <a:xfrm>
            <a:off x="746150" y="4126891"/>
            <a:ext cx="7719155" cy="5187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-34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auneuden</a:t>
            </a:r>
            <a:r>
              <a:rPr lang="en-US" sz="2004" b="0" i="0" spc="-20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ja er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nomaisuuden ar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sen luo</a:t>
            </a:r>
            <a:r>
              <a:rPr lang="en-US" sz="2004" b="0" i="0" spc="-22" baseline="0" dirty="0">
                <a:latin typeface="Calibri"/>
              </a:rPr>
              <a:t>n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ee</a:t>
            </a:r>
            <a:r>
              <a:rPr lang="en-US" sz="2004" b="0" i="0" spc="-36" baseline="0" dirty="0">
                <a:latin typeface="Calibri"/>
              </a:rPr>
              <a:t>n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a</a:t>
            </a:r>
            <a:r>
              <a:rPr lang="en-US" sz="2004" b="0" i="0" spc="-32" baseline="0" dirty="0">
                <a:latin typeface="Calibri"/>
              </a:rPr>
              <a:t>h</a:t>
            </a:r>
            <a:r>
              <a:rPr lang="en-US" sz="2004" b="0" i="0" spc="0" baseline="0" dirty="0">
                <a:latin typeface="Calibri"/>
              </a:rPr>
              <a:t>vuuden</a:t>
            </a:r>
            <a:r>
              <a:rPr lang="en-US" sz="2004" b="0" i="0" spc="-10" baseline="0" dirty="0">
                <a:latin typeface="Calibri"/>
              </a:rPr>
              <a:t> 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v</a:t>
            </a:r>
            <a:r>
              <a:rPr lang="en-US" sz="2004" b="0" i="0" spc="-10" baseline="0" dirty="0">
                <a:solidFill>
                  <a:srgbClr val="548235"/>
                </a:solidFill>
                <a:latin typeface="Calibri"/>
              </a:rPr>
              <a:t>i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hollisia </a:t>
            </a:r>
          </a:p>
          <a:p>
            <a:pPr marL="0">
              <a:lnSpc>
                <a:spcPts val="1679"/>
              </a:lnSpc>
            </a:pPr>
            <a:r>
              <a:rPr lang="en-US" sz="2004" b="0" i="0" spc="-12" baseline="0" dirty="0">
                <a:solidFill>
                  <a:srgbClr val="548235"/>
                </a:solidFill>
                <a:latin typeface="Calibri"/>
              </a:rPr>
              <a:t>o</a:t>
            </a:r>
            <a:r>
              <a:rPr lang="en-US" sz="2004" b="0" i="0" spc="-30" baseline="0" dirty="0">
                <a:solidFill>
                  <a:srgbClr val="548235"/>
                </a:solidFill>
                <a:latin typeface="Calibri"/>
              </a:rPr>
              <a:t>v</a:t>
            </a:r>
            <a:r>
              <a:rPr lang="en-US" sz="2004" b="0" i="0" spc="-24" baseline="0" dirty="0">
                <a:solidFill>
                  <a:srgbClr val="548235"/>
                </a:solidFill>
                <a:latin typeface="Calibri"/>
              </a:rPr>
              <a:t>a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t kii</a:t>
            </a:r>
            <a:r>
              <a:rPr lang="en-US" sz="2004" b="0" i="0" spc="-34" baseline="0" dirty="0">
                <a:solidFill>
                  <a:srgbClr val="548235"/>
                </a:solidFill>
                <a:latin typeface="Calibri"/>
              </a:rPr>
              <a:t>r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e, </a:t>
            </a:r>
            <a:r>
              <a:rPr lang="en-US" sz="2004" b="0" i="0" spc="-24" baseline="0" dirty="0">
                <a:solidFill>
                  <a:srgbClr val="548235"/>
                </a:solidFill>
                <a:latin typeface="Calibri"/>
              </a:rPr>
              <a:t>s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t</a:t>
            </a:r>
            <a:r>
              <a:rPr lang="en-US" sz="2004" b="0" i="0" spc="-26" baseline="0" dirty="0">
                <a:solidFill>
                  <a:srgbClr val="548235"/>
                </a:solidFill>
                <a:latin typeface="Calibri"/>
              </a:rPr>
              <a:t>r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es</a:t>
            </a:r>
            <a:r>
              <a:rPr lang="en-US" sz="2004" b="0" i="0" spc="-10" baseline="0" dirty="0">
                <a:solidFill>
                  <a:srgbClr val="548235"/>
                </a:solidFill>
                <a:latin typeface="Calibri"/>
              </a:rPr>
              <a:t>s</a:t>
            </a:r>
            <a:r>
              <a:rPr lang="en-US" sz="2004" b="0" i="0" spc="0" baseline="0" dirty="0">
                <a:solidFill>
                  <a:srgbClr val="548235"/>
                </a:solidFill>
                <a:latin typeface="Calibri"/>
              </a:rPr>
              <a:t>i ja rutinoituminen. </a:t>
            </a:r>
            <a:r>
              <a:rPr lang="en-US" sz="2004" b="0" i="0" spc="0" baseline="0" dirty="0">
                <a:latin typeface="Calibri"/>
              </a:rPr>
              <a:t>Ne</a:t>
            </a:r>
            <a:r>
              <a:rPr lang="en-US" sz="2004" b="0" i="0" spc="-10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e</a:t>
            </a:r>
            <a:r>
              <a:rPr lang="en-US" sz="2004" b="0" i="0" spc="-30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-36" baseline="0" dirty="0">
                <a:latin typeface="Calibri"/>
              </a:rPr>
              <a:t>ä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-24" baseline="0" dirty="0">
                <a:latin typeface="Calibri"/>
              </a:rPr>
              <a:t>ä</a:t>
            </a:r>
            <a:r>
              <a:rPr lang="en-US" sz="2004" b="0" i="0" spc="0" baseline="0" dirty="0">
                <a:latin typeface="Calibri"/>
              </a:rPr>
              <a:t>t mei</a:t>
            </a:r>
            <a:r>
              <a:rPr lang="en-US" sz="2004" b="0" i="0" spc="-28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ä h</a:t>
            </a:r>
            <a:r>
              <a:rPr lang="en-US" sz="2004" b="0" i="0" spc="-32" baseline="0" dirty="0">
                <a:latin typeface="Calibri"/>
              </a:rPr>
              <a:t>a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aitsema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 </a:t>
            </a:r>
          </a:p>
        </p:txBody>
      </p:sp>
      <p:sp>
        <p:nvSpPr>
          <p:cNvPr id="144" name="Rectangle 144"/>
          <p:cNvSpPr/>
          <p:nvPr/>
        </p:nvSpPr>
        <p:spPr>
          <a:xfrm>
            <a:off x="746150" y="4553321"/>
            <a:ext cx="7790915" cy="17661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="0" i="0" spc="0" baseline="0" dirty="0">
                <a:latin typeface="Calibri"/>
              </a:rPr>
              <a:t>pieniä, </a:t>
            </a:r>
            <a:r>
              <a:rPr lang="en-US" sz="2006" b="0" i="0" spc="-36" baseline="0" dirty="0">
                <a:latin typeface="Calibri"/>
              </a:rPr>
              <a:t>k</a:t>
            </a:r>
            <a:r>
              <a:rPr lang="en-US" sz="2006" b="0" i="0" spc="0" baseline="0" dirty="0">
                <a:latin typeface="Calibri"/>
              </a:rPr>
              <a:t>aunii</a:t>
            </a:r>
            <a:r>
              <a:rPr lang="en-US" sz="2006" b="0" i="0" spc="-24" baseline="0" dirty="0">
                <a:latin typeface="Calibri"/>
              </a:rPr>
              <a:t>t</a:t>
            </a:r>
            <a:r>
              <a:rPr lang="en-US" sz="2006" b="0" i="0" spc="0" baseline="0" dirty="0">
                <a:latin typeface="Calibri"/>
              </a:rPr>
              <a:t>a, ar</a:t>
            </a:r>
            <a:r>
              <a:rPr lang="en-US" sz="2006" b="0" i="0" spc="-30" baseline="0" dirty="0">
                <a:latin typeface="Calibri"/>
              </a:rPr>
              <a:t>v</a:t>
            </a:r>
            <a:r>
              <a:rPr lang="en-US" sz="2006" b="0" i="0" spc="0" baseline="0" dirty="0">
                <a:latin typeface="Calibri"/>
              </a:rPr>
              <a:t>ok</a:t>
            </a:r>
            <a:r>
              <a:rPr lang="en-US" sz="2006" b="0" i="0" spc="-40" baseline="0" dirty="0">
                <a:latin typeface="Calibri"/>
              </a:rPr>
              <a:t>k</a:t>
            </a:r>
            <a:r>
              <a:rPr lang="en-US" sz="2006" b="0" i="0" spc="0" baseline="0" dirty="0">
                <a:latin typeface="Calibri"/>
              </a:rPr>
              <a:t>ai</a:t>
            </a:r>
            <a:r>
              <a:rPr lang="en-US" sz="2006" b="0" i="0" spc="-24" baseline="0" dirty="0">
                <a:latin typeface="Calibri"/>
              </a:rPr>
              <a:t>t</a:t>
            </a:r>
            <a:r>
              <a:rPr lang="en-US" sz="2006" b="0" i="0" spc="0" baseline="0" dirty="0">
                <a:latin typeface="Calibri"/>
              </a:rPr>
              <a:t>a ja</a:t>
            </a:r>
            <a:r>
              <a:rPr lang="en-US" sz="2006" b="0" i="0" spc="-10" baseline="0" dirty="0">
                <a:latin typeface="Calibri"/>
              </a:rPr>
              <a:t> </a:t>
            </a:r>
            <a:r>
              <a:rPr lang="en-US" sz="2006" b="0" i="0" spc="0" baseline="0" dirty="0">
                <a:latin typeface="Calibri"/>
              </a:rPr>
              <a:t>iha</a:t>
            </a:r>
            <a:r>
              <a:rPr lang="en-US" sz="2006" b="0" i="0" spc="-10" baseline="0" dirty="0">
                <a:latin typeface="Calibri"/>
              </a:rPr>
              <a:t>i</a:t>
            </a:r>
            <a:r>
              <a:rPr lang="en-US" sz="2006" b="0" i="0" spc="0" baseline="0" dirty="0">
                <a:latin typeface="Calibri"/>
              </a:rPr>
              <a:t>l</a:t>
            </a:r>
            <a:r>
              <a:rPr lang="en-US" sz="2006" b="0" i="0" spc="-30" baseline="0" dirty="0">
                <a:latin typeface="Calibri"/>
              </a:rPr>
              <a:t>t</a:t>
            </a:r>
            <a:r>
              <a:rPr lang="en-US" sz="2006" b="0" i="0" spc="-36" baseline="0" dirty="0">
                <a:latin typeface="Calibri"/>
              </a:rPr>
              <a:t>a</a:t>
            </a:r>
            <a:r>
              <a:rPr lang="en-US" sz="2006" b="0" i="0" spc="0" baseline="0" dirty="0">
                <a:latin typeface="Calibri"/>
              </a:rPr>
              <a:t>via as</a:t>
            </a:r>
            <a:r>
              <a:rPr lang="en-US" sz="2006" b="0" i="0" spc="-12" baseline="0" dirty="0">
                <a:latin typeface="Calibri"/>
              </a:rPr>
              <a:t>i</a:t>
            </a:r>
            <a:r>
              <a:rPr lang="en-US" sz="2006" b="0" i="0" spc="0" baseline="0" dirty="0">
                <a:latin typeface="Calibri"/>
              </a:rPr>
              <a:t>oi</a:t>
            </a:r>
            <a:r>
              <a:rPr lang="en-US" sz="2006" b="0" i="0" spc="-24" baseline="0" dirty="0">
                <a:latin typeface="Calibri"/>
              </a:rPr>
              <a:t>t</a:t>
            </a:r>
            <a:r>
              <a:rPr lang="en-US" sz="2006" b="0" i="0" spc="0" baseline="0" dirty="0">
                <a:latin typeface="Calibri"/>
              </a:rPr>
              <a:t>a ympäri</a:t>
            </a:r>
            <a:r>
              <a:rPr lang="en-US" sz="2006" b="0" i="0" spc="-10" baseline="0" dirty="0">
                <a:latin typeface="Calibri"/>
              </a:rPr>
              <a:t>l</a:t>
            </a:r>
            <a:r>
              <a:rPr lang="en-US" sz="2006" b="0" i="0" spc="0" baseline="0" dirty="0">
                <a:latin typeface="Calibri"/>
              </a:rPr>
              <a:t>lämme, oli</a:t>
            </a:r>
            <a:r>
              <a:rPr lang="en-US" sz="2006" b="0" i="0" spc="-10" baseline="0" dirty="0">
                <a:latin typeface="Calibri"/>
              </a:rPr>
              <a:t>s</a:t>
            </a:r>
            <a:r>
              <a:rPr lang="en-US" sz="2006" b="0" i="0" spc="0" baseline="0" dirty="0">
                <a:latin typeface="Calibri"/>
              </a:rPr>
              <a:t>i s</a:t>
            </a:r>
            <a:r>
              <a:rPr lang="en-US" sz="2006" b="0" i="0" spc="-10" baseline="0" dirty="0">
                <a:latin typeface="Calibri"/>
              </a:rPr>
              <a:t>i</a:t>
            </a:r>
            <a:r>
              <a:rPr lang="en-US" sz="2006" b="0" i="0" spc="-24" baseline="0" dirty="0">
                <a:latin typeface="Calibri"/>
              </a:rPr>
              <a:t>tt</a:t>
            </a:r>
            <a:r>
              <a:rPr lang="en-US" sz="2006" b="0" i="0" spc="0" baseline="0" dirty="0">
                <a:latin typeface="Calibri"/>
              </a:rPr>
              <a:t>en </a:t>
            </a:r>
          </a:p>
          <a:p>
            <a:pPr marL="0">
              <a:lnSpc>
                <a:spcPts val="1682"/>
              </a:lnSpc>
            </a:pPr>
            <a:r>
              <a:rPr lang="en-US" sz="2004" b="0" i="0" spc="0" baseline="0" dirty="0">
                <a:latin typeface="Calibri"/>
              </a:rPr>
              <a:t>k</a:t>
            </a:r>
            <a:r>
              <a:rPr lang="en-US" sz="2004" b="0" i="0" spc="-20" baseline="0" dirty="0">
                <a:latin typeface="Calibri"/>
              </a:rPr>
              <a:t>y</a:t>
            </a:r>
            <a:r>
              <a:rPr lang="en-US" sz="2004" b="0" i="0" spc="-40" baseline="0" dirty="0">
                <a:latin typeface="Calibri"/>
              </a:rPr>
              <a:t>s</a:t>
            </a:r>
            <a:r>
              <a:rPr lang="en-US" sz="2004" b="0" i="0" spc="0" baseline="0" dirty="0">
                <a:latin typeface="Calibri"/>
              </a:rPr>
              <a:t>y</a:t>
            </a:r>
            <a:r>
              <a:rPr lang="en-US" sz="2004" b="0" i="0" spc="-36" baseline="0" dirty="0">
                <a:latin typeface="Calibri"/>
              </a:rPr>
              <a:t>m</a:t>
            </a:r>
            <a:r>
              <a:rPr lang="en-US" sz="2004" b="0" i="0" spc="-20" baseline="0" dirty="0">
                <a:latin typeface="Calibri"/>
              </a:rPr>
              <a:t>y</a:t>
            </a:r>
            <a:r>
              <a:rPr lang="en-US" sz="2004" b="0" i="0" spc="0" baseline="0" dirty="0">
                <a:latin typeface="Calibri"/>
              </a:rPr>
              <a:t>s</a:t>
            </a:r>
            <a:r>
              <a:rPr lang="en-US" sz="2004" b="0" i="0" spc="-12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luonno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a,</a:t>
            </a:r>
            <a:r>
              <a:rPr lang="en-US" sz="2004" b="0" i="0" spc="-18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ympäri</a:t>
            </a:r>
            <a:r>
              <a:rPr lang="en-US" sz="2004" b="0" i="0" spc="-32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ö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ä 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ai </a:t>
            </a:r>
            <a:r>
              <a:rPr lang="en-US" sz="2004" b="0" i="0" spc="-32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aik</a:t>
            </a:r>
            <a:r>
              <a:rPr lang="en-US" sz="2004" b="0" i="0" spc="-40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apa mui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 ihmisi</a:t>
            </a:r>
            <a:r>
              <a:rPr lang="en-US" sz="2004" b="0" i="0" spc="-32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ä. </a:t>
            </a:r>
            <a:r>
              <a:rPr lang="en-US" sz="2004" b="0" i="0" spc="-104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a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</a:t>
            </a:r>
            <a:r>
              <a:rPr lang="en-US" sz="2004" b="0" i="0" spc="-36" baseline="0" dirty="0">
                <a:latin typeface="Calibri"/>
              </a:rPr>
              <a:t>a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a</a:t>
            </a:r>
            <a:r>
              <a:rPr lang="en-US" sz="2004" b="0" i="0" spc="-28" baseline="0" dirty="0">
                <a:latin typeface="Calibri"/>
              </a:rPr>
              <a:t>s</a:t>
            </a:r>
            <a:r>
              <a:rPr lang="en-US" sz="2004" b="0" i="0" spc="0" baseline="0" dirty="0">
                <a:latin typeface="Calibri"/>
              </a:rPr>
              <a:t>ti </a:t>
            </a:r>
          </a:p>
          <a:p>
            <a:pPr marL="0">
              <a:lnSpc>
                <a:spcPts val="1680"/>
              </a:lnSpc>
            </a:pPr>
            <a:r>
              <a:rPr lang="en-US" sz="2004" b="0" i="0" spc="0" baseline="0" dirty="0">
                <a:latin typeface="Calibri"/>
              </a:rPr>
              <a:t>läsnäolon harjoi</a:t>
            </a:r>
            <a:r>
              <a:rPr lang="en-US" sz="2004" b="0" i="0" spc="-24" baseline="0" dirty="0">
                <a:latin typeface="Calibri"/>
              </a:rPr>
              <a:t>tt</a:t>
            </a:r>
            <a:r>
              <a:rPr lang="en-US" sz="2004" b="0" i="0" spc="0" baseline="0" dirty="0">
                <a:latin typeface="Calibri"/>
              </a:rPr>
              <a:t>eleminen ja </a:t>
            </a:r>
            <a:r>
              <a:rPr lang="en-US" sz="2004" b="0" i="0" spc="-60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esk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tyminen </a:t>
            </a:r>
            <a:r>
              <a:rPr lang="en-US" sz="2004" b="0" i="0" spc="-28" baseline="0" dirty="0">
                <a:latin typeface="Calibri"/>
              </a:rPr>
              <a:t>n</a:t>
            </a:r>
            <a:r>
              <a:rPr lang="en-US" sz="2004" b="0" i="0" spc="0" baseline="0" dirty="0">
                <a:latin typeface="Calibri"/>
              </a:rPr>
              <a:t>ykyh</a:t>
            </a:r>
            <a:r>
              <a:rPr lang="en-US" sz="2004" b="0" i="0" spc="-10" baseline="0" dirty="0">
                <a:latin typeface="Calibri"/>
              </a:rPr>
              <a:t>e</a:t>
            </a:r>
            <a:r>
              <a:rPr lang="en-US" sz="2004" b="0" i="0" spc="0" baseline="0" dirty="0">
                <a:latin typeface="Calibri"/>
              </a:rPr>
              <a:t>t</a:t>
            </a:r>
            <a:r>
              <a:rPr lang="en-US" sz="2004" b="0" i="0" spc="-60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een</a:t>
            </a:r>
            <a:r>
              <a:rPr lang="en-US" sz="2004" b="0" i="0" spc="-32" baseline="0" dirty="0">
                <a:latin typeface="Calibri"/>
              </a:rPr>
              <a:t> </a:t>
            </a:r>
            <a:r>
              <a:rPr lang="en-US" sz="2004" b="0" i="0" spc="0" baseline="0" dirty="0">
                <a:latin typeface="Calibri"/>
              </a:rPr>
              <a:t>au</a:t>
            </a:r>
            <a:r>
              <a:rPr lang="en-US" sz="2004" b="0" i="0" spc="-20" baseline="0" dirty="0">
                <a:latin typeface="Calibri"/>
              </a:rPr>
              <a:t>t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-36" baseline="0" dirty="0">
                <a:latin typeface="Calibri"/>
              </a:rPr>
              <a:t>a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-24" baseline="0" dirty="0">
                <a:latin typeface="Calibri"/>
              </a:rPr>
              <a:t>a</a:t>
            </a:r>
            <a:r>
              <a:rPr lang="en-US" sz="2004" b="0" i="0" spc="0" baseline="0" dirty="0">
                <a:latin typeface="Calibri"/>
              </a:rPr>
              <a:t>t </a:t>
            </a:r>
          </a:p>
          <a:p>
            <a:pPr marL="0">
              <a:lnSpc>
                <a:spcPts val="1679"/>
              </a:lnSpc>
            </a:pPr>
            <a:r>
              <a:rPr lang="en-US" sz="2004" b="0" i="0" spc="0" baseline="0" dirty="0">
                <a:latin typeface="Calibri"/>
              </a:rPr>
              <a:t>ai</a:t>
            </a:r>
            <a:r>
              <a:rPr lang="en-US" sz="2004" b="0" i="0" spc="-32" baseline="0" dirty="0">
                <a:latin typeface="Calibri"/>
              </a:rPr>
              <a:t>s</a:t>
            </a:r>
            <a:r>
              <a:rPr lang="en-US" sz="2004" b="0" i="0" spc="0" baseline="0" dirty="0">
                <a:latin typeface="Calibri"/>
              </a:rPr>
              <a:t>ti</a:t>
            </a:r>
            <a:r>
              <a:rPr lang="en-US" sz="2004" b="0" i="0" spc="-10" baseline="0" dirty="0">
                <a:latin typeface="Calibri"/>
              </a:rPr>
              <a:t>m</a:t>
            </a:r>
            <a:r>
              <a:rPr lang="en-US" sz="2004" b="0" i="0" spc="0" baseline="0" dirty="0">
                <a:latin typeface="Calibri"/>
              </a:rPr>
              <a:t>me ja 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0" baseline="0" dirty="0">
                <a:latin typeface="Calibri"/>
              </a:rPr>
              <a:t>elemme tulemaan </a:t>
            </a:r>
            <a:r>
              <a:rPr lang="en-US" sz="2004" b="0" i="0" spc="-36" baseline="0" dirty="0">
                <a:latin typeface="Calibri"/>
              </a:rPr>
              <a:t>a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oi</a:t>
            </a:r>
            <a:r>
              <a:rPr lang="en-US" sz="2004" b="0" i="0" spc="-10" baseline="0" dirty="0">
                <a:latin typeface="Calibri"/>
              </a:rPr>
              <a:t>m</a:t>
            </a:r>
            <a:r>
              <a:rPr lang="en-US" sz="2004" b="0" i="0" spc="0" baseline="0" dirty="0">
                <a:latin typeface="Calibri"/>
              </a:rPr>
              <a:t>i</a:t>
            </a:r>
            <a:r>
              <a:rPr lang="en-US" sz="2004" b="0" i="0" spc="-28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si sil</a:t>
            </a:r>
            <a:r>
              <a:rPr lang="en-US" sz="2004" b="0" i="0" spc="-10" baseline="0" dirty="0">
                <a:latin typeface="Calibri"/>
              </a:rPr>
              <a:t>l</a:t>
            </a:r>
            <a:r>
              <a:rPr lang="en-US" sz="2004" b="0" i="0" spc="0" baseline="0" dirty="0">
                <a:latin typeface="Calibri"/>
              </a:rPr>
              <a:t>e m</a:t>
            </a:r>
            <a:r>
              <a:rPr lang="en-US" sz="2004" b="0" i="0" spc="-10" baseline="0" dirty="0">
                <a:latin typeface="Calibri"/>
              </a:rPr>
              <a:t>i</a:t>
            </a:r>
            <a:r>
              <a:rPr lang="en-US" sz="2004" b="0" i="0" spc="-36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ä on</a:t>
            </a:r>
            <a:r>
              <a:rPr lang="en-US" sz="2004" b="0" i="0" spc="-18" baseline="0" dirty="0">
                <a:latin typeface="Calibri"/>
              </a:rPr>
              <a:t> </a:t>
            </a:r>
            <a:r>
              <a:rPr lang="en-US" sz="2004" b="0" i="0" spc="-32" baseline="0" dirty="0">
                <a:latin typeface="Calibri"/>
              </a:rPr>
              <a:t>h</a:t>
            </a:r>
            <a:r>
              <a:rPr lang="en-US" sz="2004" b="0" i="0" spc="0" baseline="0" dirty="0">
                <a:latin typeface="Calibri"/>
              </a:rPr>
              <a:t>y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ää,</a:t>
            </a:r>
            <a:r>
              <a:rPr lang="en-US" sz="2004" b="0" i="0" spc="-18" baseline="0" dirty="0">
                <a:latin typeface="Calibri"/>
              </a:rPr>
              <a:t> </a:t>
            </a:r>
            <a:r>
              <a:rPr lang="en-US" sz="2004" b="0" i="0" spc="-36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auni</a:t>
            </a:r>
            <a:r>
              <a:rPr lang="en-US" sz="2004" b="0" i="0" spc="-32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 ja </a:t>
            </a:r>
          </a:p>
          <a:p>
            <a:pPr algn="l" fontAlgn="base"/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-36" baseline="0" dirty="0">
                <a:latin typeface="Calibri"/>
              </a:rPr>
              <a:t>a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oi</a:t>
            </a:r>
            <a:r>
              <a:rPr lang="en-US" sz="2004" b="0" i="0" spc="-28" baseline="0" dirty="0">
                <a:latin typeface="Calibri"/>
              </a:rPr>
              <a:t>t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elemisen ar</a:t>
            </a:r>
            <a:r>
              <a:rPr lang="en-US" sz="2004" b="0" i="0" spc="-30" baseline="0" dirty="0">
                <a:latin typeface="Calibri"/>
              </a:rPr>
              <a:t>v</a:t>
            </a:r>
            <a:r>
              <a:rPr lang="en-US" sz="2004" b="0" i="0" spc="0" baseline="0" dirty="0">
                <a:latin typeface="Calibri"/>
              </a:rPr>
              <a:t>oi</a:t>
            </a:r>
            <a:r>
              <a:rPr lang="en-US" sz="2004" b="0" i="0" spc="-32" baseline="0" dirty="0">
                <a:latin typeface="Calibri"/>
              </a:rPr>
              <a:t>s</a:t>
            </a:r>
            <a:r>
              <a:rPr lang="en-US" sz="2004" b="0" i="0" spc="-24" baseline="0" dirty="0">
                <a:latin typeface="Calibri"/>
              </a:rPr>
              <a:t>t</a:t>
            </a:r>
            <a:r>
              <a:rPr lang="en-US" sz="2004" b="0" i="0" spc="0" baseline="0" dirty="0">
                <a:latin typeface="Calibri"/>
              </a:rPr>
              <a:t>a</a:t>
            </a:r>
            <a:r>
              <a:rPr lang="en-US" sz="2004" b="0" i="0" spc="-144" baseline="0" dirty="0">
                <a:latin typeface="Calibri"/>
              </a:rPr>
              <a:t>.</a:t>
            </a:r>
            <a:r>
              <a:rPr lang="en-US" sz="2004" b="0" i="0" spc="0" baseline="0" dirty="0">
                <a:latin typeface="Calibri"/>
              </a:rPr>
              <a:t>” (</a:t>
            </a:r>
            <a:r>
              <a:rPr lang="en-US" sz="2004" b="0" i="0" spc="-24" baseline="0" dirty="0">
                <a:latin typeface="Calibri"/>
              </a:rPr>
              <a:t>k</a:t>
            </a:r>
            <a:r>
              <a:rPr lang="en-US" sz="2004" b="0" i="0" spc="0" baseline="0" dirty="0">
                <a:latin typeface="Calibri"/>
              </a:rPr>
              <a:t>s. </a:t>
            </a:r>
            <a:r>
              <a:rPr lang="en-US" sz="2004" b="0" i="0" spc="0" baseline="0" dirty="0" smtClean="0">
                <a:latin typeface="Calibri"/>
              </a:rPr>
              <a:t>Sanna </a:t>
            </a:r>
            <a:r>
              <a:rPr lang="en-US" sz="2004" b="0" i="0" spc="-68" baseline="0" dirty="0" err="1" smtClean="0">
                <a:latin typeface="Calibri"/>
              </a:rPr>
              <a:t>W</a:t>
            </a:r>
            <a:r>
              <a:rPr lang="en-US" sz="2004" b="0" i="0" spc="0" baseline="0" dirty="0" err="1" smtClean="0">
                <a:latin typeface="Calibri"/>
              </a:rPr>
              <a:t>en</a:t>
            </a:r>
            <a:r>
              <a:rPr lang="en-US" sz="2004" b="0" i="0" spc="-26" baseline="0" dirty="0" err="1" smtClean="0">
                <a:latin typeface="Calibri"/>
              </a:rPr>
              <a:t>s</a:t>
            </a:r>
            <a:r>
              <a:rPr lang="en-US" sz="2004" b="0" i="0" spc="0" baseline="0" dirty="0" err="1" smtClean="0">
                <a:latin typeface="Calibri"/>
              </a:rPr>
              <a:t>t</a:t>
            </a:r>
            <a:r>
              <a:rPr lang="en-US" sz="2004" b="0" i="0" spc="-38" baseline="0" dirty="0" err="1" smtClean="0">
                <a:latin typeface="Calibri"/>
              </a:rPr>
              <a:t>r</a:t>
            </a:r>
            <a:r>
              <a:rPr lang="en-US" sz="2004" b="0" i="0" spc="0" baseline="0" dirty="0" err="1" smtClean="0">
                <a:latin typeface="Calibri"/>
              </a:rPr>
              <a:t>öm</a:t>
            </a:r>
            <a:r>
              <a:rPr lang="en-US" sz="2004" b="0" i="0" spc="0" baseline="0" dirty="0" smtClean="0">
                <a:latin typeface="Calibri"/>
              </a:rPr>
              <a:t> 2020 </a:t>
            </a:r>
            <a:r>
              <a:rPr lang="fi-FI" i="0" dirty="0" smtClean="0">
                <a:solidFill>
                  <a:schemeClr val="tx1"/>
                </a:solidFill>
                <a:effectLst/>
                <a:latin typeface="Gudea"/>
              </a:rPr>
              <a:t>Innostus</a:t>
            </a:r>
          </a:p>
          <a:p>
            <a:pPr algn="l" fontAlgn="base"/>
            <a:r>
              <a:rPr lang="fi-FI" i="0" dirty="0" smtClean="0">
                <a:solidFill>
                  <a:schemeClr val="tx1"/>
                </a:solidFill>
                <a:effectLst/>
                <a:latin typeface="Gudea"/>
              </a:rPr>
              <a:t>on eteenpäin vievä voima ammatillisen koulutuksen opettajan työssä</a:t>
            </a:r>
          </a:p>
          <a:p>
            <a:pPr marL="0">
              <a:lnSpc>
                <a:spcPts val="1679"/>
              </a:lnSpc>
            </a:pPr>
            <a:r>
              <a:rPr lang="en-US" i="0" spc="-28" baseline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i="0" spc="0" baseline="0" dirty="0" smtClean="0">
                <a:solidFill>
                  <a:schemeClr val="tx1"/>
                </a:solidFill>
                <a:latin typeface="Calibri"/>
              </a:rPr>
              <a:t>).</a:t>
            </a:r>
            <a:endParaRPr lang="en-US" i="0" spc="0" baseline="0" dirty="0">
              <a:solidFill>
                <a:schemeClr val="tx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764" y="2648074"/>
            <a:ext cx="3694496" cy="2481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0589" y="729464"/>
            <a:ext cx="3986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/>
              <a:t>Miltä tunteet tuntuvat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425976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Freeform 14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>
            <a:off x="180594" y="5805678"/>
            <a:ext cx="8567928" cy="1053083"/>
          </a:xfrm>
          <a:custGeom>
            <a:avLst/>
            <a:gdLst/>
            <a:ahLst/>
            <a:cxnLst/>
            <a:rect l="0" t="0" r="0" b="0"/>
            <a:pathLst>
              <a:path w="8567928" h="1053083">
                <a:moveTo>
                  <a:pt x="0" y="1053083"/>
                </a:moveTo>
                <a:lnTo>
                  <a:pt x="8567928" y="1053083"/>
                </a:lnTo>
                <a:lnTo>
                  <a:pt x="8567928" y="0"/>
                </a:lnTo>
                <a:lnTo>
                  <a:pt x="0" y="0"/>
                </a:lnTo>
                <a:lnTo>
                  <a:pt x="0" y="1053083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7" name="Picture 14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078" y="5741162"/>
            <a:ext cx="8696960" cy="1116838"/>
          </a:xfrm>
          <a:prstGeom prst="rect">
            <a:avLst/>
          </a:prstGeom>
          <a:noFill/>
          <a:extLst/>
        </p:spPr>
      </p:pic>
      <p:pic>
        <p:nvPicPr>
          <p:cNvPr id="148" name="Picture 14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708" y="3227833"/>
            <a:ext cx="4669535" cy="2359151"/>
          </a:xfrm>
          <a:prstGeom prst="rect">
            <a:avLst/>
          </a:prstGeom>
          <a:noFill/>
          <a:extLst/>
        </p:spPr>
      </p:pic>
      <p:pic>
        <p:nvPicPr>
          <p:cNvPr id="149" name="Picture 14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8128" y="3227833"/>
            <a:ext cx="1677923" cy="2235707"/>
          </a:xfrm>
          <a:prstGeom prst="rect">
            <a:avLst/>
          </a:prstGeom>
          <a:noFill/>
          <a:extLst/>
        </p:spPr>
      </p:pic>
      <p:sp>
        <p:nvSpPr>
          <p:cNvPr id="150" name="Rectangle 150"/>
          <p:cNvSpPr/>
          <p:nvPr/>
        </p:nvSpPr>
        <p:spPr>
          <a:xfrm>
            <a:off x="720242" y="745109"/>
            <a:ext cx="5043030" cy="5029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300" b="0" i="0" spc="0" baseline="0" dirty="0">
                <a:latin typeface="Calibri-Light"/>
              </a:rPr>
              <a:t>E</a:t>
            </a:r>
            <a:r>
              <a:rPr lang="en-US" sz="3300" b="0" i="0" spc="-46" baseline="0" dirty="0">
                <a:latin typeface="Calibri-Light"/>
              </a:rPr>
              <a:t>s</a:t>
            </a:r>
            <a:r>
              <a:rPr lang="en-US" sz="3300" b="0" i="0" spc="-42" baseline="0" dirty="0">
                <a:latin typeface="Calibri-Light"/>
              </a:rPr>
              <a:t>t</a:t>
            </a:r>
            <a:r>
              <a:rPr lang="en-US" sz="3300" b="0" i="0" spc="0" baseline="0" dirty="0">
                <a:latin typeface="Calibri-Light"/>
              </a:rPr>
              <a:t>ee</a:t>
            </a:r>
            <a:r>
              <a:rPr lang="en-US" sz="3300" b="0" i="0" spc="-62" baseline="0" dirty="0">
                <a:latin typeface="Calibri-Light"/>
              </a:rPr>
              <a:t>t</a:t>
            </a:r>
            <a:r>
              <a:rPr lang="en-US" sz="3300" b="0" i="0" spc="0" baseline="0" dirty="0">
                <a:latin typeface="Calibri-Light"/>
              </a:rPr>
              <a:t>ti</a:t>
            </a:r>
            <a:r>
              <a:rPr lang="en-US" sz="3300" b="0" i="0" spc="-69" baseline="0" dirty="0">
                <a:latin typeface="Calibri-Light"/>
              </a:rPr>
              <a:t>s</a:t>
            </a:r>
            <a:r>
              <a:rPr lang="en-US" sz="3300" b="0" i="0" spc="0" baseline="0" dirty="0">
                <a:latin typeface="Calibri-Light"/>
              </a:rPr>
              <a:t>y</a:t>
            </a:r>
            <a:r>
              <a:rPr lang="en-US" sz="3300" b="0" i="0" spc="-29" baseline="0" dirty="0">
                <a:latin typeface="Calibri-Light"/>
              </a:rPr>
              <a:t>y</a:t>
            </a:r>
            <a:r>
              <a:rPr lang="en-US" sz="3300" b="0" i="0" spc="0" baseline="0" dirty="0">
                <a:latin typeface="Calibri-Light"/>
              </a:rPr>
              <a:t>s oppimisen</a:t>
            </a:r>
            <a:r>
              <a:rPr lang="en-US" sz="3300" b="0" i="0" spc="-26" baseline="0" dirty="0">
                <a:latin typeface="Calibri-Light"/>
              </a:rPr>
              <a:t> </a:t>
            </a:r>
            <a:r>
              <a:rPr lang="en-US" sz="3300" b="0" i="0" spc="0" baseline="0" dirty="0">
                <a:latin typeface="Calibri-Light"/>
              </a:rPr>
              <a:t>tu</a:t>
            </a:r>
            <a:r>
              <a:rPr lang="en-US" sz="3300" b="0" i="0" spc="-115" baseline="0" dirty="0">
                <a:latin typeface="Calibri-Light"/>
              </a:rPr>
              <a:t>k</a:t>
            </a:r>
            <a:r>
              <a:rPr lang="en-US" sz="3300" b="0" i="0" spc="0" baseline="0" dirty="0">
                <a:latin typeface="Calibri-Light"/>
              </a:rPr>
              <a:t>ena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720242" y="1788821"/>
            <a:ext cx="6633019" cy="6559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100" b="0" i="0" spc="621" baseline="0" dirty="0">
                <a:latin typeface="ArialMT"/>
              </a:rPr>
              <a:t>•</a:t>
            </a:r>
            <a:r>
              <a:rPr lang="en-US" sz="2100" b="0" i="0" spc="0" baseline="0" dirty="0">
                <a:latin typeface="Calibri"/>
              </a:rPr>
              <a:t>Holi</a:t>
            </a:r>
            <a:r>
              <a:rPr lang="en-US" sz="2100" b="0" i="0" spc="-29" baseline="0" dirty="0">
                <a:latin typeface="Calibri"/>
              </a:rPr>
              <a:t>s</a:t>
            </a:r>
            <a:r>
              <a:rPr lang="en-US" sz="2100" b="0" i="0" spc="0" baseline="0" dirty="0">
                <a:latin typeface="Calibri"/>
              </a:rPr>
              <a:t>tinen ihmis</a:t>
            </a:r>
            <a:r>
              <a:rPr lang="en-US" sz="2100" b="0" i="0" spc="-31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äsit</a:t>
            </a:r>
            <a:r>
              <a:rPr lang="en-US" sz="2100" b="0" i="0" spc="-29" baseline="0" dirty="0">
                <a:latin typeface="Calibri"/>
              </a:rPr>
              <a:t>y</a:t>
            </a:r>
            <a:r>
              <a:rPr lang="en-US" sz="2100" b="0" i="0" spc="0" baseline="0" dirty="0">
                <a:latin typeface="Calibri"/>
              </a:rPr>
              <a:t>s (vrt. </a:t>
            </a:r>
            <a:r>
              <a:rPr lang="en-US" sz="2100" b="0" i="0" spc="-54" baseline="0" dirty="0">
                <a:latin typeface="Calibri"/>
              </a:rPr>
              <a:t>r</a:t>
            </a:r>
            <a:r>
              <a:rPr lang="en-US" sz="2100" b="0" i="0" spc="-21" baseline="0" dirty="0">
                <a:latin typeface="Calibri"/>
              </a:rPr>
              <a:t>a</a:t>
            </a:r>
            <a:r>
              <a:rPr lang="en-US" sz="2100" b="0" i="0" spc="0" baseline="0" dirty="0">
                <a:latin typeface="Calibri"/>
              </a:rPr>
              <a:t>tionaalinen ole</a:t>
            </a:r>
            <a:r>
              <a:rPr lang="en-US" sz="2100" b="0" i="0" spc="-23" baseline="0" dirty="0">
                <a:latin typeface="Calibri"/>
              </a:rPr>
              <a:t>n</a:t>
            </a:r>
            <a:r>
              <a:rPr lang="en-US" sz="2100" b="0" i="0" spc="-18" baseline="0" dirty="0">
                <a:latin typeface="Calibri"/>
              </a:rPr>
              <a:t>t</a:t>
            </a:r>
            <a:r>
              <a:rPr lang="en-US" sz="2100" b="0" i="0" spc="0" baseline="0" dirty="0">
                <a:latin typeface="Calibri"/>
              </a:rPr>
              <a:t>o) </a:t>
            </a:r>
            <a:r>
              <a:rPr lang="en-US" sz="2100" b="0" i="0" spc="-67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ehollis</a:t>
            </a:r>
            <a:r>
              <a:rPr lang="en-US" sz="2100" b="0" i="0" spc="-14" baseline="0" dirty="0">
                <a:latin typeface="Calibri"/>
              </a:rPr>
              <a:t>e</a:t>
            </a:r>
            <a:r>
              <a:rPr lang="en-US" sz="2100" b="0" i="0" spc="0" baseline="0" dirty="0">
                <a:latin typeface="Calibri"/>
              </a:rPr>
              <a:t>t </a:t>
            </a:r>
          </a:p>
          <a:p>
            <a:pPr marL="172212">
              <a:lnSpc>
                <a:spcPts val="2270"/>
              </a:lnSpc>
            </a:pPr>
            <a:r>
              <a:rPr lang="en-US" sz="2100" b="0" i="0" spc="-67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o</a:t>
            </a:r>
            <a:r>
              <a:rPr lang="en-US" sz="2100" b="0" i="0" spc="-69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emu</a:t>
            </a:r>
            <a:r>
              <a:rPr lang="en-US" sz="2100" b="0" i="0" spc="-16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s</a:t>
            </a:r>
            <a:r>
              <a:rPr lang="en-US" sz="2100" b="0" i="0" spc="-18" baseline="0" dirty="0">
                <a:latin typeface="Calibri"/>
              </a:rPr>
              <a:t>e</a:t>
            </a:r>
            <a:r>
              <a:rPr lang="en-US" sz="2100" b="0" i="0" spc="0" baseline="0" dirty="0">
                <a:latin typeface="Calibri"/>
              </a:rPr>
              <a:t>t oppimi</a:t>
            </a:r>
            <a:r>
              <a:rPr lang="en-US" sz="2100" b="0" i="0" spc="-10" baseline="0" dirty="0">
                <a:latin typeface="Calibri"/>
              </a:rPr>
              <a:t>s</a:t>
            </a:r>
            <a:r>
              <a:rPr lang="en-US" sz="2100" b="0" i="0" spc="0" baseline="0" dirty="0">
                <a:latin typeface="Calibri"/>
              </a:rPr>
              <a:t>en </a:t>
            </a:r>
            <a:r>
              <a:rPr lang="en-US" sz="2100" b="0" i="0" spc="-67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einona (Halinen ym. 2016,</a:t>
            </a:r>
            <a:r>
              <a:rPr lang="en-US" sz="2100" b="0" i="0" spc="-27" baseline="0" dirty="0">
                <a:latin typeface="Calibri"/>
              </a:rPr>
              <a:t> </a:t>
            </a:r>
            <a:r>
              <a:rPr lang="en-US" sz="2100" b="0" i="0" spc="0" baseline="0" dirty="0">
                <a:latin typeface="Calibri"/>
              </a:rPr>
              <a:t>26)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720242" y="2465858"/>
            <a:ext cx="7011669" cy="6555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100" b="0" i="0" spc="621" baseline="0" dirty="0">
                <a:latin typeface="ArialMT"/>
              </a:rPr>
              <a:t>•</a:t>
            </a:r>
            <a:r>
              <a:rPr lang="en-US" sz="2100" b="0" i="0" spc="-170" baseline="0" dirty="0">
                <a:latin typeface="Calibri"/>
              </a:rPr>
              <a:t>T</a:t>
            </a:r>
            <a:r>
              <a:rPr lang="en-US" sz="2100" b="0" i="0" spc="0" baseline="0" dirty="0">
                <a:latin typeface="Calibri"/>
              </a:rPr>
              <a:t>ai</a:t>
            </a:r>
            <a:r>
              <a:rPr lang="en-US" sz="2100" b="0" i="0" spc="-20" baseline="0" dirty="0">
                <a:latin typeface="Calibri"/>
              </a:rPr>
              <a:t>t</a:t>
            </a:r>
            <a:r>
              <a:rPr lang="en-US" sz="2100" b="0" i="0" spc="0" baseline="0" dirty="0">
                <a:latin typeface="Calibri"/>
              </a:rPr>
              <a:t>o</a:t>
            </a:r>
            <a:r>
              <a:rPr lang="en-US" sz="2100" b="0" i="0" spc="485" baseline="0" dirty="0">
                <a:latin typeface="Calibri"/>
              </a:rPr>
              <a:t>-</a:t>
            </a:r>
            <a:r>
              <a:rPr lang="en-US" sz="2100" b="0" i="0" spc="0" baseline="0" dirty="0">
                <a:latin typeface="Calibri"/>
              </a:rPr>
              <a:t>ja</a:t>
            </a:r>
            <a:r>
              <a:rPr lang="en-US" sz="2100" b="0" i="0" spc="-18" baseline="0" dirty="0">
                <a:latin typeface="Calibri"/>
              </a:rPr>
              <a:t> t</a:t>
            </a:r>
            <a:r>
              <a:rPr lang="en-US" sz="2100" b="0" i="0" spc="0" baseline="0" dirty="0">
                <a:latin typeface="Calibri"/>
              </a:rPr>
              <a:t>aideaine</a:t>
            </a:r>
            <a:r>
              <a:rPr lang="en-US" sz="2100" b="0" i="0" spc="-10" baseline="0" dirty="0">
                <a:latin typeface="Calibri"/>
              </a:rPr>
              <a:t>e</a:t>
            </a:r>
            <a:r>
              <a:rPr lang="en-US" sz="2100" b="0" i="0" spc="0" baseline="0" dirty="0">
                <a:latin typeface="Calibri"/>
              </a:rPr>
              <a:t>t oppimisen </a:t>
            </a:r>
            <a:r>
              <a:rPr lang="en-US" sz="2100" b="0" i="0" spc="-29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annal</a:t>
            </a:r>
            <a:r>
              <a:rPr lang="en-US" sz="2100" b="0" i="0" spc="-23" baseline="0" dirty="0">
                <a:latin typeface="Calibri"/>
              </a:rPr>
              <a:t>t</a:t>
            </a:r>
            <a:r>
              <a:rPr lang="en-US" sz="2100" b="0" i="0" spc="0" baseline="0" dirty="0">
                <a:latin typeface="Calibri"/>
              </a:rPr>
              <a:t>a</a:t>
            </a:r>
            <a:r>
              <a:rPr lang="en-US" sz="2100" b="0" i="0" spc="-31" baseline="0" dirty="0">
                <a:latin typeface="Calibri"/>
              </a:rPr>
              <a:t> </a:t>
            </a:r>
            <a:r>
              <a:rPr lang="en-US" sz="2100" b="0" i="0" spc="0" baseline="0" dirty="0">
                <a:latin typeface="Calibri"/>
              </a:rPr>
              <a:t>merki</a:t>
            </a:r>
            <a:r>
              <a:rPr lang="en-US" sz="2100" b="0" i="0" spc="-23" baseline="0" dirty="0">
                <a:latin typeface="Calibri"/>
              </a:rPr>
              <a:t>t</a:t>
            </a:r>
            <a:r>
              <a:rPr lang="en-US" sz="2100" b="0" i="0" spc="-18" baseline="0" dirty="0">
                <a:latin typeface="Calibri"/>
              </a:rPr>
              <a:t>t</a:t>
            </a:r>
            <a:r>
              <a:rPr lang="en-US" sz="2100" b="0" i="0" spc="-31" baseline="0" dirty="0">
                <a:latin typeface="Calibri"/>
              </a:rPr>
              <a:t>ä</a:t>
            </a:r>
            <a:r>
              <a:rPr lang="en-US" sz="2100" b="0" i="0" spc="-35" baseline="0" dirty="0">
                <a:latin typeface="Calibri"/>
              </a:rPr>
              <a:t>v</a:t>
            </a:r>
            <a:r>
              <a:rPr lang="en-US" sz="2100" b="0" i="0" spc="0" baseline="0" dirty="0">
                <a:latin typeface="Calibri"/>
              </a:rPr>
              <a:t>ässä</a:t>
            </a:r>
            <a:r>
              <a:rPr lang="en-US" sz="2100" b="0" i="0" spc="-14" baseline="0" dirty="0">
                <a:latin typeface="Calibri"/>
              </a:rPr>
              <a:t> </a:t>
            </a:r>
            <a:r>
              <a:rPr lang="en-US" sz="2100" b="0" i="0" spc="-37" baseline="0" dirty="0">
                <a:latin typeface="Calibri"/>
              </a:rPr>
              <a:t>r</a:t>
            </a:r>
            <a:r>
              <a:rPr lang="en-US" sz="2100" b="0" i="0" spc="0" baseline="0" dirty="0">
                <a:latin typeface="Calibri"/>
              </a:rPr>
              <a:t>oolissa </a:t>
            </a:r>
          </a:p>
          <a:p>
            <a:pPr marL="172212">
              <a:lnSpc>
                <a:spcPts val="2267"/>
              </a:lnSpc>
            </a:pPr>
            <a:r>
              <a:rPr lang="en-US" sz="2100" b="0" i="0" spc="-31" baseline="0" dirty="0">
                <a:latin typeface="Calibri"/>
              </a:rPr>
              <a:t>k</a:t>
            </a:r>
            <a:r>
              <a:rPr lang="en-US" sz="2100" b="0" i="0" spc="0" baseline="0" dirty="0">
                <a:latin typeface="Calibri"/>
              </a:rPr>
              <a:t>aikis</a:t>
            </a:r>
            <a:r>
              <a:rPr lang="en-US" sz="2100" b="0" i="0" spc="-10" baseline="0" dirty="0">
                <a:latin typeface="Calibri"/>
              </a:rPr>
              <a:t>s</a:t>
            </a:r>
            <a:r>
              <a:rPr lang="en-US" sz="2100" b="0" i="0" spc="0" baseline="0" dirty="0">
                <a:latin typeface="Calibri"/>
              </a:rPr>
              <a:t>a oppiaineissa (Huotilainen, Minna)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344728" y="6055005"/>
            <a:ext cx="8286013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u="sng" spc="0" baseline="0" dirty="0">
                <a:solidFill>
                  <a:srgbClr val="0563C1"/>
                </a:solidFill>
                <a:latin typeface="Calibri"/>
              </a:rPr>
              <a:t>Ken Robinson</a:t>
            </a:r>
            <a:r>
              <a:rPr lang="en-US" sz="1800" b="0" i="0" spc="0" baseline="0" dirty="0">
                <a:solidFill>
                  <a:srgbClr val="FFFFFF"/>
                </a:solidFill>
                <a:latin typeface="Calibri"/>
              </a:rPr>
              <a:t>: Joka puolella maailmaa koulutus on suunniteltu kaulasta ylöspäin ja siten, </a:t>
            </a:r>
          </a:p>
          <a:p>
            <a:pPr marL="1975434">
              <a:lnSpc>
                <a:spcPts val="2159"/>
              </a:lnSpc>
            </a:pPr>
            <a:r>
              <a:rPr lang="en-US" sz="1800" b="0" i="0" spc="0" baseline="0" dirty="0">
                <a:solidFill>
                  <a:srgbClr val="FFFFFF"/>
                </a:solidFill>
                <a:latin typeface="Calibri"/>
              </a:rPr>
              <a:t>että kaikista oltaisiin tekemässä</a:t>
            </a:r>
            <a:r>
              <a:rPr lang="en-US" sz="1800" b="0" i="0" spc="-1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="0" i="0" spc="0" baseline="0" dirty="0">
                <a:solidFill>
                  <a:srgbClr val="FFFFFF"/>
                </a:solidFill>
                <a:latin typeface="Calibri"/>
              </a:rPr>
              <a:t>professoreita.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15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0" name="Picture 16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6452" y="4396715"/>
            <a:ext cx="5164835" cy="1529207"/>
          </a:xfrm>
          <a:prstGeom prst="rect">
            <a:avLst/>
          </a:prstGeom>
          <a:noFill/>
          <a:extLst/>
        </p:spPr>
      </p:pic>
      <p:sp>
        <p:nvSpPr>
          <p:cNvPr id="161" name="Rectangle 161"/>
          <p:cNvSpPr/>
          <p:nvPr/>
        </p:nvSpPr>
        <p:spPr>
          <a:xfrm>
            <a:off x="502919" y="234950"/>
            <a:ext cx="7330440" cy="5097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FF9900"/>
                </a:solidFill>
                <a:latin typeface="Arial"/>
              </a:rPr>
              <a:t>TAITO</a:t>
            </a:r>
            <a:r>
              <a:rPr lang="en-US" sz="3000" b="0" i="0" spc="861" baseline="0" dirty="0">
                <a:solidFill>
                  <a:srgbClr val="FF9900"/>
                </a:solidFill>
                <a:latin typeface="Arial"/>
              </a:rPr>
              <a:t>-</a:t>
            </a:r>
            <a:r>
              <a:rPr lang="en-US" sz="3000" b="0" i="0" spc="0" baseline="0" dirty="0">
                <a:solidFill>
                  <a:srgbClr val="FF9900"/>
                </a:solidFill>
                <a:latin typeface="Arial"/>
              </a:rPr>
              <a:t>ja</a:t>
            </a:r>
            <a:r>
              <a:rPr lang="en-US" sz="3000" b="0" i="0" spc="-11" baseline="0" dirty="0">
                <a:solidFill>
                  <a:srgbClr val="FF9900"/>
                </a:solidFill>
                <a:latin typeface="Arial"/>
              </a:rPr>
              <a:t> </a:t>
            </a:r>
            <a:r>
              <a:rPr lang="en-US" sz="3000" b="0" i="0" spc="0" baseline="0" dirty="0">
                <a:solidFill>
                  <a:srgbClr val="FF9900"/>
                </a:solidFill>
                <a:latin typeface="Arial"/>
              </a:rPr>
              <a:t>TAIDEAINEET MURROKSESSA</a:t>
            </a:r>
          </a:p>
        </p:txBody>
      </p:sp>
      <p:sp>
        <p:nvSpPr>
          <p:cNvPr id="162" name="Rectangle 162"/>
          <p:cNvSpPr/>
          <p:nvPr/>
        </p:nvSpPr>
        <p:spPr>
          <a:xfrm>
            <a:off x="520903" y="1022478"/>
            <a:ext cx="6465951" cy="457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Polar</a:t>
            </a:r>
            <a:r>
              <a:rPr lang="en-US" sz="3000" b="0" i="0" spc="-12" baseline="0" dirty="0">
                <a:solidFill>
                  <a:srgbClr val="666666"/>
                </a:solidFill>
                <a:latin typeface="Calibri"/>
              </a:rPr>
              <a:t>i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soitumin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n &amp; sisällön lisääntymin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n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373075" y="1935826"/>
            <a:ext cx="7568091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2" b="1" i="1" spc="0" baseline="0" dirty="0">
                <a:solidFill>
                  <a:srgbClr val="1F497D"/>
                </a:solidFill>
                <a:latin typeface="Calibri-BoldItalic"/>
              </a:rPr>
              <a:t>Mite</a:t>
            </a:r>
            <a:r>
              <a:rPr lang="en-US" sz="3602" b="1" i="1" spc="-10" baseline="0" dirty="0">
                <a:solidFill>
                  <a:srgbClr val="1F497D"/>
                </a:solidFill>
                <a:latin typeface="Calibri-BoldItalic"/>
              </a:rPr>
              <a:t>n</a:t>
            </a:r>
            <a:r>
              <a:rPr lang="en-US" sz="3602" b="1" i="1" spc="0" baseline="0" dirty="0">
                <a:solidFill>
                  <a:srgbClr val="1F497D"/>
                </a:solidFill>
                <a:latin typeface="Calibri-BoldItalic"/>
              </a:rPr>
              <a:t> </a:t>
            </a:r>
            <a:r>
              <a:rPr lang="en-US" sz="3602" b="1" i="0" spc="0" baseline="0" dirty="0">
                <a:solidFill>
                  <a:srgbClr val="1F497D"/>
                </a:solidFill>
                <a:latin typeface="Calibri-Bold"/>
              </a:rPr>
              <a:t>&lt;---&gt;</a:t>
            </a:r>
            <a:r>
              <a:rPr lang="en-US" sz="3602" b="1" i="0" spc="-22" baseline="0" dirty="0">
                <a:solidFill>
                  <a:srgbClr val="1F497D"/>
                </a:solidFill>
                <a:latin typeface="Calibri-Bold"/>
              </a:rPr>
              <a:t> </a:t>
            </a:r>
            <a:r>
              <a:rPr lang="en-US" sz="3602" b="1" i="1" spc="0" baseline="0" dirty="0">
                <a:solidFill>
                  <a:srgbClr val="1F497D"/>
                </a:solidFill>
                <a:latin typeface="Calibri-BoldItalic"/>
              </a:rPr>
              <a:t>mitä   </a:t>
            </a:r>
            <a:r>
              <a:rPr lang="en-US" sz="3602" b="1" i="1" spc="-14" baseline="0" dirty="0">
                <a:solidFill>
                  <a:srgbClr val="1F497D"/>
                </a:solidFill>
                <a:latin typeface="Calibri-BoldItalic"/>
              </a:rPr>
              <a:t> </a:t>
            </a:r>
            <a:r>
              <a:rPr lang="en-US" sz="3602" b="1" i="1" spc="0" baseline="0" dirty="0">
                <a:solidFill>
                  <a:srgbClr val="1F497D"/>
                </a:solidFill>
                <a:latin typeface="Calibri-BoldItalic"/>
              </a:rPr>
              <a:t>     Sisältö ←→ </a:t>
            </a:r>
            <a:r>
              <a:rPr lang="en-US" sz="3602" b="1" i="1" spc="-14" baseline="0" dirty="0">
                <a:solidFill>
                  <a:srgbClr val="1F497D"/>
                </a:solidFill>
                <a:latin typeface="Calibri-BoldItalic"/>
              </a:rPr>
              <a:t>m</a:t>
            </a:r>
            <a:r>
              <a:rPr lang="en-US" sz="3602" b="1" i="1" spc="0" baseline="0" dirty="0">
                <a:solidFill>
                  <a:srgbClr val="1F497D"/>
                </a:solidFill>
                <a:latin typeface="Calibri-BoldItalic"/>
              </a:rPr>
              <a:t>uoto</a:t>
            </a:r>
          </a:p>
        </p:txBody>
      </p:sp>
      <p:sp>
        <p:nvSpPr>
          <p:cNvPr id="167" name="Rectangle 167"/>
          <p:cNvSpPr/>
          <p:nvPr/>
        </p:nvSpPr>
        <p:spPr>
          <a:xfrm>
            <a:off x="63398" y="2942972"/>
            <a:ext cx="8508556" cy="9144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1940" baseline="0" dirty="0">
                <a:solidFill>
                  <a:srgbClr val="666666"/>
                </a:solidFill>
                <a:latin typeface="Calibri"/>
              </a:rPr>
              <a:t>-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Harrastamin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n lisääntyy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,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 tekemin</a:t>
            </a:r>
            <a:r>
              <a:rPr lang="en-US" sz="3000" b="0" i="0" spc="-11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n väh</a:t>
            </a:r>
            <a:r>
              <a:rPr lang="en-US" sz="3000" b="0" i="0" spc="-15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nee</a:t>
            </a:r>
          </a:p>
          <a:p>
            <a:pPr marL="0">
              <a:lnSpc>
                <a:spcPts val="3600"/>
              </a:lnSpc>
            </a:pPr>
            <a:r>
              <a:rPr lang="en-US" sz="3002" b="0" i="0" spc="1939" baseline="0" dirty="0">
                <a:solidFill>
                  <a:srgbClr val="666666"/>
                </a:solidFill>
                <a:latin typeface="Calibri"/>
              </a:rPr>
              <a:t>-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Työskent</a:t>
            </a:r>
            <a:r>
              <a:rPr lang="en-US" sz="3002" b="0" i="0" spc="-12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l</a:t>
            </a:r>
            <a:r>
              <a:rPr lang="en-US" sz="3002" b="0" i="0" spc="-12" baseline="0" dirty="0">
                <a:solidFill>
                  <a:srgbClr val="666666"/>
                </a:solidFill>
                <a:latin typeface="Calibri"/>
              </a:rPr>
              <a:t>y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n omakohtaisuus </a:t>
            </a:r>
            <a:r>
              <a:rPr lang="en-US" sz="3002" b="0" i="0" spc="679" baseline="0" dirty="0">
                <a:solidFill>
                  <a:srgbClr val="666666"/>
                </a:solidFill>
                <a:latin typeface="Calibri"/>
              </a:rPr>
              <a:t>–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taid</a:t>
            </a:r>
            <a:r>
              <a:rPr lang="en-US" sz="3002" b="0" i="0" spc="-15" baseline="0" dirty="0">
                <a:solidFill>
                  <a:srgbClr val="666666"/>
                </a:solidFill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tta</a:t>
            </a:r>
            <a:r>
              <a:rPr lang="en-US" sz="3002" b="0" i="0" spc="-12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tuotetaan</a:t>
            </a:r>
            <a:r>
              <a:rPr lang="en-US" sz="3002" b="0" i="0" spc="-33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2" b="0" i="0" spc="0" baseline="0" dirty="0">
                <a:solidFill>
                  <a:srgbClr val="666666"/>
                </a:solidFill>
                <a:latin typeface="Calibri"/>
              </a:rPr>
              <a:t>ja </a:t>
            </a:r>
          </a:p>
        </p:txBody>
      </p:sp>
      <p:sp>
        <p:nvSpPr>
          <p:cNvPr id="168" name="Rectangle 168"/>
          <p:cNvSpPr/>
          <p:nvPr/>
        </p:nvSpPr>
        <p:spPr>
          <a:xfrm>
            <a:off x="349910" y="3857752"/>
            <a:ext cx="4910709" cy="457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jaetaan</a:t>
            </a:r>
            <a:r>
              <a:rPr lang="en-US" sz="3000" b="0" i="0" spc="-18" baseline="0" dirty="0">
                <a:solidFill>
                  <a:srgbClr val="666666"/>
                </a:solidFill>
                <a:latin typeface="Calibri"/>
              </a:rPr>
              <a:t> </a:t>
            </a:r>
            <a:r>
              <a:rPr lang="en-US" sz="3000" b="0" i="0" spc="0" baseline="0" dirty="0">
                <a:solidFill>
                  <a:srgbClr val="666666"/>
                </a:solidFill>
                <a:latin typeface="Calibri"/>
              </a:rPr>
              <a:t>enemmän kuin koskaan</a:t>
            </a:r>
          </a:p>
        </p:txBody>
      </p:sp>
      <p:sp>
        <p:nvSpPr>
          <p:cNvPr id="169" name="Rectangle 169"/>
          <p:cNvSpPr/>
          <p:nvPr/>
        </p:nvSpPr>
        <p:spPr>
          <a:xfrm>
            <a:off x="63398" y="5599939"/>
            <a:ext cx="6922922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Calibri"/>
              </a:rPr>
              <a:t>(ks. Mm. Pesola 2013. Ilmanen ym.(toim.) 2012. Jaakkola ym.</a:t>
            </a:r>
            <a:r>
              <a:rPr lang="en-US" sz="1800" b="0" i="0" spc="-10" baseline="0" dirty="0">
                <a:latin typeface="Calibri"/>
              </a:rPr>
              <a:t> </a:t>
            </a:r>
            <a:r>
              <a:rPr lang="en-US" sz="1800" b="0" i="0" spc="0" baseline="0" dirty="0">
                <a:latin typeface="Calibri"/>
              </a:rPr>
              <a:t>(toim.) 2012.</a:t>
            </a:r>
          </a:p>
          <a:p>
            <a:pPr marL="0">
              <a:lnSpc>
                <a:spcPts val="2159"/>
              </a:lnSpc>
            </a:pPr>
            <a:r>
              <a:rPr lang="en-US" sz="1800" b="0" i="0" spc="0" baseline="0" dirty="0">
                <a:latin typeface="Calibri"/>
              </a:rPr>
              <a:t>Harinen &amp;Rannikko 2013, Liikkuva koulu.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17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1" name="Picture 17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25140"/>
            <a:ext cx="2094357" cy="3832859"/>
          </a:xfrm>
          <a:prstGeom prst="rect">
            <a:avLst/>
          </a:prstGeom>
          <a:noFill/>
          <a:extLst/>
        </p:spPr>
      </p:pic>
      <p:pic>
        <p:nvPicPr>
          <p:cNvPr id="172" name="Picture 17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0356" y="3025140"/>
            <a:ext cx="1723135" cy="2499360"/>
          </a:xfrm>
          <a:prstGeom prst="rect">
            <a:avLst/>
          </a:prstGeom>
          <a:noFill/>
          <a:extLst/>
        </p:spPr>
      </p:pic>
      <p:pic>
        <p:nvPicPr>
          <p:cNvPr id="173" name="Picture 17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3976" y="3025140"/>
            <a:ext cx="3659251" cy="3832859"/>
          </a:xfrm>
          <a:prstGeom prst="rect">
            <a:avLst/>
          </a:prstGeom>
          <a:noFill/>
          <a:extLst/>
        </p:spPr>
      </p:pic>
      <p:pic>
        <p:nvPicPr>
          <p:cNvPr id="174" name="Picture 17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3100" y="3025140"/>
            <a:ext cx="1667891" cy="2499360"/>
          </a:xfrm>
          <a:prstGeom prst="rect">
            <a:avLst/>
          </a:prstGeom>
          <a:noFill/>
          <a:extLst/>
        </p:spPr>
      </p:pic>
      <p:sp>
        <p:nvSpPr>
          <p:cNvPr id="175" name="Rectangle 175"/>
          <p:cNvSpPr/>
          <p:nvPr/>
        </p:nvSpPr>
        <p:spPr>
          <a:xfrm>
            <a:off x="1246022" y="154524"/>
            <a:ext cx="6650746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2" b="0" i="0" spc="0" baseline="0" dirty="0">
                <a:solidFill>
                  <a:srgbClr val="4C1130"/>
                </a:solidFill>
                <a:latin typeface="Calibri"/>
              </a:rPr>
              <a:t>TOIMINTAYMPÄRISTÖN</a:t>
            </a:r>
            <a:r>
              <a:rPr lang="en-US" sz="3602" b="0" i="0" spc="-36" baseline="0" dirty="0">
                <a:solidFill>
                  <a:srgbClr val="4C1130"/>
                </a:solidFill>
                <a:latin typeface="Calibri"/>
              </a:rPr>
              <a:t> </a:t>
            </a:r>
            <a:r>
              <a:rPr lang="en-US" sz="3602" b="0" i="0" spc="0" baseline="0" dirty="0">
                <a:solidFill>
                  <a:srgbClr val="4C1130"/>
                </a:solidFill>
                <a:latin typeface="Calibri"/>
              </a:rPr>
              <a:t>LUOMINEN</a:t>
            </a:r>
          </a:p>
        </p:txBody>
      </p:sp>
      <p:sp>
        <p:nvSpPr>
          <p:cNvPr id="176" name="Rectangle 176"/>
          <p:cNvSpPr/>
          <p:nvPr/>
        </p:nvSpPr>
        <p:spPr>
          <a:xfrm>
            <a:off x="720242" y="1086612"/>
            <a:ext cx="7444740" cy="7315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0" i="0" spc="0" baseline="0" dirty="0">
                <a:latin typeface="Calibri"/>
              </a:rPr>
              <a:t>Miten luoda toimintaympäristö,</a:t>
            </a:r>
            <a:r>
              <a:rPr lang="en-US" sz="2400" b="0" i="0" spc="-26" baseline="0" dirty="0">
                <a:latin typeface="Calibri"/>
              </a:rPr>
              <a:t> </a:t>
            </a:r>
            <a:r>
              <a:rPr lang="en-US" sz="2400" b="0" i="0" spc="0" baseline="0" dirty="0">
                <a:latin typeface="Calibri"/>
              </a:rPr>
              <a:t>joka</a:t>
            </a:r>
            <a:r>
              <a:rPr lang="en-US" sz="2400" b="0" i="0" spc="-14" baseline="0" dirty="0">
                <a:latin typeface="Calibri"/>
              </a:rPr>
              <a:t> </a:t>
            </a:r>
            <a:r>
              <a:rPr lang="en-US" sz="2400" b="0" i="0" spc="0" baseline="0" dirty="0">
                <a:latin typeface="Calibri"/>
              </a:rPr>
              <a:t>kutsuu kokeilemaan</a:t>
            </a:r>
            <a:r>
              <a:rPr lang="en-US" sz="2400" b="0" i="0" spc="-26" baseline="0" dirty="0">
                <a:latin typeface="Calibri"/>
              </a:rPr>
              <a:t> </a:t>
            </a:r>
            <a:r>
              <a:rPr lang="en-US" sz="2400" b="0" i="0" spc="0" baseline="0" dirty="0">
                <a:latin typeface="Calibri"/>
              </a:rPr>
              <a:t>ja </a:t>
            </a:r>
          </a:p>
          <a:p>
            <a:pPr marL="0">
              <a:lnSpc>
                <a:spcPts val="2880"/>
              </a:lnSpc>
            </a:pPr>
            <a:r>
              <a:rPr lang="en-US" sz="2400" b="0" i="0" spc="0" baseline="0" dirty="0">
                <a:latin typeface="Calibri"/>
              </a:rPr>
              <a:t>oppimaan?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6245" y="1697785"/>
            <a:ext cx="77871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/>
              <a:t>Pohdi käsityksiäsi jokaisen aineen hyödyllisyydestä (</a:t>
            </a:r>
            <a:r>
              <a:rPr lang="fi-FI" dirty="0" err="1" smtClean="0"/>
              <a:t>kuvis</a:t>
            </a:r>
            <a:r>
              <a:rPr lang="fi-FI" dirty="0" smtClean="0"/>
              <a:t>, </a:t>
            </a:r>
            <a:r>
              <a:rPr lang="fi-FI" dirty="0" err="1" smtClean="0"/>
              <a:t>kässä</a:t>
            </a:r>
            <a:r>
              <a:rPr lang="fi-FI" dirty="0" smtClean="0"/>
              <a:t>, musa, </a:t>
            </a:r>
            <a:r>
              <a:rPr lang="fi-FI" dirty="0" err="1" smtClean="0"/>
              <a:t>liikka</a:t>
            </a:r>
            <a:r>
              <a:rPr lang="fi-FI" dirty="0" smtClean="0"/>
              <a:t>, </a:t>
            </a:r>
            <a:r>
              <a:rPr lang="fi-FI" dirty="0" err="1" smtClean="0"/>
              <a:t>kotska</a:t>
            </a:r>
            <a:r>
              <a:rPr lang="fi-FI" dirty="0" smtClean="0"/>
              <a:t>…). Mieti myös perustelut.</a:t>
            </a:r>
          </a:p>
          <a:p>
            <a:endParaRPr lang="fi-FI" dirty="0"/>
          </a:p>
          <a:p>
            <a:r>
              <a:rPr lang="fi-FI" dirty="0" smtClean="0"/>
              <a:t>Arvioi skaalalla 1-5 oppiaineen kiinnostavuutta, hyödyllisyyttä.  Ääripäät 5= kiinnostavaa ja hyödyllistä vs. 1= tylsää ja turhaa. </a:t>
            </a:r>
          </a:p>
          <a:p>
            <a:endParaRPr lang="fi-FI" dirty="0"/>
          </a:p>
          <a:p>
            <a:r>
              <a:rPr lang="fi-FI" dirty="0" smtClean="0"/>
              <a:t>Vie </a:t>
            </a:r>
            <a:r>
              <a:rPr lang="fi-FI" dirty="0" err="1" smtClean="0"/>
              <a:t>chatiin</a:t>
            </a:r>
            <a:r>
              <a:rPr lang="fi-FI" dirty="0" smtClean="0"/>
              <a:t> antamasi numero skaalalla. Keskustellaan ja pohditaan saatuja numeroit ja niiden taustoja. </a:t>
            </a:r>
          </a:p>
          <a:p>
            <a:endParaRPr lang="fi-FI" dirty="0"/>
          </a:p>
          <a:p>
            <a:r>
              <a:rPr lang="fi-FI" dirty="0" smtClean="0"/>
              <a:t>Kiinnostavaa, mistä käsitykset syntyvät/lähtökohdat ja mikä pitää yllä. opiskelijoita. </a:t>
            </a:r>
          </a:p>
          <a:p>
            <a:endParaRPr lang="fi-FI" dirty="0"/>
          </a:p>
          <a:p>
            <a:r>
              <a:rPr lang="fi-FI" dirty="0" smtClean="0"/>
              <a:t>Aiemmissa keskusteluissa hyviä näkökulmia oppiaineisiin ja voimme keskustellen auttaa toisiamme purkamaan joihinkin aineisiin liittyviä antipatioita tai tuoda esiin niiden merkitystä omalle kasvulle ihmisinä. 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806245" y="580103"/>
            <a:ext cx="905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i-FI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Taito- ja taideaineisiin liittyviä käsityksiä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788632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822</Words>
  <Application>Microsoft Office PowerPoint</Application>
  <PresentationFormat>On-screen Show (4:3)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Gudea</vt:lpstr>
      <vt:lpstr>CenturyGothic</vt:lpstr>
      <vt:lpstr>Calibri-Light</vt:lpstr>
      <vt:lpstr>ArialMT</vt:lpstr>
      <vt:lpstr>Calibri</vt:lpstr>
      <vt:lpstr>Calibri-BoldItalic</vt:lpstr>
      <vt:lpstr>Calibri-Bold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Innanen, Hely</dc:creator>
  <cp:lastModifiedBy>Innanen, Hely</cp:lastModifiedBy>
  <cp:revision>7</cp:revision>
  <dcterms:modified xsi:type="dcterms:W3CDTF">2020-10-02T04:46:09Z</dcterms:modified>
</cp:coreProperties>
</file>