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06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74" autoAdjust="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10/8/2020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10/8/2020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10/8/2020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10/8/2020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0190-1A0B-4D44-BA68-8D45B53D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57842-4D68-43C8-8218-42A56320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AB9C-BD00-4276-8FC9-6A7477FCE077}" type="datetime1">
              <a:rPr lang="fi-FI" smtClean="0"/>
              <a:t>8.10.2020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5D027-BB92-4C81-9939-F39E18B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JYU </a:t>
            </a:r>
            <a:r>
              <a:rPr lang="fi-FI" dirty="0" err="1"/>
              <a:t>Since</a:t>
            </a:r>
            <a:r>
              <a:rPr lang="fi-FI" dirty="0"/>
              <a:t> 1863.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8A602-F247-4BF8-8B1E-20DCF5893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8902-A2E1-4711-A467-290FB9FE5D63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55440" y="1773238"/>
            <a:ext cx="10657135" cy="43926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864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10/8/2020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10/8/2020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10/8/2020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10/8/2020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10/8/2020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10/8/2020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10/8/2020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10/8/2020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adlet.com/pauliinasopanen/kielitietoinen_toiminta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nikielisenoppijanmatkassa.fi/kielitietoisuus-eri-tiedonaloilla/oppikirjatekstit/alakoulun-ylli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Tehtävät kotiryhmissä 1 – Havainnointilomake 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AB9C-BD00-4276-8FC9-6A7477FCE077}" type="datetime1">
              <a:rPr lang="fi-FI" smtClean="0"/>
              <a:t>8.10.2020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JYU Since 1863.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8902-A2E1-4711-A467-290FB9FE5D63}" type="slidenum">
              <a:rPr lang="fi-FI" smtClean="0"/>
              <a:t>1</a:t>
            </a:fld>
            <a:endParaRPr lang="fi-FI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055440" y="1773238"/>
            <a:ext cx="9145016" cy="4176042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Tarkastelkaa pienryhmissä luennolla esiteltyä havainnointilomaketta</a:t>
            </a:r>
          </a:p>
          <a:p>
            <a:r>
              <a:rPr lang="fi-FI" dirty="0" smtClean="0"/>
              <a:t>Pohtikaa, miltä osin lomake linkittyy päivän luentoon</a:t>
            </a:r>
          </a:p>
          <a:p>
            <a:r>
              <a:rPr lang="fi-FI" dirty="0" smtClean="0"/>
              <a:t>Pohtikaa myös, mitkä osiot havainnointilomakkeesta olivat helposti ymmärrettäviä ja mitkä taas kaipaisivat lisää opastusta</a:t>
            </a:r>
          </a:p>
          <a:p>
            <a:r>
              <a:rPr lang="fi-FI" dirty="0" smtClean="0"/>
              <a:t>Avatkaa </a:t>
            </a:r>
            <a:r>
              <a:rPr lang="fi-FI" dirty="0" err="1" smtClean="0"/>
              <a:t>padlet</a:t>
            </a:r>
            <a:r>
              <a:rPr lang="fi-FI" dirty="0"/>
              <a:t>: </a:t>
            </a:r>
            <a:r>
              <a:rPr lang="fi-FI" dirty="0">
                <a:hlinkClick r:id="rId2"/>
              </a:rPr>
              <a:t>https://</a:t>
            </a:r>
            <a:r>
              <a:rPr lang="fi-FI" dirty="0" smtClean="0">
                <a:hlinkClick r:id="rId2"/>
              </a:rPr>
              <a:t>padlet.com/pauliinasopanen/kielitietoinen_toiminta</a:t>
            </a:r>
            <a:r>
              <a:rPr lang="fi-FI" dirty="0" smtClean="0"/>
              <a:t> </a:t>
            </a:r>
          </a:p>
          <a:p>
            <a:pPr lvl="1"/>
            <a:r>
              <a:rPr lang="fi-FI" dirty="0" smtClean="0"/>
              <a:t>Käykää pienryhmässä tykkäämässä niistä aiheista, joiden tehtävänantoa piditte selkeänä</a:t>
            </a:r>
          </a:p>
          <a:p>
            <a:pPr lvl="1"/>
            <a:r>
              <a:rPr lang="fi-FI" dirty="0" smtClean="0"/>
              <a:t>Kommentoikaa jokaista aluetta keskustelujenne pohjalta</a:t>
            </a:r>
          </a:p>
          <a:p>
            <a:pPr lvl="1"/>
            <a:r>
              <a:rPr lang="fi-FI" dirty="0"/>
              <a:t>V</a:t>
            </a:r>
            <a:r>
              <a:rPr lang="fi-FI" dirty="0" smtClean="0"/>
              <a:t>oitte kommentoida esimerkiksi</a:t>
            </a:r>
          </a:p>
          <a:p>
            <a:pPr lvl="2"/>
            <a:r>
              <a:rPr lang="fi-FI" dirty="0"/>
              <a:t>M</a:t>
            </a:r>
            <a:r>
              <a:rPr lang="fi-FI" dirty="0" smtClean="0"/>
              <a:t>itkä kohdat vaatisivat selkeytystä tai </a:t>
            </a:r>
          </a:p>
          <a:p>
            <a:pPr lvl="2"/>
            <a:r>
              <a:rPr lang="fi-FI" dirty="0"/>
              <a:t>M</a:t>
            </a:r>
            <a:r>
              <a:rPr lang="fi-FI" dirty="0" smtClean="0"/>
              <a:t>iten voisitte hyödyntää lomaketta luokkahuonehavainnointien aikana tai </a:t>
            </a:r>
          </a:p>
          <a:p>
            <a:pPr lvl="2"/>
            <a:r>
              <a:rPr lang="fi-FI" dirty="0"/>
              <a:t>M</a:t>
            </a:r>
            <a:r>
              <a:rPr lang="fi-FI" dirty="0" smtClean="0"/>
              <a:t>iten lomakkeen eri osiot linkittyvät päivän luentoon </a:t>
            </a:r>
          </a:p>
          <a:p>
            <a:pPr marL="269875" lvl="1" indent="0">
              <a:buNone/>
            </a:pPr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8" name="Picture 2" descr="QR code for this padlet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6645" y="4689921"/>
            <a:ext cx="1475929" cy="147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63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Tehtävät kotiryhmissä 2 – Alakoulun </a:t>
            </a:r>
            <a:r>
              <a:rPr lang="fi-FI" dirty="0" err="1" smtClean="0"/>
              <a:t>ylli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AB9C-BD00-4276-8FC9-6A7477FCE077}" type="datetime1">
              <a:rPr lang="fi-FI" smtClean="0"/>
              <a:t>8.10.2020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JYU Since 1863.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8902-A2E1-4711-A467-290FB9FE5D63}" type="slidenum">
              <a:rPr lang="fi-FI" smtClean="0"/>
              <a:t>2</a:t>
            </a:fld>
            <a:endParaRPr lang="fi-FI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 smtClean="0"/>
              <a:t>Pohtikaa kielitietoisuutta alakoulun yllin </a:t>
            </a:r>
            <a:r>
              <a:rPr lang="fi-FI" dirty="0"/>
              <a:t>oppitunnilla </a:t>
            </a:r>
            <a:r>
              <a:rPr lang="fi-FI" i="1" dirty="0" smtClean="0"/>
              <a:t>Monikielisen oppijan matkassa </a:t>
            </a:r>
            <a:r>
              <a:rPr lang="fi-FI" dirty="0" smtClean="0"/>
              <a:t>-sivuston avulla </a:t>
            </a:r>
            <a:r>
              <a:rPr lang="fi-FI" dirty="0">
                <a:hlinkClick r:id="rId2"/>
              </a:rPr>
              <a:t>https://monikielisenoppijanmatkassa.fi/kielitietoisuus-eri-tiedonaloilla/oppikirjatekstit/alakoulun-ylli</a:t>
            </a:r>
            <a:r>
              <a:rPr lang="fi-FI" dirty="0" smtClean="0">
                <a:hlinkClick r:id="rId2"/>
              </a:rPr>
              <a:t>/</a:t>
            </a:r>
            <a:endParaRPr lang="fi-FI" dirty="0" smtClean="0"/>
          </a:p>
          <a:p>
            <a:r>
              <a:rPr lang="fi-FI" b="1" dirty="0" smtClean="0"/>
              <a:t>Pienryhmätyöskentely (3 ryhmää)</a:t>
            </a:r>
          </a:p>
          <a:p>
            <a:pPr lvl="1"/>
            <a:r>
              <a:rPr lang="fi-FI" dirty="0" smtClean="0"/>
              <a:t>Jokaiselle ryhmälle valitaan yksi sivuston tehtävistä </a:t>
            </a:r>
          </a:p>
          <a:p>
            <a:pPr lvl="1"/>
            <a:r>
              <a:rPr lang="fi-FI" dirty="0" smtClean="0"/>
              <a:t>ryhmä 1 = kohdat I-II, ryhmä 2 = kohta II, ryhmä 3 = kohta IV</a:t>
            </a:r>
          </a:p>
          <a:p>
            <a:pPr lvl="1"/>
            <a:r>
              <a:rPr lang="fi-FI" dirty="0" smtClean="0"/>
              <a:t>Ryhmät pohtivat sivuston tehtäviä yhdessä ja pyrkivät löytämään näihin sopivat vastaukset sekä pohtimaan tehtävää kielitietoisesta näkökulmasta</a:t>
            </a:r>
          </a:p>
          <a:p>
            <a:pPr lvl="1"/>
            <a:r>
              <a:rPr lang="fi-FI" dirty="0" smtClean="0"/>
              <a:t>Lopuksi jokainen ryhmä kertoo tiivistetysti muille tehtävästään, siihen pohtimistaan ratkaisuistaan ja siitä, minkälaisia ajatuksia tämä tehtävä herätti liittyen kielitietoiseen opettamiseen ja opettamiseen ylipäätään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104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ll fun education presentation (widescreen).potx" id="{13F266B3-3667-4715-838E-2D35384A824B}" vid="{5EC2A2B6-6A5B-436A-9EF3-6607D16C2EDB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F5AFAE-B80F-42D3-94B4-729362BC1BCB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Fall fun education presentation (widescreen)</Template>
  <TotalTime>59</TotalTime>
  <Words>179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Cambria</vt:lpstr>
      <vt:lpstr>Back to School 16x9</vt:lpstr>
      <vt:lpstr>Tehtävät kotiryhmissä 1 – Havainnointilomake </vt:lpstr>
      <vt:lpstr>Tehtävät kotiryhmissä 2 – Alakoulun ylli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Kielitietoinen, monikielinen koulu</dc:title>
  <dc:creator>Oksanen, Paula</dc:creator>
  <cp:lastModifiedBy>Kepler-Uotinen, Kaili</cp:lastModifiedBy>
  <cp:revision>18</cp:revision>
  <dcterms:created xsi:type="dcterms:W3CDTF">2019-10-10T06:29:36Z</dcterms:created>
  <dcterms:modified xsi:type="dcterms:W3CDTF">2020-10-08T06:16:07Z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