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D20FEB5-E07B-4044-BE95-F0A347C78087}">
  <a:tblStyle styleId="{3D20FEB5-E07B-4044-BE95-F0A347C7808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FCA40CBC-8C7B-4285-A5B7-7AEA63842A51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Shape 1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Shape 2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6" name="Shape 2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4" name="Shape 224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0" name="Shape 230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3" name="Shape 133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2" name="Shape 242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8" name="Shape 248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t" bIns="48200" lIns="96425" rIns="96425" wrap="square" tIns="482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Arki- ja tieteellinen käsite</a:t>
            </a:r>
          </a:p>
        </p:txBody>
      </p:sp>
      <p:sp>
        <p:nvSpPr>
          <p:cNvPr id="255" name="Shape 255"/>
          <p:cNvSpPr txBox="1"/>
          <p:nvPr>
            <p:ph idx="12" type="sldNum"/>
          </p:nvPr>
        </p:nvSpPr>
        <p:spPr>
          <a:xfrm>
            <a:off x="3884618" y="8685230"/>
            <a:ext cx="2971804" cy="457201"/>
          </a:xfrm>
          <a:prstGeom prst="rect">
            <a:avLst/>
          </a:prstGeom>
          <a:noFill/>
          <a:ln>
            <a:noFill/>
          </a:ln>
        </p:spPr>
        <p:txBody>
          <a:bodyPr anchorCtr="0" anchor="b" bIns="48200" lIns="96425" rIns="96425" wrap="square" tIns="482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1" name="Shape 261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7" name="Shape 267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4" name="Shape 274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0" name="Shape 280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Shape 286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87" name="Shape 287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9" name="Shape 139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t" bIns="48200" lIns="96425" rIns="96425" wrap="square" tIns="482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Ilkka ja Riikka käyvät mielenkiintoista dialogia</a:t>
            </a:r>
          </a:p>
        </p:txBody>
      </p:sp>
      <p:sp>
        <p:nvSpPr>
          <p:cNvPr id="146" name="Shape 146"/>
          <p:cNvSpPr txBox="1"/>
          <p:nvPr>
            <p:ph idx="12" type="sldNum"/>
          </p:nvPr>
        </p:nvSpPr>
        <p:spPr>
          <a:xfrm>
            <a:off x="3884618" y="8685230"/>
            <a:ext cx="2971804" cy="457201"/>
          </a:xfrm>
          <a:prstGeom prst="rect">
            <a:avLst/>
          </a:prstGeom>
          <a:noFill/>
          <a:ln>
            <a:noFill/>
          </a:ln>
        </p:spPr>
        <p:txBody>
          <a:bodyPr anchorCtr="0" anchor="b" bIns="48200" lIns="96425" rIns="96425" wrap="square" tIns="482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t" bIns="48200" lIns="96425" rIns="96425" wrap="square" tIns="482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Bloomin / SOLO taksonomia?</a:t>
            </a:r>
          </a:p>
        </p:txBody>
      </p:sp>
      <p:sp>
        <p:nvSpPr>
          <p:cNvPr id="153" name="Shape 153"/>
          <p:cNvSpPr txBox="1"/>
          <p:nvPr>
            <p:ph idx="12" type="sldNum"/>
          </p:nvPr>
        </p:nvSpPr>
        <p:spPr>
          <a:xfrm>
            <a:off x="3884618" y="8685230"/>
            <a:ext cx="2971804" cy="457201"/>
          </a:xfrm>
          <a:prstGeom prst="rect">
            <a:avLst/>
          </a:prstGeom>
          <a:noFill/>
          <a:ln>
            <a:noFill/>
          </a:ln>
        </p:spPr>
        <p:txBody>
          <a:bodyPr anchorCtr="0" anchor="b" bIns="48200" lIns="96425" rIns="96425" wrap="square" tIns="482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1" y="4343408"/>
            <a:ext cx="5486407" cy="411480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858080" y="686171"/>
            <a:ext cx="3141848" cy="3428742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8" name="Shape 58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640"/>
              </a:spcBef>
              <a:buClr>
                <a:srgbClr val="888888"/>
              </a:buClr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560"/>
              </a:spcBef>
              <a:buClr>
                <a:srgbClr val="888888"/>
              </a:buClr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80"/>
              </a:spcBef>
              <a:buClr>
                <a:srgbClr val="888888"/>
              </a:buClr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722313" y="3305175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buClr>
                <a:srgbClr val="888888"/>
              </a:buClr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360"/>
              </a:spcBef>
              <a:buClr>
                <a:srgbClr val="888888"/>
              </a:buClr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20"/>
              </a:spcBef>
              <a:buClr>
                <a:srgbClr val="888888"/>
              </a:buClr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280"/>
              </a:spcBef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457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2" type="body"/>
          </p:nvPr>
        </p:nvSpPr>
        <p:spPr>
          <a:xfrm>
            <a:off x="4648200" y="1200150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33350" lvl="1" marL="74295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01600" lvl="2" marL="1143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14300" lvl="3" marL="1600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14300" lvl="4" marL="20574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14300" lvl="5" marL="25146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14300" lvl="6" marL="29718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14300" lvl="7" marL="3429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14300" lvl="8" marL="38862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Shape 78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Shape 84"/>
          <p:cNvSpPr txBox="1"/>
          <p:nvPr>
            <p:ph idx="2" type="body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Shape 85"/>
          <p:cNvSpPr txBox="1"/>
          <p:nvPr>
            <p:ph idx="3" type="body"/>
          </p:nvPr>
        </p:nvSpPr>
        <p:spPr>
          <a:xfrm>
            <a:off x="4645025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360"/>
              </a:spcBef>
              <a:buClr>
                <a:schemeClr val="dk1"/>
              </a:buClr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320"/>
              </a:spcBef>
              <a:buClr>
                <a:schemeClr val="dk1"/>
              </a:buClr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4" type="body"/>
          </p:nvPr>
        </p:nvSpPr>
        <p:spPr>
          <a:xfrm>
            <a:off x="4645025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58750" lvl="1" marL="74295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114300" lvl="2" marL="1143000" marR="0" rtl="0" algn="l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27000" lvl="3" marL="1600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27000" lvl="4" marL="20574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27000" lvl="5" marL="25146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27000" lvl="6" marL="29718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27000" lvl="7" marL="34290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27000" lvl="8" marL="3886200" marR="0" rtl="0" algn="l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7" name="Shape 9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8" name="Shape 9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type="title"/>
          </p:nvPr>
        </p:nvSpPr>
        <p:spPr>
          <a:xfrm>
            <a:off x="457200" y="204788"/>
            <a:ext cx="3008313" cy="8715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2" name="Shape 102"/>
          <p:cNvSpPr txBox="1"/>
          <p:nvPr>
            <p:ph idx="2" type="body"/>
          </p:nvPr>
        </p:nvSpPr>
        <p:spPr>
          <a:xfrm>
            <a:off x="457200" y="1076325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3" name="Shape 10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4" name="Shape 10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5" name="Shape 10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1792288" y="3600450"/>
            <a:ext cx="5486400" cy="425053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Calibri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08" name="Shape 108"/>
          <p:cNvSpPr/>
          <p:nvPr>
            <p:ph idx="2" type="pic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buClr>
                <a:schemeClr val="dk1"/>
              </a:buClr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buClr>
                <a:schemeClr val="dk1"/>
              </a:buClr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buClr>
                <a:schemeClr val="dk1"/>
              </a:buClr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buClr>
                <a:schemeClr val="dk1"/>
              </a:buClr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1792288" y="4025503"/>
            <a:ext cx="5486400" cy="60364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240"/>
              </a:spcBef>
              <a:buClr>
                <a:schemeClr val="dk1"/>
              </a:buClr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200"/>
              </a:spcBef>
              <a:buClr>
                <a:schemeClr val="dk1"/>
              </a:buClr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180"/>
              </a:spcBef>
              <a:buClr>
                <a:schemeClr val="dk1"/>
              </a:buClr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0" name="Shape 110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1" name="Shape 111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2" name="Shape 112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 rot="5400000">
            <a:off x="2874764" y="-1217414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6" name="Shape 116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7" name="Shape 117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8" name="Shape 118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 rot="5400000">
            <a:off x="5463778" y="1371600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Shape 122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3" name="Shape 123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4" name="Shape 124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GB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Clr>
                <a:schemeClr val="dk1"/>
              </a:buClr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buNone/>
              <a:defRPr sz="1800"/>
            </a:lvl2pPr>
            <a:lvl3pPr indent="0" lvl="2">
              <a:spcBef>
                <a:spcPts val="0"/>
              </a:spcBef>
              <a:buNone/>
              <a:defRPr sz="1800"/>
            </a:lvl3pPr>
            <a:lvl4pPr indent="0" lvl="3">
              <a:spcBef>
                <a:spcPts val="0"/>
              </a:spcBef>
              <a:buNone/>
              <a:defRPr sz="1800"/>
            </a:lvl4pPr>
            <a:lvl5pPr indent="0" lvl="4">
              <a:spcBef>
                <a:spcPts val="0"/>
              </a:spcBef>
              <a:buNone/>
              <a:defRPr sz="1800"/>
            </a:lvl5pPr>
            <a:lvl6pPr indent="0" lvl="5">
              <a:spcBef>
                <a:spcPts val="0"/>
              </a:spcBef>
              <a:buNone/>
              <a:defRPr sz="1800"/>
            </a:lvl6pPr>
            <a:lvl7pPr indent="0" lvl="6">
              <a:spcBef>
                <a:spcPts val="0"/>
              </a:spcBef>
              <a:buNone/>
              <a:defRPr sz="1800"/>
            </a:lvl7pPr>
            <a:lvl8pPr indent="0" lvl="7">
              <a:spcBef>
                <a:spcPts val="0"/>
              </a:spcBef>
              <a:buNone/>
              <a:defRPr sz="1800"/>
            </a:lvl8pPr>
            <a:lvl9pPr indent="0" lvl="8">
              <a:spcBef>
                <a:spcPts val="0"/>
              </a:spcBef>
              <a:buNone/>
              <a:defRPr sz="1800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1079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76200" lvl="2" marL="1143000" marR="0" rtl="0" algn="l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101600" lvl="3" marL="1600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101600" lvl="4" marL="20574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101600" lvl="5" marL="25146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101600" lvl="6" marL="29718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101600" lvl="7" marL="34290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101600" lvl="8" marL="3886200" marR="0" rtl="0" algn="l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0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l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1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i="0" lang="en-GB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MDbBX0d7Ymo" TargetMode="Externa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3.xml"/><Relationship Id="rId3" Type="http://schemas.openxmlformats.org/officeDocument/2006/relationships/hyperlink" Target="https://www.youtube.com/watch?v=ygt1XsUsmjg" TargetMode="External"/><Relationship Id="rId4" Type="http://schemas.openxmlformats.org/officeDocument/2006/relationships/hyperlink" Target="https://www.youtube.com/watch?v=RFvVIoBC2jA" TargetMode="Externa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4.xml"/><Relationship Id="rId3" Type="http://schemas.openxmlformats.org/officeDocument/2006/relationships/hyperlink" Target="https://www.uef.fi/web/aducate/tiedon-maarittelya" TargetMode="Externa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4.jp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POMM1</a:t>
            </a:r>
            <a:r>
              <a:rPr lang="en-GB"/>
              <a:t>001</a:t>
            </a: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Tiedonkäsitykset</a:t>
            </a:r>
          </a:p>
        </p:txBody>
      </p:sp>
      <p:sp>
        <p:nvSpPr>
          <p:cNvPr id="130" name="Shape 130"/>
          <p:cNvSpPr txBox="1"/>
          <p:nvPr>
            <p:ph idx="1" type="subTitle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Arial"/>
              <a:buNone/>
            </a:pPr>
            <a:r>
              <a:rPr lang="en-GB"/>
              <a:t>2</a:t>
            </a:r>
            <a:r>
              <a:rPr b="0" i="0" lang="en-GB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.1</a:t>
            </a:r>
            <a:r>
              <a:rPr lang="en-GB"/>
              <a:t>1</a:t>
            </a:r>
            <a:r>
              <a:rPr b="0" i="0" lang="en-GB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.201</a:t>
            </a:r>
            <a:r>
              <a:rPr lang="en-GB"/>
              <a:t>7</a:t>
            </a:r>
          </a:p>
          <a:p>
            <a:pPr indent="0" lvl="0" marL="0" marR="0" rtl="0" algn="ctr">
              <a:spcBef>
                <a:spcPts val="640"/>
              </a:spcBef>
              <a:buClr>
                <a:srgbClr val="888888"/>
              </a:buClr>
              <a:buSzPct val="25000"/>
              <a:buFont typeface="Arial"/>
              <a:buNone/>
            </a:pPr>
            <a:r>
              <a:rPr b="0" i="0" lang="en-GB" sz="3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Riikka Alanen ja Antti Lehtinen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Case: Aurinkokunta</a:t>
            </a:r>
          </a:p>
        </p:txBody>
      </p:sp>
      <p:sp>
        <p:nvSpPr>
          <p:cNvPr id="185" name="Shape 18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-GB" sz="2200"/>
              <a:t>Vuosituhansien myötä Ptolemaioksen järjestelmästä alkoi tulla ongelmallinen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en-GB" sz="2200"/>
              <a:t>Monimutkaiset laskelmat jopa päivämäärän määräämiseksi -&gt; katolinen kirkko toivoi muutosta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-GB" sz="2200"/>
              <a:t>Vuonna 1543 </a:t>
            </a:r>
            <a:r>
              <a:rPr b="1" lang="en-GB" sz="2200"/>
              <a:t>Kopernikus</a:t>
            </a:r>
            <a:r>
              <a:rPr lang="en-GB" sz="2200"/>
              <a:t>: </a:t>
            </a:r>
            <a:r>
              <a:rPr lang="en-GB" sz="2200">
                <a:solidFill>
                  <a:srgbClr val="222222"/>
                </a:solidFill>
                <a:highlight>
                  <a:srgbClr val="FFFFFF"/>
                </a:highlight>
              </a:rPr>
              <a:t>"De revolutionibus orbium coelestium" (suom. </a:t>
            </a:r>
            <a:r>
              <a:rPr i="1" lang="en-GB" sz="2200">
                <a:solidFill>
                  <a:srgbClr val="222222"/>
                </a:solidFill>
                <a:highlight>
                  <a:srgbClr val="FFFFFF"/>
                </a:highlight>
              </a:rPr>
              <a:t>Taivaallisten kehien kierroksista</a:t>
            </a:r>
            <a:r>
              <a:rPr lang="en-GB" sz="2200">
                <a:solidFill>
                  <a:srgbClr val="222222"/>
                </a:solidFill>
                <a:highlight>
                  <a:srgbClr val="FFFFFF"/>
                </a:highlight>
              </a:rPr>
              <a:t>)</a:t>
            </a:r>
          </a:p>
          <a:p>
            <a:pPr indent="-368300" lvl="0" marL="457200" rtl="0">
              <a:spcBef>
                <a:spcPts val="0"/>
              </a:spcBef>
              <a:buClr>
                <a:srgbClr val="222222"/>
              </a:buClr>
              <a:buSzPct val="100000"/>
            </a:pPr>
            <a:r>
              <a:rPr lang="en-GB" sz="2200">
                <a:solidFill>
                  <a:srgbClr val="222222"/>
                </a:solidFill>
                <a:highlight>
                  <a:srgbClr val="FFFFFF"/>
                </a:highlight>
              </a:rPr>
              <a:t>Kirjoittajalta salaa lisätty alkukappale: “Malli on vain matemaattinen apuväline planeettojen liikkeiden laskennan yksinkertaistamiseksi, se ei kuvaa todellisuutta”</a:t>
            </a:r>
          </a:p>
          <a:p>
            <a:pPr indent="-368300" lvl="1" marL="914400" rtl="0">
              <a:spcBef>
                <a:spcPts val="0"/>
              </a:spcBef>
              <a:buClr>
                <a:srgbClr val="222222"/>
              </a:buClr>
              <a:buSzPct val="100000"/>
            </a:pPr>
            <a:r>
              <a:rPr lang="en-GB" sz="2200">
                <a:solidFill>
                  <a:srgbClr val="222222"/>
                </a:solidFill>
                <a:highlight>
                  <a:srgbClr val="FFFFFF"/>
                </a:highlight>
              </a:rPr>
              <a:t>Kirkko ei ollut valmis hyväksymään, että Maa ei olisikaan maailmankaikkeuden keskus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Case: Aurinkokunta</a:t>
            </a:r>
          </a:p>
        </p:txBody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-GB" sz="2400"/>
              <a:t>Galileo Galilei ja kaukoputki 1610 -&gt;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-GB" sz="2400"/>
              <a:t>Epäsuoria viitteitä maakeskistä mallia vastaan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-GB" sz="2400"/>
              <a:t>Teoria aurinkokeskeisestä mallista</a:t>
            </a:r>
          </a:p>
          <a:p>
            <a:pPr indent="-381000" lvl="0" marL="457200" rtl="0">
              <a:spcBef>
                <a:spcPts val="0"/>
              </a:spcBef>
              <a:buSzPct val="100000"/>
            </a:pPr>
            <a:r>
              <a:rPr lang="en-GB" sz="2400"/>
              <a:t>Katolinen kirkko hermostui</a:t>
            </a:r>
          </a:p>
          <a:p>
            <a:pPr indent="-381000" lvl="1" marL="914400" rtl="0">
              <a:spcBef>
                <a:spcPts val="0"/>
              </a:spcBef>
              <a:buSzPct val="100000"/>
            </a:pPr>
            <a:r>
              <a:rPr lang="en-GB" sz="2400"/>
              <a:t>1633 oikeudenkäynti</a:t>
            </a:r>
          </a:p>
          <a:p>
            <a:pPr indent="-381000" lvl="1" marL="914400" rtl="0">
              <a:lnSpc>
                <a:spcPct val="115000"/>
              </a:lnSpc>
              <a:spcBef>
                <a:spcPts val="300"/>
              </a:spcBef>
              <a:spcAft>
                <a:spcPts val="100"/>
              </a:spcAft>
              <a:buClr>
                <a:srgbClr val="222222"/>
              </a:buClr>
              <a:buSzPct val="100000"/>
              <a:buFont typeface="Calibri"/>
            </a:pPr>
            <a:r>
              <a:rPr lang="en-GB" sz="2400">
                <a:solidFill>
                  <a:srgbClr val="222222"/>
                </a:solidFill>
                <a:highlight>
                  <a:srgbClr val="FFFFFF"/>
                </a:highlight>
              </a:rPr>
              <a:t>Galilein tuli perua aurinkokeskiset näkemyksensä, julistaa Auringon liikkumattomuuden olevan "filosofisesti mieletön ja muodollisesti kerettiläinen" ajatus sekä Maan liikkumisen olevan "uskonnollisesti virheellinen"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Shape 196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Case: Aurinkokunta</a:t>
            </a:r>
          </a:p>
        </p:txBody>
      </p:sp>
      <p:sp>
        <p:nvSpPr>
          <p:cNvPr id="197" name="Shape 197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31800" lvl="0" marL="457200" rtl="0">
              <a:spcBef>
                <a:spcPts val="0"/>
              </a:spcBef>
            </a:pPr>
            <a:r>
              <a:rPr lang="en-GB"/>
              <a:t>Sykäys muutokselle oli annettu: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Tyko Brahe, Johannes Kepler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Kepler: planeetat liikkuvat ellipsin muotoista rataa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Isaac Newton: Mekaniikan lait jotka selittivät planeettojen liikkeet</a:t>
            </a:r>
          </a:p>
          <a:p>
            <a:pPr indent="-381000" lvl="2" marL="1371600" rtl="0">
              <a:spcBef>
                <a:spcPts val="0"/>
              </a:spcBef>
            </a:pPr>
            <a:r>
              <a:rPr lang="en-GB"/>
              <a:t>Teoreettinen perustelu planeettojen liikkeelle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 txBox="1"/>
          <p:nvPr>
            <p:ph idx="1" type="body"/>
          </p:nvPr>
        </p:nvSpPr>
        <p:spPr>
          <a:xfrm>
            <a:off x="0" y="4021500"/>
            <a:ext cx="9144000" cy="11220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-GB" sz="3600"/>
              <a:t>MITÄ TÄSTÄ OPIMME?</a:t>
            </a:r>
          </a:p>
        </p:txBody>
      </p:sp>
      <p:pic>
        <p:nvPicPr>
          <p:cNvPr id="203" name="Shape 2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67362" y="0"/>
            <a:ext cx="3609275" cy="412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Mitä on luonnontieteellinen tieto?</a:t>
            </a:r>
          </a:p>
        </p:txBody>
      </p:sp>
      <p:graphicFrame>
        <p:nvGraphicFramePr>
          <p:cNvPr id="209" name="Shape 209"/>
          <p:cNvGraphicFramePr/>
          <p:nvPr/>
        </p:nvGraphicFramePr>
        <p:xfrm>
          <a:off x="281075" y="106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{3D20FEB5-E07B-4044-BE95-F0A347C78087}</a:tableStyleId>
              </a:tblPr>
              <a:tblGrid>
                <a:gridCol w="3876675"/>
                <a:gridCol w="47051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muuttumatonta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Ihmiset ovat puolueettomia tieteentekijöitä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aukottomasti perusteltavissa kokeilla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eksaktia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 sz="18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sp>
        <p:nvSpPr>
          <p:cNvPr id="210" name="Shape 210"/>
          <p:cNvSpPr txBox="1"/>
          <p:nvPr/>
        </p:nvSpPr>
        <p:spPr>
          <a:xfrm rot="1742616">
            <a:off x="4957297" y="1996979"/>
            <a:ext cx="3487101" cy="147074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000"/>
              <a:t>KESKUSTELKAA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GB"/>
              <a:t>Mitä on luonnontieteellinen tieto?</a:t>
            </a:r>
          </a:p>
        </p:txBody>
      </p:sp>
      <p:graphicFrame>
        <p:nvGraphicFramePr>
          <p:cNvPr id="216" name="Shape 216"/>
          <p:cNvGraphicFramePr/>
          <p:nvPr/>
        </p:nvGraphicFramePr>
        <p:xfrm>
          <a:off x="281075" y="10633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{3D20FEB5-E07B-4044-BE95-F0A347C78087}</a:tableStyleId>
              </a:tblPr>
              <a:tblGrid>
                <a:gridCol w="3876675"/>
                <a:gridCol w="4705175"/>
              </a:tblGrid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muuttumatonta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muuttuu ajan myötä teknologian ja menetelmien kehityksen myötä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Ihmiset ovat puolueettomia tieteentekijöitä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Kulttuuriset ja historialliset seikat vaikuttavat tieteentekoon. Tiede on ihmisten tekemää.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aukottomasti perusteltavissa kokeilla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Kunkin ajan parhaillakin kokeilla voidaan päätyä tilanteeseen, jossa ei voida aukottomasti todistaa jotain teoriaa</a:t>
                      </a:r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eksaktia</a:t>
                      </a: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GB" sz="1800"/>
                        <a:t>Tieto on muuttuvaa</a:t>
                      </a:r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Pratchett.JPG" id="221" name="Shape 2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5975" y="284700"/>
            <a:ext cx="4561425" cy="45740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’Kuinka’ – ’Mitä’ - tieto</a:t>
            </a:r>
          </a:p>
        </p:txBody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048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Gilbert Ryle 1949: ’Knowing how’ – ’knowing that’</a:t>
            </a:r>
          </a:p>
          <a:p>
            <a:pPr indent="-263525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Esim. ’tietää miten tehdä solmu’ – ’tietää mikä on kuningatar Viktorian syntymäpäivä’</a:t>
            </a:r>
          </a:p>
          <a:p>
            <a:pPr indent="-3048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Deklaratiivinen (’mitä’) muistitieto</a:t>
            </a:r>
          </a:p>
          <a:p>
            <a:pPr indent="-263525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Asioihin ja esineisiin liittyvä tieto (älä sekoita fakta-tietoon!) </a:t>
            </a:r>
          </a:p>
          <a:p>
            <a:pPr lvl="2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Ilmaistavissa sanallisesti – vaikka ei ehkä aivan välttämättä</a:t>
            </a:r>
          </a:p>
          <a:p>
            <a:pPr lvl="2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Häviävä</a:t>
            </a:r>
          </a:p>
          <a:p>
            <a:pPr indent="-3048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Proseduraalinen (’kuinka’) muistitieto (OPS2014 painottaa tätä)</a:t>
            </a:r>
          </a:p>
          <a:p>
            <a:pPr indent="-263525" lvl="1" marL="742950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Kuinka tutkimus/laskenta tehdään?  Kuinka autoa ajetaan?</a:t>
            </a:r>
          </a:p>
          <a:p>
            <a:pPr lvl="2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Erittäin vaikea pukea sanoiksi</a:t>
            </a:r>
          </a:p>
          <a:p>
            <a:pPr lvl="2" marR="0" rtl="0" algn="l">
              <a:lnSpc>
                <a:spcPct val="80000"/>
              </a:lnSpc>
              <a:spcBef>
                <a:spcPts val="35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Säilyy kauan </a:t>
            </a:r>
          </a:p>
          <a:p>
            <a:pPr indent="-304800" lvl="0" marL="342900" marR="0" rtl="0" algn="l">
              <a:lnSpc>
                <a:spcPct val="8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Lisäksi erotetaan kolmantena tiedonlajina metakognitiivinen tieto = tietoa siitä, milloin  ja miten deklaratiivista ja proseduraalista tietoa voidaan käyttää esim. tehtävän / ongelman ratkaisussa</a:t>
            </a:r>
          </a:p>
          <a:p>
            <a:pPr indent="0" lvl="1" marL="457200" marR="0" rtl="0" algn="l">
              <a:lnSpc>
                <a:spcPct val="80000"/>
              </a:lnSpc>
              <a:spcBef>
                <a:spcPts val="35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7" st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8" st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9" st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0" st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>
                                            <p:txEl>
                                              <p:pRg end="11" st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’Kuinka’ – ’Mitä’ - tieto</a:t>
            </a:r>
          </a:p>
        </p:txBody>
      </p:sp>
      <p:sp>
        <p:nvSpPr>
          <p:cNvPr id="233" name="Shape 233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302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Eroa määritellään usein tiedonsiirron kautta: deklaratiivista tietoa voi ’siirtää’ muille kertomalla, proseduraalista tietoa ei voi jakaa, sen voi </a:t>
            </a:r>
            <a:r>
              <a:rPr b="0" i="1" lang="en-GB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vain oppia tekemällä -&gt;prosessitaitojen oppiminen korostuu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’Kuinka’ – ’Mitä’ - tieto</a:t>
            </a:r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Huomaa kuitenkin: nykykäsityksen mukaan oppija rakentaa / konstruoi tiedon itse</a:t>
            </a:r>
          </a:p>
          <a:p>
            <a:pPr indent="0" lvl="0" marL="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 mutta oppija tarvitsee tueksi opettajan ohjausta!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Deklaratiivinen / eksplisiittinen tieto ei siis ole ’siirrettävissä’ oppijan päähän, vaan kyse on sen jakamisesta (useimmiten sanallisesti)</a:t>
            </a:r>
          </a:p>
          <a:p>
            <a:pPr indent="0" lvl="0" marL="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-&gt;tieto rakennetaan sosiokulttuurisesti</a:t>
            </a:r>
          </a:p>
          <a:p>
            <a:pPr indent="0" lvl="0" marL="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Katso video</a:t>
            </a:r>
          </a:p>
        </p:txBody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Katso ensin video (n. 3 ½ min). Ota sitten pari kolme vieruskaveria työkaveriksi. Katso video uudestaan. Pohdi samalla: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ajajan on tiedettävä?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Millaista tietoa ajajalla on oltava?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https://www.youtube.com/watch?v=MDbBX0d7Ymo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603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Auton ajaminen sisään autolauttaan satamassa</a:t>
            </a:r>
          </a:p>
          <a:p>
            <a:pPr indent="-2921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Lopuksi kokoamme yhteen.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’Kuinka’ – ’Mitä’ - tieto</a:t>
            </a:r>
          </a:p>
        </p:txBody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Tarvitsemme molempia: esimerkiksi käsitteet kuten murtoluku, yhdyssanojen oikeinkirjoitus, kellonaika, ruotsin sivulauseen sanajärjestys ovat </a:t>
            </a:r>
            <a:r>
              <a:rPr b="0" i="1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deklaratiivista</a:t>
            </a: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tietoa, mutta kun tiedetään, miten niitä käytetään, tieto on </a:t>
            </a:r>
            <a:r>
              <a:rPr b="0" i="1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proseduraalista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Pohdintakysymys</a:t>
            </a:r>
          </a:p>
        </p:txBody>
      </p:sp>
      <p:sp>
        <p:nvSpPr>
          <p:cNvPr id="251" name="Shape 251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Pohdi vieruskaverin kanssa kuinka opetat: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Kuperkeikan?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Pannulapun tekemisen?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Kuinka lukea / kirjoittaa ohjeteksti? 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Murtolukuja?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Vuodenajat?</a:t>
            </a: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Shape 257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Purku</a:t>
            </a:r>
          </a:p>
        </p:txBody>
      </p:sp>
      <p:sp>
        <p:nvSpPr>
          <p:cNvPr id="258" name="Shape 258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Shape 263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Arkitieto ja tieteellinen tieto</a:t>
            </a:r>
          </a:p>
        </p:txBody>
      </p:sp>
      <p:sp>
        <p:nvSpPr>
          <p:cNvPr id="264" name="Shape 264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Katso kemian oppitunti (n.2 min alkua)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https://www.youtube.com/watch?v=ygt1XsUsmjg</a:t>
            </a: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Katso seuraava video </a:t>
            </a:r>
            <a:r>
              <a:rPr b="0" i="0" lang="en-GB" sz="32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https://www.youtube.com/watch?v=RFvVIoBC2jA</a:t>
            </a: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Arkitieto ja tieteellinen tieto</a:t>
            </a:r>
          </a:p>
        </p:txBody>
      </p:sp>
      <p:graphicFrame>
        <p:nvGraphicFramePr>
          <p:cNvPr id="270" name="Shape 270"/>
          <p:cNvGraphicFramePr/>
          <p:nvPr/>
        </p:nvGraphicFramePr>
        <p:xfrm>
          <a:off x="689522" y="119857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{FCA40CBC-8C7B-4285-A5B7-7AEA63842A51}</a:tableStyleId>
              </a:tblPr>
              <a:tblGrid>
                <a:gridCol w="3882475"/>
                <a:gridCol w="3882475"/>
              </a:tblGrid>
              <a:tr h="2076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GB" sz="1300" u="none" cap="none" strike="noStrike"/>
                        <a:t>Arkitieto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b="1" lang="en-GB" sz="1300"/>
                        <a:t>Teoreettinen tieto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5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perustuu välittömiin havaintoihin ja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kokemuksiin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perustuu tietoiseen opiskeluun, analyysiin ja yleistämiseen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5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koostuu yksittäisistä erillistiedoista, ei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muodosta järjestelmää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muodostaa hierarkkisen järjestelmän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01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tiedostamatonta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tietoista, vaatii pohdintaa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5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yksittäisiin tilanteisiin ja esineisiin liittyviä toimintakaavoja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yleisiä lainmukaisuuksia ja periaatteita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58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kuvailevaa ja luokittelevaa, koskee ilmiöiden</a:t>
                      </a:r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ulkoisia ominaisuuksia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selittävää, koskee ilmiöiden alkuperää, sisäisiä yhteyksiä ja periaatteita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401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ei selitä ilmiöiden ristiriitaisuutta</a:t>
                      </a:r>
                      <a:br>
                        <a:rPr lang="en-GB" sz="1300"/>
                      </a:br>
                      <a:r>
                        <a:rPr lang="en-GB" sz="1300"/>
                        <a:t> 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GB" sz="1300"/>
                        <a:t>osoittaa ristiriidat ilmiöiden olemukseen kuuluviksi</a:t>
                      </a:r>
                    </a:p>
                  </a:txBody>
                  <a:tcPr marT="6725" marB="6725" marR="8975" marL="8975" anchor="ctr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271" name="Shape 271"/>
          <p:cNvSpPr txBox="1"/>
          <p:nvPr/>
        </p:nvSpPr>
        <p:spPr>
          <a:xfrm>
            <a:off x="2843808" y="4731990"/>
            <a:ext cx="6120680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None/>
            </a:pPr>
            <a:r>
              <a:rPr lang="en-GB" sz="18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Lähde: https://www.uef.fi/web/aducate/tiedon-maarittelya</a:t>
            </a: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oppiaineet</a:t>
            </a: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8194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Oppiaineet osa oppimisen kontekstia = sosiaalista ja kulttuurista oppimisympäristöä</a:t>
            </a:r>
          </a:p>
          <a:p>
            <a:pPr indent="-248284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Oppiaineet nousevat oman tieteenalansa traditioista ja tiedonkäsityksestä:</a:t>
            </a:r>
          </a:p>
          <a:p>
            <a:pPr lvl="2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</a:pPr>
            <a:r>
              <a:rPr b="0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Ivor Goodson (2004) Opetussuunnitelman tekeminen: esseitä opetussuunnitelman ja oppiaineen sosiaalisesta rakentumisesta </a:t>
            </a:r>
          </a:p>
          <a:p>
            <a:pPr indent="-248284" lvl="1" marL="742950" marR="0" rtl="0" algn="l">
              <a:lnSpc>
                <a:spcPct val="80000"/>
              </a:lnSpc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Muovaavat käsityksiämme tiedosta ja oppimisesta</a:t>
            </a:r>
          </a:p>
          <a:p>
            <a:pPr indent="-248284" lvl="1" marL="742950" marR="0" rtl="0" algn="l">
              <a:lnSpc>
                <a:spcPct val="80000"/>
              </a:lnSpc>
              <a:spcBef>
                <a:spcPts val="518"/>
              </a:spcBef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Aineenopettajakoulutuksesta eri oppiaineita vertailevaa kv. tutkimusta 1990-luvulla (esim. Grossman &amp; Stodolsky 1995): suuria eroja arvostuksessa, opettajan autonomiassa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Kouluoppiminen</a:t>
            </a:r>
          </a:p>
        </p:txBody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Mistä tiedämme milloin olemme oppineet? </a:t>
            </a: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84" name="Shape 28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3541" y="1761661"/>
            <a:ext cx="9000459" cy="27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Shape 289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Arviointi</a:t>
            </a:r>
          </a:p>
        </p:txBody>
      </p:sp>
      <p:sp>
        <p:nvSpPr>
          <p:cNvPr id="290" name="Shape 290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Millä tavoin koulussa arvioidaan erilaisten tietojen oppimista?</a:t>
            </a:r>
          </a:p>
          <a:p>
            <a:pPr indent="-2603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Osaako oppilas enemmän kuin ennen?</a:t>
            </a:r>
          </a:p>
          <a:p>
            <a:pPr indent="-2603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Osaako hän paremmin muihin verrattuna? </a:t>
            </a:r>
          </a:p>
          <a:p>
            <a:pPr indent="-2921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Arvioidaanko eri oppiaineissa eri tiedon lajeja?</a:t>
            </a:r>
          </a:p>
          <a:p>
            <a:pPr indent="-2921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Miten arvioidaan metakognitiivisia tietoja / taitoja / ongelmanratkaisua?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-GB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Opiskelijat</a:t>
            </a:r>
          </a:p>
        </p:txBody>
      </p:sp>
      <p:sp>
        <p:nvSpPr>
          <p:cNvPr id="142" name="Shape 142"/>
          <p:cNvSpPr txBox="1"/>
          <p:nvPr>
            <p:ph idx="1" type="body"/>
          </p:nvPr>
        </p:nvSpPr>
        <p:spPr>
          <a:xfrm>
            <a:off x="457200" y="1005576"/>
            <a:ext cx="8229600" cy="35890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Tiedon olemus</a:t>
            </a:r>
          </a:p>
        </p:txBody>
      </p:sp>
      <p:sp>
        <p:nvSpPr>
          <p:cNvPr id="149" name="Shape 149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Tiedon olemusta voi lähestyä monelta kannalta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Mikä on totuus? 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Mikä on tieteellinen tieto?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Onko tieteellinen tieto erilainen eri oppiaineissa?</a:t>
            </a:r>
          </a:p>
          <a:p>
            <a:pPr indent="-2857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Humanistiset tieteet </a:t>
            </a:r>
            <a:r>
              <a:rPr lang="en-GB"/>
              <a:t>vs</a:t>
            </a:r>
            <a:r>
              <a:rPr b="0" i="0" lang="en-GB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luonnontieteet</a:t>
            </a: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>
                                            <p:txEl>
                                              <p:pRg end="6" st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Tämä luento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794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Tällä luennolla näkökulma ei niinkään tieteenfilosofinen vaan psykologinen: </a:t>
            </a:r>
          </a:p>
          <a:p>
            <a:pPr indent="-2476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Millaista tietoa meillä on?</a:t>
            </a:r>
          </a:p>
          <a:p>
            <a:pPr indent="-2476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Kuinka opimme tietoa?</a:t>
            </a:r>
          </a:p>
          <a:p>
            <a:pPr indent="-2476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Mistä tiedämme, milloin se on opittu?</a:t>
            </a:r>
          </a:p>
          <a:p>
            <a:pPr indent="-2476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Mitä tekemistä tällä on koulun oppiaineiden kanssa?</a:t>
            </a:r>
          </a:p>
          <a:p>
            <a:pPr indent="-215900" lvl="2" marL="11430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oppiaineet ja niiden käsitys ’tärkeästä’ tiedosta on sosiaalisesti ja kulttuurisesti rakentunut aikojen kuluessa  (ks. Pentti Moilasen luento) </a:t>
            </a: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27272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27272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buClr>
                <a:schemeClr val="dk1"/>
              </a:buClr>
              <a:buSzPct val="145454"/>
              <a:buFont typeface="Arial"/>
              <a:buNone/>
            </a:pPr>
            <a:r>
              <a:t/>
            </a:r>
            <a:endParaRPr b="0" i="0" sz="2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-GB"/>
              <a:t>Lähestymistapa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wrap="square" tIns="45700">
            <a:noAutofit/>
          </a:bodyPr>
          <a:lstStyle/>
          <a:p>
            <a:pPr indent="-2921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Lähestymme aiheita erityisesti ääripäiden kautta</a:t>
            </a:r>
          </a:p>
          <a:p>
            <a:pPr indent="-2603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Proseduraalinen / Deklaratiivinen tieto</a:t>
            </a:r>
          </a:p>
          <a:p>
            <a:pPr lvl="2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/>
              <a:t>Miten asia tehdään vs. Miten asia on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-2603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lang="en-GB" sz="2400"/>
              <a:t>A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rkitiedon </a:t>
            </a:r>
            <a:r>
              <a:rPr lang="en-GB" sz="2400"/>
              <a:t>vs.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tieteelli</a:t>
            </a:r>
            <a:r>
              <a:rPr lang="en-GB" sz="2400"/>
              <a:t>n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tie</a:t>
            </a:r>
            <a:r>
              <a:rPr lang="en-GB" sz="2400"/>
              <a:t>t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</a:p>
          <a:p>
            <a:pPr indent="-2603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</a:pP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Koulun merkitys tieteellisen tiedon rakentajana</a:t>
            </a:r>
          </a:p>
          <a:p>
            <a:pPr indent="-2286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-GB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Vygotsky puhui jo 1920-luvulla: arkikäsitteet – akateemiset/tieteelliset käsitteet</a:t>
            </a:r>
            <a:r>
              <a:rPr b="0" i="0" lang="en-GB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Luonnontieteellinen tieto (?)</a:t>
            </a:r>
          </a:p>
        </p:txBody>
      </p:sp>
      <p:sp>
        <p:nvSpPr>
          <p:cNvPr id="168" name="Shape 168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-GB" sz="2200"/>
              <a:t>Maailmassa on eksakteja, muuttumattomia lakeja, joista saadaan tietoa luonnontieteellisen menetelmän avulla</a:t>
            </a:r>
          </a:p>
          <a:p>
            <a:pPr indent="-368300" lvl="0" marL="457200" rtl="0">
              <a:spcBef>
                <a:spcPts val="0"/>
              </a:spcBef>
              <a:buSzPct val="100000"/>
            </a:pPr>
            <a:r>
              <a:rPr lang="en-GB" sz="2200"/>
              <a:t>Luonnontieteellinen menetelmä:</a:t>
            </a:r>
          </a:p>
          <a:p>
            <a:pPr indent="-368300" lvl="1" marL="914400" rtl="0">
              <a:spcBef>
                <a:spcPts val="0"/>
              </a:spcBef>
              <a:buSzPct val="100000"/>
            </a:pPr>
            <a:r>
              <a:rPr lang="en-GB" sz="2200"/>
              <a:t>Yksittäisistä h</a:t>
            </a:r>
            <a:r>
              <a:rPr lang="en-GB" sz="2200"/>
              <a:t>avainnoista malliksi (suppeampi) tai teoriaksi (laajempi)</a:t>
            </a:r>
          </a:p>
          <a:p>
            <a:pPr indent="-368300" lvl="2" marL="1371600" rtl="0">
              <a:spcBef>
                <a:spcPts val="0"/>
              </a:spcBef>
              <a:buSzPct val="100000"/>
            </a:pPr>
            <a:r>
              <a:rPr lang="en-GB" sz="2200"/>
              <a:t>Maailmaa selitetään kokeiden avulla tehdyillä havainnoilla</a:t>
            </a:r>
          </a:p>
          <a:p>
            <a:pPr indent="-368300" lvl="2" marL="1371600" rtl="0">
              <a:spcBef>
                <a:spcPts val="0"/>
              </a:spcBef>
              <a:buSzPct val="100000"/>
            </a:pPr>
            <a:r>
              <a:rPr lang="en-GB" sz="2200"/>
              <a:t>Ihminen vain tutkimuksen puolueeton toteuttaja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Shape 173"/>
          <p:cNvSpPr txBox="1"/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/>
              <a:t>Case: Aurinkokunta</a:t>
            </a:r>
          </a:p>
        </p:txBody>
      </p:sp>
      <p:sp>
        <p:nvSpPr>
          <p:cNvPr id="174" name="Shape 174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431800" lvl="0" marL="457200" rtl="0">
              <a:spcBef>
                <a:spcPts val="0"/>
              </a:spcBef>
            </a:pPr>
            <a:r>
              <a:rPr lang="en-GB"/>
              <a:t>Kysymys: Miten Aurinko, Maa ja Kuu ovat suhteessa toisiinsa?</a:t>
            </a:r>
          </a:p>
          <a:p>
            <a:pPr indent="-431800" lvl="0" marL="457200" rtl="0">
              <a:spcBef>
                <a:spcPts val="0"/>
              </a:spcBef>
            </a:pPr>
            <a:r>
              <a:rPr lang="en-GB"/>
              <a:t>Antiikin aikana kilpailevat mallit: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Maakeskinen (Ptolemaios)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Aurinkokeskinen (Aristarkhos)</a:t>
            </a:r>
          </a:p>
          <a:p>
            <a:pPr indent="-431800" lvl="0" marL="457200" rtl="0">
              <a:spcBef>
                <a:spcPts val="0"/>
              </a:spcBef>
            </a:pPr>
            <a:r>
              <a:rPr lang="en-GB"/>
              <a:t>Maakeskinen “voitti”</a:t>
            </a:r>
          </a:p>
          <a:p>
            <a:pPr indent="-406400" lvl="1" marL="914400" rtl="0">
              <a:spcBef>
                <a:spcPts val="0"/>
              </a:spcBef>
            </a:pPr>
            <a:r>
              <a:rPr lang="en-GB"/>
              <a:t>Selitti taivaankappaleiden liikkeet ja ennusti niitä eteenpäin</a:t>
            </a: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9" name="Shape 17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49838" y="274112"/>
            <a:ext cx="4644324" cy="4595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