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16" r:id="rId3"/>
    <p:sldId id="313" r:id="rId4"/>
    <p:sldId id="314" r:id="rId5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3" d="100"/>
          <a:sy n="63" d="100"/>
        </p:scale>
        <p:origin x="764" y="5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15.4.2026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2641041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082375" y="2062758"/>
            <a:ext cx="3737164" cy="3732609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37995" y="1946672"/>
            <a:ext cx="5142161" cy="4018359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1969"/>
              </a:spcBef>
              <a:buBlip>
                <a:blip r:embed="rId2"/>
              </a:buBlip>
              <a:defRPr sz="2109"/>
            </a:lvl1pPr>
            <a:lvl2pPr marL="482186" indent="-241093">
              <a:spcBef>
                <a:spcPts val="1969"/>
              </a:spcBef>
              <a:buBlip>
                <a:blip r:embed="rId2"/>
              </a:buBlip>
              <a:defRPr sz="2109"/>
            </a:lvl2pPr>
            <a:lvl3pPr marL="723279" indent="-241093">
              <a:spcBef>
                <a:spcPts val="1969"/>
              </a:spcBef>
              <a:buBlip>
                <a:blip r:embed="rId2"/>
              </a:buBlip>
              <a:defRPr sz="2109"/>
            </a:lvl3pPr>
            <a:lvl4pPr marL="964372" indent="-241093">
              <a:spcBef>
                <a:spcPts val="1969"/>
              </a:spcBef>
              <a:buBlip>
                <a:blip r:embed="rId2"/>
              </a:buBlip>
              <a:defRPr sz="2109"/>
            </a:lvl4pPr>
            <a:lvl5pPr marL="1205465" indent="-241093">
              <a:spcBef>
                <a:spcPts val="1969"/>
              </a:spcBef>
              <a:buBlip>
                <a:blip r:embed="rId2"/>
              </a:buBlip>
              <a:defRPr sz="2109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1766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POMM1100</a:t>
            </a:r>
            <a:br>
              <a:rPr lang="fi-FI" dirty="0">
                <a:latin typeface="Bernard MT Condensed" panose="02050806060905020404" pitchFamily="18" charset="0"/>
              </a:rPr>
            </a:br>
            <a:r>
              <a:rPr lang="fi-FI" sz="4000" dirty="0">
                <a:latin typeface="Bernard MT Condensed" panose="02050806060905020404" pitchFamily="18" charset="0"/>
              </a:rPr>
              <a:t>Monialaisten opintojen loppuseminaari </a:t>
            </a:r>
            <a:br>
              <a:rPr lang="fi-FI" sz="4000" dirty="0">
                <a:latin typeface="Bernard MT Condensed" panose="02050806060905020404" pitchFamily="18" charset="0"/>
              </a:rPr>
            </a:br>
            <a:r>
              <a:rPr lang="fi-FI" sz="4000" dirty="0">
                <a:latin typeface="Bernard MT Condensed" panose="02050806060905020404" pitchFamily="18" charset="0"/>
              </a:rPr>
              <a:t>2. tapaaminen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Kevät 2026 Kaili Kepler-Uotinen</a:t>
            </a:r>
          </a:p>
          <a:p>
            <a:pPr rtl="0"/>
            <a:r>
              <a:rPr lang="fi-FI" dirty="0">
                <a:latin typeface="Bernard MT Condensed" panose="02050806060905020404" pitchFamily="18" charset="0"/>
              </a:rPr>
              <a:t>Diojen materiaaleja Johanna Kainulaiselta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 KOULU (Jouni Välijärvi)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marL="0" indent="0">
              <a:buNone/>
            </a:pPr>
            <a:r>
              <a:rPr lang="fi-FI" dirty="0"/>
              <a:t>”Tulevaisuuden koulu” herättää monia ristiriitaisia mielikuvia. Yhdelle se nostaa esiin kuvia </a:t>
            </a:r>
            <a:r>
              <a:rPr lang="fi-FI" b="1" dirty="0"/>
              <a:t>teknologian hallitsemista </a:t>
            </a:r>
            <a:r>
              <a:rPr lang="fi-FI" dirty="0"/>
              <a:t>oppimisympäristöistä. Toinen näkee koulun </a:t>
            </a:r>
            <a:r>
              <a:rPr lang="fi-FI" b="1" dirty="0"/>
              <a:t>”jalkautuvan” yhteiskuntaan</a:t>
            </a:r>
            <a:r>
              <a:rPr lang="fi-FI" dirty="0"/>
              <a:t>, jolloin työ, oppiminen ja vapaa-aika sulautuvat toisiinsa. Kolmannelle oppiminen on tulevaisuudessa </a:t>
            </a:r>
            <a:r>
              <a:rPr lang="fi-FI" b="1" dirty="0"/>
              <a:t>yksilöllisyyttä</a:t>
            </a:r>
            <a:r>
              <a:rPr lang="fi-FI" dirty="0"/>
              <a:t>, joka arvostaa itsenäisiä valintoja, henkilökohtaisia opintouria, omakohtaista motivaatiota ja jatkuvaa oppimista. Neljännelle tulevaisuuden koulu on </a:t>
            </a:r>
            <a:r>
              <a:rPr lang="fi-FI" b="1" dirty="0"/>
              <a:t>unelma ympäristöstä</a:t>
            </a:r>
            <a:r>
              <a:rPr lang="fi-FI" dirty="0"/>
              <a:t>, joka toimii juuri päinvastoin kuin itse koettu koulu</a:t>
            </a:r>
            <a:r>
              <a:rPr lang="fi-FI"/>
              <a:t>. </a:t>
            </a:r>
          </a:p>
          <a:p>
            <a:pPr marL="0" indent="0">
              <a:buNone/>
            </a:pPr>
            <a:r>
              <a:rPr lang="fi-FI"/>
              <a:t>Skeptikko </a:t>
            </a:r>
            <a:r>
              <a:rPr lang="fi-FI" dirty="0"/>
              <a:t>taas näkee koulun lasten ja nuorten alistajana, yhteiskuntarauhan varmistajana, johon lapset ja nuoret säilötään määräajaksi; siksi koulu ei muutu miksikään! </a:t>
            </a:r>
          </a:p>
        </p:txBody>
      </p:sp>
    </p:spTree>
    <p:extLst>
      <p:ext uri="{BB962C8B-B14F-4D97-AF65-F5344CB8AC3E}">
        <p14:creationId xmlns:p14="http://schemas.microsoft.com/office/powerpoint/2010/main" val="28468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2076053" y="178595"/>
            <a:ext cx="8036719" cy="874142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Book Antiqua" panose="02040602050305030304" pitchFamily="18" charset="0"/>
              </a:rPr>
              <a:t>Koulua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kehittämään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2076053" y="1150622"/>
            <a:ext cx="8169491" cy="52962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01366" indent="-221002" defTabSz="642915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Pienryhmänne</a:t>
            </a:r>
            <a:r>
              <a:rPr dirty="0">
                <a:latin typeface="Book Antiqua" panose="02040602050305030304" pitchFamily="18" charset="0"/>
              </a:rPr>
              <a:t> on </a:t>
            </a:r>
            <a:r>
              <a:rPr dirty="0" err="1">
                <a:latin typeface="Book Antiqua" panose="02040602050305030304" pitchFamily="18" charset="0"/>
              </a:rPr>
              <a:t>asiantuntijatiimi</a:t>
            </a:r>
            <a:r>
              <a:rPr dirty="0">
                <a:latin typeface="Book Antiqua" panose="02040602050305030304" pitchFamily="18" charset="0"/>
              </a:rPr>
              <a:t>, </a:t>
            </a:r>
            <a:r>
              <a:rPr dirty="0" err="1">
                <a:latin typeface="Book Antiqua" panose="02040602050305030304" pitchFamily="18" charset="0"/>
              </a:rPr>
              <a:t>jonka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tehtävänä</a:t>
            </a:r>
            <a:r>
              <a:rPr dirty="0">
                <a:latin typeface="Book Antiqua" panose="02040602050305030304" pitchFamily="18" charset="0"/>
              </a:rPr>
              <a:t> on </a:t>
            </a:r>
            <a:r>
              <a:rPr dirty="0" err="1">
                <a:latin typeface="Book Antiqua" panose="02040602050305030304" pitchFamily="18" charset="0"/>
              </a:rPr>
              <a:t>kehittää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uusi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suomalainen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.</a:t>
            </a:r>
            <a:endParaRPr lang="fi-FI" dirty="0">
              <a:latin typeface="Book Antiqua" panose="02040602050305030304" pitchFamily="18" charset="0"/>
            </a:endParaRPr>
          </a:p>
          <a:p>
            <a:pPr marL="80364" indent="0" defTabSz="642915">
              <a:spcBef>
                <a:spcPts val="352"/>
              </a:spcBef>
              <a:buClr>
                <a:srgbClr val="93A299"/>
              </a:buClr>
              <a:buSzPct val="100000"/>
              <a:buNone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Book Antiqua" panose="02040602050305030304" pitchFamily="18" charset="0"/>
            </a:endParaRPr>
          </a:p>
          <a:p>
            <a:pPr marL="301366" indent="-221002" defTabSz="642915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Tehtävänne</a:t>
            </a:r>
            <a:r>
              <a:rPr dirty="0">
                <a:latin typeface="Book Antiqua" panose="02040602050305030304" pitchFamily="18" charset="0"/>
              </a:rPr>
              <a:t> on:</a:t>
            </a:r>
          </a:p>
          <a:p>
            <a:pPr marL="554513" lvl="1" indent="-265202" defTabSz="642915">
              <a:spcBef>
                <a:spcPts val="352"/>
              </a:spcBef>
              <a:buClr>
                <a:srgbClr val="CF543F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kehittää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uusi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perustellusti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siten</a:t>
            </a:r>
            <a:r>
              <a:rPr dirty="0">
                <a:latin typeface="Book Antiqua" panose="02040602050305030304" pitchFamily="18" charset="0"/>
              </a:rPr>
              <a:t>, </a:t>
            </a:r>
            <a:r>
              <a:rPr dirty="0" err="1">
                <a:latin typeface="Book Antiqua" panose="02040602050305030304" pitchFamily="18" charset="0"/>
              </a:rPr>
              <a:t>että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vastaisi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mielestänne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paremmin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nykypäivän</a:t>
            </a:r>
            <a:r>
              <a:rPr dirty="0">
                <a:latin typeface="Book Antiqua" panose="02040602050305030304" pitchFamily="18" charset="0"/>
              </a:rPr>
              <a:t> ja </a:t>
            </a:r>
            <a:r>
              <a:rPr dirty="0" err="1">
                <a:latin typeface="Book Antiqua" panose="02040602050305030304" pitchFamily="18" charset="0"/>
              </a:rPr>
              <a:t>ennen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kaikkea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tulevaisuuden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yhteiskunnan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asettamiin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haasteisiin</a:t>
            </a:r>
            <a:r>
              <a:rPr dirty="0">
                <a:latin typeface="Book Antiqua" panose="02040602050305030304" pitchFamily="18" charset="0"/>
              </a:rPr>
              <a:t>.</a:t>
            </a:r>
            <a:endParaRPr lang="fi-FI" dirty="0">
              <a:latin typeface="Book Antiqua" panose="02040602050305030304" pitchFamily="18" charset="0"/>
            </a:endParaRPr>
          </a:p>
          <a:p>
            <a:pPr marL="289311" lvl="1" indent="0" defTabSz="642915">
              <a:spcBef>
                <a:spcPts val="352"/>
              </a:spcBef>
              <a:buClr>
                <a:srgbClr val="CF543F"/>
              </a:buClr>
              <a:buSzPct val="100000"/>
              <a:buNone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Book Antiqua" panose="02040602050305030304" pitchFamily="18" charset="0"/>
            </a:endParaRP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Valitkaa aluksi viisi kiinnekohtaa, kristallia, arvoa tms. joista ette suostu tinkimään muutostyössä, ja ottakaa ne suunnittelussanne huomioon reunaehtoina. Pohtikaa, kuinka ne näkyvät ja toteutuvat koulunne toimintakulttuurissa.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Suunnitelkaa, miltä koulunne näyttävät oppimisympäristöinä.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Kuvatkaa, mitä ja miten koulussa opitaan ja arvioidaan.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Tuottakaa koulustanne kuvaus (ajatus- tai käsitekartta, maalaus, kollaasi.</a:t>
            </a:r>
          </a:p>
        </p:txBody>
      </p:sp>
    </p:spTree>
    <p:extLst>
      <p:ext uri="{BB962C8B-B14F-4D97-AF65-F5344CB8AC3E}">
        <p14:creationId xmlns:p14="http://schemas.microsoft.com/office/powerpoint/2010/main" val="278911174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Kuvan paikkamerkki 139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803241" y="1797475"/>
            <a:ext cx="3187580" cy="4107656"/>
          </a:xfrm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>
                <a:latin typeface="Book Antiqua" panose="02040602050305030304" pitchFamily="18" charset="0"/>
              </a:rPr>
              <a:t>Miltä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koulunne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näyttävät</a:t>
            </a:r>
            <a:r>
              <a:rPr lang="fi-FI" dirty="0">
                <a:latin typeface="Book Antiqua" panose="02040602050305030304" pitchFamily="18" charset="0"/>
              </a:rPr>
              <a:t>: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076053" y="1889933"/>
            <a:ext cx="4423404" cy="4018359"/>
          </a:xfrm>
          <a:prstGeom prst="rect">
            <a:avLst/>
          </a:prstGeom>
        </p:spPr>
        <p:txBody>
          <a:bodyPr/>
          <a:lstStyle/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oppiainerakenteeltaan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s</a:t>
            </a:r>
            <a:r>
              <a:rPr sz="1969" dirty="0" err="1">
                <a:latin typeface="Book Antiqua" panose="02040602050305030304" pitchFamily="18" charset="0"/>
              </a:rPr>
              <a:t>isällöiltään</a:t>
            </a:r>
            <a:r>
              <a:rPr lang="fi-FI" sz="1969" dirty="0">
                <a:latin typeface="Book Antiqua" panose="02040602050305030304" pitchFamily="18" charset="0"/>
              </a:rPr>
              <a:t>, toteutukseltaan arvioinniltaan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arvoiltaan</a:t>
            </a:r>
            <a:r>
              <a:rPr sz="1969" dirty="0">
                <a:latin typeface="Book Antiqua" panose="02040602050305030304" pitchFamily="18" charset="0"/>
              </a:rPr>
              <a:t> ja </a:t>
            </a:r>
            <a:r>
              <a:rPr sz="1969" dirty="0" err="1">
                <a:latin typeface="Book Antiqua" panose="02040602050305030304" pitchFamily="18" charset="0"/>
              </a:rPr>
              <a:t>ideologioiltaan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muuten</a:t>
            </a:r>
            <a:r>
              <a:rPr sz="1969" dirty="0">
                <a:latin typeface="Book Antiqua" panose="02040602050305030304" pitchFamily="18" charset="0"/>
              </a:rPr>
              <a:t>, </a:t>
            </a:r>
            <a:r>
              <a:rPr sz="1969" dirty="0" err="1">
                <a:latin typeface="Book Antiqua" panose="02040602050305030304" pitchFamily="18" charset="0"/>
              </a:rPr>
              <a:t>miten</a:t>
            </a:r>
            <a:r>
              <a:rPr sz="1969" dirty="0">
                <a:latin typeface="Book Antiqua" panose="02040602050305030304" pitchFamily="18" charset="0"/>
              </a:rPr>
              <a:t>?</a:t>
            </a:r>
            <a:endParaRPr lang="fi-FI"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lang="fi-FI" sz="1969" dirty="0">
              <a:latin typeface="Book Antiqua" panose="02040602050305030304" pitchFamily="18" charset="0"/>
            </a:endParaRPr>
          </a:p>
          <a:p>
            <a:pPr marL="401822" indent="-321457" defTabSz="642915">
              <a:spcBef>
                <a:spcPts val="422"/>
              </a:spcBef>
              <a:buClr>
                <a:srgbClr val="93A299"/>
              </a:buClr>
              <a:buSzPct val="100000"/>
              <a:buFont typeface="Wingdings 3" panose="05040102010807070707" pitchFamily="18" charset="2"/>
              <a:buChar char="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Millaisin edellytyksin unelmakoulunne toteutuminen on mahdollista?</a:t>
            </a:r>
          </a:p>
          <a:p>
            <a:pPr marL="401822" indent="-321457" defTabSz="642915">
              <a:spcBef>
                <a:spcPts val="422"/>
              </a:spcBef>
              <a:buClr>
                <a:srgbClr val="93A299"/>
              </a:buClr>
              <a:buSzPct val="100000"/>
              <a:buFont typeface="Wingdings 3" panose="05040102010807070707" pitchFamily="18" charset="2"/>
              <a:buChar char="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Mitä vaateita unelmakoulunne asettaa opettajien asiantuntijuudelle?</a:t>
            </a:r>
            <a:endParaRPr sz="1969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149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258</TotalTime>
  <Words>250</Words>
  <Application>Microsoft Office PowerPoint</Application>
  <PresentationFormat>Custom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Bernard MT Condensed</vt:lpstr>
      <vt:lpstr>Book Antiqua</vt:lpstr>
      <vt:lpstr>Palatino Linotype</vt:lpstr>
      <vt:lpstr>Wingdings 3</vt:lpstr>
      <vt:lpstr>Watercolor_16x9</vt:lpstr>
      <vt:lpstr>POMM1100 Monialaisten opintojen loppuseminaari  2. tapaaminen</vt:lpstr>
      <vt:lpstr>UUSI KOULU (Jouni Välijärvi)</vt:lpstr>
      <vt:lpstr>Koulua kehittämään</vt:lpstr>
      <vt:lpstr>Miltä koulunne näyttävät: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Kepler-Uotinen, Kaili</cp:lastModifiedBy>
  <cp:revision>25</cp:revision>
  <cp:lastPrinted>2018-04-23T15:10:47Z</cp:lastPrinted>
  <dcterms:created xsi:type="dcterms:W3CDTF">2017-11-09T16:06:43Z</dcterms:created>
  <dcterms:modified xsi:type="dcterms:W3CDTF">2026-04-15T13:54:32Z</dcterms:modified>
</cp:coreProperties>
</file>