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89" r:id="rId3"/>
    <p:sldId id="294" r:id="rId4"/>
    <p:sldId id="297" r:id="rId5"/>
    <p:sldId id="258" r:id="rId6"/>
    <p:sldId id="298" r:id="rId7"/>
    <p:sldId id="290" r:id="rId8"/>
    <p:sldId id="303" r:id="rId9"/>
    <p:sldId id="293" r:id="rId10"/>
    <p:sldId id="295" r:id="rId11"/>
    <p:sldId id="299" r:id="rId12"/>
    <p:sldId id="300" r:id="rId13"/>
    <p:sldId id="276" r:id="rId14"/>
    <p:sldId id="291" r:id="rId15"/>
    <p:sldId id="301" r:id="rId16"/>
    <p:sldId id="292" r:id="rId17"/>
    <p:sldId id="285" r:id="rId18"/>
    <p:sldId id="287" r:id="rId19"/>
    <p:sldId id="288" r:id="rId20"/>
    <p:sldId id="282" r:id="rId21"/>
    <p:sldId id="284" r:id="rId22"/>
    <p:sldId id="304" r:id="rId23"/>
    <p:sldId id="302" r:id="rId24"/>
    <p:sldId id="286" r:id="rId25"/>
  </p:sldIdLst>
  <p:sldSz cx="12188825"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7" autoAdjust="0"/>
    <p:restoredTop sz="96010" autoAdjust="0"/>
  </p:normalViewPr>
  <p:slideViewPr>
    <p:cSldViewPr>
      <p:cViewPr varScale="1">
        <p:scale>
          <a:sx n="86" d="100"/>
          <a:sy n="86" d="100"/>
        </p:scale>
        <p:origin x="702" y="7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8" d="100"/>
          <a:sy n="88" d="100"/>
        </p:scale>
        <p:origin x="307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i-FI" dirty="0"/>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01906B70-66CB-4A64-915E-E4F555C754FC}" type="datetime1">
              <a:rPr lang="fi-FI" smtClean="0"/>
              <a:t>18.11.2021</a:t>
            </a:fld>
            <a:endParaRPr lang="fi-FI" dirty="0"/>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i-FI" dirty="0"/>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fi-FI"/>
              <a:t>‹#›</a:t>
            </a:fld>
            <a:endParaRPr lang="fi-FI"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i-FI" noProof="0" dirty="0"/>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81CD8C92-813F-44B2-BA9D-3A9A9107EC73}" type="datetime1">
              <a:rPr lang="fi-FI" noProof="0" smtClean="0"/>
              <a:t>18.11.2021</a:t>
            </a:fld>
            <a:endParaRPr lang="fi-FI" noProof="0" dirty="0"/>
          </a:p>
        </p:txBody>
      </p:sp>
      <p:sp>
        <p:nvSpPr>
          <p:cNvPr id="4" name="Dian kuvan paikkamerkki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i-FI" noProof="0" dirty="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i-FI" noProof="0" dirty="0"/>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E3B36274-F2B9-4C45-BBB4-0EDF4CD651A7}" type="slidenum">
              <a:rPr lang="fi-FI" noProof="0"/>
              <a:t>‹#›</a:t>
            </a:fld>
            <a:endParaRPr lang="fi-FI" noProof="0"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dirty="0"/>
          </a:p>
        </p:txBody>
      </p:sp>
      <p:sp>
        <p:nvSpPr>
          <p:cNvPr id="4" name="Dian numeron paikkamerkki 3"/>
          <p:cNvSpPr>
            <a:spLocks noGrp="1"/>
          </p:cNvSpPr>
          <p:nvPr>
            <p:ph type="sldNum" sz="quarter" idx="10"/>
          </p:nvPr>
        </p:nvSpPr>
        <p:spPr/>
        <p:txBody>
          <a:bodyPr rtlCol="0"/>
          <a:lstStyle/>
          <a:p>
            <a:pPr rtl="0"/>
            <a:fld id="{E3B36274-F2B9-4C45-BBB4-0EDF4CD651A7}" type="slidenum">
              <a:rPr lang="fi-FI" smtClean="0"/>
              <a:t>1</a:t>
            </a:fld>
            <a:endParaRPr lang="fi-FI" dirty="0"/>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E3B36274-F2B9-4C45-BBB4-0EDF4CD651A7}" type="slidenum">
              <a:rPr lang="fi-FI" noProof="0" smtClean="0"/>
              <a:t>24</a:t>
            </a:fld>
            <a:endParaRPr lang="fi-FI" noProof="0" dirty="0"/>
          </a:p>
        </p:txBody>
      </p:sp>
    </p:spTree>
    <p:extLst>
      <p:ext uri="{BB962C8B-B14F-4D97-AF65-F5344CB8AC3E}">
        <p14:creationId xmlns:p14="http://schemas.microsoft.com/office/powerpoint/2010/main" val="338714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776ee8e2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4776ee8e2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322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776ee8e2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4776ee8e2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64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776ee8e2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4776ee8e2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9184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i="1" dirty="0"/>
              <a:t>Laatikaa tiimissänne suunnitelma aukkojen täyttämiseksi:</a:t>
            </a:r>
            <a:r>
              <a:rPr lang="fi-FI" b="1" dirty="0"/>
              <a:t> </a:t>
            </a:r>
            <a:endParaRPr lang="fi-FI" dirty="0"/>
          </a:p>
          <a:p>
            <a:pPr lvl="1"/>
            <a:r>
              <a:rPr lang="fi-FI" dirty="0"/>
              <a:t>Pohtikaa, mitä selvitetään jo yhdessä opintojen aikana; tarvitseeko asiantuntijuutta kehittää teorian vai käytännön vai niiden yhteyden välillä?</a:t>
            </a:r>
          </a:p>
          <a:p>
            <a:pPr lvl="1"/>
            <a:r>
              <a:rPr lang="fi-FI" dirty="0"/>
              <a:t>Mitä asiantuntijuus on? Mistä haen sitä: haenko kirjallisuudesta, haenko asiantuntijalta, menenkö observoimaan toimintaa jne.?</a:t>
            </a:r>
          </a:p>
          <a:p>
            <a:r>
              <a:rPr lang="fi-FI" b="1" i="1" dirty="0"/>
              <a:t>Haastattelutehtävä osana aukkopaikkatehtävää:</a:t>
            </a:r>
            <a:r>
              <a:rPr lang="fi-FI" dirty="0"/>
              <a:t> </a:t>
            </a:r>
          </a:p>
          <a:p>
            <a:pPr lvl="1"/>
            <a:r>
              <a:rPr lang="fi-FI" dirty="0"/>
              <a:t>Haastattele/haastatelkaa jotakin asiantuntijaa, jonka tiedätte tuovan teille lisäymmärrystä, asiantuntijuutta ja jopa osaamista johonkin kehittymiskohteeseenne. Haastateltava voi olla ihailemanne opettaja, tutkija, vanhempi, kansalaisaktiivi, poliitikko tms.</a:t>
            </a:r>
          </a:p>
          <a:p>
            <a:r>
              <a:rPr lang="fi-FI" b="1" i="1" dirty="0"/>
              <a:t>Toteutus</a:t>
            </a:r>
            <a:r>
              <a:rPr lang="fi-FI" dirty="0"/>
              <a:t> </a:t>
            </a:r>
          </a:p>
          <a:p>
            <a:pPr lvl="1"/>
            <a:r>
              <a:rPr lang="fi-FI" dirty="0"/>
              <a:t>Koostakaa esitys, jossa esittelette hakemaanne osaamista (ymmärrystä, tietoa, taitoa jne.) aukkopaikastanne ryhmämme kollegoille. Luokaa esitys "opetusvideoksi" (kesto n. 20 min.) joko perinteisen videon tekemisen keinoin (kuvaus/</a:t>
            </a:r>
            <a:r>
              <a:rPr lang="fi-FI" dirty="0" err="1"/>
              <a:t>animointi</a:t>
            </a:r>
            <a:r>
              <a:rPr lang="fi-FI" dirty="0"/>
              <a:t>, editointi, julkaisu) tai esim. </a:t>
            </a:r>
            <a:r>
              <a:rPr lang="fi-FI" dirty="0" err="1"/>
              <a:t>Teamsin</a:t>
            </a:r>
            <a:r>
              <a:rPr lang="fi-FI" dirty="0"/>
              <a:t>, Zoomin tai </a:t>
            </a:r>
            <a:r>
              <a:rPr lang="fi-FI" dirty="0" err="1"/>
              <a:t>GoogleMeetin</a:t>
            </a:r>
            <a:r>
              <a:rPr lang="fi-FI" dirty="0"/>
              <a:t> videointitoiminnoilla. </a:t>
            </a:r>
          </a:p>
          <a:p>
            <a:pPr lvl="2"/>
            <a:r>
              <a:rPr lang="fi-FI" dirty="0"/>
              <a:t>Muistakaa laittaa lähdemerkinnät näkyville</a:t>
            </a:r>
          </a:p>
          <a:p>
            <a:pPr lvl="1"/>
            <a:r>
              <a:rPr lang="fi-FI" dirty="0"/>
              <a:t> Lisätkää videoonne pohdintatehtäviä, kysymyksiä ym. pureskeltavaa muille tiimeille, jotka työstävät niitä omissa keskusteluissaan katsoessaan videotanne.</a:t>
            </a:r>
          </a:p>
          <a:p>
            <a:endParaRPr lang="fi-FI" dirty="0"/>
          </a:p>
        </p:txBody>
      </p:sp>
      <p:sp>
        <p:nvSpPr>
          <p:cNvPr id="4" name="Dian numeron paikkamerkki 3"/>
          <p:cNvSpPr>
            <a:spLocks noGrp="1"/>
          </p:cNvSpPr>
          <p:nvPr>
            <p:ph type="sldNum" sz="quarter" idx="10"/>
          </p:nvPr>
        </p:nvSpPr>
        <p:spPr/>
        <p:txBody>
          <a:bodyPr/>
          <a:lstStyle/>
          <a:p>
            <a:pPr rtl="0"/>
            <a:fld id="{E3B36274-F2B9-4C45-BBB4-0EDF4CD651A7}" type="slidenum">
              <a:rPr lang="fi-FI" noProof="0" smtClean="0"/>
              <a:t>13</a:t>
            </a:fld>
            <a:endParaRPr lang="fi-FI" noProof="0" dirty="0"/>
          </a:p>
        </p:txBody>
      </p:sp>
    </p:spTree>
    <p:extLst>
      <p:ext uri="{BB962C8B-B14F-4D97-AF65-F5344CB8AC3E}">
        <p14:creationId xmlns:p14="http://schemas.microsoft.com/office/powerpoint/2010/main" val="300622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dirty="0"/>
          </a:p>
        </p:txBody>
      </p:sp>
      <p:sp>
        <p:nvSpPr>
          <p:cNvPr id="4" name="Dian numeron paikkamerkki 3"/>
          <p:cNvSpPr>
            <a:spLocks noGrp="1"/>
          </p:cNvSpPr>
          <p:nvPr>
            <p:ph type="sldNum" sz="quarter" idx="10"/>
          </p:nvPr>
        </p:nvSpPr>
        <p:spPr/>
        <p:txBody>
          <a:bodyPr rtlCol="0"/>
          <a:lstStyle/>
          <a:p>
            <a:pPr rtl="0"/>
            <a:fld id="{E3B36274-F2B9-4C45-BBB4-0EDF4CD651A7}" type="slidenum">
              <a:rPr lang="fi-FI" smtClean="0"/>
              <a:t>14</a:t>
            </a:fld>
            <a:endParaRPr lang="fi-FI" dirty="0"/>
          </a:p>
        </p:txBody>
      </p:sp>
    </p:spTree>
    <p:extLst>
      <p:ext uri="{BB962C8B-B14F-4D97-AF65-F5344CB8AC3E}">
        <p14:creationId xmlns:p14="http://schemas.microsoft.com/office/powerpoint/2010/main" val="89385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E3B36274-F2B9-4C45-BBB4-0EDF4CD651A7}" type="slidenum">
              <a:rPr lang="fi-FI" noProof="0" smtClean="0"/>
              <a:t>16</a:t>
            </a:fld>
            <a:endParaRPr lang="fi-FI" noProof="0" dirty="0"/>
          </a:p>
        </p:txBody>
      </p:sp>
    </p:spTree>
    <p:extLst>
      <p:ext uri="{BB962C8B-B14F-4D97-AF65-F5344CB8AC3E}">
        <p14:creationId xmlns:p14="http://schemas.microsoft.com/office/powerpoint/2010/main" val="401427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rtl="0"/>
            <a:fld id="{E3B36274-F2B9-4C45-BBB4-0EDF4CD651A7}" type="slidenum">
              <a:rPr lang="fi-FI" noProof="0" smtClean="0"/>
              <a:t>20</a:t>
            </a:fld>
            <a:endParaRPr lang="fi-FI" noProof="0" dirty="0"/>
          </a:p>
        </p:txBody>
      </p:sp>
    </p:spTree>
    <p:extLst>
      <p:ext uri="{BB962C8B-B14F-4D97-AF65-F5344CB8AC3E}">
        <p14:creationId xmlns:p14="http://schemas.microsoft.com/office/powerpoint/2010/main" val="1205344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rtl="0"/>
            <a:fld id="{E3B36274-F2B9-4C45-BBB4-0EDF4CD651A7}" type="slidenum">
              <a:rPr lang="fi-FI" noProof="0" smtClean="0"/>
              <a:t>21</a:t>
            </a:fld>
            <a:endParaRPr lang="fi-FI" noProof="0" dirty="0"/>
          </a:p>
        </p:txBody>
      </p:sp>
    </p:spTree>
    <p:extLst>
      <p:ext uri="{BB962C8B-B14F-4D97-AF65-F5344CB8AC3E}">
        <p14:creationId xmlns:p14="http://schemas.microsoft.com/office/powerpoint/2010/main" val="3777427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22413" y="1371600"/>
            <a:ext cx="9144000" cy="3505200"/>
          </a:xfrm>
        </p:spPr>
        <p:txBody>
          <a:bodyPr rtlCol="0">
            <a:noAutofit/>
          </a:bodyPr>
          <a:lstStyle>
            <a:lvl1pPr>
              <a:defRPr sz="7200"/>
            </a:lvl1pPr>
          </a:lstStyle>
          <a:p>
            <a:pPr rtl="0"/>
            <a:r>
              <a:rPr lang="fi-FI" noProof="0"/>
              <a:t>Muokkaa perustyyl. napsautt.</a:t>
            </a:r>
            <a:endParaRPr lang="fi-FI" noProof="0" dirty="0"/>
          </a:p>
        </p:txBody>
      </p:sp>
      <p:sp>
        <p:nvSpPr>
          <p:cNvPr id="3" name="Alaotsikko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i-FI" noProof="0"/>
              <a:t>Muokkaa alaotsikon perustyyliä napsautt.</a:t>
            </a:r>
            <a:endParaRPr lang="fi-FI" noProof="0" dirty="0"/>
          </a:p>
        </p:txBody>
      </p:sp>
      <p:sp>
        <p:nvSpPr>
          <p:cNvPr id="5" name="Alatunnisteen paikkamerkki 3"/>
          <p:cNvSpPr>
            <a:spLocks noGrp="1"/>
          </p:cNvSpPr>
          <p:nvPr>
            <p:ph type="ftr" sz="quarter" idx="11"/>
          </p:nvPr>
        </p:nvSpPr>
        <p:spPr/>
        <p:txBody>
          <a:bodyPr rtlCol="0"/>
          <a:lstStyle/>
          <a:p>
            <a:pPr rtl="0"/>
            <a:endParaRPr lang="fi-FI" noProof="0" dirty="0"/>
          </a:p>
        </p:txBody>
      </p:sp>
      <p:sp>
        <p:nvSpPr>
          <p:cNvPr id="4" name="Päivämäärän paikkamerkki 4"/>
          <p:cNvSpPr>
            <a:spLocks noGrp="1"/>
          </p:cNvSpPr>
          <p:nvPr>
            <p:ph type="dt" sz="half" idx="10"/>
          </p:nvPr>
        </p:nvSpPr>
        <p:spPr/>
        <p:txBody>
          <a:bodyPr rtlCol="0"/>
          <a:lstStyle/>
          <a:p>
            <a:pPr rtl="0"/>
            <a:fld id="{A34B2022-DA12-4042-9A0B-6D7DA8B01BAA}" type="datetime1">
              <a:rPr lang="fi-FI" noProof="0" smtClean="0"/>
              <a:t>18.11.2021</a:t>
            </a:fld>
            <a:endParaRPr lang="fi-FI" noProof="0" dirty="0"/>
          </a:p>
        </p:txBody>
      </p:sp>
      <p:sp>
        <p:nvSpPr>
          <p:cNvPr id="6" name="Dian numeron paikkamerkki 5"/>
          <p:cNvSpPr>
            <a:spLocks noGrp="1"/>
          </p:cNvSpPr>
          <p:nvPr>
            <p:ph type="sldNum" sz="quarter" idx="12"/>
          </p:nvPr>
        </p:nvSpPr>
        <p:spPr/>
        <p:txBody>
          <a:bodyPr rtlCol="0"/>
          <a:lstStyle/>
          <a:p>
            <a:pPr rtl="0"/>
            <a:fld id="{E5137D0E-4A4F-4307-8994-C1891D747D59}" type="slidenum">
              <a:rPr lang="fi-FI" noProof="0"/>
              <a:t>‹#›</a:t>
            </a:fld>
            <a:endParaRPr lang="fi-FI" noProof="0"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perustyyl. napsautt.</a:t>
            </a:r>
            <a:endParaRPr lang="fi-FI" noProof="0" dirty="0"/>
          </a:p>
        </p:txBody>
      </p:sp>
      <p:sp>
        <p:nvSpPr>
          <p:cNvPr id="3" name="Pystysuuntaisen tekstin paikkamerkki 2"/>
          <p:cNvSpPr>
            <a:spLocks noGrp="1"/>
          </p:cNvSpPr>
          <p:nvPr>
            <p:ph type="body" orient="vert" idx="1"/>
          </p:nvPr>
        </p:nvSpPr>
        <p:spPr/>
        <p:txBody>
          <a:bodyPr vert="eaVert" rtlCol="0"/>
          <a:lstStyle>
            <a:lvl5pPr>
              <a:defRPr/>
            </a:lvl5pPr>
            <a:lvl6pPr>
              <a:defRPr baseline="0"/>
            </a:lvl6pPr>
            <a:lvl7pPr>
              <a:defRPr baseline="0"/>
            </a:lvl7pPr>
            <a:lvl8pPr>
              <a:defRPr baseline="0"/>
            </a:lvl8pPr>
            <a:lvl9pPr>
              <a:defRPr baseline="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3"/>
          <p:cNvSpPr>
            <a:spLocks noGrp="1"/>
          </p:cNvSpPr>
          <p:nvPr>
            <p:ph type="ftr" sz="quarter" idx="11"/>
          </p:nvPr>
        </p:nvSpPr>
        <p:spPr/>
        <p:txBody>
          <a:bodyPr rtlCol="0"/>
          <a:lstStyle/>
          <a:p>
            <a:pPr rtl="0"/>
            <a:endParaRPr lang="fi-FI" noProof="0" dirty="0"/>
          </a:p>
        </p:txBody>
      </p:sp>
      <p:sp>
        <p:nvSpPr>
          <p:cNvPr id="4" name="Päivämäärän paikkamerkki 4"/>
          <p:cNvSpPr>
            <a:spLocks noGrp="1"/>
          </p:cNvSpPr>
          <p:nvPr>
            <p:ph type="dt" sz="half" idx="10"/>
          </p:nvPr>
        </p:nvSpPr>
        <p:spPr/>
        <p:txBody>
          <a:bodyPr rtlCol="0"/>
          <a:lstStyle/>
          <a:p>
            <a:pPr rtl="0"/>
            <a:fld id="{67538D62-8991-4AFA-BF09-4AE7170D127E}" type="datetime1">
              <a:rPr lang="fi-FI" noProof="0" smtClean="0"/>
              <a:t>18.11.2021</a:t>
            </a:fld>
            <a:endParaRPr lang="fi-FI" noProof="0" dirty="0"/>
          </a:p>
        </p:txBody>
      </p:sp>
      <p:sp>
        <p:nvSpPr>
          <p:cNvPr id="6" name="Dian numeron paikkamerkki 5"/>
          <p:cNvSpPr>
            <a:spLocks noGrp="1"/>
          </p:cNvSpPr>
          <p:nvPr>
            <p:ph type="sldNum" sz="quarter" idx="12"/>
          </p:nvPr>
        </p:nvSpPr>
        <p:spPr/>
        <p:txBody>
          <a:bodyPr rtlCol="0"/>
          <a:lstStyle/>
          <a:p>
            <a:pPr rtl="0"/>
            <a:fld id="{E5137D0E-4A4F-4307-8994-C1891D747D59}" type="slidenum">
              <a:rPr lang="fi-FI" noProof="0"/>
              <a:t>‹#›</a:t>
            </a:fld>
            <a:endParaRPr lang="fi-FI" noProof="0"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752012" y="533400"/>
            <a:ext cx="1371600" cy="5592764"/>
          </a:xfrm>
        </p:spPr>
        <p:txBody>
          <a:bodyPr vert="eaVert" rtlCol="0"/>
          <a:lstStyle/>
          <a:p>
            <a:pPr rtl="0"/>
            <a:r>
              <a:rPr lang="fi-FI" noProof="0"/>
              <a:t>Muokkaa perustyyl. napsautt.</a:t>
            </a:r>
            <a:endParaRPr lang="fi-FI" noProof="0" dirty="0"/>
          </a:p>
        </p:txBody>
      </p:sp>
      <p:sp>
        <p:nvSpPr>
          <p:cNvPr id="3" name="Pystysuuntaisen tekstin paikkamerkki 2"/>
          <p:cNvSpPr>
            <a:spLocks noGrp="1"/>
          </p:cNvSpPr>
          <p:nvPr>
            <p:ph type="body" orient="vert" idx="1"/>
          </p:nvPr>
        </p:nvSpPr>
        <p:spPr>
          <a:xfrm>
            <a:off x="1522411" y="533400"/>
            <a:ext cx="8077201" cy="5592764"/>
          </a:xfrm>
        </p:spPr>
        <p:txBody>
          <a:bodyPr vert="eaVert" rtlCol="0"/>
          <a:lstStyle>
            <a:lvl5pPr>
              <a:defRPr/>
            </a:lvl5pPr>
            <a:lvl6pPr>
              <a:defRPr/>
            </a:lvl6pPr>
            <a:lvl7pPr>
              <a:defRPr/>
            </a:lvl7pPr>
            <a:lvl8pPr>
              <a:defRPr/>
            </a:lvl8pPr>
            <a:lvl9pPr>
              <a:defRPr/>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3"/>
          <p:cNvSpPr>
            <a:spLocks noGrp="1"/>
          </p:cNvSpPr>
          <p:nvPr>
            <p:ph type="ftr" sz="quarter" idx="11"/>
          </p:nvPr>
        </p:nvSpPr>
        <p:spPr/>
        <p:txBody>
          <a:bodyPr rtlCol="0"/>
          <a:lstStyle/>
          <a:p>
            <a:pPr rtl="0"/>
            <a:endParaRPr lang="fi-FI" noProof="0" dirty="0"/>
          </a:p>
        </p:txBody>
      </p:sp>
      <p:sp>
        <p:nvSpPr>
          <p:cNvPr id="4" name="Päivämäärän paikkamerkki 4"/>
          <p:cNvSpPr>
            <a:spLocks noGrp="1"/>
          </p:cNvSpPr>
          <p:nvPr>
            <p:ph type="dt" sz="half" idx="10"/>
          </p:nvPr>
        </p:nvSpPr>
        <p:spPr/>
        <p:txBody>
          <a:bodyPr rtlCol="0"/>
          <a:lstStyle/>
          <a:p>
            <a:pPr rtl="0"/>
            <a:fld id="{EC30FDA4-602B-4820-85A9-9C0CF11994A9}" type="datetime1">
              <a:rPr lang="fi-FI" noProof="0" smtClean="0"/>
              <a:t>18.11.2021</a:t>
            </a:fld>
            <a:endParaRPr lang="fi-FI" noProof="0" dirty="0"/>
          </a:p>
        </p:txBody>
      </p:sp>
      <p:sp>
        <p:nvSpPr>
          <p:cNvPr id="6" name="Dian numeron paikkamerkki 5"/>
          <p:cNvSpPr>
            <a:spLocks noGrp="1"/>
          </p:cNvSpPr>
          <p:nvPr>
            <p:ph type="sldNum" sz="quarter" idx="12"/>
          </p:nvPr>
        </p:nvSpPr>
        <p:spPr/>
        <p:txBody>
          <a:bodyPr rtlCol="0"/>
          <a:lstStyle/>
          <a:p>
            <a:pPr rtl="0"/>
            <a:fld id="{E5137D0E-4A4F-4307-8994-C1891D747D59}" type="slidenum">
              <a:rPr lang="fi-FI" noProof="0"/>
              <a:t>‹#›</a:t>
            </a:fld>
            <a:endParaRPr lang="fi-FI" noProof="0"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Otsikko ja sisältö">
    <p:spTree>
      <p:nvGrpSpPr>
        <p:cNvPr id="1" name=""/>
        <p:cNvGrpSpPr/>
        <p:nvPr/>
      </p:nvGrpSpPr>
      <p:grpSpPr>
        <a:xfrm>
          <a:off x="0" y="0"/>
          <a:ext cx="0" cy="0"/>
          <a:chOff x="0" y="0"/>
          <a:chExt cx="0" cy="0"/>
        </a:xfrm>
      </p:grpSpPr>
      <p:sp>
        <p:nvSpPr>
          <p:cNvPr id="30" name="Shape 30"/>
          <p:cNvSpPr>
            <a:spLocks noGrp="1"/>
          </p:cNvSpPr>
          <p:nvPr>
            <p:ph type="body" idx="1"/>
          </p:nvPr>
        </p:nvSpPr>
        <p:spPr>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
        <p:nvSpPr>
          <p:cNvPr id="32" name="Shape 32"/>
          <p:cNvSpPr>
            <a:spLocks noGrp="1"/>
          </p:cNvSpPr>
          <p:nvPr>
            <p:ph type="title"/>
          </p:nvPr>
        </p:nvSpPr>
        <p:spPr>
          <a:prstGeom prst="rect">
            <a:avLst/>
          </a:prstGeom>
        </p:spPr>
        <p:txBody>
          <a:bodyPr/>
          <a:lstStyle/>
          <a:p>
            <a:r>
              <a:t>Otsikkoteksti</a:t>
            </a:r>
          </a:p>
        </p:txBody>
      </p:sp>
    </p:spTree>
    <p:extLst>
      <p:ext uri="{BB962C8B-B14F-4D97-AF65-F5344CB8AC3E}">
        <p14:creationId xmlns:p14="http://schemas.microsoft.com/office/powerpoint/2010/main" val="9855622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28"/>
        <p:cNvGrpSpPr/>
        <p:nvPr/>
      </p:nvGrpSpPr>
      <p:grpSpPr>
        <a:xfrm>
          <a:off x="0" y="0"/>
          <a:ext cx="0" cy="0"/>
          <a:chOff x="0" y="0"/>
          <a:chExt cx="0" cy="0"/>
        </a:xfrm>
      </p:grpSpPr>
      <p:sp>
        <p:nvSpPr>
          <p:cNvPr id="29" name="Google Shape;29;p4"/>
          <p:cNvSpPr txBox="1">
            <a:spLocks noGrp="1"/>
          </p:cNvSpPr>
          <p:nvPr>
            <p:ph type="subTitle" idx="1"/>
          </p:nvPr>
        </p:nvSpPr>
        <p:spPr>
          <a:xfrm>
            <a:off x="1513818" y="3443467"/>
            <a:ext cx="364585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30" name="Google Shape;30;p4"/>
          <p:cNvSpPr txBox="1">
            <a:spLocks noGrp="1"/>
          </p:cNvSpPr>
          <p:nvPr>
            <p:ph type="ctrTitle"/>
          </p:nvPr>
        </p:nvSpPr>
        <p:spPr>
          <a:xfrm>
            <a:off x="1513818" y="1865533"/>
            <a:ext cx="7384476"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799"/>
            </a:lvl1pPr>
            <a:lvl2pPr lvl="1" rtl="0">
              <a:spcBef>
                <a:spcPts val="0"/>
              </a:spcBef>
              <a:spcAft>
                <a:spcPts val="0"/>
              </a:spcAft>
              <a:buSzPts val="5200"/>
              <a:buNone/>
              <a:defRPr sz="6932"/>
            </a:lvl2pPr>
            <a:lvl3pPr lvl="2" rtl="0">
              <a:spcBef>
                <a:spcPts val="0"/>
              </a:spcBef>
              <a:spcAft>
                <a:spcPts val="0"/>
              </a:spcAft>
              <a:buSzPts val="5200"/>
              <a:buNone/>
              <a:defRPr sz="6932"/>
            </a:lvl3pPr>
            <a:lvl4pPr lvl="3" rtl="0">
              <a:spcBef>
                <a:spcPts val="0"/>
              </a:spcBef>
              <a:spcAft>
                <a:spcPts val="0"/>
              </a:spcAft>
              <a:buSzPts val="5200"/>
              <a:buNone/>
              <a:defRPr sz="6932"/>
            </a:lvl4pPr>
            <a:lvl5pPr lvl="4" rtl="0">
              <a:spcBef>
                <a:spcPts val="0"/>
              </a:spcBef>
              <a:spcAft>
                <a:spcPts val="0"/>
              </a:spcAft>
              <a:buSzPts val="5200"/>
              <a:buNone/>
              <a:defRPr sz="6932"/>
            </a:lvl5pPr>
            <a:lvl6pPr lvl="5" rtl="0">
              <a:spcBef>
                <a:spcPts val="0"/>
              </a:spcBef>
              <a:spcAft>
                <a:spcPts val="0"/>
              </a:spcAft>
              <a:buSzPts val="5200"/>
              <a:buNone/>
              <a:defRPr sz="6932"/>
            </a:lvl6pPr>
            <a:lvl7pPr lvl="6" rtl="0">
              <a:spcBef>
                <a:spcPts val="0"/>
              </a:spcBef>
              <a:spcAft>
                <a:spcPts val="0"/>
              </a:spcAft>
              <a:buSzPts val="5200"/>
              <a:buNone/>
              <a:defRPr sz="6932"/>
            </a:lvl7pPr>
            <a:lvl8pPr lvl="7" rtl="0">
              <a:spcBef>
                <a:spcPts val="0"/>
              </a:spcBef>
              <a:spcAft>
                <a:spcPts val="0"/>
              </a:spcAft>
              <a:buSzPts val="5200"/>
              <a:buNone/>
              <a:defRPr sz="6932"/>
            </a:lvl8pPr>
            <a:lvl9pPr lvl="8" rtl="0">
              <a:spcBef>
                <a:spcPts val="0"/>
              </a:spcBef>
              <a:spcAft>
                <a:spcPts val="0"/>
              </a:spcAft>
              <a:buSzPts val="5200"/>
              <a:buNone/>
              <a:defRPr sz="6932"/>
            </a:lvl9pPr>
          </a:lstStyle>
          <a:p>
            <a:endParaRPr/>
          </a:p>
        </p:txBody>
      </p:sp>
      <p:sp>
        <p:nvSpPr>
          <p:cNvPr id="31" name="Google Shape;31;p4"/>
          <p:cNvSpPr/>
          <p:nvPr/>
        </p:nvSpPr>
        <p:spPr>
          <a:xfrm>
            <a:off x="8684138" y="400733"/>
            <a:ext cx="3072000" cy="6029200"/>
          </a:xfrm>
          <a:prstGeom prst="rect">
            <a:avLst/>
          </a:prstGeom>
          <a:solidFill>
            <a:srgbClr val="477861">
              <a:alpha val="88240"/>
            </a:srgbClr>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399"/>
          </a:p>
        </p:txBody>
      </p:sp>
    </p:spTree>
    <p:extLst>
      <p:ext uri="{BB962C8B-B14F-4D97-AF65-F5344CB8AC3E}">
        <p14:creationId xmlns:p14="http://schemas.microsoft.com/office/powerpoint/2010/main" val="772922623"/>
      </p:ext>
    </p:extLst>
  </p:cSld>
  <p:clrMapOvr>
    <a:masterClrMapping/>
  </p:clrMapOvr>
  <p:extLst>
    <p:ext uri="{DCECCB84-F9BA-43D5-87BE-67443E8EF086}">
      <p15:sldGuideLst xmlns:p15="http://schemas.microsoft.com/office/powerpoint/2012/main">
        <p15:guide id="1" orient="horz" pos="454">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perustyyl. napsautt.</a:t>
            </a:r>
            <a:endParaRPr lang="fi-FI" noProof="0" dirty="0"/>
          </a:p>
        </p:txBody>
      </p:sp>
      <p:sp>
        <p:nvSpPr>
          <p:cNvPr id="3" name="Sisällön paikkamerkki 2"/>
          <p:cNvSpPr>
            <a:spLocks noGrp="1"/>
          </p:cNvSpPr>
          <p:nvPr>
            <p:ph idx="1"/>
          </p:nvPr>
        </p:nvSpPr>
        <p:spPr/>
        <p:txBody>
          <a:bodyPr rtlCol="0"/>
          <a:lstStyle>
            <a:lvl5pPr>
              <a:defRPr/>
            </a:lvl5pPr>
            <a:lvl6pPr>
              <a:defRPr baseline="0"/>
            </a:lvl6pPr>
            <a:lvl7pPr>
              <a:defRPr baseline="0"/>
            </a:lvl7pPr>
            <a:lvl8pPr>
              <a:defRPr baseline="0"/>
            </a:lvl8pPr>
            <a:lvl9pPr>
              <a:defRPr baseline="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Alatunnisteen paikkamerkki 3"/>
          <p:cNvSpPr>
            <a:spLocks noGrp="1"/>
          </p:cNvSpPr>
          <p:nvPr>
            <p:ph type="ftr" sz="quarter" idx="11"/>
          </p:nvPr>
        </p:nvSpPr>
        <p:spPr/>
        <p:txBody>
          <a:bodyPr rtlCol="0"/>
          <a:lstStyle/>
          <a:p>
            <a:pPr rtl="0"/>
            <a:endParaRPr lang="fi-FI" noProof="0" dirty="0"/>
          </a:p>
        </p:txBody>
      </p:sp>
      <p:sp>
        <p:nvSpPr>
          <p:cNvPr id="4" name="Päivämäärän paikkamerkki 4"/>
          <p:cNvSpPr>
            <a:spLocks noGrp="1"/>
          </p:cNvSpPr>
          <p:nvPr>
            <p:ph type="dt" sz="half" idx="10"/>
          </p:nvPr>
        </p:nvSpPr>
        <p:spPr/>
        <p:txBody>
          <a:bodyPr rtlCol="0"/>
          <a:lstStyle/>
          <a:p>
            <a:pPr rtl="0"/>
            <a:fld id="{9395DD13-E057-4098-800D-6B171A57BD9B}" type="datetime1">
              <a:rPr lang="fi-FI" noProof="0" smtClean="0"/>
              <a:t>18.11.2021</a:t>
            </a:fld>
            <a:endParaRPr lang="fi-FI" noProof="0" dirty="0"/>
          </a:p>
        </p:txBody>
      </p:sp>
      <p:sp>
        <p:nvSpPr>
          <p:cNvPr id="6" name="Dian numeron paikkamerkki 5"/>
          <p:cNvSpPr>
            <a:spLocks noGrp="1"/>
          </p:cNvSpPr>
          <p:nvPr>
            <p:ph type="sldNum" sz="quarter" idx="12"/>
          </p:nvPr>
        </p:nvSpPr>
        <p:spPr/>
        <p:txBody>
          <a:bodyPr rtlCol="0"/>
          <a:lstStyle/>
          <a:p>
            <a:pPr rtl="0"/>
            <a:fld id="{E5137D0E-4A4F-4307-8994-C1891D747D59}" type="slidenum">
              <a:rPr lang="fi-FI" noProof="0"/>
              <a:t>‹#›</a:t>
            </a:fld>
            <a:endParaRPr lang="fi-FI" noProof="0"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otsikk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522414" y="2514601"/>
            <a:ext cx="9144000" cy="2819400"/>
          </a:xfrm>
        </p:spPr>
        <p:txBody>
          <a:bodyPr rtlCol="0" anchor="b">
            <a:noAutofit/>
          </a:bodyPr>
          <a:lstStyle>
            <a:lvl1pPr algn="l">
              <a:defRPr sz="6600" b="0" i="0" cap="none" baseline="0"/>
            </a:lvl1pPr>
          </a:lstStyle>
          <a:p>
            <a:pPr rtl="0"/>
            <a:r>
              <a:rPr lang="fi-FI" noProof="0"/>
              <a:t>Muokkaa perustyyl. napsautt.</a:t>
            </a:r>
            <a:endParaRPr lang="fi-FI" noProof="0" dirty="0"/>
          </a:p>
        </p:txBody>
      </p:sp>
      <p:sp>
        <p:nvSpPr>
          <p:cNvPr id="3" name="Tekstin paikkamerkki 2"/>
          <p:cNvSpPr>
            <a:spLocks noGrp="1"/>
          </p:cNvSpPr>
          <p:nvPr>
            <p:ph type="body" idx="1"/>
          </p:nvPr>
        </p:nvSpPr>
        <p:spPr>
          <a:xfrm>
            <a:off x="1522413" y="990600"/>
            <a:ext cx="8229600"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i-FI" noProof="0"/>
              <a:t>Muokkaa tekstin perustyylejä</a:t>
            </a:r>
          </a:p>
        </p:txBody>
      </p:sp>
      <p:sp>
        <p:nvSpPr>
          <p:cNvPr id="5" name="Alatunnisteen paikkamerkki 3"/>
          <p:cNvSpPr>
            <a:spLocks noGrp="1"/>
          </p:cNvSpPr>
          <p:nvPr>
            <p:ph type="ftr" sz="quarter" idx="11"/>
          </p:nvPr>
        </p:nvSpPr>
        <p:spPr/>
        <p:txBody>
          <a:bodyPr rtlCol="0"/>
          <a:lstStyle/>
          <a:p>
            <a:pPr rtl="0"/>
            <a:endParaRPr lang="fi-FI" noProof="0" dirty="0"/>
          </a:p>
        </p:txBody>
      </p:sp>
      <p:sp>
        <p:nvSpPr>
          <p:cNvPr id="4" name="Päivämäärän paikkamerkki 4"/>
          <p:cNvSpPr>
            <a:spLocks noGrp="1"/>
          </p:cNvSpPr>
          <p:nvPr>
            <p:ph type="dt" sz="half" idx="10"/>
          </p:nvPr>
        </p:nvSpPr>
        <p:spPr/>
        <p:txBody>
          <a:bodyPr rtlCol="0"/>
          <a:lstStyle/>
          <a:p>
            <a:pPr rtl="0"/>
            <a:fld id="{153C4D9C-B1A2-4ADF-8876-59A66674668F}" type="datetime1">
              <a:rPr lang="fi-FI" noProof="0" smtClean="0"/>
              <a:t>18.11.2021</a:t>
            </a:fld>
            <a:endParaRPr lang="fi-FI" noProof="0" dirty="0"/>
          </a:p>
        </p:txBody>
      </p:sp>
      <p:sp>
        <p:nvSpPr>
          <p:cNvPr id="6" name="Dian numeron paikkamerkki 5"/>
          <p:cNvSpPr>
            <a:spLocks noGrp="1"/>
          </p:cNvSpPr>
          <p:nvPr>
            <p:ph type="sldNum" sz="quarter" idx="12"/>
          </p:nvPr>
        </p:nvSpPr>
        <p:spPr/>
        <p:txBody>
          <a:bodyPr rtlCol="0"/>
          <a:lstStyle/>
          <a:p>
            <a:pPr rtl="0"/>
            <a:fld id="{E5137D0E-4A4F-4307-8994-C1891D747D59}" type="slidenum">
              <a:rPr lang="fi-FI" noProof="0"/>
              <a:t>‹#›</a:t>
            </a:fld>
            <a:endParaRPr lang="fi-FI" noProof="0"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1522414" y="533400"/>
            <a:ext cx="9601200" cy="1143000"/>
          </a:xfrm>
        </p:spPr>
        <p:txBody>
          <a:bodyPr rtlCol="0"/>
          <a:lstStyle/>
          <a:p>
            <a:pPr rtl="0"/>
            <a:r>
              <a:rPr lang="fi-FI" noProof="0"/>
              <a:t>Muokkaa perustyyl. napsautt.</a:t>
            </a:r>
            <a:endParaRPr lang="fi-FI" noProof="0" dirty="0"/>
          </a:p>
        </p:txBody>
      </p:sp>
      <p:sp>
        <p:nvSpPr>
          <p:cNvPr id="3" name="Sisällön paikkamerkki 2"/>
          <p:cNvSpPr>
            <a:spLocks noGrp="1"/>
          </p:cNvSpPr>
          <p:nvPr>
            <p:ph sz="half" idx="1"/>
          </p:nvPr>
        </p:nvSpPr>
        <p:spPr>
          <a:xfrm>
            <a:off x="1522414" y="1828800"/>
            <a:ext cx="464515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4" name="Sisällön paikkamerkki 3"/>
          <p:cNvSpPr>
            <a:spLocks noGrp="1"/>
          </p:cNvSpPr>
          <p:nvPr>
            <p:ph sz="half" idx="2"/>
          </p:nvPr>
        </p:nvSpPr>
        <p:spPr>
          <a:xfrm>
            <a:off x="6475412" y="1828800"/>
            <a:ext cx="46482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6" name="Alatunnisteen paikkamerkki 4"/>
          <p:cNvSpPr>
            <a:spLocks noGrp="1"/>
          </p:cNvSpPr>
          <p:nvPr>
            <p:ph type="ftr" sz="quarter" idx="11"/>
          </p:nvPr>
        </p:nvSpPr>
        <p:spPr/>
        <p:txBody>
          <a:bodyPr rtlCol="0"/>
          <a:lstStyle/>
          <a:p>
            <a:pPr rtl="0"/>
            <a:endParaRPr lang="fi-FI" noProof="0" dirty="0"/>
          </a:p>
        </p:txBody>
      </p:sp>
      <p:sp>
        <p:nvSpPr>
          <p:cNvPr id="5" name="Päivämäärän paikkamerkki 5"/>
          <p:cNvSpPr>
            <a:spLocks noGrp="1"/>
          </p:cNvSpPr>
          <p:nvPr>
            <p:ph type="dt" sz="half" idx="10"/>
          </p:nvPr>
        </p:nvSpPr>
        <p:spPr/>
        <p:txBody>
          <a:bodyPr rtlCol="0"/>
          <a:lstStyle/>
          <a:p>
            <a:pPr rtl="0"/>
            <a:fld id="{063B7240-BEF8-4E17-A71F-074AC2A3604B}" type="datetime1">
              <a:rPr lang="fi-FI" noProof="0" smtClean="0"/>
              <a:t>18.11.2021</a:t>
            </a:fld>
            <a:endParaRPr lang="fi-FI" noProof="0" dirty="0"/>
          </a:p>
        </p:txBody>
      </p:sp>
      <p:sp>
        <p:nvSpPr>
          <p:cNvPr id="7" name="Dian numeron paikkamerkki 6"/>
          <p:cNvSpPr>
            <a:spLocks noGrp="1"/>
          </p:cNvSpPr>
          <p:nvPr>
            <p:ph type="sldNum" sz="quarter" idx="12"/>
          </p:nvPr>
        </p:nvSpPr>
        <p:spPr/>
        <p:txBody>
          <a:bodyPr rtlCol="0"/>
          <a:lstStyle/>
          <a:p>
            <a:pPr rtl="0"/>
            <a:fld id="{E5137D0E-4A4F-4307-8994-C1891D747D59}" type="slidenum">
              <a:rPr lang="fi-FI" noProof="0"/>
              <a:t>‹#›</a:t>
            </a:fld>
            <a:endParaRPr lang="fi-FI" noProof="0"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1522414" y="533400"/>
            <a:ext cx="9601200" cy="1143000"/>
          </a:xfrm>
        </p:spPr>
        <p:txBody>
          <a:bodyPr rtlCol="0"/>
          <a:lstStyle>
            <a:lvl1pPr>
              <a:defRPr/>
            </a:lvl1pPr>
          </a:lstStyle>
          <a:p>
            <a:pPr rtl="0"/>
            <a:r>
              <a:rPr lang="fi-FI" noProof="0"/>
              <a:t>Muokkaa perustyyl. napsautt.</a:t>
            </a:r>
            <a:endParaRPr lang="fi-FI" noProof="0" dirty="0"/>
          </a:p>
        </p:txBody>
      </p:sp>
      <p:sp>
        <p:nvSpPr>
          <p:cNvPr id="3" name="Tekstin paikkamerkki 2"/>
          <p:cNvSpPr>
            <a:spLocks noGrp="1"/>
          </p:cNvSpPr>
          <p:nvPr>
            <p:ph type="body" idx="1"/>
          </p:nvPr>
        </p:nvSpPr>
        <p:spPr>
          <a:xfrm>
            <a:off x="1522414"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a:t>
            </a:r>
          </a:p>
        </p:txBody>
      </p:sp>
      <p:sp>
        <p:nvSpPr>
          <p:cNvPr id="4" name="Sisällön paikkamerkki 3"/>
          <p:cNvSpPr>
            <a:spLocks noGrp="1"/>
          </p:cNvSpPr>
          <p:nvPr>
            <p:ph sz="half" idx="2"/>
          </p:nvPr>
        </p:nvSpPr>
        <p:spPr>
          <a:xfrm>
            <a:off x="1522414"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5" name="Tekstin paikkamerkki 4"/>
          <p:cNvSpPr>
            <a:spLocks noGrp="1"/>
          </p:cNvSpPr>
          <p:nvPr>
            <p:ph type="body" sz="quarter" idx="3"/>
          </p:nvPr>
        </p:nvSpPr>
        <p:spPr>
          <a:xfrm>
            <a:off x="6478462"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perustyylejä</a:t>
            </a:r>
          </a:p>
        </p:txBody>
      </p:sp>
      <p:sp>
        <p:nvSpPr>
          <p:cNvPr id="6" name="Sisällön paikkamerkki 5"/>
          <p:cNvSpPr>
            <a:spLocks noGrp="1"/>
          </p:cNvSpPr>
          <p:nvPr>
            <p:ph sz="quarter" idx="4"/>
          </p:nvPr>
        </p:nvSpPr>
        <p:spPr>
          <a:xfrm>
            <a:off x="6478462"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8" name="Alatunnisteen paikkamerkki 6"/>
          <p:cNvSpPr>
            <a:spLocks noGrp="1"/>
          </p:cNvSpPr>
          <p:nvPr>
            <p:ph type="ftr" sz="quarter" idx="11"/>
          </p:nvPr>
        </p:nvSpPr>
        <p:spPr/>
        <p:txBody>
          <a:bodyPr rtlCol="0"/>
          <a:lstStyle/>
          <a:p>
            <a:pPr rtl="0"/>
            <a:endParaRPr lang="fi-FI" noProof="0" dirty="0"/>
          </a:p>
        </p:txBody>
      </p:sp>
      <p:sp>
        <p:nvSpPr>
          <p:cNvPr id="7" name="Päivämäärän paikkamerkki 7"/>
          <p:cNvSpPr>
            <a:spLocks noGrp="1"/>
          </p:cNvSpPr>
          <p:nvPr>
            <p:ph type="dt" sz="half" idx="10"/>
          </p:nvPr>
        </p:nvSpPr>
        <p:spPr/>
        <p:txBody>
          <a:bodyPr rtlCol="0"/>
          <a:lstStyle/>
          <a:p>
            <a:pPr rtl="0"/>
            <a:fld id="{C0CB3C4C-2650-4B65-BC64-18EEF7AEC640}" type="datetime1">
              <a:rPr lang="fi-FI" noProof="0" smtClean="0"/>
              <a:t>18.11.2021</a:t>
            </a:fld>
            <a:endParaRPr lang="fi-FI" noProof="0" dirty="0"/>
          </a:p>
        </p:txBody>
      </p:sp>
      <p:sp>
        <p:nvSpPr>
          <p:cNvPr id="9" name="Dian numeron paikkamerkki 8"/>
          <p:cNvSpPr>
            <a:spLocks noGrp="1"/>
          </p:cNvSpPr>
          <p:nvPr>
            <p:ph type="sldNum" sz="quarter" idx="12"/>
          </p:nvPr>
        </p:nvSpPr>
        <p:spPr/>
        <p:txBody>
          <a:bodyPr rtlCol="0"/>
          <a:lstStyle/>
          <a:p>
            <a:pPr rtl="0"/>
            <a:fld id="{E5137D0E-4A4F-4307-8994-C1891D747D59}" type="slidenum">
              <a:rPr lang="fi-FI" noProof="0"/>
              <a:t>‹#›</a:t>
            </a:fld>
            <a:endParaRPr lang="fi-FI" noProof="0"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noProof="0"/>
              <a:t>Muokkaa perustyyl. napsautt.</a:t>
            </a:r>
            <a:endParaRPr lang="fi-FI" noProof="0" dirty="0"/>
          </a:p>
        </p:txBody>
      </p:sp>
      <p:sp>
        <p:nvSpPr>
          <p:cNvPr id="4" name="Alatunnisteen paikkamerkki 2"/>
          <p:cNvSpPr>
            <a:spLocks noGrp="1"/>
          </p:cNvSpPr>
          <p:nvPr>
            <p:ph type="ftr" sz="quarter" idx="11"/>
          </p:nvPr>
        </p:nvSpPr>
        <p:spPr/>
        <p:txBody>
          <a:bodyPr rtlCol="0"/>
          <a:lstStyle/>
          <a:p>
            <a:pPr rtl="0"/>
            <a:endParaRPr lang="fi-FI" noProof="0" dirty="0"/>
          </a:p>
        </p:txBody>
      </p:sp>
      <p:sp>
        <p:nvSpPr>
          <p:cNvPr id="3" name="Päivämäärän paikkamerkki 3"/>
          <p:cNvSpPr>
            <a:spLocks noGrp="1"/>
          </p:cNvSpPr>
          <p:nvPr>
            <p:ph type="dt" sz="half" idx="10"/>
          </p:nvPr>
        </p:nvSpPr>
        <p:spPr/>
        <p:txBody>
          <a:bodyPr rtlCol="0"/>
          <a:lstStyle/>
          <a:p>
            <a:pPr rtl="0"/>
            <a:fld id="{E88E4D93-6BEA-4BF9-852E-EC516B848194}" type="datetime1">
              <a:rPr lang="fi-FI" noProof="0" smtClean="0"/>
              <a:t>18.11.2021</a:t>
            </a:fld>
            <a:endParaRPr lang="fi-FI" noProof="0" dirty="0"/>
          </a:p>
        </p:txBody>
      </p:sp>
      <p:sp>
        <p:nvSpPr>
          <p:cNvPr id="5" name="Dian numeron paikkamerkki 4"/>
          <p:cNvSpPr>
            <a:spLocks noGrp="1"/>
          </p:cNvSpPr>
          <p:nvPr>
            <p:ph type="sldNum" sz="quarter" idx="12"/>
          </p:nvPr>
        </p:nvSpPr>
        <p:spPr/>
        <p:txBody>
          <a:bodyPr rtlCol="0"/>
          <a:lstStyle/>
          <a:p>
            <a:pPr rtl="0"/>
            <a:fld id="{E5137D0E-4A4F-4307-8994-C1891D747D59}" type="slidenum">
              <a:rPr lang="fi-FI" noProof="0"/>
              <a:t>‹#›</a:t>
            </a:fld>
            <a:endParaRPr lang="fi-FI" noProof="0"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latunnisteen paikkamerkki 1"/>
          <p:cNvSpPr>
            <a:spLocks noGrp="1"/>
          </p:cNvSpPr>
          <p:nvPr>
            <p:ph type="ftr" sz="quarter" idx="11"/>
          </p:nvPr>
        </p:nvSpPr>
        <p:spPr/>
        <p:txBody>
          <a:bodyPr rtlCol="0"/>
          <a:lstStyle/>
          <a:p>
            <a:pPr rtl="0"/>
            <a:endParaRPr lang="fi-FI" noProof="0" dirty="0"/>
          </a:p>
        </p:txBody>
      </p:sp>
      <p:sp>
        <p:nvSpPr>
          <p:cNvPr id="2" name="Päivämäärän paikkamerkki 2"/>
          <p:cNvSpPr>
            <a:spLocks noGrp="1"/>
          </p:cNvSpPr>
          <p:nvPr>
            <p:ph type="dt" sz="half" idx="10"/>
          </p:nvPr>
        </p:nvSpPr>
        <p:spPr/>
        <p:txBody>
          <a:bodyPr rtlCol="0"/>
          <a:lstStyle/>
          <a:p>
            <a:pPr rtl="0"/>
            <a:fld id="{52E3266A-7567-46F5-B9A7-71B63993C02C}" type="datetime1">
              <a:rPr lang="fi-FI" noProof="0" smtClean="0"/>
              <a:t>18.11.2021</a:t>
            </a:fld>
            <a:endParaRPr lang="fi-FI" noProof="0" dirty="0"/>
          </a:p>
        </p:txBody>
      </p:sp>
      <p:sp>
        <p:nvSpPr>
          <p:cNvPr id="4" name="Dian numeron paikkamerkki 3"/>
          <p:cNvSpPr>
            <a:spLocks noGrp="1"/>
          </p:cNvSpPr>
          <p:nvPr>
            <p:ph type="sldNum" sz="quarter" idx="12"/>
          </p:nvPr>
        </p:nvSpPr>
        <p:spPr/>
        <p:txBody>
          <a:bodyPr rtlCol="0"/>
          <a:lstStyle/>
          <a:p>
            <a:pPr rtl="0"/>
            <a:fld id="{E5137D0E-4A4F-4307-8994-C1891D747D59}" type="slidenum">
              <a:rPr lang="fi-FI" noProof="0"/>
              <a:t>‹#›</a:t>
            </a:fld>
            <a:endParaRPr lang="fi-FI" noProof="0"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fi-FI" noProof="0"/>
              <a:t>Muokkaa perustyyl. napsautt.</a:t>
            </a:r>
            <a:endParaRPr lang="fi-FI" noProof="0" dirty="0"/>
          </a:p>
        </p:txBody>
      </p:sp>
      <p:sp>
        <p:nvSpPr>
          <p:cNvPr id="4" name="Tekstin paikkamerkki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a:t>
            </a:r>
          </a:p>
        </p:txBody>
      </p:sp>
      <p:sp>
        <p:nvSpPr>
          <p:cNvPr id="3" name="Sisällön paikkamerkki 3"/>
          <p:cNvSpPr>
            <a:spLocks noGrp="1"/>
          </p:cNvSpPr>
          <p:nvPr>
            <p:ph idx="1"/>
          </p:nvPr>
        </p:nvSpPr>
        <p:spPr>
          <a:xfrm>
            <a:off x="5180012" y="838200"/>
            <a:ext cx="6172201"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endParaRPr lang="fi-FI" noProof="0" dirty="0"/>
          </a:p>
        </p:txBody>
      </p:sp>
      <p:sp>
        <p:nvSpPr>
          <p:cNvPr id="9" name="Alatunnisteen paikkamerkki 4"/>
          <p:cNvSpPr>
            <a:spLocks noGrp="1"/>
          </p:cNvSpPr>
          <p:nvPr>
            <p:ph type="ftr" sz="quarter" idx="11"/>
          </p:nvPr>
        </p:nvSpPr>
        <p:spPr/>
        <p:txBody>
          <a:bodyPr rtlCol="0"/>
          <a:lstStyle/>
          <a:p>
            <a:pPr rtl="0"/>
            <a:endParaRPr lang="fi-FI" noProof="0" dirty="0"/>
          </a:p>
        </p:txBody>
      </p:sp>
      <p:sp>
        <p:nvSpPr>
          <p:cNvPr id="8" name="Päivämäärän paikkamerkki 5"/>
          <p:cNvSpPr>
            <a:spLocks noGrp="1"/>
          </p:cNvSpPr>
          <p:nvPr>
            <p:ph type="dt" sz="half" idx="10"/>
          </p:nvPr>
        </p:nvSpPr>
        <p:spPr/>
        <p:txBody>
          <a:bodyPr rtlCol="0"/>
          <a:lstStyle/>
          <a:p>
            <a:pPr rtl="0"/>
            <a:fld id="{4CEC5461-7D07-4A1B-AD8D-93D8281B218B}" type="datetime1">
              <a:rPr lang="fi-FI" noProof="0" smtClean="0"/>
              <a:t>18.11.2021</a:t>
            </a:fld>
            <a:endParaRPr lang="fi-FI" noProof="0" dirty="0"/>
          </a:p>
        </p:txBody>
      </p:sp>
      <p:sp>
        <p:nvSpPr>
          <p:cNvPr id="10" name="Dian numeron paikkamerkki 6"/>
          <p:cNvSpPr>
            <a:spLocks noGrp="1"/>
          </p:cNvSpPr>
          <p:nvPr>
            <p:ph type="sldNum" sz="quarter" idx="12"/>
          </p:nvPr>
        </p:nvSpPr>
        <p:spPr/>
        <p:txBody>
          <a:bodyPr rtlCol="0"/>
          <a:lstStyle/>
          <a:p>
            <a:pPr rtl="0"/>
            <a:fld id="{E5137D0E-4A4F-4307-8994-C1891D747D59}" type="slidenum">
              <a:rPr lang="fi-FI" noProof="0"/>
              <a:pPr/>
              <a:t>‹#›</a:t>
            </a:fld>
            <a:endParaRPr lang="fi-FI" noProof="0"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 ja kuvateksti">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fi-FI" noProof="0"/>
              <a:t>Muokkaa perustyyl. napsautt.</a:t>
            </a:r>
            <a:endParaRPr lang="fi-FI" noProof="0" dirty="0"/>
          </a:p>
        </p:txBody>
      </p:sp>
      <p:sp>
        <p:nvSpPr>
          <p:cNvPr id="4" name="Tekstin paikkamerkki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noProof="0"/>
              <a:t>Muokkaa tekstin perustyylejä</a:t>
            </a:r>
          </a:p>
        </p:txBody>
      </p:sp>
      <p:sp>
        <p:nvSpPr>
          <p:cNvPr id="3" name="Kuvan paikkamerkki 3"/>
          <p:cNvSpPr>
            <a:spLocks noGrp="1"/>
          </p:cNvSpPr>
          <p:nvPr>
            <p:ph type="pic" idx="1"/>
          </p:nvPr>
        </p:nvSpPr>
        <p:spPr>
          <a:xfrm>
            <a:off x="54848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napsauttamalla kuvaketta</a:t>
            </a:r>
            <a:endParaRPr lang="fi-FI" noProof="0" dirty="0"/>
          </a:p>
        </p:txBody>
      </p:sp>
      <p:pic>
        <p:nvPicPr>
          <p:cNvPr id="9" name="Kuva 4" descr="Tyhjä paikkamerkki kuvan lisäämistä varten. Napsauta paikkamerkkiä ja valitse kuva, jonka haluat lisätä"/>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fi-FI" noProof="0" dirty="0"/>
              <a:t>Muokkaa otsikon perustyyliä napsauttamalla</a:t>
            </a:r>
          </a:p>
        </p:txBody>
      </p:sp>
      <p:sp>
        <p:nvSpPr>
          <p:cNvPr id="3" name="Tekstin paikkamerkki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fi-FI" noProof="0" dirty="0"/>
              <a:t>Muokkaa tekstin perustyylejä napsauttamalla</a:t>
            </a:r>
          </a:p>
          <a:p>
            <a:pPr lvl="1" rtl="0"/>
            <a:r>
              <a:rPr lang="fi-FI" noProof="0" dirty="0"/>
              <a:t>Toinen taso</a:t>
            </a:r>
          </a:p>
          <a:p>
            <a:pPr lvl="2" rtl="0"/>
            <a:r>
              <a:rPr lang="fi-FI" noProof="0" dirty="0"/>
              <a:t>Kolmas taso</a:t>
            </a:r>
          </a:p>
          <a:p>
            <a:pPr lvl="3" rtl="0"/>
            <a:r>
              <a:rPr lang="fi-FI" noProof="0" dirty="0"/>
              <a:t>Neljäs taso</a:t>
            </a:r>
          </a:p>
          <a:p>
            <a:pPr lvl="4" rtl="0"/>
            <a:r>
              <a:rPr lang="fi-FI" noProof="0" dirty="0"/>
              <a:t>Viides taso</a:t>
            </a:r>
          </a:p>
          <a:p>
            <a:pPr lvl="5" rtl="0"/>
            <a:r>
              <a:rPr lang="fi-FI" noProof="0" dirty="0"/>
              <a:t>Kuudes taso</a:t>
            </a:r>
          </a:p>
          <a:p>
            <a:pPr lvl="6" rtl="0"/>
            <a:r>
              <a:rPr lang="fi-FI" noProof="0" dirty="0"/>
              <a:t>Seitsemäs taso</a:t>
            </a:r>
          </a:p>
          <a:p>
            <a:pPr lvl="7" rtl="0"/>
            <a:r>
              <a:rPr lang="fi-FI" noProof="0" dirty="0"/>
              <a:t>Kahdeksas taso</a:t>
            </a:r>
          </a:p>
          <a:p>
            <a:pPr lvl="8" rtl="0"/>
            <a:r>
              <a:rPr lang="fi-FI" noProof="0" dirty="0"/>
              <a:t>Yhdeksäs taso</a:t>
            </a:r>
          </a:p>
        </p:txBody>
      </p:sp>
      <p:sp>
        <p:nvSpPr>
          <p:cNvPr id="5" name="Alatunnisteen paikkamerkki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pPr rtl="0"/>
            <a:endParaRPr lang="fi-FI" noProof="0" dirty="0"/>
          </a:p>
        </p:txBody>
      </p:sp>
      <p:sp>
        <p:nvSpPr>
          <p:cNvPr id="4" name="Päivämäärän paikkamerkki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pPr rtl="0"/>
            <a:fld id="{6BE448F2-9198-4D8E-A518-6996084863F6}" type="datetime1">
              <a:rPr lang="fi-FI" noProof="0" smtClean="0"/>
              <a:t>18.11.2021</a:t>
            </a:fld>
            <a:endParaRPr lang="fi-FI" noProof="0" dirty="0"/>
          </a:p>
        </p:txBody>
      </p:sp>
      <p:sp>
        <p:nvSpPr>
          <p:cNvPr id="6" name="Dian numeron paikkamerkki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fi-FI" noProof="0" smtClean="0"/>
              <a:pPr/>
              <a:t>‹#›</a:t>
            </a:fld>
            <a:endParaRPr lang="fi-FI" noProof="0"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hyperlink" Target="https://peda.net/id/6614bd53ae4" TargetMode="External"/><Relationship Id="rId2" Type="http://schemas.openxmlformats.org/officeDocument/2006/relationships/hyperlink" Target="https://peda.net/id/10937ad0be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eda.net/id/8a1fa58688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eda.net/id/b12373babe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eda.net/id/38d95b9e8bb"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padlet.com/annemmartin/u3a24im5fmnx1ab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3"/>
          <a:stretch>
            <a:fillRect/>
          </a:stretch>
        </p:blipFill>
        <p:spPr>
          <a:xfrm>
            <a:off x="4254096" y="536579"/>
            <a:ext cx="4103498" cy="2568960"/>
          </a:xfrm>
          <a:prstGeom prst="rect">
            <a:avLst/>
          </a:prstGeom>
          <a:scene3d>
            <a:camera prst="orthographicFront"/>
            <a:lightRig rig="threePt" dir="t"/>
          </a:scene3d>
          <a:sp3d>
            <a:bevelT/>
          </a:sp3d>
        </p:spPr>
      </p:pic>
      <p:sp>
        <p:nvSpPr>
          <p:cNvPr id="2" name="Otsikko 1"/>
          <p:cNvSpPr>
            <a:spLocks noGrp="1"/>
          </p:cNvSpPr>
          <p:nvPr>
            <p:ph type="ctrTitle"/>
          </p:nvPr>
        </p:nvSpPr>
        <p:spPr>
          <a:xfrm>
            <a:off x="693812" y="1501365"/>
            <a:ext cx="9144000" cy="3505200"/>
          </a:xfrm>
        </p:spPr>
        <p:txBody>
          <a:bodyPr rtlCol="0"/>
          <a:lstStyle/>
          <a:p>
            <a:pPr rtl="0"/>
            <a:r>
              <a:rPr lang="fi-FI" dirty="0">
                <a:latin typeface="Bernard MT Condensed" panose="02050806060905020404" pitchFamily="18" charset="0"/>
              </a:rPr>
              <a:t>POMM1100</a:t>
            </a:r>
            <a:br>
              <a:rPr lang="fi-FI" dirty="0">
                <a:latin typeface="Bernard MT Condensed" panose="02050806060905020404" pitchFamily="18" charset="0"/>
              </a:rPr>
            </a:br>
            <a:r>
              <a:rPr lang="fi-FI" sz="4000" dirty="0">
                <a:latin typeface="Bernard MT Condensed" panose="02050806060905020404" pitchFamily="18" charset="0"/>
              </a:rPr>
              <a:t>Monialaisten opintojen koontiseminaari</a:t>
            </a:r>
          </a:p>
        </p:txBody>
      </p:sp>
      <p:sp>
        <p:nvSpPr>
          <p:cNvPr id="3" name="Alaotsikko 2"/>
          <p:cNvSpPr>
            <a:spLocks noGrp="1"/>
          </p:cNvSpPr>
          <p:nvPr>
            <p:ph type="subTitle" idx="1"/>
          </p:nvPr>
        </p:nvSpPr>
        <p:spPr>
          <a:xfrm>
            <a:off x="693812" y="5437951"/>
            <a:ext cx="8229600" cy="1066800"/>
          </a:xfrm>
        </p:spPr>
        <p:txBody>
          <a:bodyPr rtlCol="0">
            <a:normAutofit lnSpcReduction="10000"/>
          </a:bodyPr>
          <a:lstStyle/>
          <a:p>
            <a:pPr rtl="0"/>
            <a:r>
              <a:rPr lang="fi-FI" dirty="0">
                <a:latin typeface="Bernard MT Condensed" panose="02050806060905020404" pitchFamily="18" charset="0"/>
              </a:rPr>
              <a:t>Syksy 2021</a:t>
            </a:r>
          </a:p>
          <a:p>
            <a:pPr rtl="0"/>
            <a:r>
              <a:rPr lang="fi-FI" dirty="0">
                <a:latin typeface="Bernard MT Condensed" panose="02050806060905020404" pitchFamily="18" charset="0"/>
              </a:rPr>
              <a:t>Anne Martin</a:t>
            </a:r>
          </a:p>
          <a:p>
            <a:pPr rtl="0"/>
            <a:r>
              <a:rPr lang="fi-FI" dirty="0">
                <a:latin typeface="Bernard MT Condensed" panose="02050806060905020404" pitchFamily="18" charset="0"/>
              </a:rPr>
              <a:t>(Diapohjat Johanna Kainulainen)</a:t>
            </a:r>
          </a:p>
        </p:txBody>
      </p:sp>
      <p:pic>
        <p:nvPicPr>
          <p:cNvPr id="4" name="Kuva 3"/>
          <p:cNvPicPr>
            <a:picLocks noChangeAspect="1"/>
          </p:cNvPicPr>
          <p:nvPr/>
        </p:nvPicPr>
        <p:blipFill>
          <a:blip r:embed="rId4"/>
          <a:stretch>
            <a:fillRect/>
          </a:stretch>
        </p:blipFill>
        <p:spPr>
          <a:xfrm rot="610830">
            <a:off x="7131852" y="840736"/>
            <a:ext cx="4401763" cy="3168352"/>
          </a:xfrm>
          <a:prstGeom prst="rect">
            <a:avLst/>
          </a:prstGeom>
          <a:scene3d>
            <a:camera prst="orthographicFront"/>
            <a:lightRig rig="threePt" dir="t"/>
          </a:scene3d>
          <a:sp3d>
            <a:bevelT/>
          </a:sp3d>
        </p:spPr>
      </p:pic>
      <p:pic>
        <p:nvPicPr>
          <p:cNvPr id="6" name="Kuva 5"/>
          <p:cNvPicPr>
            <a:picLocks noChangeAspect="1"/>
          </p:cNvPicPr>
          <p:nvPr/>
        </p:nvPicPr>
        <p:blipFill>
          <a:blip r:embed="rId5"/>
          <a:stretch>
            <a:fillRect/>
          </a:stretch>
        </p:blipFill>
        <p:spPr>
          <a:xfrm>
            <a:off x="8686700" y="3787365"/>
            <a:ext cx="3213100" cy="2232435"/>
          </a:xfrm>
          <a:prstGeom prst="rect">
            <a:avLst/>
          </a:prstGeom>
          <a:scene3d>
            <a:camera prst="orthographicFront"/>
            <a:lightRig rig="threePt" dir="t"/>
          </a:scene3d>
          <a:sp3d>
            <a:bevelT/>
          </a:sp3d>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B1430-E0FD-4366-8F8F-8B6390388EFC}"/>
              </a:ext>
            </a:extLst>
          </p:cNvPr>
          <p:cNvSpPr>
            <a:spLocks noGrp="1"/>
          </p:cNvSpPr>
          <p:nvPr>
            <p:ph idx="1"/>
          </p:nvPr>
        </p:nvSpPr>
        <p:spPr>
          <a:xfrm>
            <a:off x="693812" y="1124744"/>
            <a:ext cx="4248472" cy="4191000"/>
          </a:xfrm>
        </p:spPr>
        <p:txBody>
          <a:bodyPr>
            <a:normAutofit/>
          </a:bodyPr>
          <a:lstStyle/>
          <a:p>
            <a:pPr algn="l" fontAlgn="base"/>
            <a:r>
              <a:rPr lang="fi-FI" b="0" i="0" dirty="0">
                <a:solidFill>
                  <a:srgbClr val="000000"/>
                </a:solidFill>
                <a:effectLst/>
                <a:latin typeface="Calibri" panose="020F0502020204030204" pitchFamily="34" charset="0"/>
              </a:rPr>
              <a:t>Kurssin sivut löytyvät </a:t>
            </a:r>
            <a:r>
              <a:rPr lang="fi-FI" b="0" i="0" dirty="0" err="1">
                <a:solidFill>
                  <a:srgbClr val="000000"/>
                </a:solidFill>
                <a:effectLst/>
                <a:latin typeface="Calibri" panose="020F0502020204030204" pitchFamily="34" charset="0"/>
              </a:rPr>
              <a:t>peda.netistä</a:t>
            </a:r>
            <a:r>
              <a:rPr lang="fi-FI" b="0" i="0" dirty="0">
                <a:solidFill>
                  <a:srgbClr val="000000"/>
                </a:solidFill>
                <a:effectLst/>
                <a:latin typeface="Calibri" panose="020F0502020204030204" pitchFamily="34" charset="0"/>
              </a:rPr>
              <a:t>:</a:t>
            </a:r>
            <a:br>
              <a:rPr lang="fi-FI" b="0" i="0" dirty="0">
                <a:solidFill>
                  <a:srgbClr val="000000"/>
                </a:solidFill>
                <a:effectLst/>
                <a:latin typeface="Calibri" panose="020F0502020204030204" pitchFamily="34" charset="0"/>
              </a:rPr>
            </a:br>
            <a:endParaRPr lang="fi-FI" b="0" i="0" dirty="0">
              <a:solidFill>
                <a:srgbClr val="000000"/>
              </a:solidFill>
              <a:effectLst/>
              <a:latin typeface="Calibri" panose="020F0502020204030204" pitchFamily="34" charset="0"/>
            </a:endParaRPr>
          </a:p>
          <a:p>
            <a:pPr marL="0" indent="0" algn="l" fontAlgn="base">
              <a:buNone/>
            </a:pPr>
            <a:r>
              <a:rPr lang="fi-FI" b="0" i="0" dirty="0">
                <a:solidFill>
                  <a:srgbClr val="000000"/>
                </a:solidFill>
                <a:effectLst/>
                <a:latin typeface="Calibri" panose="020F0502020204030204" pitchFamily="34" charset="0"/>
                <a:hlinkClick r:id="rId2"/>
              </a:rPr>
              <a:t>https://peda.net/id/10937ad0be5</a:t>
            </a:r>
            <a:br>
              <a:rPr lang="fi-FI" b="0" i="0" dirty="0">
                <a:solidFill>
                  <a:srgbClr val="000000"/>
                </a:solidFill>
                <a:effectLst/>
                <a:latin typeface="Calibri" panose="020F0502020204030204" pitchFamily="34" charset="0"/>
              </a:rPr>
            </a:br>
            <a:endParaRPr lang="fi-FI" b="0" i="0" dirty="0">
              <a:solidFill>
                <a:srgbClr val="000000"/>
              </a:solidFill>
              <a:effectLst/>
              <a:latin typeface="Calibri" panose="020F0502020204030204" pitchFamily="34" charset="0"/>
            </a:endParaRPr>
          </a:p>
          <a:p>
            <a:pPr marL="0" indent="0" algn="l" fontAlgn="base">
              <a:buNone/>
            </a:pPr>
            <a:br>
              <a:rPr lang="fi-FI" b="0" i="0" dirty="0">
                <a:solidFill>
                  <a:srgbClr val="000000"/>
                </a:solidFill>
                <a:effectLst/>
                <a:latin typeface="Calibri" panose="020F0502020204030204" pitchFamily="34" charset="0"/>
              </a:rPr>
            </a:br>
            <a:endParaRPr lang="fi-FI" b="0" i="0" dirty="0">
              <a:solidFill>
                <a:srgbClr val="000000"/>
              </a:solidFill>
              <a:effectLst/>
              <a:latin typeface="Calibri" panose="020F0502020204030204" pitchFamily="34" charset="0"/>
            </a:endParaRPr>
          </a:p>
          <a:p>
            <a:pPr algn="l" fontAlgn="base"/>
            <a:r>
              <a:rPr lang="fi-FI" b="0" i="0" dirty="0">
                <a:solidFill>
                  <a:srgbClr val="000000"/>
                </a:solidFill>
                <a:effectLst/>
                <a:latin typeface="Calibri" panose="020F0502020204030204" pitchFamily="34" charset="0"/>
              </a:rPr>
              <a:t>Meidän ryhmän oma sivu on täällä:</a:t>
            </a:r>
          </a:p>
          <a:p>
            <a:pPr marL="0" indent="0" algn="l" fontAlgn="base">
              <a:buNone/>
            </a:pPr>
            <a:r>
              <a:rPr lang="fi-FI" b="0" i="0" dirty="0">
                <a:solidFill>
                  <a:srgbClr val="000000"/>
                </a:solidFill>
                <a:effectLst/>
                <a:latin typeface="Calibri" panose="020F0502020204030204" pitchFamily="34" charset="0"/>
                <a:hlinkClick r:id="rId3"/>
              </a:rPr>
              <a:t>https://peda.net/id/6614bd53ae4</a:t>
            </a:r>
            <a:br>
              <a:rPr lang="fi-FI" b="0" i="0" dirty="0">
                <a:solidFill>
                  <a:srgbClr val="000000"/>
                </a:solidFill>
                <a:effectLst/>
                <a:latin typeface="Calibri" panose="020F0502020204030204" pitchFamily="34" charset="0"/>
              </a:rPr>
            </a:br>
            <a:endParaRPr lang="fi-FI" b="0" i="0" dirty="0">
              <a:solidFill>
                <a:srgbClr val="000000"/>
              </a:solidFill>
              <a:effectLst/>
              <a:latin typeface="Calibri" panose="020F0502020204030204" pitchFamily="34" charset="0"/>
            </a:endParaRPr>
          </a:p>
          <a:p>
            <a:pPr marL="0" indent="0">
              <a:buNone/>
            </a:pPr>
            <a:endParaRPr lang="fi-FI" sz="2400" dirty="0"/>
          </a:p>
        </p:txBody>
      </p:sp>
    </p:spTree>
    <p:extLst>
      <p:ext uri="{BB962C8B-B14F-4D97-AF65-F5344CB8AC3E}">
        <p14:creationId xmlns:p14="http://schemas.microsoft.com/office/powerpoint/2010/main" val="418226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B114-74C6-4AEC-B259-4FEBED42634A}"/>
              </a:ext>
            </a:extLst>
          </p:cNvPr>
          <p:cNvSpPr>
            <a:spLocks noGrp="1"/>
          </p:cNvSpPr>
          <p:nvPr>
            <p:ph type="title"/>
          </p:nvPr>
        </p:nvSpPr>
        <p:spPr>
          <a:xfrm>
            <a:off x="837828" y="548680"/>
            <a:ext cx="9601200" cy="623664"/>
          </a:xfrm>
        </p:spPr>
        <p:txBody>
          <a:bodyPr/>
          <a:lstStyle/>
          <a:p>
            <a:pPr algn="ctr"/>
            <a:r>
              <a:rPr lang="fi-FI" dirty="0"/>
              <a:t>Arviointi</a:t>
            </a:r>
          </a:p>
        </p:txBody>
      </p:sp>
      <p:sp>
        <p:nvSpPr>
          <p:cNvPr id="3" name="Content Placeholder 2">
            <a:extLst>
              <a:ext uri="{FF2B5EF4-FFF2-40B4-BE49-F238E27FC236}">
                <a16:creationId xmlns:a16="http://schemas.microsoft.com/office/drawing/2014/main" id="{C943B5AA-5813-4B5F-AF7E-E6D96487E8DB}"/>
              </a:ext>
            </a:extLst>
          </p:cNvPr>
          <p:cNvSpPr>
            <a:spLocks noGrp="1"/>
          </p:cNvSpPr>
          <p:nvPr>
            <p:ph idx="1"/>
          </p:nvPr>
        </p:nvSpPr>
        <p:spPr>
          <a:xfrm>
            <a:off x="384727" y="1680171"/>
            <a:ext cx="11419369" cy="4191000"/>
          </a:xfrm>
        </p:spPr>
        <p:txBody>
          <a:bodyPr>
            <a:noAutofit/>
          </a:bodyPr>
          <a:lstStyle/>
          <a:p>
            <a:r>
              <a:rPr lang="fi-FI" dirty="0">
                <a:latin typeface="Calibri Light" panose="020F0302020204030204" pitchFamily="34" charset="0"/>
                <a:cs typeface="Calibri Light" panose="020F0302020204030204" pitchFamily="34" charset="0"/>
              </a:rPr>
              <a:t>Opintojakson arviointi itse- ja opearvioiden 50:50 arviointikriteereihin nojaten (opettajalla on mahdollisuus arviointikriteerien perusteella nostaa tai laskea kokonaisarvosanaa tai palauttaa opiskelijan itsearviointi takaisin uudelleen tarkistettavaksi).</a:t>
            </a:r>
          </a:p>
          <a:p>
            <a:r>
              <a:rPr lang="fi-FI" dirty="0">
                <a:latin typeface="Calibri Light" panose="020F0302020204030204" pitchFamily="34" charset="0"/>
                <a:cs typeface="Calibri Light" panose="020F0302020204030204" pitchFamily="34" charset="0"/>
              </a:rPr>
              <a:t>Arvosana 5: Tekijä on reflektoinut omaa kehittymistään kriittisesti sekä tunnistanut erittäin kattavasti vahvuuksiaan ja kehittämiskohteitaan kaikkien opettajan ydinosaamisalueiden ja POM-opintojen suunnassa. Hän on tehnyt oppimisesta itselleen merkityksellistä opintojakson eri työskentelymuodoissa. Aukkopaikkatehtävässä tekijä on tiedonlähteitään tarkasti analysoiden ja syvällisesti pohtien lisännyt omaa osaamistaan oman kehittämistarpeensa osalta. Hän on pohtinut kasvatukseen ja oppimiseen liittyviä teemoja syvällisesti lukemansa kirjallisuuden pohjalta ja muiden opiskelijoiden kanssa. Näin hän on lisännyt ja syventänyt ymmärrystään seminaarin aihepiireistä. Osaamisaluebloggauksissa ja yhteenvedossa on eritelty monipuolisesti ja tarkasti omia käsityksiä koulusta, oppimisesta ja opettamisesta sekä omaa suhdetta niihin.</a:t>
            </a:r>
          </a:p>
          <a:p>
            <a:r>
              <a:rPr lang="fi-FI" dirty="0">
                <a:latin typeface="Calibri Light" panose="020F0302020204030204" pitchFamily="34" charset="0"/>
                <a:cs typeface="Calibri Light" panose="020F0302020204030204" pitchFamily="34" charset="0"/>
              </a:rPr>
              <a:t>Arvosana 4: Ei täytä kaikilta osin arvosanan 5 kriteerejä</a:t>
            </a:r>
          </a:p>
        </p:txBody>
      </p:sp>
    </p:spTree>
    <p:extLst>
      <p:ext uri="{BB962C8B-B14F-4D97-AF65-F5344CB8AC3E}">
        <p14:creationId xmlns:p14="http://schemas.microsoft.com/office/powerpoint/2010/main" val="245884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A3F9C5-45A2-4A2F-8692-FCC6FDFE0378}"/>
              </a:ext>
            </a:extLst>
          </p:cNvPr>
          <p:cNvSpPr>
            <a:spLocks noGrp="1"/>
          </p:cNvSpPr>
          <p:nvPr>
            <p:ph idx="1"/>
          </p:nvPr>
        </p:nvSpPr>
        <p:spPr>
          <a:xfrm>
            <a:off x="549796" y="764704"/>
            <a:ext cx="10573818" cy="5255096"/>
          </a:xfrm>
        </p:spPr>
        <p:txBody>
          <a:bodyPr>
            <a:normAutofit lnSpcReduction="10000"/>
          </a:bodyPr>
          <a:lstStyle/>
          <a:p>
            <a:r>
              <a:rPr lang="fi-FI" sz="2000" dirty="0">
                <a:latin typeface="Calibri Light" panose="020F0302020204030204" pitchFamily="34" charset="0"/>
                <a:cs typeface="Calibri Light" panose="020F0302020204030204" pitchFamily="34" charset="0"/>
              </a:rPr>
              <a:t>Arvosana 3: Tekijä on reflektoinut omaa kehittymistään hyvin sekä tunnistanut kattavasti vahvuuksiaan ja kehittämiskohteitaan useimpien opettajan </a:t>
            </a:r>
            <a:r>
              <a:rPr lang="fi-FI" sz="2000" dirty="0" err="1">
                <a:latin typeface="Calibri Light" panose="020F0302020204030204" pitchFamily="34" charset="0"/>
                <a:cs typeface="Calibri Light" panose="020F0302020204030204" pitchFamily="34" charset="0"/>
              </a:rPr>
              <a:t>ydinosaamisaluiden</a:t>
            </a:r>
            <a:r>
              <a:rPr lang="fi-FI" sz="2000" dirty="0">
                <a:latin typeface="Calibri Light" panose="020F0302020204030204" pitchFamily="34" charset="0"/>
                <a:cs typeface="Calibri Light" panose="020F0302020204030204" pitchFamily="34" charset="0"/>
              </a:rPr>
              <a:t> ja POM-opintojen suunnassa. Hän on pyrkinyt tekemään oppimisesta itselleen merkityksellistä opintojakson eri työskentelymuodoissa. Aukkopaikkatehtävässä tekijä on lisännyt omaa osaamistaan tiedonlähteitään analysoiden ja pohtien. Hän on pohtinut hyvin kasvatukseen ja oppimiseen liittyviä teemoja lukemansa kirjallisuuden pohjalta ja muiden opiskelijoiden kanssa ja näin lisännyt ymmärrystään seminaarin aihepiireistä. Osaamisaluebloggauksissa ja yhteenvedossa on eritelty hyvin omia käsityksiä koulusta, oppimisesta ja opettamisesta sekä suhdetta niihin.</a:t>
            </a:r>
          </a:p>
          <a:p>
            <a:r>
              <a:rPr lang="fi-FI" sz="2000" dirty="0">
                <a:latin typeface="Calibri Light" panose="020F0302020204030204" pitchFamily="34" charset="0"/>
                <a:cs typeface="Calibri Light" panose="020F0302020204030204" pitchFamily="34" charset="0"/>
              </a:rPr>
              <a:t>Arvosana 2: Ei täytä kaikilta osin arvosanan 3 kriteerejä</a:t>
            </a:r>
          </a:p>
          <a:p>
            <a:r>
              <a:rPr lang="fi-FI" sz="2000" dirty="0">
                <a:latin typeface="Calibri Light" panose="020F0302020204030204" pitchFamily="34" charset="0"/>
                <a:cs typeface="Calibri Light" panose="020F0302020204030204" pitchFamily="34" charset="0"/>
              </a:rPr>
              <a:t>Arvosana 1: Tekijä on pystynyt reflektoimaan omaa kehittymistään jossain määrin sekä tunnistamaan osittain vahvuuksiaan ja kehittämiskohteitaan opettajan </a:t>
            </a:r>
            <a:r>
              <a:rPr lang="fi-FI" sz="2000" dirty="0" err="1">
                <a:latin typeface="Calibri Light" panose="020F0302020204030204" pitchFamily="34" charset="0"/>
                <a:cs typeface="Calibri Light" panose="020F0302020204030204" pitchFamily="34" charset="0"/>
              </a:rPr>
              <a:t>ydinosaamisaluiden</a:t>
            </a:r>
            <a:r>
              <a:rPr lang="fi-FI" sz="2000" dirty="0">
                <a:latin typeface="Calibri Light" panose="020F0302020204030204" pitchFamily="34" charset="0"/>
                <a:cs typeface="Calibri Light" panose="020F0302020204030204" pitchFamily="34" charset="0"/>
              </a:rPr>
              <a:t> ja POM-opintojen suunnassa. Asioiden käsittely on kuitenkin melko ulkokohtaista, eikä siitä välity omakohtaisuus ja yhteistoiminta muiden kanssa. Aukkopaikkatehtävässä tekijä on lähinnä referoinut tiedonlähteitään. Osaamisaluebloggauksissa ja yhteenvedossa on tunnistettu koulun ja sen oppisisältöjen </a:t>
            </a:r>
            <a:r>
              <a:rPr lang="fi-FI" sz="2000" dirty="0" err="1">
                <a:latin typeface="Calibri Light" panose="020F0302020204030204" pitchFamily="34" charset="0"/>
                <a:cs typeface="Calibri Light" panose="020F0302020204030204" pitchFamily="34" charset="0"/>
              </a:rPr>
              <a:t>piirteita</a:t>
            </a:r>
            <a:r>
              <a:rPr lang="fi-FI" sz="2000" dirty="0">
                <a:latin typeface="Calibri Light" panose="020F0302020204030204" pitchFamily="34" charset="0"/>
                <a:cs typeface="Calibri Light" panose="020F0302020204030204" pitchFamily="34" charset="0"/>
              </a:rPr>
              <a:t>, mutta esimerkiksi pedagogisen toiminnan ja koulun ilmiöiden erittely ja tulkinta on pinnallista ja/tai vähäistä.</a:t>
            </a:r>
          </a:p>
          <a:p>
            <a:r>
              <a:rPr lang="fi-FI" sz="2000" dirty="0">
                <a:latin typeface="Calibri Light" panose="020F0302020204030204" pitchFamily="34" charset="0"/>
                <a:cs typeface="Calibri Light" panose="020F0302020204030204" pitchFamily="34" charset="0"/>
              </a:rPr>
              <a:t>Arvosana 0: Ei täytä arvosanan 1 kriteerejä</a:t>
            </a:r>
          </a:p>
          <a:p>
            <a:endParaRPr lang="fi-FI" dirty="0"/>
          </a:p>
        </p:txBody>
      </p:sp>
    </p:spTree>
    <p:extLst>
      <p:ext uri="{BB962C8B-B14F-4D97-AF65-F5344CB8AC3E}">
        <p14:creationId xmlns:p14="http://schemas.microsoft.com/office/powerpoint/2010/main" val="312527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81844" y="548680"/>
            <a:ext cx="9601200" cy="591344"/>
          </a:xfrm>
        </p:spPr>
        <p:txBody>
          <a:bodyPr/>
          <a:lstStyle/>
          <a:p>
            <a:r>
              <a:rPr lang="fi-FI" b="1" dirty="0"/>
              <a:t>Kurssisuoritus</a:t>
            </a:r>
            <a:endParaRPr lang="fi-FI" dirty="0"/>
          </a:p>
        </p:txBody>
      </p:sp>
      <p:sp>
        <p:nvSpPr>
          <p:cNvPr id="3" name="Sisällön paikkamerkki 2"/>
          <p:cNvSpPr>
            <a:spLocks noGrp="1"/>
          </p:cNvSpPr>
          <p:nvPr>
            <p:ph idx="1"/>
          </p:nvPr>
        </p:nvSpPr>
        <p:spPr>
          <a:xfrm>
            <a:off x="981844" y="1772816"/>
            <a:ext cx="8928992" cy="3528392"/>
          </a:xfrm>
        </p:spPr>
        <p:txBody>
          <a:bodyPr>
            <a:normAutofit fontScale="92500"/>
          </a:bodyPr>
          <a:lstStyle/>
          <a:p>
            <a:pPr marL="0" indent="0">
              <a:buNone/>
            </a:pPr>
            <a:r>
              <a:rPr lang="fi-FI" sz="2400" b="1" dirty="0"/>
              <a:t>POM-loppuarvioinnin ja opintojakson itsearvioinnin palauttaminen ovat merkkinä siitä, että opintojaksosi saa arvioida. Laita sähköpostilla ilmoitus Annelle (anne.martin@jyu.fi), kun itse- ja loppuarviointisi ovat palautettuna</a:t>
            </a:r>
            <a:r>
              <a:rPr lang="fi-FI" sz="2400" dirty="0"/>
              <a:t>. </a:t>
            </a:r>
            <a:r>
              <a:rPr lang="fi-FI" sz="2400" b="1" dirty="0"/>
              <a:t>Mikäli haluat suorituksen rekisteriin ennen joulua, palauta suorituksesi 12.12. mennessä</a:t>
            </a:r>
            <a:r>
              <a:rPr lang="fi-FI" sz="2400" dirty="0"/>
              <a:t>.</a:t>
            </a:r>
          </a:p>
          <a:p>
            <a:pPr marL="0" indent="0">
              <a:buNone/>
            </a:pPr>
            <a:r>
              <a:rPr lang="fi-FI" sz="2400" dirty="0"/>
              <a:t>Voit tehdä opintojakson myöhemminkin, tällöin suoritus kirjataan rekisteriin suorituksen mukaan (suorituspäiväksi tulee kuitenkin palautuspäivä).</a:t>
            </a:r>
          </a:p>
          <a:p>
            <a:pPr marL="0" indent="0">
              <a:buNone/>
            </a:pPr>
            <a:r>
              <a:rPr lang="fi-FI" sz="2400" dirty="0"/>
              <a:t>Olen joululomalla 20.12.-2.1. ajan, jolloin en tee myöskään arviointeja.</a:t>
            </a:r>
          </a:p>
        </p:txBody>
      </p:sp>
    </p:spTree>
    <p:extLst>
      <p:ext uri="{BB962C8B-B14F-4D97-AF65-F5344CB8AC3E}">
        <p14:creationId xmlns:p14="http://schemas.microsoft.com/office/powerpoint/2010/main" val="331784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p:cNvSpPr>
            <a:spLocks noGrp="1"/>
          </p:cNvSpPr>
          <p:nvPr>
            <p:ph type="title"/>
          </p:nvPr>
        </p:nvSpPr>
        <p:spPr>
          <a:xfrm>
            <a:off x="549796" y="332656"/>
            <a:ext cx="10873208" cy="576064"/>
          </a:xfrm>
        </p:spPr>
        <p:txBody>
          <a:bodyPr rtlCol="0"/>
          <a:lstStyle/>
          <a:p>
            <a:pPr rtl="0"/>
            <a:r>
              <a:rPr lang="fi-FI" dirty="0">
                <a:latin typeface="Bernard MT Condensed" panose="02050806060905020404" pitchFamily="18" charset="0"/>
              </a:rPr>
              <a:t>POMM1100 Monialaisten opintojen koontiseminaari 3 op</a:t>
            </a:r>
          </a:p>
        </p:txBody>
      </p:sp>
      <p:sp>
        <p:nvSpPr>
          <p:cNvPr id="14" name="Sisällön paikkamerkki 2"/>
          <p:cNvSpPr>
            <a:spLocks noGrp="1"/>
          </p:cNvSpPr>
          <p:nvPr>
            <p:ph idx="1"/>
          </p:nvPr>
        </p:nvSpPr>
        <p:spPr>
          <a:xfrm>
            <a:off x="549796" y="1124744"/>
            <a:ext cx="11161240" cy="5400600"/>
          </a:xfrm>
        </p:spPr>
        <p:txBody>
          <a:bodyPr rtlCol="0">
            <a:noAutofit/>
          </a:bodyPr>
          <a:lstStyle/>
          <a:p>
            <a:pPr marL="0" indent="0">
              <a:buNone/>
            </a:pPr>
            <a:r>
              <a:rPr lang="fi-FI" sz="1600" b="1" dirty="0"/>
              <a:t>Koontiseminaarin käytyäsi</a:t>
            </a:r>
            <a:endParaRPr lang="fi-FI" sz="1600" dirty="0"/>
          </a:p>
          <a:p>
            <a:r>
              <a:rPr lang="fi-FI" sz="1600" dirty="0"/>
              <a:t>ymmärrät perusopetuksessa opetettavien aineiden ja oppimiskokonaisuuksien monialaisten opintojen merkityksen luokanopettajan asiantuntijuuden rakentumisessa ja opettajan ammatissa</a:t>
            </a:r>
          </a:p>
          <a:p>
            <a:r>
              <a:rPr lang="fi-FI" sz="1600" dirty="0"/>
              <a:t>osaat tarkastella omaa asiantuntijuuttasi ja eritellä omia kehittymistarpeitasi.</a:t>
            </a:r>
          </a:p>
          <a:p>
            <a:pPr marL="0" indent="0">
              <a:buNone/>
            </a:pPr>
            <a:r>
              <a:rPr lang="fi-FI" sz="1600" b="1" dirty="0"/>
              <a:t>Toteutustapamme:</a:t>
            </a:r>
            <a:endParaRPr lang="fi-FI" sz="1600" dirty="0"/>
          </a:p>
          <a:p>
            <a:r>
              <a:rPr lang="fi-FI" sz="1600" dirty="0">
                <a:highlight>
                  <a:srgbClr val="FFFF00"/>
                </a:highlight>
              </a:rPr>
              <a:t>1 op </a:t>
            </a:r>
            <a:r>
              <a:rPr lang="fi-FI" sz="1600" dirty="0" err="1">
                <a:highlight>
                  <a:srgbClr val="FFFF00"/>
                </a:highlight>
                <a:hlinkClick r:id="rId3"/>
              </a:rPr>
              <a:t>PROpe</a:t>
            </a:r>
            <a:r>
              <a:rPr lang="fi-FI" sz="1600" dirty="0">
                <a:highlight>
                  <a:srgbClr val="FFFF00"/>
                </a:highlight>
                <a:hlinkClick r:id="rId3"/>
              </a:rPr>
              <a:t>-sivuston</a:t>
            </a:r>
            <a:r>
              <a:rPr lang="fi-FI" sz="1600" dirty="0">
                <a:highlight>
                  <a:srgbClr val="FFFF00"/>
                </a:highlight>
              </a:rPr>
              <a:t> päivittämistä/laatimista</a:t>
            </a:r>
          </a:p>
          <a:p>
            <a:r>
              <a:rPr lang="fi-FI" sz="1600" dirty="0">
                <a:highlight>
                  <a:srgbClr val="FFFF00"/>
                </a:highlight>
              </a:rPr>
              <a:t>1 op ns. aukkopaikkatehtävän toteuttaminen ja raportointi kirjallisesti (sis. kirjallisuutta ja asiantuntijahaastattelun)</a:t>
            </a:r>
          </a:p>
          <a:p>
            <a:r>
              <a:rPr lang="fi-FI" sz="1600" dirty="0">
                <a:highlight>
                  <a:srgbClr val="FFFF00"/>
                </a:highlight>
              </a:rPr>
              <a:t>1 op seminaareja yht. 10 h + seminaaritehtäviä </a:t>
            </a:r>
          </a:p>
          <a:p>
            <a:pPr lvl="1"/>
            <a:r>
              <a:rPr lang="fi-FI" sz="1600" dirty="0">
                <a:highlight>
                  <a:srgbClr val="FFFF00"/>
                </a:highlight>
              </a:rPr>
              <a:t>Opettajan ydinosaamisalueiden työstämistä sekä omien vahvuuksien ja kehittymistarpeiden tunnistamista</a:t>
            </a:r>
          </a:p>
          <a:p>
            <a:pPr lvl="1"/>
            <a:r>
              <a:rPr lang="fi-FI" sz="1600" dirty="0">
                <a:highlight>
                  <a:srgbClr val="FFFF00"/>
                </a:highlight>
              </a:rPr>
              <a:t>Aukkopaikkatehtävien esittelyt</a:t>
            </a:r>
          </a:p>
          <a:p>
            <a:pPr lvl="1"/>
            <a:r>
              <a:rPr lang="fi-FI" sz="1600" dirty="0">
                <a:highlight>
                  <a:srgbClr val="FFFF00"/>
                </a:highlight>
                <a:hlinkClick r:id="rId4"/>
              </a:rPr>
              <a:t>POM-opintokokonaisuuden</a:t>
            </a:r>
            <a:r>
              <a:rPr lang="fi-FI" sz="1600" dirty="0">
                <a:highlight>
                  <a:srgbClr val="FFFF00"/>
                </a:highlight>
              </a:rPr>
              <a:t> arviointi (liittymisavain </a:t>
            </a:r>
            <a:r>
              <a:rPr lang="fi-FI" sz="1600" dirty="0" err="1">
                <a:highlight>
                  <a:srgbClr val="FFFF00"/>
                </a:highlight>
              </a:rPr>
              <a:t>pom</a:t>
            </a:r>
            <a:r>
              <a:rPr lang="fi-FI" sz="1600" dirty="0">
                <a:highlight>
                  <a:srgbClr val="FFFF00"/>
                </a:highlight>
              </a:rPr>
              <a:t>-loppuarviointi) - </a:t>
            </a:r>
            <a:r>
              <a:rPr lang="fi-FI" sz="1600" b="1" dirty="0">
                <a:highlight>
                  <a:srgbClr val="FFFF00"/>
                </a:highlight>
              </a:rPr>
              <a:t>tämä tehdään kaikkien POM-opintojaksojen päätyttyä</a:t>
            </a:r>
            <a:endParaRPr lang="fi-FI" sz="1600" dirty="0">
              <a:highlight>
                <a:srgbClr val="FFFF00"/>
              </a:highlight>
            </a:endParaRPr>
          </a:p>
          <a:p>
            <a:pPr marL="0" indent="0">
              <a:buNone/>
            </a:pPr>
            <a:r>
              <a:rPr lang="fi-FI" sz="1600" b="1" dirty="0"/>
              <a:t>Kurssin arviointi:</a:t>
            </a:r>
            <a:endParaRPr lang="fi-FI" sz="1600" dirty="0"/>
          </a:p>
          <a:p>
            <a:r>
              <a:rPr lang="fi-FI" sz="1600" dirty="0"/>
              <a:t>arviointi itse- ja opearviointi</a:t>
            </a:r>
          </a:p>
        </p:txBody>
      </p:sp>
    </p:spTree>
    <p:extLst>
      <p:ext uri="{BB962C8B-B14F-4D97-AF65-F5344CB8AC3E}">
        <p14:creationId xmlns:p14="http://schemas.microsoft.com/office/powerpoint/2010/main" val="55209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714F-49D5-4BF4-8A79-1414DCE794CE}"/>
              </a:ext>
            </a:extLst>
          </p:cNvPr>
          <p:cNvSpPr>
            <a:spLocks noGrp="1"/>
          </p:cNvSpPr>
          <p:nvPr>
            <p:ph type="title"/>
          </p:nvPr>
        </p:nvSpPr>
        <p:spPr>
          <a:xfrm>
            <a:off x="549796" y="188640"/>
            <a:ext cx="9601200" cy="1143000"/>
          </a:xfrm>
        </p:spPr>
        <p:txBody>
          <a:bodyPr/>
          <a:lstStyle/>
          <a:p>
            <a:r>
              <a:rPr lang="fi-FI" dirty="0" err="1"/>
              <a:t>PROpen</a:t>
            </a:r>
            <a:r>
              <a:rPr lang="fi-FI" dirty="0"/>
              <a:t> päivittäminen 1 op</a:t>
            </a:r>
            <a:br>
              <a:rPr lang="fi-FI" dirty="0"/>
            </a:br>
            <a:endParaRPr lang="fi-FI" dirty="0"/>
          </a:p>
        </p:txBody>
      </p:sp>
      <p:sp>
        <p:nvSpPr>
          <p:cNvPr id="3" name="Content Placeholder 2">
            <a:extLst>
              <a:ext uri="{FF2B5EF4-FFF2-40B4-BE49-F238E27FC236}">
                <a16:creationId xmlns:a16="http://schemas.microsoft.com/office/drawing/2014/main" id="{CB133620-C603-4D38-9F9B-083F84570599}"/>
              </a:ext>
            </a:extLst>
          </p:cNvPr>
          <p:cNvSpPr>
            <a:spLocks noGrp="1"/>
          </p:cNvSpPr>
          <p:nvPr>
            <p:ph idx="1"/>
          </p:nvPr>
        </p:nvSpPr>
        <p:spPr>
          <a:xfrm>
            <a:off x="337871" y="908720"/>
            <a:ext cx="11513082" cy="5400600"/>
          </a:xfrm>
        </p:spPr>
        <p:txBody>
          <a:bodyPr>
            <a:noAutofit/>
          </a:bodyPr>
          <a:lstStyle/>
          <a:p>
            <a:r>
              <a:rPr lang="fi-FI" sz="1900" dirty="0"/>
              <a:t>Kirjoita </a:t>
            </a:r>
            <a:r>
              <a:rPr lang="fi-FI" sz="1900" b="1" dirty="0"/>
              <a:t>jokaisesta opettajan ydinosaamisalueesta </a:t>
            </a:r>
            <a:r>
              <a:rPr lang="fi-FI" sz="1900" dirty="0"/>
              <a:t>osaamisaluebloggaukset, joissa omaa osaamista käsitellään yleisesti ja eritellään perusopetuksessa opetettavien aineiden ja oppimiskokonaisuuksien monialaisten opintojen näkökulmasta </a:t>
            </a:r>
            <a:r>
              <a:rPr lang="fi-FI" sz="1900" b="1" dirty="0"/>
              <a:t>kirjallisuutta hyödyntäen</a:t>
            </a:r>
          </a:p>
          <a:p>
            <a:pPr lvl="1"/>
            <a:r>
              <a:rPr lang="fi-FI" sz="1900" dirty="0"/>
              <a:t>ydinosaamisaluebloggaukset voivat olla myös (käsikirjoitettuina) vlogeina tai podcasteina, tällöin </a:t>
            </a:r>
            <a:r>
              <a:rPr lang="fi-FI" sz="1900" dirty="0" err="1"/>
              <a:t>max</a:t>
            </a:r>
            <a:r>
              <a:rPr lang="fi-FI" sz="1900" dirty="0"/>
              <a:t> kesto 7 minuuttia. 1 - 2 ydinosaamisaluevlogeista tai -podcasteista voivat olla myös parityönä. tällöin </a:t>
            </a:r>
            <a:r>
              <a:rPr lang="fi-FI" sz="1900" dirty="0" err="1"/>
              <a:t>max</a:t>
            </a:r>
            <a:r>
              <a:rPr lang="fi-FI" sz="1900" dirty="0"/>
              <a:t> kesto 15 min.</a:t>
            </a:r>
          </a:p>
          <a:p>
            <a:pPr lvl="1"/>
            <a:r>
              <a:rPr lang="fi-FI" sz="1900" dirty="0"/>
              <a:t>huom. vlogit palautetaan </a:t>
            </a:r>
            <a:r>
              <a:rPr lang="fi-FI" sz="1900" dirty="0" err="1"/>
              <a:t>Youtube</a:t>
            </a:r>
            <a:r>
              <a:rPr lang="fi-FI" sz="1900" dirty="0"/>
              <a:t>-linkkinä (tallennus omille kanaville)</a:t>
            </a:r>
          </a:p>
          <a:p>
            <a:pPr lvl="1"/>
            <a:r>
              <a:rPr lang="fi-FI" sz="1900" dirty="0"/>
              <a:t>huom. jätä myös aikaisemmat ydinosaamisaluebloggauksesi nähtäville </a:t>
            </a:r>
            <a:r>
              <a:rPr lang="fi-FI" sz="1900" dirty="0" err="1"/>
              <a:t>PROpeesi</a:t>
            </a:r>
            <a:r>
              <a:rPr lang="fi-FI" sz="1900" dirty="0"/>
              <a:t>. Erottele selvästi, miltä osin olet työstänyt </a:t>
            </a:r>
            <a:r>
              <a:rPr lang="fi-FI" sz="1900" dirty="0" err="1"/>
              <a:t>PROpea</a:t>
            </a:r>
            <a:r>
              <a:rPr lang="fi-FI" sz="1900" dirty="0"/>
              <a:t> juuri tällä kurssilla</a:t>
            </a:r>
          </a:p>
          <a:p>
            <a:pPr lvl="1"/>
            <a:r>
              <a:rPr lang="fi-FI" sz="1900" dirty="0"/>
              <a:t>käytä itsearvioinnin ja reflektion tukena vähintään yhtä lähdettä/ydinosaamisalue (teoreettisten lähteiden lisäksi voit hyödyntää esim. uutisia, kolumneja, ajankohtaiskeskusteluja kasvatuksesta ja koulutuksesta jne.)</a:t>
            </a:r>
          </a:p>
          <a:p>
            <a:pPr lvl="1"/>
            <a:r>
              <a:rPr lang="fi-FI" sz="1900" dirty="0"/>
              <a:t>peilaa myös koontiseminaarin tapaamisissa ja tehtävissä esille tulleita asioita </a:t>
            </a:r>
            <a:r>
              <a:rPr lang="fi-FI" sz="1900" dirty="0" err="1"/>
              <a:t>PROpepohdinnassasi</a:t>
            </a:r>
            <a:r>
              <a:rPr lang="fi-FI" sz="1900" dirty="0"/>
              <a:t>.</a:t>
            </a:r>
          </a:p>
          <a:p>
            <a:pPr lvl="1"/>
            <a:r>
              <a:rPr lang="fi-FI" sz="1900" dirty="0"/>
              <a:t>POHDI NÄITÄ ASIOITA ERITYISESTI POMIEN NÄKÖKULMASTA!</a:t>
            </a:r>
          </a:p>
          <a:p>
            <a:r>
              <a:rPr lang="fi-FI" sz="1900" dirty="0"/>
              <a:t>Lopuksi: palaa POM-opintokokonaisuuden kokonaistavoitteisiin ja laadi yhteenveto omasta osaamisesta (vahvuudet + kehittämistarpeet) niiden perusteella  Tämä on siis erillinen blogipostaus/kuva/kirjoitelma (1/2-1 sivua)</a:t>
            </a:r>
          </a:p>
        </p:txBody>
      </p:sp>
    </p:spTree>
    <p:extLst>
      <p:ext uri="{BB962C8B-B14F-4D97-AF65-F5344CB8AC3E}">
        <p14:creationId xmlns:p14="http://schemas.microsoft.com/office/powerpoint/2010/main" val="154054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59545" y="212742"/>
            <a:ext cx="9281823" cy="473434"/>
          </a:xfrm>
        </p:spPr>
        <p:txBody>
          <a:bodyPr>
            <a:normAutofit fontScale="90000"/>
          </a:bodyPr>
          <a:lstStyle/>
          <a:p>
            <a:r>
              <a:rPr lang="fi-FI" b="1" dirty="0">
                <a:latin typeface="Bernard MT Condensed" panose="02050806060905020404" pitchFamily="18" charset="0"/>
              </a:rPr>
              <a:t>”</a:t>
            </a:r>
            <a:r>
              <a:rPr lang="fi-FI" dirty="0">
                <a:latin typeface="Bernard MT Condensed" panose="02050806060905020404" pitchFamily="18" charset="0"/>
              </a:rPr>
              <a:t>Aukkopaikkatehtävä” asiantuntijuutenne kehittämiseen (1 op)</a:t>
            </a:r>
          </a:p>
        </p:txBody>
      </p:sp>
      <p:sp>
        <p:nvSpPr>
          <p:cNvPr id="3" name="Sisällön paikkamerkki 2"/>
          <p:cNvSpPr>
            <a:spLocks noGrp="1"/>
          </p:cNvSpPr>
          <p:nvPr>
            <p:ph idx="1"/>
          </p:nvPr>
        </p:nvSpPr>
        <p:spPr>
          <a:xfrm>
            <a:off x="2545832" y="791917"/>
            <a:ext cx="9525244" cy="5616624"/>
          </a:xfrm>
        </p:spPr>
        <p:txBody>
          <a:bodyPr>
            <a:normAutofit fontScale="92500"/>
          </a:bodyPr>
          <a:lstStyle/>
          <a:p>
            <a:pPr marL="0" indent="0">
              <a:buNone/>
            </a:pPr>
            <a:r>
              <a:rPr lang="fi-FI" sz="1800" dirty="0"/>
              <a:t>Tutkikaa POM-opintojen kokonaistavoitteita ja peilatkaa edelliseen keskusteluunne: </a:t>
            </a:r>
          </a:p>
          <a:p>
            <a:pPr lvl="1"/>
            <a:r>
              <a:rPr lang="fi-FI" dirty="0"/>
              <a:t>Mitä POM-opinnoissa saavuttamani asiantuntijuus on? Millaista asiantuntijuutta POM-opinnoilla ylipäätään voidaan saavuttaa?</a:t>
            </a:r>
          </a:p>
          <a:p>
            <a:pPr lvl="1"/>
            <a:r>
              <a:rPr lang="fi-FI" dirty="0"/>
              <a:t>Mitä minulta jäi saavuttamatta? </a:t>
            </a:r>
          </a:p>
          <a:p>
            <a:pPr lvl="1"/>
            <a:r>
              <a:rPr lang="fi-FI" dirty="0"/>
              <a:t>Mitkä ovat merkittävimmät asiantuntijuuden aukot, jotka jäivät POM-opintojen jälkeen täyttymättä. </a:t>
            </a:r>
          </a:p>
          <a:p>
            <a:pPr marL="0" indent="0">
              <a:buNone/>
            </a:pPr>
            <a:r>
              <a:rPr lang="fi-FI" sz="1800" b="1" dirty="0"/>
              <a:t>Laatikaa tiimissänne suunnitelma aukkojen täyttämiseksi: </a:t>
            </a:r>
          </a:p>
          <a:p>
            <a:pPr lvl="1"/>
            <a:r>
              <a:rPr lang="fi-FI" dirty="0"/>
              <a:t>Pohtikaa, mitä selvitetään jo yhdessä opintojen aikana; tarvitseeko asiantuntijuutta kehittää teorian vai käytännön vai niiden yhteyden välillä?</a:t>
            </a:r>
          </a:p>
          <a:p>
            <a:pPr lvl="1"/>
            <a:r>
              <a:rPr lang="fi-FI" dirty="0"/>
              <a:t>Mitä asiantuntijuus on? Mistä haen sitä: haenko kirjallisuudesta, haenko asiantuntijalta, menenkö observoimaan toimintaa jne.?</a:t>
            </a:r>
          </a:p>
          <a:p>
            <a:pPr lvl="1"/>
            <a:r>
              <a:rPr lang="fi-FI" b="1" dirty="0"/>
              <a:t>Haastattelutehtävä osana aukkopaikkatehtävää:</a:t>
            </a:r>
            <a:endParaRPr lang="fi-FI" dirty="0"/>
          </a:p>
          <a:p>
            <a:pPr lvl="2"/>
            <a:r>
              <a:rPr lang="fi-FI" sz="1800" dirty="0"/>
              <a:t>Haastattele/haastatelkaa jotakin asiantuntijaa, jonka tiedätte tuovan teille lisäymmärrystä, asiantuntijuutta ja jopa osaamista johonkin kehittymiskohteeseenne. Haastateltava voi olla ihailemanne opettaja, tutkija, vanhempi, kansalaisaktiivi, poliitikko tms.</a:t>
            </a:r>
          </a:p>
          <a:p>
            <a:pPr marL="0" indent="0">
              <a:buNone/>
            </a:pPr>
            <a:r>
              <a:rPr lang="fi-FI" sz="1800" b="1" dirty="0"/>
              <a:t>Toteutus</a:t>
            </a:r>
          </a:p>
          <a:p>
            <a:pPr lvl="1"/>
            <a:r>
              <a:rPr lang="fi-FI" dirty="0"/>
              <a:t>Koostakaa 30 min. esitys, jossa esittelette hakemaanne osaamista (ymmärrystä, tietoa, taitoa jne.) aukkopaikastanne ryhmämme kollegoille. Esityksessä voi olla myös toiminnallisuutta.</a:t>
            </a:r>
          </a:p>
          <a:p>
            <a:endParaRPr lang="fi-FI" dirty="0"/>
          </a:p>
        </p:txBody>
      </p:sp>
      <p:sp>
        <p:nvSpPr>
          <p:cNvPr id="4" name="Tekstiruutu 3"/>
          <p:cNvSpPr txBox="1"/>
          <p:nvPr/>
        </p:nvSpPr>
        <p:spPr>
          <a:xfrm rot="20133853">
            <a:off x="356061" y="629202"/>
            <a:ext cx="151355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fi-FI" dirty="0"/>
              <a:t>Kartoitetaan </a:t>
            </a:r>
          </a:p>
        </p:txBody>
      </p:sp>
      <p:sp>
        <p:nvSpPr>
          <p:cNvPr id="5" name="Tekstiruutu 4"/>
          <p:cNvSpPr txBox="1"/>
          <p:nvPr/>
        </p:nvSpPr>
        <p:spPr>
          <a:xfrm>
            <a:off x="693812" y="1400361"/>
            <a:ext cx="1660070" cy="64633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fi-FI" dirty="0"/>
              <a:t>Valitaan omat </a:t>
            </a:r>
          </a:p>
          <a:p>
            <a:pPr algn="ctr"/>
            <a:r>
              <a:rPr lang="fi-FI" dirty="0"/>
              <a:t>aukkopaikat</a:t>
            </a:r>
          </a:p>
        </p:txBody>
      </p:sp>
      <p:sp>
        <p:nvSpPr>
          <p:cNvPr id="6" name="Tekstiruutu 5"/>
          <p:cNvSpPr txBox="1"/>
          <p:nvPr/>
        </p:nvSpPr>
        <p:spPr>
          <a:xfrm rot="21064396">
            <a:off x="78490" y="2538983"/>
            <a:ext cx="246734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i-FI" dirty="0"/>
              <a:t>Jakaudutaan tiimeihin</a:t>
            </a:r>
          </a:p>
        </p:txBody>
      </p:sp>
      <p:sp>
        <p:nvSpPr>
          <p:cNvPr id="7" name="Tekstiruutu 6"/>
          <p:cNvSpPr txBox="1"/>
          <p:nvPr/>
        </p:nvSpPr>
        <p:spPr>
          <a:xfrm flipH="1">
            <a:off x="484069" y="3557678"/>
            <a:ext cx="165618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i-FI" dirty="0"/>
              <a:t>Suunnitellaan</a:t>
            </a:r>
          </a:p>
        </p:txBody>
      </p:sp>
      <p:sp>
        <p:nvSpPr>
          <p:cNvPr id="8" name="Tekstiruutu 7"/>
          <p:cNvSpPr txBox="1"/>
          <p:nvPr/>
        </p:nvSpPr>
        <p:spPr>
          <a:xfrm>
            <a:off x="509617" y="4622748"/>
            <a:ext cx="1713611"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fi-FI" dirty="0" err="1"/>
              <a:t>Toteuteutetaan</a:t>
            </a:r>
            <a:endParaRPr lang="fi-FI" dirty="0"/>
          </a:p>
        </p:txBody>
      </p:sp>
      <p:sp>
        <p:nvSpPr>
          <p:cNvPr id="9" name="Tekstiruutu 8"/>
          <p:cNvSpPr txBox="1"/>
          <p:nvPr/>
        </p:nvSpPr>
        <p:spPr>
          <a:xfrm>
            <a:off x="723699" y="5917459"/>
            <a:ext cx="1176925"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fi-FI" dirty="0"/>
              <a:t>Esitellään</a:t>
            </a:r>
          </a:p>
        </p:txBody>
      </p:sp>
      <p:cxnSp>
        <p:nvCxnSpPr>
          <p:cNvPr id="12" name="Suora nuoliyhdysviiva 11"/>
          <p:cNvCxnSpPr/>
          <p:nvPr/>
        </p:nvCxnSpPr>
        <p:spPr>
          <a:xfrm>
            <a:off x="1629916" y="1052736"/>
            <a:ext cx="270708" cy="24231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p:cNvCxnSpPr/>
          <p:nvPr/>
        </p:nvCxnSpPr>
        <p:spPr>
          <a:xfrm flipH="1">
            <a:off x="1099987" y="2211725"/>
            <a:ext cx="118229" cy="25555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p:cNvCxnSpPr/>
          <p:nvPr/>
        </p:nvCxnSpPr>
        <p:spPr>
          <a:xfrm>
            <a:off x="1312161" y="3149607"/>
            <a:ext cx="270708" cy="24231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p:cNvCxnSpPr/>
          <p:nvPr/>
        </p:nvCxnSpPr>
        <p:spPr>
          <a:xfrm>
            <a:off x="1281489" y="5157192"/>
            <a:ext cx="78304" cy="42756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Suora nuoliyhdysviiva 21"/>
          <p:cNvCxnSpPr/>
          <p:nvPr/>
        </p:nvCxnSpPr>
        <p:spPr>
          <a:xfrm flipH="1">
            <a:off x="1042380" y="4092765"/>
            <a:ext cx="203810" cy="29441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74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600" dirty="0">
                <a:latin typeface="Bernard MT Condensed" panose="02050806060905020404" pitchFamily="18" charset="0"/>
              </a:rPr>
              <a:t>Kohti luokanopettajan asiantuntijuutta</a:t>
            </a:r>
          </a:p>
        </p:txBody>
      </p:sp>
      <p:pic>
        <p:nvPicPr>
          <p:cNvPr id="5" name="Sisällön paikkamerkki 4"/>
          <p:cNvPicPr>
            <a:picLocks noGrp="1" noChangeAspect="1"/>
          </p:cNvPicPr>
          <p:nvPr>
            <p:ph idx="1"/>
          </p:nvPr>
        </p:nvPicPr>
        <p:blipFill>
          <a:blip r:embed="rId2"/>
          <a:stretch>
            <a:fillRect/>
          </a:stretch>
        </p:blipFill>
        <p:spPr>
          <a:xfrm>
            <a:off x="4942284" y="1556792"/>
            <a:ext cx="6688997" cy="3767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71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05780" y="485891"/>
            <a:ext cx="11449272" cy="879376"/>
          </a:xfrm>
        </p:spPr>
        <p:txBody>
          <a:bodyPr>
            <a:noAutofit/>
          </a:bodyPr>
          <a:lstStyle/>
          <a:p>
            <a:pPr algn="ctr"/>
            <a:r>
              <a:rPr lang="fi-FI" sz="2800" dirty="0">
                <a:solidFill>
                  <a:srgbClr val="CC0099"/>
                </a:solidFill>
              </a:rPr>
              <a:t>Pohtikaa POM-opintojen myötä kerryttämäänne/kehittämäänne/saamaanne tms. luokanopettajan asiantuntijuutta oheisen kuvion ja oheisten määritelmien avulla.</a:t>
            </a:r>
            <a:endParaRPr lang="fi-FI" sz="2800" dirty="0"/>
          </a:p>
        </p:txBody>
      </p:sp>
      <p:sp>
        <p:nvSpPr>
          <p:cNvPr id="5" name="Tekstiruutu 4"/>
          <p:cNvSpPr txBox="1"/>
          <p:nvPr/>
        </p:nvSpPr>
        <p:spPr>
          <a:xfrm>
            <a:off x="405780" y="1905687"/>
            <a:ext cx="4320480" cy="4162422"/>
          </a:xfrm>
          <a:prstGeom prst="rect">
            <a:avLst/>
          </a:prstGeom>
          <a:noFill/>
        </p:spPr>
        <p:txBody>
          <a:bodyPr wrap="square" rtlCol="0">
            <a:spAutoFit/>
          </a:bodyPr>
          <a:lstStyle/>
          <a:p>
            <a:pPr defTabSz="886968">
              <a:lnSpc>
                <a:spcPct val="72000"/>
              </a:lnSpc>
              <a:spcBef>
                <a:spcPts val="400"/>
              </a:spcBef>
              <a:defRPr sz="1940"/>
            </a:pPr>
            <a:r>
              <a:rPr lang="fi-FI" dirty="0"/>
              <a:t>”Miten minusta tuli minä?”: </a:t>
            </a:r>
          </a:p>
          <a:p>
            <a:pPr marL="354787" indent="-354787" defTabSz="886968">
              <a:lnSpc>
                <a:spcPct val="72000"/>
              </a:lnSpc>
              <a:spcBef>
                <a:spcPts val="400"/>
              </a:spcBef>
              <a:buFontTx/>
              <a:buChar char="-"/>
              <a:defRPr sz="1940"/>
            </a:pPr>
            <a:r>
              <a:rPr lang="fi-FI" b="1" dirty="0"/>
              <a:t>Mistä osa-alueista luokanopettajuuden asiantuntijuus /osaaminen rakentuu?</a:t>
            </a:r>
          </a:p>
          <a:p>
            <a:pPr marL="354787" indent="-354787" defTabSz="886968">
              <a:lnSpc>
                <a:spcPct val="72000"/>
              </a:lnSpc>
              <a:spcBef>
                <a:spcPts val="400"/>
              </a:spcBef>
              <a:buFontTx/>
              <a:buChar char="-"/>
              <a:defRPr sz="1940"/>
            </a:pPr>
            <a:r>
              <a:rPr lang="fi-FI" dirty="0"/>
              <a:t>Miten asiantuntijuuteni on kehittynyt POM-opintojen aikana?</a:t>
            </a:r>
          </a:p>
          <a:p>
            <a:pPr defTabSz="886968">
              <a:lnSpc>
                <a:spcPct val="72000"/>
              </a:lnSpc>
              <a:spcBef>
                <a:spcPts val="400"/>
              </a:spcBef>
              <a:defRPr sz="1940"/>
            </a:pPr>
            <a:endParaRPr lang="fi-FI" b="1" dirty="0"/>
          </a:p>
          <a:p>
            <a:pPr defTabSz="886968">
              <a:lnSpc>
                <a:spcPct val="90000"/>
              </a:lnSpc>
              <a:spcBef>
                <a:spcPts val="400"/>
              </a:spcBef>
              <a:defRPr sz="1940"/>
            </a:pPr>
            <a:r>
              <a:rPr lang="fi-FI" i="1" dirty="0"/>
              <a:t>Asiantuntijuus =</a:t>
            </a:r>
          </a:p>
          <a:p>
            <a:pPr marL="811987" lvl="1" indent="-354787" defTabSz="886968">
              <a:lnSpc>
                <a:spcPct val="90000"/>
              </a:lnSpc>
              <a:spcBef>
                <a:spcPts val="400"/>
              </a:spcBef>
              <a:defRPr sz="1940"/>
            </a:pPr>
            <a:r>
              <a:rPr lang="fi-FI" dirty="0"/>
              <a:t>asiantuntijuus ei ole vain</a:t>
            </a:r>
          </a:p>
          <a:p>
            <a:pPr marL="811987" lvl="1" indent="-354787" defTabSz="886968">
              <a:lnSpc>
                <a:spcPct val="90000"/>
              </a:lnSpc>
              <a:spcBef>
                <a:spcPts val="400"/>
              </a:spcBef>
              <a:defRPr sz="1940"/>
            </a:pPr>
            <a:r>
              <a:rPr lang="fi-FI" dirty="0"/>
              <a:t>yksilön ominaisuus, vaan</a:t>
            </a:r>
          </a:p>
          <a:p>
            <a:pPr marL="811987" lvl="1" indent="-354787" defTabSz="886968">
              <a:lnSpc>
                <a:spcPct val="90000"/>
              </a:lnSpc>
              <a:spcBef>
                <a:spcPts val="400"/>
              </a:spcBef>
              <a:defRPr sz="1940"/>
            </a:pPr>
            <a:r>
              <a:rPr lang="fi-FI" dirty="0"/>
              <a:t>yksilön, yhteisön sekä </a:t>
            </a:r>
          </a:p>
          <a:p>
            <a:pPr marL="811987" lvl="1" indent="-354787" defTabSz="886968">
              <a:lnSpc>
                <a:spcPct val="90000"/>
              </a:lnSpc>
              <a:spcBef>
                <a:spcPts val="400"/>
              </a:spcBef>
              <a:defRPr sz="1940"/>
            </a:pPr>
            <a:r>
              <a:rPr lang="fi-FI" dirty="0"/>
              <a:t>kulttuurin välisen</a:t>
            </a:r>
          </a:p>
          <a:p>
            <a:pPr marL="811987" lvl="1" indent="-354787" defTabSz="886968">
              <a:lnSpc>
                <a:spcPct val="90000"/>
              </a:lnSpc>
              <a:spcBef>
                <a:spcPts val="400"/>
              </a:spcBef>
              <a:defRPr sz="1940"/>
            </a:pPr>
            <a:r>
              <a:rPr lang="fi-FI" dirty="0"/>
              <a:t>vuorovaikutuksen tuote </a:t>
            </a:r>
          </a:p>
          <a:p>
            <a:endParaRPr lang="fi-FI" dirty="0"/>
          </a:p>
        </p:txBody>
      </p:sp>
      <p:sp>
        <p:nvSpPr>
          <p:cNvPr id="7" name="Suorakulmio 6"/>
          <p:cNvSpPr/>
          <p:nvPr/>
        </p:nvSpPr>
        <p:spPr>
          <a:xfrm>
            <a:off x="45740" y="5969970"/>
            <a:ext cx="5184576" cy="369332"/>
          </a:xfrm>
          <a:prstGeom prst="rect">
            <a:avLst/>
          </a:prstGeom>
        </p:spPr>
        <p:txBody>
          <a:bodyPr wrap="square">
            <a:spAutoFit/>
          </a:bodyPr>
          <a:lstStyle/>
          <a:p>
            <a:r>
              <a:rPr lang="fi-FI" dirty="0">
                <a:hlinkClick r:id="rId2"/>
              </a:rPr>
              <a:t>opettajaksi kehittymisen ydinosaamisalueisiin</a:t>
            </a:r>
            <a:endParaRPr lang="fi-FI" dirty="0"/>
          </a:p>
        </p:txBody>
      </p:sp>
      <p:pic>
        <p:nvPicPr>
          <p:cNvPr id="6" name="Sisällön paikkamerkki 5"/>
          <p:cNvPicPr>
            <a:picLocks noGrp="1" noChangeAspect="1"/>
          </p:cNvPicPr>
          <p:nvPr>
            <p:ph idx="1"/>
          </p:nvPr>
        </p:nvPicPr>
        <p:blipFill rotWithShape="1">
          <a:blip r:embed="rId3"/>
          <a:srcRect l="53619" t="7871" r="20880" b="3461"/>
          <a:stretch/>
        </p:blipFill>
        <p:spPr>
          <a:xfrm>
            <a:off x="4870276" y="1355494"/>
            <a:ext cx="6840760" cy="5029968"/>
          </a:xfrm>
          <a:prstGeom prst="rect">
            <a:avLst/>
          </a:prstGeom>
        </p:spPr>
      </p:pic>
    </p:spTree>
    <p:extLst>
      <p:ext uri="{BB962C8B-B14F-4D97-AF65-F5344CB8AC3E}">
        <p14:creationId xmlns:p14="http://schemas.microsoft.com/office/powerpoint/2010/main" val="27958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9796" y="404664"/>
            <a:ext cx="11089232" cy="1152128"/>
          </a:xfrm>
        </p:spPr>
        <p:txBody>
          <a:bodyPr>
            <a:noAutofit/>
          </a:bodyPr>
          <a:lstStyle/>
          <a:p>
            <a:r>
              <a:rPr lang="fi-FI" sz="4400" dirty="0">
                <a:latin typeface="Bernard MT Condensed" panose="02050806060905020404" pitchFamily="18" charset="0"/>
              </a:rPr>
              <a:t>Mistä luokanopettajan asiantuntijuus muodostuu?</a:t>
            </a:r>
          </a:p>
        </p:txBody>
      </p:sp>
      <p:sp>
        <p:nvSpPr>
          <p:cNvPr id="3" name="Sisällön paikkamerkki 2"/>
          <p:cNvSpPr>
            <a:spLocks noGrp="1"/>
          </p:cNvSpPr>
          <p:nvPr>
            <p:ph idx="1"/>
          </p:nvPr>
        </p:nvSpPr>
        <p:spPr>
          <a:xfrm>
            <a:off x="765820" y="2132856"/>
            <a:ext cx="5323704" cy="3873709"/>
          </a:xfrm>
        </p:spPr>
        <p:txBody>
          <a:bodyPr>
            <a:noAutofit/>
          </a:bodyPr>
          <a:lstStyle/>
          <a:p>
            <a:pPr marL="0" indent="0" algn="ctr">
              <a:buNone/>
            </a:pPr>
            <a:r>
              <a:rPr lang="fi-FI" sz="2800" dirty="0"/>
              <a:t>Kirjatkaa luokanopettajan asiantuntijuutta rakentavia taitoja, asioita, ilmiöitä, teemoja tms. oheiseen </a:t>
            </a:r>
            <a:r>
              <a:rPr lang="fi-FI" sz="2800" dirty="0" err="1"/>
              <a:t>Padletiin</a:t>
            </a:r>
            <a:r>
              <a:rPr lang="fi-FI" sz="2800" dirty="0"/>
              <a:t> </a:t>
            </a:r>
          </a:p>
          <a:p>
            <a:pPr marL="0" indent="0" algn="ctr">
              <a:buNone/>
            </a:pPr>
            <a:r>
              <a:rPr lang="fi-FI" sz="2800" dirty="0">
                <a:hlinkClick r:id="rId2"/>
              </a:rPr>
              <a:t>https://padlet.com/annemmartin/u3a24im5fmnx1ab2</a:t>
            </a:r>
            <a:endParaRPr lang="fi-FI" sz="2800" dirty="0"/>
          </a:p>
          <a:p>
            <a:pPr marL="0" indent="0" algn="ctr">
              <a:buNone/>
            </a:pPr>
            <a:endParaRPr lang="fi-FI" sz="2800" dirty="0"/>
          </a:p>
        </p:txBody>
      </p:sp>
      <p:pic>
        <p:nvPicPr>
          <p:cNvPr id="5" name="Picture 4" descr="Qr code&#10;&#10;Description automatically generated">
            <a:extLst>
              <a:ext uri="{FF2B5EF4-FFF2-40B4-BE49-F238E27FC236}">
                <a16:creationId xmlns:a16="http://schemas.microsoft.com/office/drawing/2014/main" id="{1104100B-3D42-4702-A5BF-57EE7C53AB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452" y="1700808"/>
            <a:ext cx="4320480" cy="4320480"/>
          </a:xfrm>
          <a:prstGeom prst="rect">
            <a:avLst/>
          </a:prstGeom>
        </p:spPr>
      </p:pic>
    </p:spTree>
    <p:extLst>
      <p:ext uri="{BB962C8B-B14F-4D97-AF65-F5344CB8AC3E}">
        <p14:creationId xmlns:p14="http://schemas.microsoft.com/office/powerpoint/2010/main" val="259344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33772" y="2060848"/>
            <a:ext cx="3564631" cy="1924050"/>
          </a:xfrm>
        </p:spPr>
        <p:txBody>
          <a:bodyPr>
            <a:normAutofit/>
          </a:bodyPr>
          <a:lstStyle/>
          <a:p>
            <a:pPr algn="ctr"/>
            <a:r>
              <a:rPr lang="fi-FI" sz="5400" dirty="0">
                <a:latin typeface="Bernard MT Condensed" panose="02050806060905020404" pitchFamily="18" charset="0"/>
              </a:rPr>
              <a:t>Tutustutaan</a:t>
            </a:r>
          </a:p>
        </p:txBody>
      </p:sp>
      <p:pic>
        <p:nvPicPr>
          <p:cNvPr id="3" name="Kuva 2"/>
          <p:cNvPicPr>
            <a:picLocks noChangeAspect="1"/>
          </p:cNvPicPr>
          <p:nvPr/>
        </p:nvPicPr>
        <p:blipFill>
          <a:blip r:embed="rId2"/>
          <a:stretch>
            <a:fillRect/>
          </a:stretch>
        </p:blipFill>
        <p:spPr>
          <a:xfrm>
            <a:off x="4988285" y="1629755"/>
            <a:ext cx="6555653" cy="3704245"/>
          </a:xfrm>
          <a:prstGeom prst="rect">
            <a:avLst/>
          </a:prstGeom>
        </p:spPr>
      </p:pic>
    </p:spTree>
    <p:extLst>
      <p:ext uri="{BB962C8B-B14F-4D97-AF65-F5344CB8AC3E}">
        <p14:creationId xmlns:p14="http://schemas.microsoft.com/office/powerpoint/2010/main" val="279384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966" y="116632"/>
            <a:ext cx="9601200" cy="591344"/>
          </a:xfrm>
        </p:spPr>
        <p:txBody>
          <a:bodyPr/>
          <a:lstStyle/>
          <a:p>
            <a:r>
              <a:rPr lang="fi-FI" dirty="0"/>
              <a:t>Mitä luokanopettajan asiantuntijuuteni on?</a:t>
            </a:r>
          </a:p>
        </p:txBody>
      </p:sp>
      <p:sp>
        <p:nvSpPr>
          <p:cNvPr id="4" name="Content Placeholder 3"/>
          <p:cNvSpPr>
            <a:spLocks noGrp="1"/>
          </p:cNvSpPr>
          <p:nvPr>
            <p:ph sz="half" idx="1"/>
          </p:nvPr>
        </p:nvSpPr>
        <p:spPr>
          <a:xfrm>
            <a:off x="477788" y="836712"/>
            <a:ext cx="5544616" cy="5832648"/>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pPr>
            <a:r>
              <a:rPr lang="fi-FI" sz="1800" i="1" dirty="0"/>
              <a:t>Opintokokonaisuuden suoritettuaan opiskelija </a:t>
            </a:r>
            <a:br>
              <a:rPr lang="fi-FI" sz="1800" dirty="0"/>
            </a:br>
            <a:endParaRPr lang="fi-FI" sz="1800" dirty="0"/>
          </a:p>
          <a:p>
            <a:r>
              <a:rPr lang="fi-FI" i="1" dirty="0"/>
              <a:t>tiedostaa omat asenteensa ja uskomuksensa eri oppiaineita kohtaan ja kykenee tarkastelemaan niitä kriittisesti</a:t>
            </a:r>
          </a:p>
          <a:p>
            <a:r>
              <a:rPr lang="fi-FI" i="1" dirty="0"/>
              <a:t>tunnistaa eri oppiaineiden ja niiden taustalla olevien tiedonalojen merkityksen lapsen kehityksen ja hyvinvoinnin näkökulmasta</a:t>
            </a:r>
          </a:p>
          <a:p>
            <a:r>
              <a:rPr lang="fi-FI" i="1" dirty="0"/>
              <a:t>ymmärtää </a:t>
            </a:r>
            <a:r>
              <a:rPr lang="fi-FI" i="1" dirty="0" err="1"/>
              <a:t>oppijoiden</a:t>
            </a:r>
            <a:r>
              <a:rPr lang="fi-FI" i="1" dirty="0"/>
              <a:t> ja oppijaryhmien moninaisuuden merkityksen oppimisen ohjaamisessa</a:t>
            </a:r>
          </a:p>
          <a:p>
            <a:r>
              <a:rPr lang="fi-FI" i="1" dirty="0"/>
              <a:t>tunnistaa oppiaineiden erityisluonteen ja osaa tarkastella sitä yli oppiainerajojen</a:t>
            </a:r>
          </a:p>
          <a:p>
            <a:r>
              <a:rPr lang="fi-FI" i="1" dirty="0"/>
              <a:t>osaa eritellä oppiaineiden pedagogista kulttuuria sekä oppiainekirjoon liittyviä ideologisia ja poliittisia sidoksia</a:t>
            </a:r>
          </a:p>
          <a:p>
            <a:r>
              <a:rPr lang="fi-FI" i="1" dirty="0"/>
              <a:t>osaa suunnitella opetusta sekä ohjata ja arvioida oppimista eri oppiaineissa ja monialaisissa oppimiskokonaisuuksissa luokilla 1–6 sekä esiopetuksessa.</a:t>
            </a:r>
          </a:p>
          <a:p>
            <a:pPr marL="0" indent="0">
              <a:buNone/>
            </a:pPr>
            <a:endParaRPr lang="fi-FI" dirty="0"/>
          </a:p>
        </p:txBody>
      </p:sp>
      <p:sp>
        <p:nvSpPr>
          <p:cNvPr id="5" name="Content Placeholder 4"/>
          <p:cNvSpPr>
            <a:spLocks noGrp="1"/>
          </p:cNvSpPr>
          <p:nvPr>
            <p:ph sz="half" idx="2"/>
          </p:nvPr>
        </p:nvSpPr>
        <p:spPr>
          <a:xfrm>
            <a:off x="6166420" y="2060848"/>
            <a:ext cx="5544616" cy="3600400"/>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endParaRPr lang="fi-FI" sz="2600" dirty="0"/>
          </a:p>
          <a:p>
            <a:pPr marL="0" indent="0">
              <a:buNone/>
            </a:pPr>
            <a:r>
              <a:rPr lang="fi-FI" sz="2600" dirty="0"/>
              <a:t>Tutkikaa POM-opintojen kokonaistavoitteita ja peilatkaa edelliseen keskusteluunne: </a:t>
            </a:r>
          </a:p>
          <a:p>
            <a:pPr lvl="1"/>
            <a:r>
              <a:rPr lang="fi-FI" sz="2600" dirty="0"/>
              <a:t>Mitä POM-opinnoissa saavuttamani asiantuntijuus on? Millaista asiantuntijuutta POM-opinnoilla ylipäätään voidaan saavuttaa?</a:t>
            </a:r>
          </a:p>
          <a:p>
            <a:pPr lvl="1"/>
            <a:r>
              <a:rPr lang="fi-FI" sz="2600" dirty="0"/>
              <a:t>Mitä minulta jäi saavuttamatta? </a:t>
            </a:r>
          </a:p>
        </p:txBody>
      </p:sp>
    </p:spTree>
    <p:extLst>
      <p:ext uri="{BB962C8B-B14F-4D97-AF65-F5344CB8AC3E}">
        <p14:creationId xmlns:p14="http://schemas.microsoft.com/office/powerpoint/2010/main" val="288823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1268760"/>
            <a:ext cx="9601200" cy="576064"/>
          </a:xfrm>
        </p:spPr>
        <p:txBody>
          <a:bodyPr>
            <a:noAutofit/>
          </a:bodyPr>
          <a:lstStyle/>
          <a:p>
            <a:r>
              <a:rPr lang="fi-FI" dirty="0"/>
              <a:t>Aukkopaikkoja ryhmässämme </a:t>
            </a:r>
            <a:br>
              <a:rPr lang="fi-FI" dirty="0"/>
            </a:br>
            <a:r>
              <a:rPr lang="fi-FI" dirty="0"/>
              <a:t>- Mitä minulta jäi saavuttamatta?</a:t>
            </a:r>
          </a:p>
        </p:txBody>
      </p:sp>
      <p:sp>
        <p:nvSpPr>
          <p:cNvPr id="3" name="Content Placeholder 2"/>
          <p:cNvSpPr>
            <a:spLocks noGrp="1"/>
          </p:cNvSpPr>
          <p:nvPr>
            <p:ph idx="1"/>
          </p:nvPr>
        </p:nvSpPr>
        <p:spPr>
          <a:xfrm>
            <a:off x="549796" y="2564904"/>
            <a:ext cx="10873208" cy="2592288"/>
          </a:xfrm>
        </p:spPr>
        <p:txBody>
          <a:bodyPr>
            <a:normAutofit/>
          </a:bodyPr>
          <a:lstStyle/>
          <a:p>
            <a:pPr marL="457200" indent="-457200">
              <a:buFont typeface="+mj-lt"/>
              <a:buAutoNum type="arabicPeriod"/>
            </a:pPr>
            <a:r>
              <a:rPr lang="fi-FI" sz="2800" dirty="0"/>
              <a:t>Hyödynnä muistilappuja ja kirjaa ylös aukkopaikkoja</a:t>
            </a:r>
          </a:p>
          <a:p>
            <a:pPr marL="457200" indent="-457200">
              <a:buFont typeface="+mj-lt"/>
              <a:buAutoNum type="arabicPeriod"/>
            </a:pPr>
            <a:r>
              <a:rPr lang="fi-FI" sz="2800" dirty="0"/>
              <a:t>Käydään yhdessä läpi</a:t>
            </a:r>
          </a:p>
          <a:p>
            <a:pPr marL="457200" indent="-457200">
              <a:buFont typeface="+mj-lt"/>
              <a:buAutoNum type="arabicPeriod"/>
            </a:pPr>
            <a:r>
              <a:rPr lang="fi-FI" sz="2800" dirty="0"/>
              <a:t>Jakautuminen ryhmiin (5-6 ryhmää)</a:t>
            </a:r>
          </a:p>
        </p:txBody>
      </p:sp>
    </p:spTree>
    <p:extLst>
      <p:ext uri="{BB962C8B-B14F-4D97-AF65-F5344CB8AC3E}">
        <p14:creationId xmlns:p14="http://schemas.microsoft.com/office/powerpoint/2010/main" val="3258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6D0A3B-F51E-4F42-89FA-6DF068F1FF9A}"/>
              </a:ext>
            </a:extLst>
          </p:cNvPr>
          <p:cNvSpPr>
            <a:spLocks noGrp="1"/>
          </p:cNvSpPr>
          <p:nvPr>
            <p:ph idx="1"/>
          </p:nvPr>
        </p:nvSpPr>
        <p:spPr>
          <a:xfrm>
            <a:off x="477788" y="476672"/>
            <a:ext cx="11521280" cy="5543128"/>
          </a:xfrm>
        </p:spPr>
        <p:txBody>
          <a:bodyPr>
            <a:normAutofit fontScale="92500" lnSpcReduction="20000"/>
          </a:bodyPr>
          <a:lstStyle/>
          <a:p>
            <a:r>
              <a:rPr lang="fi-FI" dirty="0"/>
              <a:t>Eriyttäminen, inkluusio, tuen tarpeen arviointi, tukitoimet</a:t>
            </a:r>
          </a:p>
          <a:p>
            <a:r>
              <a:rPr lang="fi-FI" dirty="0"/>
              <a:t>Oppimisvaikeudet</a:t>
            </a:r>
          </a:p>
          <a:p>
            <a:r>
              <a:rPr lang="fi-FI" dirty="0"/>
              <a:t>Luokan työrauhan edistäminen, ryhmänhallinta, passiivisten aktivointi jne.</a:t>
            </a:r>
          </a:p>
          <a:p>
            <a:r>
              <a:rPr lang="fi-FI" dirty="0"/>
              <a:t>Oppiainekohtaisia teemoja (esim. äidinkieli ja kirjallisuus (erit. lukemaan opettaminen), matemaattis-luonnontieteiden alkeet, ylempien luokkien aineiden opetus, seksuaalikasvatus, taito- ja taideaineet (esim. </a:t>
            </a:r>
            <a:r>
              <a:rPr lang="fi-FI" dirty="0" err="1"/>
              <a:t>liikka</a:t>
            </a:r>
            <a:r>
              <a:rPr lang="fi-FI" dirty="0"/>
              <a:t>), historia)</a:t>
            </a:r>
          </a:p>
          <a:p>
            <a:r>
              <a:rPr lang="fi-FI" dirty="0"/>
              <a:t>Yhteiskunnalliset näkökulmat</a:t>
            </a:r>
          </a:p>
          <a:p>
            <a:r>
              <a:rPr lang="fi-FI" dirty="0"/>
              <a:t>Oppiaineiden merkitys, opiskelun perustelu</a:t>
            </a:r>
          </a:p>
          <a:p>
            <a:r>
              <a:rPr lang="fi-FI" dirty="0"/>
              <a:t>Omat tiedot ja taidot, varmuus omasta opettamisesta</a:t>
            </a:r>
          </a:p>
          <a:p>
            <a:r>
              <a:rPr lang="fi-FI" dirty="0"/>
              <a:t>Arviointi</a:t>
            </a:r>
          </a:p>
          <a:p>
            <a:r>
              <a:rPr lang="fi-FI" dirty="0"/>
              <a:t>Ainerajat ylittävä opetus</a:t>
            </a:r>
          </a:p>
          <a:p>
            <a:r>
              <a:rPr lang="fi-FI" dirty="0"/>
              <a:t>Yhteistyö kouluyhteisössä, moniammatillinen yhteistyö, koulunkäynnin ohjaajan kanssa työskentely </a:t>
            </a:r>
          </a:p>
          <a:p>
            <a:r>
              <a:rPr lang="fi-FI" dirty="0"/>
              <a:t>Uutena opettajana työyhteisössä</a:t>
            </a:r>
          </a:p>
          <a:p>
            <a:r>
              <a:rPr lang="fi-FI" dirty="0"/>
              <a:t>Motivaatio</a:t>
            </a:r>
          </a:p>
        </p:txBody>
      </p:sp>
    </p:spTree>
    <p:extLst>
      <p:ext uri="{BB962C8B-B14F-4D97-AF65-F5344CB8AC3E}">
        <p14:creationId xmlns:p14="http://schemas.microsoft.com/office/powerpoint/2010/main" val="60188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3484-58A7-4DD5-A0B3-5FCF98FF6248}"/>
              </a:ext>
            </a:extLst>
          </p:cNvPr>
          <p:cNvSpPr>
            <a:spLocks noGrp="1"/>
          </p:cNvSpPr>
          <p:nvPr>
            <p:ph type="title"/>
          </p:nvPr>
        </p:nvSpPr>
        <p:spPr>
          <a:xfrm>
            <a:off x="477788" y="332656"/>
            <a:ext cx="9601200" cy="623664"/>
          </a:xfrm>
        </p:spPr>
        <p:txBody>
          <a:bodyPr/>
          <a:lstStyle/>
          <a:p>
            <a:r>
              <a:rPr lang="fi-FI" dirty="0"/>
              <a:t>Tiimit ja teemat</a:t>
            </a:r>
          </a:p>
        </p:txBody>
      </p:sp>
      <p:sp>
        <p:nvSpPr>
          <p:cNvPr id="3" name="Content Placeholder 2">
            <a:extLst>
              <a:ext uri="{FF2B5EF4-FFF2-40B4-BE49-F238E27FC236}">
                <a16:creationId xmlns:a16="http://schemas.microsoft.com/office/drawing/2014/main" id="{D0395E3C-F0B3-4B6F-86C0-0FCDAFDB1389}"/>
              </a:ext>
            </a:extLst>
          </p:cNvPr>
          <p:cNvSpPr>
            <a:spLocks noGrp="1"/>
          </p:cNvSpPr>
          <p:nvPr>
            <p:ph idx="1"/>
          </p:nvPr>
        </p:nvSpPr>
        <p:spPr>
          <a:xfrm>
            <a:off x="507958" y="1333500"/>
            <a:ext cx="10699022" cy="4831804"/>
          </a:xfrm>
        </p:spPr>
        <p:txBody>
          <a:bodyPr/>
          <a:lstStyle/>
          <a:p>
            <a:r>
              <a:rPr lang="fi-FI" dirty="0"/>
              <a:t>Motivaatio &amp; liikunnanopetus: Joona, Miska, Antti &amp; Samuli</a:t>
            </a:r>
          </a:p>
          <a:p>
            <a:r>
              <a:rPr lang="fi-FI" dirty="0"/>
              <a:t>(Taito- ja taide)oppiaineiden sisältö ja konkreettinen pätevyys opettaa: Kaisa, Reetta &amp; Ansku</a:t>
            </a:r>
          </a:p>
          <a:p>
            <a:r>
              <a:rPr lang="fi-FI" dirty="0"/>
              <a:t>Oppimisvaikeudet: Katriina, Kiira, Enni &amp; Sanni</a:t>
            </a:r>
          </a:p>
          <a:p>
            <a:r>
              <a:rPr lang="fi-FI" dirty="0"/>
              <a:t>Oppiaineiden merkitys, perustelu &amp; motivointi: Aliisa, Miia, Manu &amp; Ilona</a:t>
            </a:r>
          </a:p>
          <a:p>
            <a:r>
              <a:rPr lang="fi-FI" dirty="0"/>
              <a:t>Moniammatillinen yhteistyö kouluyhteisössä: Leena, Mari, Maija &amp; Venla</a:t>
            </a:r>
          </a:p>
        </p:txBody>
      </p:sp>
    </p:spTree>
    <p:extLst>
      <p:ext uri="{BB962C8B-B14F-4D97-AF65-F5344CB8AC3E}">
        <p14:creationId xmlns:p14="http://schemas.microsoft.com/office/powerpoint/2010/main" val="389924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358108" y="188640"/>
            <a:ext cx="8366907" cy="473434"/>
          </a:xfrm>
        </p:spPr>
        <p:txBody>
          <a:bodyPr>
            <a:normAutofit fontScale="90000"/>
          </a:bodyPr>
          <a:lstStyle/>
          <a:p>
            <a:r>
              <a:rPr lang="fi-FI" b="1" dirty="0">
                <a:latin typeface="Bernard MT Condensed" panose="02050806060905020404" pitchFamily="18" charset="0"/>
              </a:rPr>
              <a:t>”</a:t>
            </a:r>
            <a:r>
              <a:rPr lang="fi-FI" dirty="0">
                <a:latin typeface="Bernard MT Condensed" panose="02050806060905020404" pitchFamily="18" charset="0"/>
              </a:rPr>
              <a:t>Aukkopaikkatehtävä” asiantuntijuutenne kehittämiseen</a:t>
            </a:r>
          </a:p>
        </p:txBody>
      </p:sp>
      <p:sp>
        <p:nvSpPr>
          <p:cNvPr id="3" name="Sisällön paikkamerkki 2"/>
          <p:cNvSpPr>
            <a:spLocks noGrp="1"/>
          </p:cNvSpPr>
          <p:nvPr>
            <p:ph idx="1"/>
          </p:nvPr>
        </p:nvSpPr>
        <p:spPr>
          <a:xfrm>
            <a:off x="2545832" y="791917"/>
            <a:ext cx="9525244" cy="5616624"/>
          </a:xfrm>
        </p:spPr>
        <p:txBody>
          <a:bodyPr>
            <a:normAutofit lnSpcReduction="10000"/>
          </a:bodyPr>
          <a:lstStyle/>
          <a:p>
            <a:pPr marL="0" indent="0">
              <a:buNone/>
            </a:pPr>
            <a:r>
              <a:rPr lang="fi-FI" sz="1800" dirty="0"/>
              <a:t>Tutkikaa POM-opintojen kokonaistavoitteita ja peilatkaa edelliseen keskusteluunne: </a:t>
            </a:r>
          </a:p>
          <a:p>
            <a:pPr lvl="1"/>
            <a:r>
              <a:rPr lang="fi-FI" dirty="0"/>
              <a:t>Mitä POM-opinnoissa saavuttamani asiantuntijuus on? Millaista asiantuntijuutta POM-opinnoilla ylipäätään voidaan saavuttaa?</a:t>
            </a:r>
          </a:p>
          <a:p>
            <a:pPr lvl="1"/>
            <a:r>
              <a:rPr lang="fi-FI" dirty="0"/>
              <a:t>Mitä minulta jäi saavuttamatta? </a:t>
            </a:r>
          </a:p>
          <a:p>
            <a:pPr lvl="1"/>
            <a:r>
              <a:rPr lang="fi-FI" dirty="0"/>
              <a:t>Mitkä ovat merkittävimmät asiantuntijuuden aukot, jotka jäivät POM-opintojen jälkeen täyttymättä. </a:t>
            </a:r>
          </a:p>
          <a:p>
            <a:pPr marL="0" indent="0">
              <a:buNone/>
            </a:pPr>
            <a:r>
              <a:rPr lang="fi-FI" sz="1800" b="1" dirty="0"/>
              <a:t>Laatikaa tiimissänne suunnitelma aukkojen täyttämiseksi: </a:t>
            </a:r>
          </a:p>
          <a:p>
            <a:pPr lvl="1"/>
            <a:r>
              <a:rPr lang="fi-FI" dirty="0"/>
              <a:t>Pohtikaa, mitä selvitetään jo yhdessä opintojen aikana; tarvitseeko asiantuntijuutta kehittää teorian vai käytännön vai niiden yhteyden välillä?</a:t>
            </a:r>
          </a:p>
          <a:p>
            <a:pPr lvl="1"/>
            <a:r>
              <a:rPr lang="fi-FI" dirty="0"/>
              <a:t>Mitä asiantuntijuus on? Mistä haen sitä: haenko kirjallisuudesta, haenko asiantuntijalta, menenkö observoimaan toimintaa jne.?</a:t>
            </a:r>
          </a:p>
          <a:p>
            <a:pPr lvl="1"/>
            <a:r>
              <a:rPr lang="fi-FI" b="1" dirty="0"/>
              <a:t>Haastattelutehtävä osana aukkopaikkatehtävää:</a:t>
            </a:r>
            <a:endParaRPr lang="fi-FI" dirty="0"/>
          </a:p>
          <a:p>
            <a:pPr lvl="2"/>
            <a:r>
              <a:rPr lang="fi-FI" sz="1800" dirty="0"/>
              <a:t>Haastattele/haastatelkaa jotakin asiantuntijaa, jonka tiedätte tuovan teille lisäymmärrystä, asiantuntijuutta ja jopa osaamista johonkin kehittymiskohteeseenne. Haastateltava voi olla ihailemanne opettaja, tutkija, vanhempi, kansalaisaktiivi, poliitikko tms.</a:t>
            </a:r>
          </a:p>
          <a:p>
            <a:pPr marL="0" indent="0">
              <a:buNone/>
            </a:pPr>
            <a:r>
              <a:rPr lang="fi-FI" sz="1800" b="1" dirty="0"/>
              <a:t>Toteutus</a:t>
            </a:r>
          </a:p>
          <a:p>
            <a:pPr lvl="1"/>
            <a:r>
              <a:rPr lang="fi-FI" dirty="0"/>
              <a:t>Koostakaa esitys, jossa esittelette hakemaanne osaamista (ymmärrystä, tietoa, taitoa jne.) aukkopaikastanne ryhmämme kollegoille.</a:t>
            </a:r>
          </a:p>
          <a:p>
            <a:endParaRPr lang="fi-FI" dirty="0"/>
          </a:p>
        </p:txBody>
      </p:sp>
      <p:sp>
        <p:nvSpPr>
          <p:cNvPr id="4" name="Tekstiruutu 3"/>
          <p:cNvSpPr txBox="1"/>
          <p:nvPr/>
        </p:nvSpPr>
        <p:spPr>
          <a:xfrm rot="20133853">
            <a:off x="356061" y="629202"/>
            <a:ext cx="151355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fi-FI" dirty="0"/>
              <a:t>Kartoitetaan </a:t>
            </a:r>
          </a:p>
        </p:txBody>
      </p:sp>
      <p:sp>
        <p:nvSpPr>
          <p:cNvPr id="5" name="Tekstiruutu 4"/>
          <p:cNvSpPr txBox="1"/>
          <p:nvPr/>
        </p:nvSpPr>
        <p:spPr>
          <a:xfrm>
            <a:off x="693812" y="1400361"/>
            <a:ext cx="1660070" cy="64633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fi-FI" dirty="0"/>
              <a:t>Valitaan omat </a:t>
            </a:r>
          </a:p>
          <a:p>
            <a:pPr algn="ctr"/>
            <a:r>
              <a:rPr lang="fi-FI" dirty="0"/>
              <a:t>aukkopaikat</a:t>
            </a:r>
          </a:p>
        </p:txBody>
      </p:sp>
      <p:sp>
        <p:nvSpPr>
          <p:cNvPr id="6" name="Tekstiruutu 5"/>
          <p:cNvSpPr txBox="1"/>
          <p:nvPr/>
        </p:nvSpPr>
        <p:spPr>
          <a:xfrm rot="21064396">
            <a:off x="78490" y="2538983"/>
            <a:ext cx="246734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i-FI" dirty="0"/>
              <a:t>Jakaudutaan tiimeihin</a:t>
            </a:r>
          </a:p>
        </p:txBody>
      </p:sp>
      <p:sp>
        <p:nvSpPr>
          <p:cNvPr id="7" name="Tekstiruutu 6"/>
          <p:cNvSpPr txBox="1"/>
          <p:nvPr/>
        </p:nvSpPr>
        <p:spPr>
          <a:xfrm flipH="1">
            <a:off x="484069" y="3557678"/>
            <a:ext cx="165618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i-FI" dirty="0"/>
              <a:t>Suunnitellaan</a:t>
            </a:r>
          </a:p>
        </p:txBody>
      </p:sp>
      <p:sp>
        <p:nvSpPr>
          <p:cNvPr id="8" name="Tekstiruutu 7"/>
          <p:cNvSpPr txBox="1"/>
          <p:nvPr/>
        </p:nvSpPr>
        <p:spPr>
          <a:xfrm>
            <a:off x="509617" y="4627787"/>
            <a:ext cx="1713611"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fi-FI" dirty="0" err="1"/>
              <a:t>Toteuteutetaan</a:t>
            </a:r>
            <a:endParaRPr lang="fi-FI" dirty="0"/>
          </a:p>
        </p:txBody>
      </p:sp>
      <p:sp>
        <p:nvSpPr>
          <p:cNvPr id="9" name="Tekstiruutu 8"/>
          <p:cNvSpPr txBox="1"/>
          <p:nvPr/>
        </p:nvSpPr>
        <p:spPr>
          <a:xfrm>
            <a:off x="723699" y="5917459"/>
            <a:ext cx="1176925"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fi-FI" dirty="0"/>
              <a:t>Esitellään</a:t>
            </a:r>
          </a:p>
        </p:txBody>
      </p:sp>
      <p:cxnSp>
        <p:nvCxnSpPr>
          <p:cNvPr id="12" name="Suora nuoliyhdysviiva 11"/>
          <p:cNvCxnSpPr/>
          <p:nvPr/>
        </p:nvCxnSpPr>
        <p:spPr>
          <a:xfrm>
            <a:off x="1629916" y="1052736"/>
            <a:ext cx="270708" cy="24231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p:cNvCxnSpPr/>
          <p:nvPr/>
        </p:nvCxnSpPr>
        <p:spPr>
          <a:xfrm flipH="1">
            <a:off x="1099987" y="2211725"/>
            <a:ext cx="118229" cy="25555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p:cNvCxnSpPr/>
          <p:nvPr/>
        </p:nvCxnSpPr>
        <p:spPr>
          <a:xfrm>
            <a:off x="1312161" y="3149607"/>
            <a:ext cx="270708" cy="24231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p:cNvCxnSpPr/>
          <p:nvPr/>
        </p:nvCxnSpPr>
        <p:spPr>
          <a:xfrm>
            <a:off x="1281489" y="5157192"/>
            <a:ext cx="78304" cy="42756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Suora nuoliyhdysviiva 21"/>
          <p:cNvCxnSpPr/>
          <p:nvPr/>
        </p:nvCxnSpPr>
        <p:spPr>
          <a:xfrm flipH="1">
            <a:off x="1042380" y="4092765"/>
            <a:ext cx="203810" cy="29441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32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2"/>
          <p:cNvSpPr txBox="1">
            <a:spLocks noGrp="1"/>
          </p:cNvSpPr>
          <p:nvPr>
            <p:ph type="subTitle" idx="1"/>
          </p:nvPr>
        </p:nvSpPr>
        <p:spPr>
          <a:xfrm>
            <a:off x="368635" y="404664"/>
            <a:ext cx="6807889" cy="5418329"/>
          </a:xfrm>
          <a:prstGeom prst="rect">
            <a:avLst/>
          </a:prstGeom>
        </p:spPr>
        <p:txBody>
          <a:bodyPr spcFirstLastPara="1" vert="horz" wrap="square" lIns="121868" tIns="121868" rIns="121868" bIns="121868" rtlCol="0" anchor="t" anchorCtr="0">
            <a:noAutofit/>
          </a:bodyPr>
          <a:lstStyle/>
          <a:p>
            <a:pPr marL="0" indent="0"/>
            <a:r>
              <a:rPr lang="fi-FI" sz="2000" dirty="0">
                <a:solidFill>
                  <a:srgbClr val="1E2128"/>
                </a:solidFill>
                <a:latin typeface="Lato" panose="020F0502020204030203" pitchFamily="34" charset="0"/>
                <a:ea typeface="Lato" panose="020F0502020204030203" pitchFamily="34" charset="0"/>
                <a:cs typeface="Lato" panose="020F0502020204030203" pitchFamily="34" charset="0"/>
              </a:rPr>
              <a:t>Anne Martin</a:t>
            </a:r>
          </a:p>
          <a:p>
            <a:pPr marL="0" indent="0"/>
            <a:endParaRPr lang="fi-FI" sz="2000" dirty="0">
              <a:solidFill>
                <a:srgbClr val="1E2128"/>
              </a:solidFill>
              <a:latin typeface="Lato" panose="020F0502020204030203" pitchFamily="34" charset="0"/>
              <a:ea typeface="Lato" panose="020F0502020204030203" pitchFamily="34" charset="0"/>
              <a:cs typeface="Lato" panose="020F0502020204030203" pitchFamily="34" charset="0"/>
            </a:endParaRPr>
          </a:p>
          <a:p>
            <a:pPr marL="0" indent="0"/>
            <a:r>
              <a:rPr lang="fi-FI" sz="2000" dirty="0">
                <a:solidFill>
                  <a:srgbClr val="1E2128"/>
                </a:solidFill>
                <a:latin typeface="Lato" panose="020F0502020204030203" pitchFamily="34" charset="0"/>
                <a:ea typeface="Lato" panose="020F0502020204030203" pitchFamily="34" charset="0"/>
                <a:cs typeface="Lato" panose="020F0502020204030203" pitchFamily="34" charset="0"/>
              </a:rPr>
              <a:t>Yliopistonopettaja, OKL (2021-)</a:t>
            </a:r>
          </a:p>
          <a:p>
            <a:pPr marL="0" indent="0"/>
            <a:r>
              <a:rPr lang="fi-FI" sz="2000" dirty="0">
                <a:solidFill>
                  <a:srgbClr val="1E2128"/>
                </a:solidFill>
                <a:latin typeface="Lato" panose="020F0502020204030203" pitchFamily="34" charset="0"/>
                <a:ea typeface="Lato" panose="020F0502020204030203" pitchFamily="34" charset="0"/>
                <a:cs typeface="Lato" panose="020F0502020204030203" pitchFamily="34" charset="0"/>
              </a:rPr>
              <a:t>Luokanopettaja (KM 2012)</a:t>
            </a:r>
          </a:p>
          <a:p>
            <a:pPr marL="0" indent="0"/>
            <a:r>
              <a:rPr lang="fi-FI" sz="2000" dirty="0">
                <a:solidFill>
                  <a:srgbClr val="1E2128"/>
                </a:solidFill>
                <a:latin typeface="Lato" panose="020F0502020204030203" pitchFamily="34" charset="0"/>
                <a:ea typeface="Lato" panose="020F0502020204030203" pitchFamily="34" charset="0"/>
                <a:cs typeface="Lato" panose="020F0502020204030203" pitchFamily="34" charset="0"/>
              </a:rPr>
              <a:t>Projektitutkija (OKL, KTL) erilaisissa opettajan ammatillista kehittymistä tutkivissa hankkeissa 2012–</a:t>
            </a:r>
          </a:p>
          <a:p>
            <a:pPr marL="0" indent="0"/>
            <a:endParaRPr lang="fi-FI" sz="2000" dirty="0">
              <a:solidFill>
                <a:srgbClr val="1E2128"/>
              </a:solidFill>
              <a:latin typeface="Lato" panose="020F0502020204030203" pitchFamily="34" charset="0"/>
              <a:ea typeface="Lato" panose="020F0502020204030203" pitchFamily="34" charset="0"/>
              <a:cs typeface="Lato" panose="020F0502020204030203" pitchFamily="34" charset="0"/>
            </a:endParaRPr>
          </a:p>
          <a:p>
            <a:pPr marL="0" indent="0"/>
            <a:r>
              <a:rPr lang="fi-FI" sz="2000" dirty="0">
                <a:solidFill>
                  <a:srgbClr val="1E2128"/>
                </a:solidFill>
                <a:latin typeface="Lato" panose="020F0502020204030203" pitchFamily="34" charset="0"/>
                <a:ea typeface="Lato" panose="020F0502020204030203" pitchFamily="34" charset="0"/>
                <a:cs typeface="Lato" panose="020F0502020204030203" pitchFamily="34" charset="0"/>
              </a:rPr>
              <a:t>Vasta väitellyt melkein-tohtori: </a:t>
            </a:r>
          </a:p>
          <a:p>
            <a:pPr marL="0" indent="0"/>
            <a:r>
              <a:rPr lang="fi-FI" sz="2000" dirty="0">
                <a:solidFill>
                  <a:srgbClr val="1E2128"/>
                </a:solidFill>
                <a:latin typeface="Lato" panose="020F0502020204030203" pitchFamily="34" charset="0"/>
                <a:ea typeface="Lato" panose="020F0502020204030203" pitchFamily="34" charset="0"/>
                <a:cs typeface="Lato" panose="020F0502020204030203" pitchFamily="34" charset="0"/>
              </a:rPr>
              <a:t>Luova kirjoittaminen opettajien ammatillisen kehittymisen tukena</a:t>
            </a:r>
          </a:p>
          <a:p>
            <a:pPr marL="0" indent="0"/>
            <a:endParaRPr lang="fi-FI" sz="2000" dirty="0">
              <a:solidFill>
                <a:srgbClr val="1E2128"/>
              </a:solidFill>
              <a:latin typeface="Lato" panose="020F0502020204030203" pitchFamily="34" charset="0"/>
              <a:ea typeface="Lato" panose="020F0502020204030203" pitchFamily="34" charset="0"/>
              <a:cs typeface="Lato" panose="020F0502020204030203" pitchFamily="34" charset="0"/>
            </a:endParaRPr>
          </a:p>
          <a:p>
            <a:pPr marL="0" indent="0"/>
            <a:r>
              <a:rPr lang="fi-FI" sz="2000" dirty="0">
                <a:solidFill>
                  <a:srgbClr val="1E2128"/>
                </a:solidFill>
                <a:latin typeface="Lato" panose="020F0502020204030203" pitchFamily="34" charset="0"/>
                <a:ea typeface="Lato" panose="020F0502020204030203" pitchFamily="34" charset="0"/>
                <a:cs typeface="Lato" panose="020F0502020204030203" pitchFamily="34" charset="0"/>
              </a:rPr>
              <a:t>Kirjoittaja ja esikoiskirjailija (kaunokirjallisuus, blogitekstit, akateeminen julkaiseminen)</a:t>
            </a:r>
          </a:p>
          <a:p>
            <a:pPr marL="0" indent="0"/>
            <a:r>
              <a:rPr lang="fi-FI" sz="1400" dirty="0">
                <a:solidFill>
                  <a:srgbClr val="1E2128"/>
                </a:solidFill>
                <a:latin typeface="Lato" panose="020F0502020204030203" pitchFamily="34" charset="0"/>
                <a:ea typeface="Lato" panose="020F0502020204030203" pitchFamily="34" charset="0"/>
                <a:cs typeface="Lato" panose="020F0502020204030203" pitchFamily="34" charset="0"/>
              </a:rPr>
              <a:t>Kirjoittamisen opiskelija (Jyväskylän avoin yliopisto)</a:t>
            </a:r>
          </a:p>
          <a:p>
            <a:pPr marL="0" indent="0"/>
            <a:r>
              <a:rPr lang="fi-FI" sz="1400" dirty="0">
                <a:solidFill>
                  <a:srgbClr val="1E2128"/>
                </a:solidFill>
                <a:latin typeface="Lato" panose="020F0502020204030203" pitchFamily="34" charset="0"/>
                <a:ea typeface="Lato" panose="020F0502020204030203" pitchFamily="34" charset="0"/>
                <a:cs typeface="Lato" panose="020F0502020204030203" pitchFamily="34" charset="0"/>
              </a:rPr>
              <a:t>Toiminut ohjaajana kirjoitus- ja vertaismentorointiryhmissä</a:t>
            </a:r>
          </a:p>
          <a:p>
            <a:pPr marL="0" indent="0"/>
            <a:endParaRPr lang="fi-FI" sz="2000" dirty="0">
              <a:solidFill>
                <a:srgbClr val="1E2128"/>
              </a:solidFill>
              <a:latin typeface="Lato" panose="020F0502020204030203" pitchFamily="34" charset="0"/>
              <a:ea typeface="Lato" panose="020F0502020204030203" pitchFamily="34" charset="0"/>
              <a:cs typeface="Lato" panose="020F0502020204030203" pitchFamily="34" charset="0"/>
            </a:endParaRPr>
          </a:p>
          <a:p>
            <a:pPr marL="0" indent="0"/>
            <a:r>
              <a:rPr lang="fi-FI" sz="1400" dirty="0">
                <a:solidFill>
                  <a:srgbClr val="1E2128"/>
                </a:solidFill>
                <a:latin typeface="Lato" panose="020F0502020204030203" pitchFamily="34" charset="0"/>
                <a:ea typeface="Lato" panose="020F0502020204030203" pitchFamily="34" charset="0"/>
                <a:cs typeface="Lato" panose="020F0502020204030203" pitchFamily="34" charset="0"/>
              </a:rPr>
              <a:t>Myös… </a:t>
            </a:r>
          </a:p>
          <a:p>
            <a:pPr marL="0" indent="0"/>
            <a:r>
              <a:rPr lang="fi-FI" sz="1400" dirty="0">
                <a:solidFill>
                  <a:srgbClr val="1E2128"/>
                </a:solidFill>
                <a:latin typeface="Lato" panose="020F0502020204030203" pitchFamily="34" charset="0"/>
                <a:ea typeface="Lato" panose="020F0502020204030203" pitchFamily="34" charset="0"/>
                <a:cs typeface="Lato" panose="020F0502020204030203" pitchFamily="34" charset="0"/>
              </a:rPr>
              <a:t>Äiti, ystävä, laulaja, täti, tytär, heppahullu, puoliso, kaveri, kollega, koiriakin rakastava kissaihminen</a:t>
            </a:r>
          </a:p>
          <a:p>
            <a:pPr marL="0" indent="0"/>
            <a:endParaRPr lang="fi-FI" sz="1400" dirty="0">
              <a:solidFill>
                <a:srgbClr val="1E2128"/>
              </a:solidFill>
              <a:latin typeface="Lato" panose="020F0502020204030203" pitchFamily="34" charset="0"/>
              <a:ea typeface="Lato" panose="020F0502020204030203" pitchFamily="34" charset="0"/>
              <a:cs typeface="Lato" panose="020F0502020204030203" pitchFamily="34" charset="0"/>
            </a:endParaRPr>
          </a:p>
          <a:p>
            <a:pPr marL="0" indent="0"/>
            <a:r>
              <a:rPr lang="fi-FI" sz="1400" dirty="0">
                <a:solidFill>
                  <a:srgbClr val="1E2128"/>
                </a:solidFill>
                <a:latin typeface="Lato" panose="020F0502020204030203" pitchFamily="34" charset="0"/>
                <a:ea typeface="Lato" panose="020F0502020204030203" pitchFamily="34" charset="0"/>
                <a:cs typeface="Lato" panose="020F0502020204030203" pitchFamily="34" charset="0"/>
              </a:rPr>
              <a:t>IG: @annemartinkirjoittaja</a:t>
            </a:r>
          </a:p>
        </p:txBody>
      </p:sp>
      <p:sp>
        <p:nvSpPr>
          <p:cNvPr id="334" name="Google Shape;334;p22"/>
          <p:cNvSpPr/>
          <p:nvPr/>
        </p:nvSpPr>
        <p:spPr>
          <a:xfrm>
            <a:off x="8384209" y="1294132"/>
            <a:ext cx="26793" cy="26793"/>
          </a:xfrm>
          <a:prstGeom prst="ellipse">
            <a:avLst/>
          </a:prstGeom>
          <a:solidFill>
            <a:srgbClr val="D9D9D9"/>
          </a:solidFill>
          <a:ln>
            <a:noFill/>
          </a:ln>
        </p:spPr>
        <p:txBody>
          <a:bodyPr spcFirstLastPara="1" wrap="square" lIns="121868" tIns="121868" rIns="121868" bIns="121868" anchor="ctr" anchorCtr="0">
            <a:noAutofit/>
          </a:bodyPr>
          <a:lstStyle/>
          <a:p>
            <a:endParaRPr sz="2399"/>
          </a:p>
        </p:txBody>
      </p:sp>
      <p:pic>
        <p:nvPicPr>
          <p:cNvPr id="8" name="Picture 7" descr="A picture containing flower, plant&#10;&#10;Description automatically generated">
            <a:extLst>
              <a:ext uri="{FF2B5EF4-FFF2-40B4-BE49-F238E27FC236}">
                <a16:creationId xmlns:a16="http://schemas.microsoft.com/office/drawing/2014/main" id="{F58AC4BB-74D3-4266-A74C-F2FABEE0CD53}"/>
              </a:ext>
            </a:extLst>
          </p:cNvPr>
          <p:cNvPicPr>
            <a:picLocks noChangeAspect="1"/>
          </p:cNvPicPr>
          <p:nvPr/>
        </p:nvPicPr>
        <p:blipFill>
          <a:blip r:embed="rId3"/>
          <a:stretch>
            <a:fillRect/>
          </a:stretch>
        </p:blipFill>
        <p:spPr>
          <a:xfrm>
            <a:off x="7176524" y="1579755"/>
            <a:ext cx="4762643" cy="3698490"/>
          </a:xfrm>
          <a:prstGeom prst="rect">
            <a:avLst/>
          </a:prstGeom>
        </p:spPr>
      </p:pic>
    </p:spTree>
    <p:extLst>
      <p:ext uri="{BB962C8B-B14F-4D97-AF65-F5344CB8AC3E}">
        <p14:creationId xmlns:p14="http://schemas.microsoft.com/office/powerpoint/2010/main" val="3655757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2"/>
          <p:cNvSpPr txBox="1">
            <a:spLocks noGrp="1"/>
          </p:cNvSpPr>
          <p:nvPr>
            <p:ph type="subTitle" idx="1"/>
          </p:nvPr>
        </p:nvSpPr>
        <p:spPr>
          <a:xfrm>
            <a:off x="1252339" y="2370101"/>
            <a:ext cx="5845004" cy="3966376"/>
          </a:xfrm>
          <a:prstGeom prst="rect">
            <a:avLst/>
          </a:prstGeom>
        </p:spPr>
        <p:txBody>
          <a:bodyPr spcFirstLastPara="1" vert="horz" wrap="square" lIns="121868" tIns="121868" rIns="121868" bIns="121868" rtlCol="0" anchor="t" anchorCtr="0">
            <a:noAutofit/>
          </a:bodyPr>
          <a:lstStyle/>
          <a:p>
            <a:pPr marL="0" indent="0"/>
            <a:r>
              <a:rPr lang="fi-FI" sz="2399" dirty="0">
                <a:latin typeface="Garamond" panose="02020404030301010803" pitchFamily="18" charset="0"/>
              </a:rPr>
              <a:t>Mieti, millaisia eri rooleja sinulla on elämässäsi:</a:t>
            </a:r>
          </a:p>
          <a:p>
            <a:pPr marL="0" indent="0"/>
            <a:r>
              <a:rPr lang="fi-FI" sz="2399" dirty="0">
                <a:solidFill>
                  <a:srgbClr val="1E2128"/>
                </a:solidFill>
                <a:latin typeface="Garamond" panose="02020404030301010803" pitchFamily="18" charset="0"/>
              </a:rPr>
              <a:t>Ihmissuhteet, työ, vapaa-aika, unelmat, tavoitteet ja intohimot</a:t>
            </a:r>
          </a:p>
          <a:p>
            <a:pPr marL="0" indent="0"/>
            <a:endParaRPr lang="fi-FI" sz="2399" dirty="0">
              <a:solidFill>
                <a:srgbClr val="1E2128"/>
              </a:solidFill>
              <a:latin typeface="Garamond" panose="02020404030301010803" pitchFamily="18" charset="0"/>
            </a:endParaRPr>
          </a:p>
          <a:p>
            <a:pPr marL="0" indent="0"/>
            <a:r>
              <a:rPr lang="fi-FI" sz="2399" dirty="0">
                <a:solidFill>
                  <a:srgbClr val="1E2128"/>
                </a:solidFill>
                <a:latin typeface="Garamond" panose="02020404030301010803" pitchFamily="18" charset="0"/>
              </a:rPr>
              <a:t>Tee vapaamuotoinen yhteenveto näistä rooleistasi, esim. käsitekartta, omakuva jossa tekstiä, lista ranskalaisilla viivoilla, lyhyt kaunokirjallinen teksti </a:t>
            </a:r>
            <a:r>
              <a:rPr lang="fi-FI" sz="2399" dirty="0" err="1">
                <a:solidFill>
                  <a:srgbClr val="1E2128"/>
                </a:solidFill>
                <a:latin typeface="Garamond" panose="02020404030301010803" pitchFamily="18" charset="0"/>
              </a:rPr>
              <a:t>tm</a:t>
            </a:r>
            <a:r>
              <a:rPr lang="fi-FI" sz="2399" dirty="0">
                <a:solidFill>
                  <a:srgbClr val="1E2128"/>
                </a:solidFill>
                <a:latin typeface="Garamond" panose="02020404030301010803" pitchFamily="18" charset="0"/>
              </a:rPr>
              <a:t>.</a:t>
            </a:r>
          </a:p>
          <a:p>
            <a:pPr marL="0" indent="0"/>
            <a:endParaRPr sz="2399" dirty="0">
              <a:solidFill>
                <a:srgbClr val="1E2128"/>
              </a:solidFill>
              <a:latin typeface="Garamond" panose="02020404030301010803" pitchFamily="18" charset="0"/>
            </a:endParaRPr>
          </a:p>
        </p:txBody>
      </p:sp>
      <p:sp>
        <p:nvSpPr>
          <p:cNvPr id="310" name="Google Shape;310;p22"/>
          <p:cNvSpPr txBox="1">
            <a:spLocks noGrp="1"/>
          </p:cNvSpPr>
          <p:nvPr>
            <p:ph type="ctrTitle"/>
          </p:nvPr>
        </p:nvSpPr>
        <p:spPr>
          <a:xfrm>
            <a:off x="1243849" y="760304"/>
            <a:ext cx="7384476" cy="840981"/>
          </a:xfrm>
          <a:prstGeom prst="rect">
            <a:avLst/>
          </a:prstGeom>
        </p:spPr>
        <p:txBody>
          <a:bodyPr spcFirstLastPara="1" vert="horz" wrap="square" lIns="121868" tIns="121868" rIns="121868" bIns="121868" rtlCol="0" anchor="t" anchorCtr="0">
            <a:noAutofit/>
          </a:bodyPr>
          <a:lstStyle/>
          <a:p>
            <a:r>
              <a:rPr lang="en" dirty="0">
                <a:solidFill>
                  <a:srgbClr val="1E2128"/>
                </a:solidFill>
              </a:rPr>
              <a:t>Kirjoitusharjoitus</a:t>
            </a:r>
            <a:br>
              <a:rPr lang="en" dirty="0">
                <a:solidFill>
                  <a:srgbClr val="1E2128"/>
                </a:solidFill>
              </a:rPr>
            </a:br>
            <a:r>
              <a:rPr lang="en" sz="3199" dirty="0">
                <a:solidFill>
                  <a:srgbClr val="1E2128"/>
                </a:solidFill>
              </a:rPr>
              <a:t>Minä olen…</a:t>
            </a:r>
            <a:endParaRPr sz="3199" dirty="0">
              <a:solidFill>
                <a:srgbClr val="1E2128"/>
              </a:solidFill>
            </a:endParaRPr>
          </a:p>
        </p:txBody>
      </p:sp>
      <p:sp>
        <p:nvSpPr>
          <p:cNvPr id="334" name="Google Shape;334;p22"/>
          <p:cNvSpPr/>
          <p:nvPr/>
        </p:nvSpPr>
        <p:spPr>
          <a:xfrm>
            <a:off x="8384209" y="1294132"/>
            <a:ext cx="26793" cy="26793"/>
          </a:xfrm>
          <a:prstGeom prst="ellipse">
            <a:avLst/>
          </a:prstGeom>
          <a:solidFill>
            <a:srgbClr val="D9D9D9"/>
          </a:solidFill>
          <a:ln>
            <a:noFill/>
          </a:ln>
        </p:spPr>
        <p:txBody>
          <a:bodyPr spcFirstLastPara="1" wrap="square" lIns="121868" tIns="121868" rIns="121868" bIns="121868" anchor="ctr" anchorCtr="0">
            <a:noAutofit/>
          </a:bodyPr>
          <a:lstStyle/>
          <a:p>
            <a:endParaRPr sz="2399"/>
          </a:p>
        </p:txBody>
      </p:sp>
      <p:pic>
        <p:nvPicPr>
          <p:cNvPr id="65" name="Pictur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6758" y="2845320"/>
            <a:ext cx="3470181" cy="2313744"/>
          </a:xfrm>
          <a:prstGeom prst="rect">
            <a:avLst/>
          </a:prstGeom>
        </p:spPr>
      </p:pic>
    </p:spTree>
    <p:extLst>
      <p:ext uri="{BB962C8B-B14F-4D97-AF65-F5344CB8AC3E}">
        <p14:creationId xmlns:p14="http://schemas.microsoft.com/office/powerpoint/2010/main" val="400432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2"/>
          <p:cNvSpPr txBox="1">
            <a:spLocks noGrp="1"/>
          </p:cNvSpPr>
          <p:nvPr>
            <p:ph type="subTitle" idx="1"/>
          </p:nvPr>
        </p:nvSpPr>
        <p:spPr>
          <a:xfrm>
            <a:off x="1098049" y="2215037"/>
            <a:ext cx="5845004" cy="3966376"/>
          </a:xfrm>
          <a:prstGeom prst="rect">
            <a:avLst/>
          </a:prstGeom>
        </p:spPr>
        <p:txBody>
          <a:bodyPr spcFirstLastPara="1" vert="horz" wrap="square" lIns="121868" tIns="121868" rIns="121868" bIns="121868" rtlCol="0" anchor="t" anchorCtr="0">
            <a:noAutofit/>
          </a:bodyPr>
          <a:lstStyle/>
          <a:p>
            <a:pPr marL="0" indent="0"/>
            <a:r>
              <a:rPr lang="fi-FI" sz="2399" dirty="0">
                <a:solidFill>
                  <a:srgbClr val="1E2128"/>
                </a:solidFill>
                <a:latin typeface="Garamond" panose="02020404030301010803" pitchFamily="18" charset="0"/>
              </a:rPr>
              <a:t>Tarkastele listaamiasi rooleja. Alleviivaa sieltä sinulle luontevimmat ja lähinnä sydäntäsi olevat roolit. Valitse lopulta näistä tärkeistä rooleistasi yksi ja ympyröi se.</a:t>
            </a:r>
          </a:p>
          <a:p>
            <a:pPr marL="0" indent="0"/>
            <a:endParaRPr lang="fi-FI" sz="2399" dirty="0">
              <a:solidFill>
                <a:srgbClr val="1E2128"/>
              </a:solidFill>
              <a:latin typeface="Garamond" panose="02020404030301010803" pitchFamily="18" charset="0"/>
            </a:endParaRPr>
          </a:p>
          <a:p>
            <a:pPr marL="0" indent="0"/>
            <a:r>
              <a:rPr lang="fi-FI" sz="2399" dirty="0">
                <a:solidFill>
                  <a:srgbClr val="1E2128"/>
                </a:solidFill>
                <a:latin typeface="Garamond" panose="02020404030301010803" pitchFamily="18" charset="0"/>
              </a:rPr>
              <a:t>Tee tästä roolista otsikko. Aloita otsikon alle uusi lista, jossa kirjaat ylös juuri tähän rooliin liittyviä piirteitäsi.</a:t>
            </a:r>
          </a:p>
          <a:p>
            <a:pPr marL="0" indent="0"/>
            <a:endParaRPr lang="fi-FI" sz="2399" dirty="0">
              <a:solidFill>
                <a:srgbClr val="1E2128"/>
              </a:solidFill>
              <a:latin typeface="Garamond" panose="02020404030301010803" pitchFamily="18" charset="0"/>
            </a:endParaRPr>
          </a:p>
          <a:p>
            <a:pPr marL="0" indent="0"/>
            <a:r>
              <a:rPr lang="fi-FI" sz="2399" dirty="0">
                <a:solidFill>
                  <a:srgbClr val="1E2128"/>
                </a:solidFill>
                <a:latin typeface="Garamond" panose="02020404030301010803" pitchFamily="18" charset="0"/>
              </a:rPr>
              <a:t>Toista harjoitus vielä yhden tai kahden roolin kohdalla.</a:t>
            </a:r>
          </a:p>
          <a:p>
            <a:pPr marL="0" indent="0"/>
            <a:endParaRPr lang="fi-FI" sz="2399" dirty="0">
              <a:solidFill>
                <a:srgbClr val="1E2128"/>
              </a:solidFill>
              <a:latin typeface="Garamond" panose="02020404030301010803" pitchFamily="18" charset="0"/>
            </a:endParaRPr>
          </a:p>
          <a:p>
            <a:pPr marL="0" indent="0"/>
            <a:endParaRPr sz="2399" dirty="0">
              <a:solidFill>
                <a:srgbClr val="1E2128"/>
              </a:solidFill>
              <a:latin typeface="Garamond" panose="02020404030301010803" pitchFamily="18" charset="0"/>
            </a:endParaRPr>
          </a:p>
        </p:txBody>
      </p:sp>
      <p:sp>
        <p:nvSpPr>
          <p:cNvPr id="310" name="Google Shape;310;p22"/>
          <p:cNvSpPr txBox="1">
            <a:spLocks noGrp="1"/>
          </p:cNvSpPr>
          <p:nvPr>
            <p:ph type="ctrTitle"/>
          </p:nvPr>
        </p:nvSpPr>
        <p:spPr>
          <a:xfrm>
            <a:off x="853932" y="155322"/>
            <a:ext cx="7530277" cy="840981"/>
          </a:xfrm>
          <a:prstGeom prst="rect">
            <a:avLst/>
          </a:prstGeom>
        </p:spPr>
        <p:txBody>
          <a:bodyPr spcFirstLastPara="1" vert="horz" wrap="square" lIns="121868" tIns="121868" rIns="121868" bIns="121868" rtlCol="0" anchor="t" anchorCtr="0">
            <a:noAutofit/>
          </a:bodyPr>
          <a:lstStyle/>
          <a:p>
            <a:r>
              <a:rPr lang="fi-FI" dirty="0">
                <a:solidFill>
                  <a:srgbClr val="1E2128"/>
                </a:solidFill>
              </a:rPr>
              <a:t>K</a:t>
            </a:r>
            <a:r>
              <a:rPr lang="en" dirty="0">
                <a:solidFill>
                  <a:srgbClr val="1E2128"/>
                </a:solidFill>
              </a:rPr>
              <a:t>irjoitusharjoitus (jatkuu)</a:t>
            </a:r>
            <a:br>
              <a:rPr lang="en" dirty="0">
                <a:solidFill>
                  <a:srgbClr val="1E2128"/>
                </a:solidFill>
              </a:rPr>
            </a:br>
            <a:r>
              <a:rPr lang="en" sz="3199" dirty="0">
                <a:solidFill>
                  <a:srgbClr val="1E2128"/>
                </a:solidFill>
              </a:rPr>
              <a:t>Minä olen…</a:t>
            </a:r>
            <a:endParaRPr sz="3199" dirty="0">
              <a:solidFill>
                <a:srgbClr val="1E2128"/>
              </a:solidFill>
            </a:endParaRPr>
          </a:p>
        </p:txBody>
      </p:sp>
      <p:sp>
        <p:nvSpPr>
          <p:cNvPr id="334" name="Google Shape;334;p22"/>
          <p:cNvSpPr/>
          <p:nvPr/>
        </p:nvSpPr>
        <p:spPr>
          <a:xfrm>
            <a:off x="8384209" y="1294132"/>
            <a:ext cx="26793" cy="26793"/>
          </a:xfrm>
          <a:prstGeom prst="ellipse">
            <a:avLst/>
          </a:prstGeom>
          <a:solidFill>
            <a:srgbClr val="D9D9D9"/>
          </a:solidFill>
          <a:ln>
            <a:noFill/>
          </a:ln>
        </p:spPr>
        <p:txBody>
          <a:bodyPr spcFirstLastPara="1" wrap="square" lIns="121868" tIns="121868" rIns="121868" bIns="121868" anchor="ctr" anchorCtr="0">
            <a:noAutofit/>
          </a:bodyPr>
          <a:lstStyle/>
          <a:p>
            <a:endParaRPr sz="2399"/>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6317" y="1171835"/>
            <a:ext cx="4368031" cy="4368031"/>
          </a:xfrm>
          <a:prstGeom prst="rect">
            <a:avLst/>
          </a:prstGeom>
        </p:spPr>
      </p:pic>
    </p:spTree>
    <p:extLst>
      <p:ext uri="{BB962C8B-B14F-4D97-AF65-F5344CB8AC3E}">
        <p14:creationId xmlns:p14="http://schemas.microsoft.com/office/powerpoint/2010/main" val="4196431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4F7C-2F57-4EDB-96F4-03225D6DF7B5}"/>
              </a:ext>
            </a:extLst>
          </p:cNvPr>
          <p:cNvSpPr>
            <a:spLocks noGrp="1"/>
          </p:cNvSpPr>
          <p:nvPr>
            <p:ph type="title"/>
          </p:nvPr>
        </p:nvSpPr>
        <p:spPr>
          <a:xfrm>
            <a:off x="909836" y="764704"/>
            <a:ext cx="9601200" cy="1143000"/>
          </a:xfrm>
        </p:spPr>
        <p:txBody>
          <a:bodyPr/>
          <a:lstStyle/>
          <a:p>
            <a:r>
              <a:rPr lang="fi-FI" dirty="0"/>
              <a:t>Kerro lyhyesti itsestäsi</a:t>
            </a:r>
          </a:p>
        </p:txBody>
      </p:sp>
      <p:sp>
        <p:nvSpPr>
          <p:cNvPr id="3" name="Content Placeholder 2">
            <a:extLst>
              <a:ext uri="{FF2B5EF4-FFF2-40B4-BE49-F238E27FC236}">
                <a16:creationId xmlns:a16="http://schemas.microsoft.com/office/drawing/2014/main" id="{D69F3196-C3FF-4AE2-B73C-48F75223668A}"/>
              </a:ext>
            </a:extLst>
          </p:cNvPr>
          <p:cNvSpPr>
            <a:spLocks noGrp="1"/>
          </p:cNvSpPr>
          <p:nvPr>
            <p:ph idx="1"/>
          </p:nvPr>
        </p:nvSpPr>
        <p:spPr>
          <a:xfrm>
            <a:off x="909836" y="2636912"/>
            <a:ext cx="9601200" cy="1024136"/>
          </a:xfrm>
        </p:spPr>
        <p:txBody>
          <a:bodyPr/>
          <a:lstStyle/>
          <a:p>
            <a:pPr marL="0" indent="0">
              <a:buNone/>
            </a:pPr>
            <a:r>
              <a:rPr lang="fi-FI" dirty="0"/>
              <a:t>Nimi, opintojen vaihe, valitse joitakin piirteitä ed. kirjoitustehtävästä, jotka kerrot muille</a:t>
            </a:r>
          </a:p>
        </p:txBody>
      </p:sp>
    </p:spTree>
    <p:extLst>
      <p:ext uri="{BB962C8B-B14F-4D97-AF65-F5344CB8AC3E}">
        <p14:creationId xmlns:p14="http://schemas.microsoft.com/office/powerpoint/2010/main" val="366354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stretch>
            <a:fillRect/>
          </a:stretch>
        </p:blipFill>
        <p:spPr>
          <a:xfrm>
            <a:off x="380607" y="402742"/>
            <a:ext cx="10873410" cy="6052515"/>
          </a:xfrm>
          <a:prstGeom prst="rect">
            <a:avLst/>
          </a:prstGeom>
        </p:spPr>
      </p:pic>
      <p:sp>
        <p:nvSpPr>
          <p:cNvPr id="139" name="Shape 139"/>
          <p:cNvSpPr>
            <a:spLocks noGrp="1"/>
          </p:cNvSpPr>
          <p:nvPr>
            <p:ph type="body" idx="1"/>
          </p:nvPr>
        </p:nvSpPr>
        <p:spPr>
          <a:xfrm>
            <a:off x="1019878" y="1543858"/>
            <a:ext cx="10259110" cy="4621448"/>
          </a:xfrm>
          <a:prstGeom prst="rect">
            <a:avLst/>
          </a:prstGeom>
        </p:spPr>
        <p:txBody>
          <a:bodyPr/>
          <a:lstStyle/>
          <a:p>
            <a:pPr marL="0" indent="0">
              <a:buNone/>
            </a:pPr>
            <a:r>
              <a:rPr dirty="0" err="1"/>
              <a:t>Kuv</a:t>
            </a:r>
            <a:r>
              <a:rPr lang="fi-FI" dirty="0" err="1"/>
              <a:t>atkaa</a:t>
            </a:r>
            <a:r>
              <a:rPr dirty="0"/>
              <a:t> </a:t>
            </a:r>
            <a:r>
              <a:rPr dirty="0" err="1"/>
              <a:t>suhdetta</a:t>
            </a:r>
            <a:r>
              <a:rPr lang="fi-FI" dirty="0" err="1"/>
              <a:t>nne</a:t>
            </a:r>
            <a:r>
              <a:rPr dirty="0"/>
              <a:t> </a:t>
            </a:r>
            <a:r>
              <a:rPr dirty="0" err="1"/>
              <a:t>johonkin</a:t>
            </a:r>
            <a:r>
              <a:rPr dirty="0"/>
              <a:t> POM-</a:t>
            </a:r>
            <a:r>
              <a:rPr dirty="0" err="1"/>
              <a:t>opintoihin</a:t>
            </a:r>
            <a:r>
              <a:rPr dirty="0"/>
              <a:t> </a:t>
            </a:r>
            <a:r>
              <a:rPr lang="fi-FI" dirty="0"/>
              <a:t>(ja </a:t>
            </a:r>
            <a:r>
              <a:rPr lang="fi-FI" dirty="0" err="1"/>
              <a:t>tarv</a:t>
            </a:r>
            <a:r>
              <a:rPr lang="fi-FI" dirty="0"/>
              <a:t>. laajemmin </a:t>
            </a:r>
            <a:r>
              <a:rPr lang="fi-FI" dirty="0" err="1"/>
              <a:t>lo</a:t>
            </a:r>
            <a:r>
              <a:rPr lang="fi-FI" dirty="0"/>
              <a:t>-opintoihin) </a:t>
            </a:r>
            <a:r>
              <a:rPr dirty="0" err="1"/>
              <a:t>nopan</a:t>
            </a:r>
            <a:r>
              <a:rPr dirty="0"/>
              <a:t> </a:t>
            </a:r>
            <a:r>
              <a:rPr lang="fi-FI" dirty="0"/>
              <a:t>silmäluvun </a:t>
            </a:r>
            <a:r>
              <a:rPr dirty="0" err="1"/>
              <a:t>osoittaman</a:t>
            </a:r>
            <a:r>
              <a:rPr dirty="0"/>
              <a:t> </a:t>
            </a:r>
            <a:r>
              <a:rPr dirty="0" err="1"/>
              <a:t>näkökulman</a:t>
            </a:r>
            <a:r>
              <a:rPr dirty="0"/>
              <a:t> </a:t>
            </a:r>
            <a:r>
              <a:rPr dirty="0" err="1"/>
              <a:t>avulla</a:t>
            </a:r>
            <a:r>
              <a:rPr dirty="0"/>
              <a:t>:</a:t>
            </a:r>
          </a:p>
          <a:p>
            <a:pPr>
              <a:lnSpc>
                <a:spcPct val="90000"/>
              </a:lnSpc>
            </a:pPr>
            <a:r>
              <a:rPr lang="fi-FI" dirty="0"/>
              <a:t>ykkönen</a:t>
            </a:r>
            <a:r>
              <a:rPr dirty="0"/>
              <a:t> = Olen </a:t>
            </a:r>
            <a:r>
              <a:rPr dirty="0" err="1"/>
              <a:t>kuin</a:t>
            </a:r>
            <a:r>
              <a:rPr dirty="0"/>
              <a:t> kala </a:t>
            </a:r>
            <a:r>
              <a:rPr dirty="0" err="1"/>
              <a:t>vedessä</a:t>
            </a:r>
            <a:r>
              <a:rPr dirty="0"/>
              <a:t>…</a:t>
            </a:r>
          </a:p>
          <a:p>
            <a:pPr>
              <a:lnSpc>
                <a:spcPct val="90000"/>
              </a:lnSpc>
            </a:pPr>
            <a:r>
              <a:rPr lang="fi-FI" dirty="0"/>
              <a:t>kakkonen</a:t>
            </a:r>
            <a:r>
              <a:rPr dirty="0"/>
              <a:t> = </a:t>
            </a:r>
            <a:r>
              <a:rPr dirty="0" err="1"/>
              <a:t>Minulle</a:t>
            </a:r>
            <a:r>
              <a:rPr dirty="0"/>
              <a:t> on </a:t>
            </a:r>
            <a:r>
              <a:rPr dirty="0" err="1"/>
              <a:t>tuottanut</a:t>
            </a:r>
            <a:r>
              <a:rPr dirty="0"/>
              <a:t> </a:t>
            </a:r>
            <a:r>
              <a:rPr dirty="0" err="1"/>
              <a:t>iloa</a:t>
            </a:r>
            <a:r>
              <a:rPr dirty="0"/>
              <a:t>…</a:t>
            </a:r>
          </a:p>
          <a:p>
            <a:pPr>
              <a:lnSpc>
                <a:spcPct val="90000"/>
              </a:lnSpc>
            </a:pPr>
            <a:r>
              <a:rPr lang="fi-FI" dirty="0"/>
              <a:t>kolmonen</a:t>
            </a:r>
            <a:r>
              <a:rPr dirty="0"/>
              <a:t> = Olen </a:t>
            </a:r>
            <a:r>
              <a:rPr dirty="0" err="1"/>
              <a:t>päässyt</a:t>
            </a:r>
            <a:r>
              <a:rPr dirty="0"/>
              <a:t> </a:t>
            </a:r>
            <a:r>
              <a:rPr dirty="0" err="1"/>
              <a:t>kurkistamaan</a:t>
            </a:r>
            <a:r>
              <a:rPr dirty="0"/>
              <a:t>…</a:t>
            </a:r>
          </a:p>
          <a:p>
            <a:pPr>
              <a:lnSpc>
                <a:spcPct val="90000"/>
              </a:lnSpc>
            </a:pPr>
            <a:r>
              <a:rPr lang="fi-FI" dirty="0"/>
              <a:t>nelonen</a:t>
            </a:r>
            <a:r>
              <a:rPr dirty="0"/>
              <a:t> = </a:t>
            </a:r>
            <a:r>
              <a:rPr dirty="0" err="1"/>
              <a:t>Jouduin</a:t>
            </a:r>
            <a:r>
              <a:rPr dirty="0"/>
              <a:t> </a:t>
            </a:r>
            <a:r>
              <a:rPr dirty="0" err="1"/>
              <a:t>pelastautumaan</a:t>
            </a:r>
            <a:r>
              <a:rPr dirty="0"/>
              <a:t>… / </a:t>
            </a:r>
            <a:r>
              <a:rPr dirty="0" err="1"/>
              <a:t>Kokemukseni</a:t>
            </a:r>
            <a:r>
              <a:rPr dirty="0"/>
              <a:t> x:stä </a:t>
            </a:r>
            <a:r>
              <a:rPr dirty="0" err="1"/>
              <a:t>oli</a:t>
            </a:r>
            <a:r>
              <a:rPr dirty="0"/>
              <a:t> </a:t>
            </a:r>
            <a:r>
              <a:rPr dirty="0" err="1"/>
              <a:t>kuin</a:t>
            </a:r>
            <a:r>
              <a:rPr dirty="0"/>
              <a:t> </a:t>
            </a:r>
            <a:r>
              <a:rPr dirty="0" err="1"/>
              <a:t>laskuvarjohyppy</a:t>
            </a:r>
            <a:r>
              <a:rPr dirty="0"/>
              <a:t>…</a:t>
            </a:r>
          </a:p>
          <a:p>
            <a:pPr>
              <a:lnSpc>
                <a:spcPct val="90000"/>
              </a:lnSpc>
            </a:pPr>
            <a:r>
              <a:rPr lang="fi-FI" dirty="0"/>
              <a:t>vitonen</a:t>
            </a:r>
            <a:r>
              <a:rPr dirty="0"/>
              <a:t> = Olen </a:t>
            </a:r>
            <a:r>
              <a:rPr dirty="0" err="1"/>
              <a:t>joutunut</a:t>
            </a:r>
            <a:r>
              <a:rPr dirty="0"/>
              <a:t> </a:t>
            </a:r>
            <a:r>
              <a:rPr dirty="0" err="1"/>
              <a:t>näyttelemään</a:t>
            </a:r>
            <a:r>
              <a:rPr dirty="0"/>
              <a:t>…</a:t>
            </a:r>
          </a:p>
          <a:p>
            <a:pPr>
              <a:lnSpc>
                <a:spcPct val="90000"/>
              </a:lnSpc>
            </a:pPr>
            <a:r>
              <a:rPr lang="fi-FI" dirty="0"/>
              <a:t>kutonen</a:t>
            </a:r>
            <a:r>
              <a:rPr dirty="0"/>
              <a:t> = </a:t>
            </a:r>
            <a:r>
              <a:rPr dirty="0" err="1"/>
              <a:t>Suuntaa</a:t>
            </a:r>
            <a:r>
              <a:rPr dirty="0"/>
              <a:t> </a:t>
            </a:r>
            <a:r>
              <a:rPr dirty="0" err="1"/>
              <a:t>tarvitsen</a:t>
            </a:r>
            <a:r>
              <a:rPr dirty="0"/>
              <a:t>…</a:t>
            </a:r>
          </a:p>
        </p:txBody>
      </p:sp>
      <p:sp>
        <p:nvSpPr>
          <p:cNvPr id="140" name="Shape 140"/>
          <p:cNvSpPr>
            <a:spLocks noGrp="1"/>
          </p:cNvSpPr>
          <p:nvPr>
            <p:ph type="title"/>
          </p:nvPr>
        </p:nvSpPr>
        <p:spPr>
          <a:xfrm>
            <a:off x="704744" y="692694"/>
            <a:ext cx="10225136" cy="694213"/>
          </a:xfrm>
          <a:prstGeom prst="rect">
            <a:avLst/>
          </a:prstGeom>
        </p:spPr>
        <p:txBody>
          <a:bodyPr>
            <a:noAutofit/>
          </a:bodyPr>
          <a:lstStyle>
            <a:lvl1pPr defTabSz="749808">
              <a:defRPr sz="3280"/>
            </a:lvl1pPr>
          </a:lstStyle>
          <a:p>
            <a:pPr>
              <a:defRPr sz="4428"/>
            </a:pPr>
            <a:r>
              <a:rPr sz="3600" dirty="0" err="1">
                <a:latin typeface="Bernard MT Condensed" panose="02050806060905020404" pitchFamily="18" charset="0"/>
              </a:rPr>
              <a:t>Virittäytymistä</a:t>
            </a:r>
            <a:r>
              <a:rPr sz="3600" dirty="0">
                <a:latin typeface="Bernard MT Condensed" panose="02050806060905020404" pitchFamily="18" charset="0"/>
              </a:rPr>
              <a:t> </a:t>
            </a:r>
            <a:r>
              <a:rPr sz="3600" dirty="0" err="1">
                <a:latin typeface="Bernard MT Condensed" panose="02050806060905020404" pitchFamily="18" charset="0"/>
              </a:rPr>
              <a:t>tunnelmaan</a:t>
            </a:r>
            <a:r>
              <a:rPr sz="3600" dirty="0">
                <a:latin typeface="Bernard MT Condensed" panose="02050806060905020404" pitchFamily="18" charset="0"/>
              </a:rPr>
              <a:t> </a:t>
            </a:r>
            <a:r>
              <a:rPr sz="3600" dirty="0" err="1">
                <a:latin typeface="Bernard MT Condensed" panose="02050806060905020404" pitchFamily="18" charset="0"/>
              </a:rPr>
              <a:t>nopan</a:t>
            </a:r>
            <a:r>
              <a:rPr sz="3600" dirty="0">
                <a:latin typeface="Bernard MT Condensed" panose="02050806060905020404" pitchFamily="18" charset="0"/>
              </a:rPr>
              <a:t> </a:t>
            </a:r>
            <a:r>
              <a:rPr sz="3600" dirty="0" err="1">
                <a:latin typeface="Bernard MT Condensed" panose="02050806060905020404" pitchFamily="18" charset="0"/>
              </a:rPr>
              <a:t>avulla</a:t>
            </a:r>
            <a:r>
              <a:rPr lang="fi-FI" sz="3600" dirty="0">
                <a:latin typeface="Bernard MT Condensed" panose="02050806060905020404" pitchFamily="18" charset="0"/>
              </a:rPr>
              <a:t> (pienryhmissä)</a:t>
            </a:r>
            <a:endParaRPr sz="3600" dirty="0">
              <a:latin typeface="Bernard MT Condensed" panose="02050806060905020404" pitchFamily="18" charset="0"/>
            </a:endParaRPr>
          </a:p>
        </p:txBody>
      </p:sp>
    </p:spTree>
    <p:extLst>
      <p:ext uri="{BB962C8B-B14F-4D97-AF65-F5344CB8AC3E}">
        <p14:creationId xmlns:p14="http://schemas.microsoft.com/office/powerpoint/2010/main" val="255492001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21478E-87E4-4E7A-A8C4-AB03C5BC029D}"/>
              </a:ext>
            </a:extLst>
          </p:cNvPr>
          <p:cNvSpPr>
            <a:spLocks noGrp="1"/>
          </p:cNvSpPr>
          <p:nvPr>
            <p:ph type="body" idx="1"/>
          </p:nvPr>
        </p:nvSpPr>
        <p:spPr/>
        <p:txBody>
          <a:bodyPr>
            <a:normAutofit/>
          </a:bodyPr>
          <a:lstStyle/>
          <a:p>
            <a:r>
              <a:rPr lang="fi-FI" sz="2800" dirty="0"/>
              <a:t>Valitkaa yksi laajempi teema tai nopan silmäluvun aihe, josta kerrotte koko ryhmälle</a:t>
            </a:r>
          </a:p>
        </p:txBody>
      </p:sp>
    </p:spTree>
    <p:extLst>
      <p:ext uri="{BB962C8B-B14F-4D97-AF65-F5344CB8AC3E}">
        <p14:creationId xmlns:p14="http://schemas.microsoft.com/office/powerpoint/2010/main" val="17912515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2BE-3A95-4127-8952-C3842066F8E0}"/>
              </a:ext>
            </a:extLst>
          </p:cNvPr>
          <p:cNvSpPr>
            <a:spLocks noGrp="1"/>
          </p:cNvSpPr>
          <p:nvPr>
            <p:ph type="title"/>
          </p:nvPr>
        </p:nvSpPr>
        <p:spPr>
          <a:xfrm>
            <a:off x="333772" y="210045"/>
            <a:ext cx="9601200" cy="551656"/>
          </a:xfrm>
        </p:spPr>
        <p:txBody>
          <a:bodyPr/>
          <a:lstStyle/>
          <a:p>
            <a:r>
              <a:rPr lang="fi-FI" dirty="0"/>
              <a:t>Kurssin aikataulu</a:t>
            </a:r>
          </a:p>
        </p:txBody>
      </p:sp>
      <p:sp>
        <p:nvSpPr>
          <p:cNvPr id="3" name="Content Placeholder 2">
            <a:extLst>
              <a:ext uri="{FF2B5EF4-FFF2-40B4-BE49-F238E27FC236}">
                <a16:creationId xmlns:a16="http://schemas.microsoft.com/office/drawing/2014/main" id="{1ADB011C-76F9-4680-8DDE-90D2D2F43FDE}"/>
              </a:ext>
            </a:extLst>
          </p:cNvPr>
          <p:cNvSpPr>
            <a:spLocks noGrp="1"/>
          </p:cNvSpPr>
          <p:nvPr>
            <p:ph idx="1"/>
          </p:nvPr>
        </p:nvSpPr>
        <p:spPr>
          <a:xfrm>
            <a:off x="333772" y="1052736"/>
            <a:ext cx="11233248" cy="5319391"/>
          </a:xfrm>
        </p:spPr>
        <p:txBody>
          <a:bodyPr>
            <a:normAutofit fontScale="85000" lnSpcReduction="20000"/>
          </a:bodyPr>
          <a:lstStyle/>
          <a:p>
            <a:pPr marL="0" indent="0">
              <a:buNone/>
            </a:pPr>
            <a:r>
              <a:rPr lang="fi-FI" dirty="0"/>
              <a:t>1. Demo to 18.11.2021 klo 8:30–12:00 RUU Lucina 4 h:</a:t>
            </a:r>
          </a:p>
          <a:p>
            <a:pPr marL="0" indent="0">
              <a:buNone/>
            </a:pPr>
            <a:r>
              <a:rPr lang="fi-FI" dirty="0"/>
              <a:t>Osa 1:</a:t>
            </a:r>
          </a:p>
          <a:p>
            <a:pPr marL="0" indent="0">
              <a:buNone/>
            </a:pPr>
            <a:r>
              <a:rPr lang="fi-FI" dirty="0"/>
              <a:t>Kokemusten jakamista ja opintojaksoon orientoitumista</a:t>
            </a:r>
          </a:p>
          <a:p>
            <a:pPr marL="0" indent="0">
              <a:buNone/>
            </a:pPr>
            <a:r>
              <a:rPr lang="fi-FI" dirty="0"/>
              <a:t>[tauko]</a:t>
            </a:r>
          </a:p>
          <a:p>
            <a:pPr marL="0" indent="0">
              <a:buNone/>
            </a:pPr>
            <a:r>
              <a:rPr lang="fi-FI" dirty="0"/>
              <a:t>Osa 2:</a:t>
            </a:r>
          </a:p>
          <a:p>
            <a:pPr marL="0" indent="0">
              <a:buNone/>
            </a:pPr>
            <a:r>
              <a:rPr lang="fi-FI" dirty="0"/>
              <a:t>LO:n asiantuntijuus: Mitä on? Mitä jo osaamme? Mitä tulee vielä oppia?</a:t>
            </a:r>
          </a:p>
          <a:p>
            <a:pPr marL="0" indent="0">
              <a:buNone/>
            </a:pPr>
            <a:r>
              <a:rPr lang="fi-FI" dirty="0"/>
              <a:t>Aukkopaikkatehtävän aiheet selviävät</a:t>
            </a:r>
          </a:p>
          <a:p>
            <a:endParaRPr lang="fi-FI" dirty="0"/>
          </a:p>
          <a:p>
            <a:pPr marL="0" indent="0">
              <a:buNone/>
            </a:pPr>
            <a:r>
              <a:rPr lang="fi-FI" dirty="0"/>
              <a:t>2. Demo (vko 48) to 2.12.2021 klo 8:30–12:00 4 h:</a:t>
            </a:r>
          </a:p>
          <a:p>
            <a:r>
              <a:rPr lang="fi-FI" dirty="0"/>
              <a:t>Aukkopaikkatehtävien purkamista</a:t>
            </a:r>
          </a:p>
          <a:p>
            <a:endParaRPr lang="fi-FI" dirty="0"/>
          </a:p>
          <a:p>
            <a:pPr marL="0" indent="0">
              <a:buNone/>
            </a:pPr>
            <a:r>
              <a:rPr lang="fi-FI" dirty="0"/>
              <a:t>3. demo(vko 48) to 9.12.2021 klo 8:30-10:00 2 h:</a:t>
            </a:r>
          </a:p>
          <a:p>
            <a:r>
              <a:rPr lang="fi-FI" dirty="0"/>
              <a:t>Kohti unelmien koulua &amp; opintojakson päätös</a:t>
            </a:r>
          </a:p>
        </p:txBody>
      </p:sp>
    </p:spTree>
    <p:extLst>
      <p:ext uri="{BB962C8B-B14F-4D97-AF65-F5344CB8AC3E}">
        <p14:creationId xmlns:p14="http://schemas.microsoft.com/office/powerpoint/2010/main" val="32737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10793106_TF02886637_TF02886637" id="{BF6216A0-600F-411A-9261-20213D67A3DC}" vid="{8FDD7FCF-3C70-4F5C-99BE-783AF52D8500}"/>
    </a:ext>
  </a:extLst>
</a:theme>
</file>

<file path=ppt/theme/theme2.xml><?xml version="1.0" encoding="utf-8"?>
<a:theme xmlns:a="http://schemas.openxmlformats.org/drawingml/2006/main" name="Office-teema">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Vesiväriesitys (laajakuva)</Template>
  <TotalTime>1767</TotalTime>
  <Words>1957</Words>
  <Application>Microsoft Office PowerPoint</Application>
  <PresentationFormat>Custom</PresentationFormat>
  <Paragraphs>201</Paragraphs>
  <Slides>24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Bernard MT Condensed</vt:lpstr>
      <vt:lpstr>Calibri</vt:lpstr>
      <vt:lpstr>Calibri Light</vt:lpstr>
      <vt:lpstr>Garamond</vt:lpstr>
      <vt:lpstr>Lato</vt:lpstr>
      <vt:lpstr>Palatino Linotype</vt:lpstr>
      <vt:lpstr>Watercolor_16x9</vt:lpstr>
      <vt:lpstr>POMM1100 Monialaisten opintojen koontiseminaari</vt:lpstr>
      <vt:lpstr>Tutustutaan</vt:lpstr>
      <vt:lpstr>PowerPoint Presentation</vt:lpstr>
      <vt:lpstr>Kirjoitusharjoitus Minä olen…</vt:lpstr>
      <vt:lpstr>Kirjoitusharjoitus (jatkuu) Minä olen…</vt:lpstr>
      <vt:lpstr>Kerro lyhyesti itsestäsi</vt:lpstr>
      <vt:lpstr>Virittäytymistä tunnelmaan nopan avulla (pienryhmissä)</vt:lpstr>
      <vt:lpstr>PowerPoint Presentation</vt:lpstr>
      <vt:lpstr>Kurssin aikataulu</vt:lpstr>
      <vt:lpstr>PowerPoint Presentation</vt:lpstr>
      <vt:lpstr>Arviointi</vt:lpstr>
      <vt:lpstr>PowerPoint Presentation</vt:lpstr>
      <vt:lpstr>Kurssisuoritus</vt:lpstr>
      <vt:lpstr>POMM1100 Monialaisten opintojen koontiseminaari 3 op</vt:lpstr>
      <vt:lpstr>PROpen päivittäminen 1 op </vt:lpstr>
      <vt:lpstr>”Aukkopaikkatehtävä” asiantuntijuutenne kehittämiseen (1 op)</vt:lpstr>
      <vt:lpstr>Kohti luokanopettajan asiantuntijuutta</vt:lpstr>
      <vt:lpstr>Pohtikaa POM-opintojen myötä kerryttämäänne/kehittämäänne/saamaanne tms. luokanopettajan asiantuntijuutta oheisen kuvion ja oheisten määritelmien avulla.</vt:lpstr>
      <vt:lpstr>Mistä luokanopettajan asiantuntijuus muodostuu?</vt:lpstr>
      <vt:lpstr>Mitä luokanopettajan asiantuntijuuteni on?</vt:lpstr>
      <vt:lpstr>Aukkopaikkoja ryhmässämme  - Mitä minulta jäi saavuttamatta?</vt:lpstr>
      <vt:lpstr>PowerPoint Presentation</vt:lpstr>
      <vt:lpstr>Tiimit ja teemat</vt:lpstr>
      <vt:lpstr>”Aukkopaikkatehtävä” asiantuntijuutenne kehittämiseen</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POMM1100 Monialaisten opintojen loppuseminaari</dc:title>
  <dc:creator>Kainulainen, Johanna</dc:creator>
  <cp:lastModifiedBy>Martin, Anne</cp:lastModifiedBy>
  <cp:revision>75</cp:revision>
  <dcterms:created xsi:type="dcterms:W3CDTF">2017-11-09T16:06:43Z</dcterms:created>
  <dcterms:modified xsi:type="dcterms:W3CDTF">2021-11-18T09:34:55Z</dcterms:modified>
</cp:coreProperties>
</file>