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36" r:id="rId3"/>
    <p:sldId id="366" r:id="rId4"/>
    <p:sldId id="367" r:id="rId5"/>
    <p:sldId id="300" r:id="rId6"/>
    <p:sldId id="331" r:id="rId7"/>
    <p:sldId id="337" r:id="rId8"/>
    <p:sldId id="266" r:id="rId9"/>
    <p:sldId id="335" r:id="rId10"/>
    <p:sldId id="318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3E1B2-376A-4365-AF7A-AF4B911AC240}" v="16" dt="2021-10-11T11:26:51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e, Josephine" userId="0542866f-b190-422c-86dc-dc659b84e894" providerId="ADAL" clId="{5BF3E1B2-376A-4365-AF7A-AF4B911AC240}"/>
    <pc:docChg chg="undo custSel addSld modSld">
      <pc:chgData name="Moate, Josephine" userId="0542866f-b190-422c-86dc-dc659b84e894" providerId="ADAL" clId="{5BF3E1B2-376A-4365-AF7A-AF4B911AC240}" dt="2021-10-11T11:26:51.391" v="53"/>
      <pc:docMkLst>
        <pc:docMk/>
      </pc:docMkLst>
      <pc:sldChg chg="modSp add mod">
        <pc:chgData name="Moate, Josephine" userId="0542866f-b190-422c-86dc-dc659b84e894" providerId="ADAL" clId="{5BF3E1B2-376A-4365-AF7A-AF4B911AC240}" dt="2021-10-11T06:34:23.742" v="46" actId="14100"/>
        <pc:sldMkLst>
          <pc:docMk/>
          <pc:sldMk cId="3602537799" sldId="266"/>
        </pc:sldMkLst>
        <pc:spChg chg="mod">
          <ac:chgData name="Moate, Josephine" userId="0542866f-b190-422c-86dc-dc659b84e894" providerId="ADAL" clId="{5BF3E1B2-376A-4365-AF7A-AF4B911AC240}" dt="2021-10-11T06:34:23.742" v="46" actId="14100"/>
          <ac:spMkLst>
            <pc:docMk/>
            <pc:sldMk cId="3602537799" sldId="266"/>
            <ac:spMk id="2" creationId="{00000000-0000-0000-0000-000000000000}"/>
          </ac:spMkLst>
        </pc:spChg>
      </pc:sldChg>
      <pc:sldChg chg="add">
        <pc:chgData name="Moate, Josephine" userId="0542866f-b190-422c-86dc-dc659b84e894" providerId="ADAL" clId="{5BF3E1B2-376A-4365-AF7A-AF4B911AC240}" dt="2021-10-11T06:33:47.267" v="34"/>
        <pc:sldMkLst>
          <pc:docMk/>
          <pc:sldMk cId="3793286469" sldId="318"/>
        </pc:sldMkLst>
      </pc:sldChg>
      <pc:sldChg chg="modAnim">
        <pc:chgData name="Moate, Josephine" userId="0542866f-b190-422c-86dc-dc659b84e894" providerId="ADAL" clId="{5BF3E1B2-376A-4365-AF7A-AF4B911AC240}" dt="2021-10-11T11:26:51.391" v="53"/>
        <pc:sldMkLst>
          <pc:docMk/>
          <pc:sldMk cId="3049001921" sldId="331"/>
        </pc:sldMkLst>
      </pc:sldChg>
      <pc:sldChg chg="modSp add mod">
        <pc:chgData name="Moate, Josephine" userId="0542866f-b190-422c-86dc-dc659b84e894" providerId="ADAL" clId="{5BF3E1B2-376A-4365-AF7A-AF4B911AC240}" dt="2021-10-11T06:34:14.490" v="45" actId="15"/>
        <pc:sldMkLst>
          <pc:docMk/>
          <pc:sldMk cId="2353360823" sldId="335"/>
        </pc:sldMkLst>
        <pc:spChg chg="mod">
          <ac:chgData name="Moate, Josephine" userId="0542866f-b190-422c-86dc-dc659b84e894" providerId="ADAL" clId="{5BF3E1B2-376A-4365-AF7A-AF4B911AC240}" dt="2021-10-11T06:34:14.490" v="45" actId="15"/>
          <ac:spMkLst>
            <pc:docMk/>
            <pc:sldMk cId="2353360823" sldId="335"/>
            <ac:spMk id="9" creationId="{00000000-0000-0000-0000-000000000000}"/>
          </ac:spMkLst>
        </pc:spChg>
      </pc:sldChg>
      <pc:sldChg chg="modSp add mod">
        <pc:chgData name="Moate, Josephine" userId="0542866f-b190-422c-86dc-dc659b84e894" providerId="ADAL" clId="{5BF3E1B2-376A-4365-AF7A-AF4B911AC240}" dt="2021-10-11T06:28:53.390" v="16" actId="207"/>
        <pc:sldMkLst>
          <pc:docMk/>
          <pc:sldMk cId="1086927492" sldId="336"/>
        </pc:sldMkLst>
        <pc:spChg chg="mod">
          <ac:chgData name="Moate, Josephine" userId="0542866f-b190-422c-86dc-dc659b84e894" providerId="ADAL" clId="{5BF3E1B2-376A-4365-AF7A-AF4B911AC240}" dt="2021-10-11T06:26:29.866" v="7" actId="113"/>
          <ac:spMkLst>
            <pc:docMk/>
            <pc:sldMk cId="1086927492" sldId="336"/>
            <ac:spMk id="8" creationId="{00000000-0000-0000-0000-000000000000}"/>
          </ac:spMkLst>
        </pc:spChg>
        <pc:spChg chg="mod">
          <ac:chgData name="Moate, Josephine" userId="0542866f-b190-422c-86dc-dc659b84e894" providerId="ADAL" clId="{5BF3E1B2-376A-4365-AF7A-AF4B911AC240}" dt="2021-10-11T06:28:53.390" v="16" actId="207"/>
          <ac:spMkLst>
            <pc:docMk/>
            <pc:sldMk cId="1086927492" sldId="336"/>
            <ac:spMk id="9" creationId="{00000000-0000-0000-0000-000000000000}"/>
          </ac:spMkLst>
        </pc:spChg>
      </pc:sldChg>
      <pc:sldChg chg="addSp delSp modSp add mod">
        <pc:chgData name="Moate, Josephine" userId="0542866f-b190-422c-86dc-dc659b84e894" providerId="ADAL" clId="{5BF3E1B2-376A-4365-AF7A-AF4B911AC240}" dt="2021-10-11T06:32:48.319" v="33" actId="20577"/>
        <pc:sldMkLst>
          <pc:docMk/>
          <pc:sldMk cId="2739162579" sldId="337"/>
        </pc:sldMkLst>
        <pc:spChg chg="add del">
          <ac:chgData name="Moate, Josephine" userId="0542866f-b190-422c-86dc-dc659b84e894" providerId="ADAL" clId="{5BF3E1B2-376A-4365-AF7A-AF4B911AC240}" dt="2021-10-11T06:31:15.658" v="26" actId="931"/>
          <ac:spMkLst>
            <pc:docMk/>
            <pc:sldMk cId="2739162579" sldId="337"/>
            <ac:spMk id="2" creationId="{00000000-0000-0000-0000-000000000000}"/>
          </ac:spMkLst>
        </pc:spChg>
        <pc:spChg chg="mod">
          <ac:chgData name="Moate, Josephine" userId="0542866f-b190-422c-86dc-dc659b84e894" providerId="ADAL" clId="{5BF3E1B2-376A-4365-AF7A-AF4B911AC240}" dt="2021-10-11T06:30:04.058" v="18" actId="27636"/>
          <ac:spMkLst>
            <pc:docMk/>
            <pc:sldMk cId="2739162579" sldId="337"/>
            <ac:spMk id="8" creationId="{00000000-0000-0000-0000-000000000000}"/>
          </ac:spMkLst>
        </pc:spChg>
        <pc:spChg chg="mod">
          <ac:chgData name="Moate, Josephine" userId="0542866f-b190-422c-86dc-dc659b84e894" providerId="ADAL" clId="{5BF3E1B2-376A-4365-AF7A-AF4B911AC240}" dt="2021-10-11T06:32:48.319" v="33" actId="20577"/>
          <ac:spMkLst>
            <pc:docMk/>
            <pc:sldMk cId="2739162579" sldId="337"/>
            <ac:spMk id="9" creationId="{00000000-0000-0000-0000-000000000000}"/>
          </ac:spMkLst>
        </pc:spChg>
        <pc:picChg chg="add del mod">
          <ac:chgData name="Moate, Josephine" userId="0542866f-b190-422c-86dc-dc659b84e894" providerId="ADAL" clId="{5BF3E1B2-376A-4365-AF7A-AF4B911AC240}" dt="2021-10-11T06:31:10.756" v="25" actId="931"/>
          <ac:picMkLst>
            <pc:docMk/>
            <pc:sldMk cId="2739162579" sldId="337"/>
            <ac:picMk id="4" creationId="{AF39708F-6AAC-4C1C-B892-A63945052F09}"/>
          </ac:picMkLst>
        </pc:picChg>
        <pc:picChg chg="add mod">
          <ac:chgData name="Moate, Josephine" userId="0542866f-b190-422c-86dc-dc659b84e894" providerId="ADAL" clId="{5BF3E1B2-376A-4365-AF7A-AF4B911AC240}" dt="2021-10-11T06:32:22.388" v="30"/>
          <ac:picMkLst>
            <pc:docMk/>
            <pc:sldMk cId="2739162579" sldId="337"/>
            <ac:picMk id="11" creationId="{4807B57D-DEFD-454F-8109-1291AE5A13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F41E-1C8C-4263-807E-6B822489F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51D4F-D199-469D-8F7D-64C21B768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CA37-81B2-4399-83C3-FAFB6F49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0D43-1E6F-4097-AA1D-0CDE4271097C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511E2-750D-437E-AC72-B3EB8A3B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9D610-D8D4-4506-A273-9D3EB6E8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7B46-1C12-40BF-B288-04C376B60C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48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6FD9-51DD-408E-9D6F-9DF48F62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C7458-B472-4C06-B2C6-43336E1CD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FF77F-C795-456D-B99E-15A0D6AE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0D43-1E6F-4097-AA1D-0CDE4271097C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EC45A-E20C-40F1-B29A-C7AC11BA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D9FDF-7FBD-48A2-B1B5-A8B97E5F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7B46-1C12-40BF-B288-04C376B60C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44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1938B-5449-42F7-A424-333ED6006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1A83D-89AB-405B-B434-FD73C3600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7388D-131E-403E-8913-A24C21B2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0D43-1E6F-4097-AA1D-0CDE4271097C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3173D-45FE-48E7-9B7C-7CC75785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81F8-03E0-41CC-964E-2B3AC805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7B46-1C12-40BF-B288-04C376B60C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26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AB7A1-68B7-4EF6-8A04-71AAE9D669E5}" type="datetime1">
              <a:rPr lang="fi-FI" smtClean="0"/>
              <a:t>11.10.2021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4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642B9AE7-62DA-4431-8044-D3A11E33FD71}" type="datetime1">
              <a:rPr lang="fi-FI" smtClean="0"/>
              <a:t>11.10.2021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4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9EBB44-12F0-4A4E-B183-E1EF1B0DA2F5}" type="datetime1">
              <a:rPr lang="fi-FI" smtClean="0"/>
              <a:t>11.10.2021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8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68CE31-64BB-4AE9-9A2A-0AC17D9EF5C5}" type="datetime1">
              <a:rPr lang="fi-FI" smtClean="0"/>
              <a:t>11.10.2021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713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E6E5D-0CE3-4A92-8651-D47BF561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40C5F-0B51-4D9D-BFDE-9E91E21C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10DF3-7376-4ABC-AB18-1557BA9A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0D43-1E6F-4097-AA1D-0CDE4271097C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4F99B-5A92-46F3-B982-86D2AC4E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53BA3-C5A6-4FDB-BC16-819C6671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7B46-1C12-40BF-B288-04C376B60C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31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6773-2EBF-4CF3-8FB4-C8EF5B9D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37E02-D90F-4A6F-9A9D-E6774C806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C0811-2DC1-4CEC-BE19-AA0C0C42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0D43-1E6F-4097-AA1D-0CDE4271097C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C7CB3-75E5-46D2-A985-5907943D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1AC29-352E-4B38-974A-6C8073CA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7B46-1C12-40BF-B288-04C376B60C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28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FFA8-E6EA-4A48-88F2-8EE2BB81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0D9F-667D-4046-822D-E89815048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B02B5-6DB3-4A6A-A1D1-13D3A81C5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369B8-A872-482C-9C6E-B78BE5A0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0D43-1E6F-4097-AA1D-0CDE4271097C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FA30F-08F3-4671-A73A-229AD04A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B275F-6552-4A5D-99F5-5E3B6BEA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7B46-1C12-40BF-B288-04C376B60C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14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AB9A-C3F9-41F9-8313-673070D1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E56FF-88A4-43A8-A4B8-0D1566C57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DBF4-C933-4116-8A03-E497D6E15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74F58-8CC2-421C-9C4D-273DCE421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B449B-C7D8-49D5-BA36-0728EF58B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7189D-64DB-4534-A293-3DFAF4AA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0D43-1E6F-4097-AA1D-0CDE4271097C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79E37C-FB8F-4C32-B308-9AC344B7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5ECD4-2A11-4EF9-A390-9BAA56A3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7B46-1C12-40BF-B288-04C376B60C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54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4B98-790D-432B-BEEB-90A0BEF6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9528E-D8C7-48B3-88CA-A4A32161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0D43-1E6F-4097-AA1D-0CDE4271097C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5D5EF-E798-428C-9FBE-2EEF588D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9F7B0-38C0-4349-AC58-62A0A667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7B46-1C12-40BF-B288-04C376B60C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76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8163E-EAAA-42B2-9FA2-192F0412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0D43-1E6F-4097-AA1D-0CDE4271097C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2D72E-3020-4988-9C31-46091143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F23C-7906-46E2-8F78-85327E5A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7B46-1C12-40BF-B288-04C376B60C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24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6816-B616-41DE-909B-1C1A76D1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EDC1-605D-4186-878E-658F51E15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026C7-EF7D-4DDF-8FC2-1F002CB45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4FAA7-35C1-4DEB-9EBB-06835B076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0D43-1E6F-4097-AA1D-0CDE4271097C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26B44-8E0A-494F-8ADE-59DA29ED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776E1-F0B6-4C85-9B4B-A3990B3A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7B46-1C12-40BF-B288-04C376B60C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61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31AD-024C-4FCD-8AF1-9A11331E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CBF24-67E4-4F14-80B1-6C8933869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45D9C-2BBC-436F-98A9-6772CC07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26033-1303-4686-AA45-1C7DDB2C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0D43-1E6F-4097-AA1D-0CDE4271097C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C3CE3-776A-41C2-B9C9-B83E682F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8041E-AB10-4185-A61F-C0C5DB3D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7B46-1C12-40BF-B288-04C376B60C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13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1C418-920D-49DC-91D4-2DADA38D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057C1-B0BB-42F3-9B8E-23DC76F2E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9CEA1-A36B-471C-A5E6-E49C311F5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0D43-1E6F-4097-AA1D-0CDE4271097C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01A0A-813D-4A66-B61F-442579EAC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637AF-5D4A-4F26-A860-6A58914BC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7B46-1C12-40BF-B288-04C376B60C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57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ine.moate@jyu.f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onikielisenoppijanmatkassa.fi/kielitaidon-kehitys-ja-arviointi/miten-taito-kehittyy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ielikampus.jyu.fi/fi/blog/iki-blogi/arkisto/2021/koulun-kohtaaminen-toisesta-nakokulmasta-katsottuna" TargetMode="Externa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jamboard.google.com/d/1L3ldErULdrw7p1Wt6RNmRaLfh_bAhzIdqSNF9NoOiQE/edit?usp=sharing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kihanke.fi/" TargetMode="External"/><Relationship Id="rId3" Type="http://schemas.openxmlformats.org/officeDocument/2006/relationships/hyperlink" Target="https://hundred.org/en/innovations/kielitietoinen-opetus#5d4f4d3c" TargetMode="External"/><Relationship Id="rId7" Type="http://schemas.openxmlformats.org/officeDocument/2006/relationships/hyperlink" Target="https://www.enorssi.fi/julkaisut/kielitietoisen-opettajan-opas/mobile/index.html#p=2" TargetMode="External"/><Relationship Id="rId2" Type="http://schemas.openxmlformats.org/officeDocument/2006/relationships/hyperlink" Target="https://www.espoo.fi/fi-FI/Kasvatus_ja_opetus/Perusopetus/Suomenkielinen_opetustoimi/Opetuksen_kehittaminen/Kieli_ja_kulttuuritietoisu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h.fi/sites/default/files/documents/15664-oph-kielitietoinen-opetus-kielitietoinen-koulu_nettiversio.pdf" TargetMode="External"/><Relationship Id="rId5" Type="http://schemas.openxmlformats.org/officeDocument/2006/relationships/hyperlink" Target="https://monikielisenoppijanmatkassa.fi/kielitaidon-kehitys-ja-arviointi/miten-taito-kehittyy/" TargetMode="External"/><Relationship Id="rId10" Type="http://schemas.openxmlformats.org/officeDocument/2006/relationships/hyperlink" Target="https://dived.fi/" TargetMode="External"/><Relationship Id="rId4" Type="http://schemas.openxmlformats.org/officeDocument/2006/relationships/hyperlink" Target="https://monikielisenoppijanmatkassa.fi/" TargetMode="External"/><Relationship Id="rId9" Type="http://schemas.openxmlformats.org/officeDocument/2006/relationships/hyperlink" Target="http://listia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669AD30-25E3-4563-BEB4-25406A55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436274"/>
            <a:ext cx="10656886" cy="648072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</a:rPr>
              <a:t>Kielitietoinen kouluyhteisö (Askel 8)</a:t>
            </a: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0CCD2-B754-4105-AFBA-F6D4DFFD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701A-6C2C-46D9-8DA3-6743B9BD905C}" type="datetime1">
              <a:rPr lang="fi-FI" smtClean="0"/>
              <a:t>11.10.2021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0213A-8C50-4735-AAF5-DD643AB3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F9DC1-8F29-4121-958C-AE180DE7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A46320D-8E38-4C95-A44F-77C607315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440" y="4869160"/>
            <a:ext cx="10657135" cy="1296690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OH4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Tehtävät ja pohdinnat</a:t>
            </a:r>
          </a:p>
        </p:txBody>
      </p:sp>
      <p:pic>
        <p:nvPicPr>
          <p:cNvPr id="10" name="Picture Placeholder 9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E1AE22F0-6168-4E84-8230-BECA9D96BD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2" b="17400"/>
          <a:stretch/>
        </p:blipFill>
        <p:spPr>
          <a:xfrm>
            <a:off x="0" y="0"/>
            <a:ext cx="12181858" cy="3861048"/>
          </a:xfr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43672" y="5517232"/>
            <a:ext cx="8928991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fi-FI" altLang="fi-FI" sz="2200" dirty="0">
                <a:solidFill>
                  <a:schemeClr val="tx1"/>
                </a:solidFill>
              </a:rPr>
              <a:t>Josephine Moate</a:t>
            </a:r>
          </a:p>
          <a:p>
            <a:pPr algn="r" eaLnBrk="1" hangingPunct="1">
              <a:lnSpc>
                <a:spcPct val="90000"/>
              </a:lnSpc>
            </a:pPr>
            <a:r>
              <a:rPr lang="fi-FI" altLang="fi-FI" sz="2200" dirty="0">
                <a:solidFill>
                  <a:schemeClr val="tx1"/>
                </a:solidFill>
                <a:hlinkClick r:id="rId3"/>
              </a:rPr>
              <a:t>josephine.moate@jyu.fi</a:t>
            </a:r>
            <a:r>
              <a:rPr lang="fi-FI" altLang="fi-FI" sz="2200" dirty="0">
                <a:solidFill>
                  <a:schemeClr val="tx1"/>
                </a:solidFill>
              </a:rPr>
              <a:t> </a:t>
            </a:r>
            <a:br>
              <a:rPr lang="fi-FI" altLang="fi-FI" sz="2200" dirty="0">
                <a:solidFill>
                  <a:schemeClr val="tx1"/>
                </a:solidFill>
              </a:rPr>
            </a:br>
            <a:r>
              <a:rPr lang="fi-FI" altLang="fi-FI" sz="2200" dirty="0">
                <a:solidFill>
                  <a:schemeClr val="tx1"/>
                </a:solidFill>
              </a:rPr>
              <a:t>Department of </a:t>
            </a:r>
            <a:r>
              <a:rPr lang="fi-FI" altLang="fi-FI" sz="2200" dirty="0" err="1">
                <a:solidFill>
                  <a:schemeClr val="tx1"/>
                </a:solidFill>
              </a:rPr>
              <a:t>Teacher</a:t>
            </a:r>
            <a:r>
              <a:rPr lang="fi-FI" altLang="fi-FI" sz="2200" dirty="0">
                <a:solidFill>
                  <a:schemeClr val="tx1"/>
                </a:solidFill>
              </a:rPr>
              <a:t> Education</a:t>
            </a:r>
          </a:p>
          <a:p>
            <a:pPr algn="ctr" eaLnBrk="1" hangingPunct="1">
              <a:lnSpc>
                <a:spcPct val="90000"/>
              </a:lnSpc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8262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91A7FC5D-D09B-42E0-8555-60FA066BFA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" b="1377"/>
          <a:stretch>
            <a:fillRect/>
          </a:stretch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0CCD2-B754-4105-AFBA-F6D4DFFD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A41D-B2DA-4E8D-8D94-BDD2BE304589}" type="datetime1">
              <a:rPr lang="fi-FI" smtClean="0"/>
              <a:t>11.10.2021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0213A-8C50-4735-AAF5-DD643AB3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F9DC1-8F29-4121-958C-AE180DE7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7F20E0-EE2C-4E04-A603-5002850D0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32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2501" y="332135"/>
            <a:ext cx="7164803" cy="1080542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4000" b="1" dirty="0"/>
              <a:t>Tavoite tänään: </a:t>
            </a:r>
            <a:r>
              <a:rPr lang="fi-FI" sz="4000" b="0" dirty="0"/>
              <a:t>Reflektoida yhdessä mitä kielitietoisuus on ja miten se koske opettaja tehtävistä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2501" y="1700808"/>
            <a:ext cx="7265975" cy="4392612"/>
          </a:xfrm>
        </p:spPr>
        <p:txBody>
          <a:bodyPr/>
          <a:lstStyle/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Vapaasti kirjoita ajatuksenne </a:t>
            </a:r>
            <a:r>
              <a:rPr lang="fi-FI" sz="3200" dirty="0" err="1"/>
              <a:t>chatiin</a:t>
            </a:r>
            <a:r>
              <a:rPr lang="fi-FI" sz="3200" dirty="0"/>
              <a:t>: 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i="1" dirty="0">
                <a:solidFill>
                  <a:schemeClr val="accent1"/>
                </a:solidFill>
              </a:rPr>
              <a:t>Miten kielitietoisuus sopii ajatuksiini opettajuudesta ja opettajan tehtävistä? </a:t>
            </a:r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8" r="31188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7A1-68B7-4EF6-8A04-71AAE9D669E5}" type="datetime1">
              <a:rPr lang="fi-FI" smtClean="0"/>
              <a:t>11.10.2021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9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42A68-43C9-4E7C-A4EB-2C42D1E1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7A1-68B7-4EF6-8A04-71AAE9D669E5}" type="datetime1">
              <a:rPr lang="fi-FI" smtClean="0"/>
              <a:t>11.10.2021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DE691-A641-46FB-9D89-801B262E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F2137-A8B0-4821-B4D2-5F52B972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752B80-0007-4051-B556-ED8503891924}"/>
              </a:ext>
            </a:extLst>
          </p:cNvPr>
          <p:cNvSpPr txBox="1">
            <a:spLocks/>
          </p:cNvSpPr>
          <p:nvPr/>
        </p:nvSpPr>
        <p:spPr>
          <a:xfrm>
            <a:off x="0" y="392490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6FC300-0034-424F-B51F-6930FDF3F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8" b="43499"/>
          <a:stretch/>
        </p:blipFill>
        <p:spPr>
          <a:xfrm>
            <a:off x="2639616" y="-32699"/>
            <a:ext cx="6517587" cy="678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9AA47-5415-45F6-8C81-F2300DBA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E71B-1A93-4BDC-857A-809E17B99A5C}" type="datetime1">
              <a:rPr lang="fi-FI" smtClean="0"/>
              <a:t>11.10.2021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35B4F-E14B-4A27-BF5E-D69A9337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059D1-0B15-42E1-A92B-5CAB372E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4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C4AD4-E8EA-4DBD-A9DB-E793BA710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16" t="36385" b="44123"/>
          <a:stretch/>
        </p:blipFill>
        <p:spPr>
          <a:xfrm>
            <a:off x="276905" y="278209"/>
            <a:ext cx="11638189" cy="5949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8ECABD-F1E0-4FD6-B969-51C80B02E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51" r="74589" b="45844"/>
          <a:stretch/>
        </p:blipFill>
        <p:spPr>
          <a:xfrm>
            <a:off x="407368" y="548680"/>
            <a:ext cx="311039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0BF-97E0-4CC5-8240-9743E270E7E6}" type="datetime1">
              <a:rPr lang="fi-FI" smtClean="0"/>
              <a:t>11.10.2021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213976" y="6592889"/>
            <a:ext cx="454025" cy="180975"/>
          </a:xfrm>
        </p:spPr>
        <p:txBody>
          <a:bodyPr/>
          <a:lstStyle/>
          <a:p>
            <a:fld id="{BC57750F-33BF-4621-A66C-FA7E4B7EA3FD}" type="slidenum">
              <a:rPr lang="fi-FI" smtClean="0"/>
              <a:t>5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90378" b="49289"/>
          <a:stretch/>
        </p:blipFill>
        <p:spPr>
          <a:xfrm>
            <a:off x="750551" y="250804"/>
            <a:ext cx="531795" cy="23291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2858" y="6035091"/>
            <a:ext cx="4024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https://sachachua.com/blog/wp-content/uploads/2012/05/stick-figure-studies_thumb.png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7575" r="10410" b="52133"/>
          <a:stretch/>
        </p:blipFill>
        <p:spPr>
          <a:xfrm>
            <a:off x="5996000" y="259358"/>
            <a:ext cx="664029" cy="2198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6939" t="48104" r="20850" b="1649"/>
          <a:stretch/>
        </p:blipFill>
        <p:spPr>
          <a:xfrm>
            <a:off x="6057134" y="3149094"/>
            <a:ext cx="674914" cy="2307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243" t="49526" r="67136"/>
          <a:stretch/>
        </p:blipFill>
        <p:spPr>
          <a:xfrm>
            <a:off x="990600" y="3481436"/>
            <a:ext cx="642258" cy="2318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121" t="48341" r="32667"/>
          <a:stretch/>
        </p:blipFill>
        <p:spPr>
          <a:xfrm>
            <a:off x="10488071" y="3953377"/>
            <a:ext cx="674915" cy="23726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2346" y="1274716"/>
            <a:ext cx="216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siblings</a:t>
            </a:r>
            <a:r>
              <a:rPr lang="fi-FI" dirty="0"/>
              <a:t>, </a:t>
            </a:r>
            <a:r>
              <a:rPr lang="fi-FI" dirty="0" err="1"/>
              <a:t>talkative</a:t>
            </a:r>
            <a:r>
              <a:rPr lang="fi-FI" dirty="0"/>
              <a:t>, </a:t>
            </a:r>
            <a:r>
              <a:rPr lang="fi-FI" dirty="0" err="1"/>
              <a:t>enjoys</a:t>
            </a:r>
            <a:r>
              <a:rPr lang="fi-FI" dirty="0"/>
              <a:t> </a:t>
            </a:r>
            <a:r>
              <a:rPr lang="fi-FI" dirty="0" err="1"/>
              <a:t>drama</a:t>
            </a:r>
            <a:r>
              <a:rPr lang="fi-FI" dirty="0"/>
              <a:t> &amp; music…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9334" y="3408866"/>
            <a:ext cx="1907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Likes</a:t>
            </a:r>
            <a:r>
              <a:rPr lang="fi-FI" dirty="0"/>
              <a:t> to play </a:t>
            </a:r>
            <a:r>
              <a:rPr lang="fi-FI" dirty="0" err="1"/>
              <a:t>mindcraft</a:t>
            </a:r>
            <a:r>
              <a:rPr lang="fi-FI" dirty="0"/>
              <a:t>, </a:t>
            </a:r>
            <a:r>
              <a:rPr lang="fi-FI" dirty="0" err="1"/>
              <a:t>uses</a:t>
            </a:r>
            <a:r>
              <a:rPr lang="fi-FI" dirty="0"/>
              <a:t> English for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games</a:t>
            </a:r>
            <a:r>
              <a:rPr lang="fi-FI" dirty="0"/>
              <a:t>, </a:t>
            </a:r>
            <a:r>
              <a:rPr lang="fi-FI" dirty="0" err="1"/>
              <a:t>resists</a:t>
            </a:r>
            <a:r>
              <a:rPr lang="fi-FI" dirty="0"/>
              <a:t> </a:t>
            </a:r>
            <a:r>
              <a:rPr lang="fi-FI" dirty="0" err="1"/>
              <a:t>reading</a:t>
            </a: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6767332" y="4159739"/>
            <a:ext cx="1907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Shy</a:t>
            </a:r>
            <a:r>
              <a:rPr lang="fi-FI" dirty="0"/>
              <a:t>, </a:t>
            </a:r>
            <a:r>
              <a:rPr lang="fi-FI" dirty="0" err="1"/>
              <a:t>vivid</a:t>
            </a:r>
            <a:r>
              <a:rPr lang="fi-FI" dirty="0"/>
              <a:t> </a:t>
            </a:r>
            <a:r>
              <a:rPr lang="fi-FI" dirty="0" err="1"/>
              <a:t>imagination</a:t>
            </a:r>
            <a:r>
              <a:rPr lang="fi-FI" dirty="0"/>
              <a:t>, </a:t>
            </a:r>
            <a:r>
              <a:rPr lang="fi-FI" dirty="0" err="1"/>
              <a:t>parents</a:t>
            </a:r>
            <a:r>
              <a:rPr lang="fi-FI" dirty="0"/>
              <a:t> </a:t>
            </a:r>
            <a:r>
              <a:rPr lang="fi-FI" dirty="0" err="1"/>
              <a:t>publishers</a:t>
            </a:r>
            <a:r>
              <a:rPr lang="fi-FI" dirty="0"/>
              <a:t>, </a:t>
            </a:r>
            <a:r>
              <a:rPr lang="fi-FI" dirty="0" err="1"/>
              <a:t>loves</a:t>
            </a:r>
            <a:r>
              <a:rPr lang="fi-FI" dirty="0"/>
              <a:t> </a:t>
            </a:r>
            <a:r>
              <a:rPr lang="fi-FI" dirty="0" err="1"/>
              <a:t>reading</a:t>
            </a:r>
            <a:r>
              <a:rPr lang="fi-FI" dirty="0"/>
              <a:t>, </a:t>
            </a:r>
            <a:r>
              <a:rPr lang="fi-FI" dirty="0" err="1"/>
              <a:t>attends</a:t>
            </a:r>
            <a:r>
              <a:rPr lang="fi-FI" dirty="0"/>
              <a:t> sanataidekerho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020" y="3841316"/>
            <a:ext cx="190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Single </a:t>
            </a:r>
            <a:r>
              <a:rPr lang="fi-FI" dirty="0" err="1"/>
              <a:t>parent</a:t>
            </a:r>
            <a:r>
              <a:rPr lang="fi-FI" dirty="0"/>
              <a:t> </a:t>
            </a:r>
            <a:r>
              <a:rPr lang="fi-FI" dirty="0" err="1"/>
              <a:t>family</a:t>
            </a:r>
            <a:r>
              <a:rPr lang="fi-FI" dirty="0"/>
              <a:t>,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alone</a:t>
            </a:r>
            <a:r>
              <a:rPr lang="fi-FI" dirty="0"/>
              <a:t>, </a:t>
            </a:r>
            <a:r>
              <a:rPr lang="fi-FI" dirty="0" err="1"/>
              <a:t>draws</a:t>
            </a:r>
            <a:endParaRPr lang="fi-FI" dirty="0"/>
          </a:p>
        </p:txBody>
      </p:sp>
      <p:sp>
        <p:nvSpPr>
          <p:cNvPr id="19" name="TextBox 18"/>
          <p:cNvSpPr txBox="1"/>
          <p:nvPr/>
        </p:nvSpPr>
        <p:spPr>
          <a:xfrm>
            <a:off x="8702514" y="1227037"/>
            <a:ext cx="248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Formative</a:t>
            </a:r>
            <a:r>
              <a:rPr lang="fi-FI" dirty="0"/>
              <a:t> </a:t>
            </a:r>
            <a:r>
              <a:rPr lang="fi-FI" dirty="0" err="1"/>
              <a:t>years</a:t>
            </a:r>
            <a:r>
              <a:rPr lang="fi-FI" dirty="0"/>
              <a:t> in a </a:t>
            </a:r>
            <a:r>
              <a:rPr lang="fi-FI" dirty="0" err="1"/>
              <a:t>refugee</a:t>
            </a:r>
            <a:r>
              <a:rPr lang="fi-FI" dirty="0"/>
              <a:t> camp, no </a:t>
            </a:r>
            <a:r>
              <a:rPr lang="fi-FI" dirty="0" err="1"/>
              <a:t>pens</a:t>
            </a:r>
            <a:r>
              <a:rPr lang="fi-FI" dirty="0"/>
              <a:t>, </a:t>
            </a:r>
            <a:r>
              <a:rPr lang="fi-FI" dirty="0" err="1"/>
              <a:t>paper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formal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, </a:t>
            </a:r>
            <a:r>
              <a:rPr lang="fi-FI" dirty="0" err="1"/>
              <a:t>social</a:t>
            </a:r>
            <a:r>
              <a:rPr lang="fi-FI" dirty="0"/>
              <a:t>, </a:t>
            </a:r>
            <a:r>
              <a:rPr lang="fi-FI" dirty="0" err="1"/>
              <a:t>multilingual</a:t>
            </a:r>
            <a:r>
              <a:rPr lang="fi-FI" dirty="0"/>
              <a:t> </a:t>
            </a:r>
            <a:r>
              <a:rPr lang="fi-FI" dirty="0" err="1"/>
              <a:t>Wai</a:t>
            </a:r>
            <a:r>
              <a:rPr lang="fi-FI" dirty="0"/>
              <a:t>, English, </a:t>
            </a:r>
            <a:r>
              <a:rPr lang="fi-FI" dirty="0" err="1"/>
              <a:t>Finnish</a:t>
            </a:r>
            <a:endParaRPr lang="fi-FI" dirty="0"/>
          </a:p>
        </p:txBody>
      </p:sp>
      <p:sp>
        <p:nvSpPr>
          <p:cNvPr id="20" name="TextBox 19"/>
          <p:cNvSpPr txBox="1"/>
          <p:nvPr/>
        </p:nvSpPr>
        <p:spPr>
          <a:xfrm>
            <a:off x="4321038" y="123708"/>
            <a:ext cx="2174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Academic</a:t>
            </a:r>
            <a:r>
              <a:rPr lang="fi-FI" dirty="0"/>
              <a:t> </a:t>
            </a:r>
            <a:r>
              <a:rPr lang="fi-FI" dirty="0" err="1"/>
              <a:t>parents</a:t>
            </a:r>
            <a:r>
              <a:rPr lang="fi-FI" dirty="0"/>
              <a:t>, </a:t>
            </a:r>
            <a:r>
              <a:rPr lang="fi-FI" dirty="0" err="1"/>
              <a:t>ambitious</a:t>
            </a:r>
            <a:r>
              <a:rPr lang="fi-FI" dirty="0"/>
              <a:t> </a:t>
            </a:r>
            <a:r>
              <a:rPr lang="fi-FI" dirty="0" err="1"/>
              <a:t>student</a:t>
            </a:r>
            <a:r>
              <a:rPr lang="fi-FI" dirty="0"/>
              <a:t>, </a:t>
            </a:r>
            <a:r>
              <a:rPr lang="fi-FI" dirty="0" err="1"/>
              <a:t>bilingual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-English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8605" t="-1" b="56400"/>
          <a:stretch/>
        </p:blipFill>
        <p:spPr>
          <a:xfrm>
            <a:off x="8009923" y="645088"/>
            <a:ext cx="629766" cy="20025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304F32-99F6-466D-97B9-8E5E7E7F5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" t="49753" r="92022"/>
          <a:stretch/>
        </p:blipFill>
        <p:spPr>
          <a:xfrm>
            <a:off x="3802162" y="2198046"/>
            <a:ext cx="439350" cy="23077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8DFE450-0342-4089-BB80-DCFB689082E4}"/>
              </a:ext>
            </a:extLst>
          </p:cNvPr>
          <p:cNvSpPr txBox="1"/>
          <p:nvPr/>
        </p:nvSpPr>
        <p:spPr>
          <a:xfrm>
            <a:off x="4225567" y="2581614"/>
            <a:ext cx="216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Quiet</a:t>
            </a:r>
            <a:r>
              <a:rPr lang="fi-FI" dirty="0"/>
              <a:t> </a:t>
            </a:r>
            <a:r>
              <a:rPr lang="fi-FI" dirty="0" err="1"/>
              <a:t>child</a:t>
            </a:r>
            <a:r>
              <a:rPr lang="fi-FI" dirty="0"/>
              <a:t>, </a:t>
            </a:r>
            <a:r>
              <a:rPr lang="fi-FI" dirty="0" err="1"/>
              <a:t>struggles</a:t>
            </a:r>
            <a:r>
              <a:rPr lang="fi-FI" dirty="0"/>
              <a:t> to express </a:t>
            </a:r>
            <a:r>
              <a:rPr lang="fi-FI" dirty="0" err="1"/>
              <a:t>ideas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friends</a:t>
            </a:r>
            <a:r>
              <a:rPr lang="fi-FI" dirty="0"/>
              <a:t>, </a:t>
            </a:r>
            <a:r>
              <a:rPr lang="fi-FI" dirty="0" err="1"/>
              <a:t>bilingual</a:t>
            </a:r>
            <a:r>
              <a:rPr lang="fi-FI" dirty="0"/>
              <a:t> </a:t>
            </a:r>
            <a:r>
              <a:rPr lang="fi-FI" dirty="0" err="1"/>
              <a:t>family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3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5409" y="189426"/>
            <a:ext cx="10585126" cy="1080542"/>
          </a:xfrm>
        </p:spPr>
        <p:txBody>
          <a:bodyPr/>
          <a:lstStyle/>
          <a:p>
            <a:r>
              <a:rPr lang="fi-FI" dirty="0"/>
              <a:t>Kielitaidon nelikenttä</a:t>
            </a:r>
            <a:br>
              <a:rPr lang="fi-FI" dirty="0"/>
            </a:br>
            <a:r>
              <a:rPr lang="fi-FI" sz="2000" dirty="0"/>
              <a:t>(kielitaidon kehityksen tukeminen)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95400" y="1773239"/>
            <a:ext cx="4824536" cy="4392612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Viereinen nelikenttä auttaa sinua havainnoimaan lasten kehittyvää kielitaitoa</a:t>
            </a:r>
          </a:p>
          <a:p>
            <a:r>
              <a:rPr lang="fi-FI" dirty="0"/>
              <a:t>Sivustolta </a:t>
            </a:r>
            <a:r>
              <a:rPr lang="fi-FI" i="1" dirty="0">
                <a:solidFill>
                  <a:schemeClr val="accent1"/>
                </a:solidFill>
              </a:rPr>
              <a:t>Monikielisen oppijan matkassa </a:t>
            </a:r>
            <a:r>
              <a:rPr lang="fi-FI" dirty="0"/>
              <a:t>löytyy tarkempia ohjevideoita siitä, miten voit tarkkailla esimerkiksi osallistumistaitoja, lukemisen ymmärtämistä tai puheen ymmärtämistä (kts. linkit)</a:t>
            </a:r>
          </a:p>
          <a:p>
            <a:r>
              <a:rPr lang="fi-FI" dirty="0"/>
              <a:t>Tärkeintä huomioida, mitä oppilas osaa jo tehdä itsenäisesti ja missä taas tarvitsee vielä tukea, liittyen sekä konkreettisiin ja abstrakteihin asioihin</a:t>
            </a:r>
          </a:p>
          <a:p>
            <a:r>
              <a:rPr lang="fi-FI" dirty="0"/>
              <a:t>Tärkeää myös pohtia, miten voi itse tukea oppilaita kehittymään näissä taidoissa</a:t>
            </a:r>
          </a:p>
          <a:p>
            <a:pPr marL="0" indent="0">
              <a:buNone/>
            </a:pPr>
            <a:r>
              <a:rPr lang="fi-FI" sz="1200" dirty="0">
                <a:hlinkClick r:id="rId2"/>
              </a:rPr>
              <a:t>https://monikielisenoppijanmatkassa.fi/kielitaidon-kehitys-ja-arviointi/miten-taito-kehittyy/</a:t>
            </a:r>
            <a:r>
              <a:rPr lang="fi-FI" sz="1200" dirty="0"/>
              <a:t>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7590" t="28785" r="26974" b="7574"/>
          <a:stretch/>
        </p:blipFill>
        <p:spPr>
          <a:xfrm>
            <a:off x="5519936" y="692696"/>
            <a:ext cx="6641354" cy="59046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11.10.2021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6</a:t>
            </a:fld>
            <a:endParaRPr lang="fi-FI"/>
          </a:p>
        </p:txBody>
      </p:sp>
      <p:sp>
        <p:nvSpPr>
          <p:cNvPr id="2" name="Rectangle 1"/>
          <p:cNvSpPr/>
          <p:nvPr/>
        </p:nvSpPr>
        <p:spPr>
          <a:xfrm>
            <a:off x="8976320" y="2420888"/>
            <a:ext cx="1656184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/>
              <a:t>Kommentoi tunnin sisältöä</a:t>
            </a:r>
          </a:p>
        </p:txBody>
      </p:sp>
      <p:sp>
        <p:nvSpPr>
          <p:cNvPr id="9" name="Rectangle 8"/>
          <p:cNvSpPr/>
          <p:nvPr/>
        </p:nvSpPr>
        <p:spPr>
          <a:xfrm>
            <a:off x="8976320" y="4581128"/>
            <a:ext cx="1944216" cy="6009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/>
              <a:t>Tarvitsee apua yllättävien riitatilanteiden selvittämiseen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46293" y="1988840"/>
            <a:ext cx="1656184" cy="2616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/>
              <a:t>Pyytää puheenvuoroa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88088" y="1685416"/>
            <a:ext cx="1800200" cy="5650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/>
              <a:t>Kertoo mielellään omista kokemuksistaan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84330" y="4003856"/>
            <a:ext cx="1836205" cy="4332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/>
              <a:t>Syy-seuraus-suhteiden selittäminen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4603" y="2466907"/>
            <a:ext cx="1656184" cy="2616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/>
              <a:t>Antaa ohjeita</a:t>
            </a:r>
          </a:p>
        </p:txBody>
      </p:sp>
    </p:spTree>
    <p:extLst>
      <p:ext uri="{BB962C8B-B14F-4D97-AF65-F5344CB8AC3E}">
        <p14:creationId xmlns:p14="http://schemas.microsoft.com/office/powerpoint/2010/main" val="30490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Kokemukseni vanhempana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Saat kysyä ja jakaa ajatuksenne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>
                <a:hlinkClick r:id="rId2"/>
              </a:rPr>
              <a:t>https://kielikampus.jyu.fi/fi/blog/iki-blogi/arkisto/2021/koulun-kohtaaminen-toisesta-nakokulmasta-katsottuna</a:t>
            </a:r>
            <a:r>
              <a:rPr lang="fi-FI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9AE7-62DA-4431-8044-D3A11E33FD71}" type="datetime1">
              <a:rPr lang="fi-FI" smtClean="0"/>
              <a:t>11.10.2021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11" name="Picture Placeholder 10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807B57D-DEFD-454F-8109-1291AE5A1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1984" y="94320"/>
            <a:ext cx="6188518" cy="6669360"/>
          </a:xfrm>
        </p:spPr>
      </p:pic>
    </p:spTree>
    <p:extLst>
      <p:ext uri="{BB962C8B-B14F-4D97-AF65-F5344CB8AC3E}">
        <p14:creationId xmlns:p14="http://schemas.microsoft.com/office/powerpoint/2010/main" val="27391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58" y="1124744"/>
            <a:ext cx="5225341" cy="648494"/>
          </a:xfrm>
        </p:spPr>
        <p:txBody>
          <a:bodyPr>
            <a:normAutofit fontScale="90000"/>
          </a:bodyPr>
          <a:lstStyle/>
          <a:p>
            <a:r>
              <a:rPr lang="fi-FI" dirty="0"/>
              <a:t>Pienryhmäkeskustelut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58" y="1773238"/>
            <a:ext cx="4896544" cy="5113115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r>
              <a:rPr lang="fi-FI" dirty="0"/>
              <a:t>Keskustelkaa pienryhmässä seuraavista tilanteista…</a:t>
            </a:r>
          </a:p>
          <a:p>
            <a:pPr marL="0" indent="0">
              <a:buNone/>
            </a:pPr>
            <a:endParaRPr lang="fi-FI" dirty="0">
              <a:hlinkClick r:id="rId2"/>
            </a:endParaRP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https://jamboard.google.com/d/1L3ldErULdrw7p1Wt6RNmRaLfh_bAhzIdqSNF9NoOiQE/edit?usp=sharing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Kirjatkaa keskustelujenne tärkeimpiä kohtia </a:t>
            </a:r>
            <a:r>
              <a:rPr lang="fi-FI" dirty="0" err="1"/>
              <a:t>jamboardiin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r="19071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7E23-7009-40F2-9B9D-008F3ADDDA65}" type="datetime1">
              <a:rPr lang="fi-FI" smtClean="0"/>
              <a:pPr/>
              <a:t>11.10.2021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5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Lähteitä ja vinkkejä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1400" dirty="0">
                <a:hlinkClick r:id="rId2"/>
              </a:rPr>
              <a:t>https://www.espoo.fi/fi-FI/Kasvatus_ja_opetus/Perusopetus/Suomenkielinen_opetustoimi/Opetuksen_kehittaminen/Kieli_ja_kulttuuritietoisuus</a:t>
            </a:r>
            <a:r>
              <a:rPr lang="fi-FI" sz="1400" dirty="0"/>
              <a:t> </a:t>
            </a:r>
          </a:p>
          <a:p>
            <a:r>
              <a:rPr lang="fi-FI" sz="1400" dirty="0">
                <a:hlinkClick r:id="rId3"/>
              </a:rPr>
              <a:t>https://hundred.org/en/innovations/kielitietoinen-opetus#5d4f4d3c</a:t>
            </a:r>
            <a:r>
              <a:rPr lang="fi-FI" sz="1400" dirty="0"/>
              <a:t> </a:t>
            </a:r>
          </a:p>
          <a:p>
            <a:r>
              <a:rPr lang="fi-FI" sz="1400" dirty="0"/>
              <a:t>Monikielisen oppijan matkassa: </a:t>
            </a:r>
            <a:r>
              <a:rPr lang="fi-FI" sz="1400" dirty="0">
                <a:hlinkClick r:id="rId4"/>
              </a:rPr>
              <a:t>https://monikielisenoppijanmatkassa.fi/</a:t>
            </a:r>
            <a:r>
              <a:rPr lang="fi-FI" sz="1400" dirty="0"/>
              <a:t> </a:t>
            </a:r>
          </a:p>
          <a:p>
            <a:r>
              <a:rPr lang="fi-FI" sz="1400" dirty="0"/>
              <a:t>Kielitaidon kehittymisestä: </a:t>
            </a:r>
            <a:r>
              <a:rPr lang="fi-FI" sz="1400" dirty="0">
                <a:hlinkClick r:id="rId5"/>
              </a:rPr>
              <a:t>https://monikielisenoppijanmatkassa.fi/kielitaidon-kehitys-ja-arviointi/miten-taito-kehittyy/</a:t>
            </a:r>
            <a:r>
              <a:rPr lang="fi-FI" sz="1400" dirty="0"/>
              <a:t> </a:t>
            </a:r>
          </a:p>
          <a:p>
            <a:r>
              <a:rPr lang="en-US" sz="1400" dirty="0"/>
              <a:t>Cummins, J. (2017). Multilingualism in Classroom Instruction: “I think it’s helping my brain grow.” Scottish Languages Review 33, 5–18.</a:t>
            </a:r>
          </a:p>
          <a:p>
            <a:r>
              <a:rPr lang="fi-FI" sz="1400" dirty="0"/>
              <a:t>Lehtonen, H. (2018). Monikielisyys näkyväksi. Audiovisuaalinen tuotos. Kasvatus ja koulutus.</a:t>
            </a:r>
            <a:endParaRPr lang="en-US" sz="1400" dirty="0"/>
          </a:p>
          <a:p>
            <a:r>
              <a:rPr lang="en-US" sz="1400" dirty="0" err="1"/>
              <a:t>Moate</a:t>
            </a:r>
            <a:r>
              <a:rPr lang="en-US" sz="1400" dirty="0"/>
              <a:t>, J. (2016). Living between two education systems. In </a:t>
            </a:r>
            <a:r>
              <a:rPr lang="en-US" sz="1400" dirty="0" err="1"/>
              <a:t>Raiker</a:t>
            </a:r>
            <a:r>
              <a:rPr lang="en-US" sz="1400" dirty="0"/>
              <a:t>, A. &amp; </a:t>
            </a:r>
            <a:r>
              <a:rPr lang="en-US" sz="1400" dirty="0" err="1"/>
              <a:t>Rautiainen</a:t>
            </a:r>
            <a:r>
              <a:rPr lang="en-US" sz="1400" dirty="0"/>
              <a:t>, M. (eds.) </a:t>
            </a:r>
            <a:r>
              <a:rPr lang="en-US" sz="1400" i="1" dirty="0"/>
              <a:t>Educating for Democracy in England and Finland. Principles and culture.</a:t>
            </a:r>
            <a:r>
              <a:rPr lang="en-US" sz="1400" dirty="0"/>
              <a:t> (pp. 27-36). Routledge.</a:t>
            </a:r>
          </a:p>
          <a:p>
            <a:r>
              <a:rPr lang="fi-FI" sz="1400" dirty="0"/>
              <a:t>Opetushallitus. Kielitietoinen opetus – Kielitietoinen koulu. Saatavilla: </a:t>
            </a:r>
            <a:r>
              <a:rPr lang="fi-FI" sz="1400" dirty="0">
                <a:hlinkClick r:id="rId6"/>
              </a:rPr>
              <a:t>https://www.oph.fi/sites/default/files/documents/15664-oph-kielitietoinen-opetus-kielitietoinen-koulu_nettiversio.pdf</a:t>
            </a:r>
            <a:r>
              <a:rPr lang="fi-FI" sz="1400" dirty="0"/>
              <a:t> </a:t>
            </a:r>
          </a:p>
          <a:p>
            <a:r>
              <a:rPr lang="fi-FI" sz="1400" dirty="0"/>
              <a:t>Ruohonen, T. (toim.) (2019). Kielitietoisen opettajan opas. E-norssi. Saatavilla: </a:t>
            </a:r>
            <a:r>
              <a:rPr lang="fi-FI" sz="1400" dirty="0">
                <a:hlinkClick r:id="rId7"/>
              </a:rPr>
              <a:t>https://www.enorssi.fi/julkaisut/kielitietoisen-opettajan-opas/mobile/index.html#p=2</a:t>
            </a:r>
            <a:r>
              <a:rPr lang="fi-FI" sz="1400" dirty="0"/>
              <a:t> </a:t>
            </a:r>
          </a:p>
          <a:p>
            <a:r>
              <a:rPr lang="fi-FI" sz="1400" dirty="0"/>
              <a:t>Sekä hankkeet:</a:t>
            </a:r>
          </a:p>
          <a:p>
            <a:pPr lvl="1"/>
            <a:r>
              <a:rPr lang="fi-FI" sz="1000" dirty="0"/>
              <a:t>IKI – Innovatiivisen kielikasvatuksen kartta ja kompassi: </a:t>
            </a:r>
            <a:r>
              <a:rPr lang="fi-FI" sz="1000" dirty="0">
                <a:hlinkClick r:id="rId8"/>
              </a:rPr>
              <a:t>https://ikihanke.fi</a:t>
            </a:r>
            <a:r>
              <a:rPr lang="fi-FI" sz="1000" dirty="0"/>
              <a:t> </a:t>
            </a:r>
          </a:p>
          <a:p>
            <a:pPr lvl="1"/>
            <a:r>
              <a:rPr lang="fi-FI" sz="1000" dirty="0" err="1"/>
              <a:t>LISTiac</a:t>
            </a:r>
            <a:r>
              <a:rPr lang="fi-FI" sz="1000" dirty="0"/>
              <a:t> – </a:t>
            </a:r>
            <a:r>
              <a:rPr lang="fi-FI" sz="1000" dirty="0" err="1"/>
              <a:t>Linguistically</a:t>
            </a:r>
            <a:r>
              <a:rPr lang="fi-FI" sz="1000" dirty="0"/>
              <a:t> </a:t>
            </a:r>
            <a:r>
              <a:rPr lang="fi-FI" sz="1000" dirty="0" err="1"/>
              <a:t>sensitive</a:t>
            </a:r>
            <a:r>
              <a:rPr lang="fi-FI" sz="1000" dirty="0"/>
              <a:t> </a:t>
            </a:r>
            <a:r>
              <a:rPr lang="fi-FI" sz="1000" dirty="0" err="1"/>
              <a:t>teaching</a:t>
            </a:r>
            <a:r>
              <a:rPr lang="fi-FI" sz="1000" dirty="0"/>
              <a:t> in </a:t>
            </a:r>
            <a:r>
              <a:rPr lang="fi-FI" sz="1000" dirty="0" err="1"/>
              <a:t>all</a:t>
            </a:r>
            <a:r>
              <a:rPr lang="fi-FI" sz="1000" dirty="0"/>
              <a:t> </a:t>
            </a:r>
            <a:r>
              <a:rPr lang="fi-FI" sz="1000" dirty="0" err="1"/>
              <a:t>classrooms</a:t>
            </a:r>
            <a:r>
              <a:rPr lang="fi-FI" sz="1000" dirty="0"/>
              <a:t>: </a:t>
            </a:r>
            <a:r>
              <a:rPr lang="fi-FI" sz="1000" dirty="0">
                <a:hlinkClick r:id="rId9"/>
              </a:rPr>
              <a:t>http://listiac.org/</a:t>
            </a:r>
            <a:r>
              <a:rPr lang="fi-FI" sz="1000" dirty="0"/>
              <a:t> </a:t>
            </a:r>
          </a:p>
          <a:p>
            <a:pPr lvl="1"/>
            <a:r>
              <a:rPr lang="fi-FI" sz="1000" dirty="0" err="1"/>
              <a:t>DivEd</a:t>
            </a:r>
            <a:r>
              <a:rPr lang="fi-FI" sz="1000" dirty="0"/>
              <a:t> – </a:t>
            </a:r>
            <a:r>
              <a:rPr lang="fi-FI" sz="1000" dirty="0" err="1"/>
              <a:t>Diversity</a:t>
            </a:r>
            <a:r>
              <a:rPr lang="fi-FI" sz="1000" dirty="0"/>
              <a:t> in </a:t>
            </a:r>
            <a:r>
              <a:rPr lang="fi-FI" sz="1000" dirty="0" err="1"/>
              <a:t>education</a:t>
            </a:r>
            <a:r>
              <a:rPr lang="fi-FI" sz="1000" dirty="0"/>
              <a:t>: </a:t>
            </a:r>
            <a:r>
              <a:rPr lang="fi-FI" sz="1000" dirty="0">
                <a:hlinkClick r:id="rId10"/>
              </a:rPr>
              <a:t>https://dived.fi/</a:t>
            </a:r>
            <a:r>
              <a:rPr lang="fi-FI" sz="1000" dirty="0"/>
              <a:t> </a:t>
            </a:r>
          </a:p>
          <a:p>
            <a:endParaRPr lang="fi-FI" sz="1400" dirty="0"/>
          </a:p>
          <a:p>
            <a:endParaRPr lang="fi-FI" sz="1400" dirty="0"/>
          </a:p>
          <a:p>
            <a:endParaRPr lang="en-US" sz="1400" dirty="0"/>
          </a:p>
          <a:p>
            <a:endParaRPr lang="fi-FI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B44-12F0-4A4E-B183-E1EF1B0DA2F5}" type="datetime1">
              <a:rPr lang="fi-FI" smtClean="0"/>
              <a:t>11.10.2021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3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650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Kielitietoinen kouluyhteisö (Askel 8) </vt:lpstr>
      <vt:lpstr> Tavoite tänään: Reflektoida yhdessä mitä kielitietoisuus on ja miten se koske opettaja tehtävistä</vt:lpstr>
      <vt:lpstr>PowerPoint Presentation</vt:lpstr>
      <vt:lpstr>PowerPoint Presentation</vt:lpstr>
      <vt:lpstr>PowerPoint Presentation</vt:lpstr>
      <vt:lpstr>Kielitaidon nelikenttä (kielitaidon kehityksen tukeminen)</vt:lpstr>
      <vt:lpstr>Kokemukseni vanhempana</vt:lpstr>
      <vt:lpstr>Pienryhmäkeskustelut</vt:lpstr>
      <vt:lpstr>Lähteitä ja vinkkejä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Kielitietoinen kouluyhteisö (Askel 8)</dc:title>
  <dc:creator>Moate, Josephine</dc:creator>
  <cp:lastModifiedBy>Moate, Josephine</cp:lastModifiedBy>
  <cp:revision>2</cp:revision>
  <dcterms:created xsi:type="dcterms:W3CDTF">2021-10-11T06:08:49Z</dcterms:created>
  <dcterms:modified xsi:type="dcterms:W3CDTF">2021-10-11T11:26:57Z</dcterms:modified>
</cp:coreProperties>
</file>