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672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205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5056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384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209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073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01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6825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6383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130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D9F4-F078-41ED-B7B8-F278481F1F31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951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2D9F4-F078-41ED-B7B8-F278481F1F31}" type="datetimeFigureOut">
              <a:rPr lang="fi-FI" smtClean="0"/>
              <a:t>3.9.2020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52998-9F3F-4AA5-AF04-05A39131CEC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424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latin typeface="+mn-lt"/>
              </a:rPr>
              <a:t>T</a:t>
            </a:r>
            <a:r>
              <a:rPr lang="fi-FI" dirty="0" smtClean="0">
                <a:latin typeface="+mn-lt"/>
              </a:rPr>
              <a:t>eoriatausta</a:t>
            </a:r>
            <a:endParaRPr lang="fi-FI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4756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16727" y="-678729"/>
            <a:ext cx="9144000" cy="2387600"/>
          </a:xfrm>
        </p:spPr>
        <p:txBody>
          <a:bodyPr/>
          <a:lstStyle/>
          <a:p>
            <a:r>
              <a:rPr lang="fi-FI" dirty="0" smtClean="0">
                <a:latin typeface="+mn-lt"/>
              </a:rPr>
              <a:t>Käsitteet</a:t>
            </a:r>
            <a:endParaRPr lang="fi-FI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6764" y="1930399"/>
            <a:ext cx="9531927" cy="3870037"/>
          </a:xfrm>
        </p:spPr>
        <p:txBody>
          <a:bodyPr>
            <a:no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2800" dirty="0" smtClean="0"/>
              <a:t>Mikä on tutkimuksesi pääkäsite tai pääkäsitteet?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2800" dirty="0" smtClean="0"/>
              <a:t>Mistä osista / </a:t>
            </a:r>
            <a:r>
              <a:rPr lang="fi-FI" sz="2800" dirty="0" smtClean="0"/>
              <a:t>elementeistä </a:t>
            </a:r>
            <a:r>
              <a:rPr lang="fi-FI" sz="2800" dirty="0" smtClean="0"/>
              <a:t>tutkittava ilmiö koostuu?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2800" dirty="0" smtClean="0"/>
              <a:t> Mitkä ovat käsitteiden </a:t>
            </a:r>
            <a:r>
              <a:rPr lang="fi-FI" sz="2800" dirty="0" smtClean="0"/>
              <a:t>väliset </a:t>
            </a:r>
            <a:r>
              <a:rPr lang="fi-FI" sz="2800" dirty="0" smtClean="0"/>
              <a:t>suhteet?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2800" dirty="0" smtClean="0"/>
              <a:t> Käsitehierarkia: yläkäsitteet, alakäsitteet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2800" dirty="0" smtClean="0"/>
              <a:t>Miten käsitteet määritellään?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2800" dirty="0" smtClean="0"/>
              <a:t>Millä muilla käsitteillä samaa asiaa käsitellään, mitkä ovat lähikäsitteitä?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2800" dirty="0" smtClean="0"/>
              <a:t>Käsitteiden määrittelyn tarkoitus: jotta lukija tietää missä merkityksessä niitä käytetään ko. tutkimuksessa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504629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6000" dirty="0" smtClean="0">
                <a:latin typeface="+mn-lt"/>
              </a:rPr>
              <a:t>Rakenne</a:t>
            </a:r>
            <a:endParaRPr lang="fi-FI" sz="6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Mitä tutkittavasta asiasta jo </a:t>
            </a:r>
            <a:r>
              <a:rPr lang="fi-FI" dirty="0" smtClean="0"/>
              <a:t>tiedetään aiemman </a:t>
            </a:r>
            <a:r>
              <a:rPr lang="fi-FI" dirty="0" smtClean="0"/>
              <a:t>tutkimuksen perusteella?</a:t>
            </a:r>
          </a:p>
          <a:p>
            <a:r>
              <a:rPr lang="fi-FI" dirty="0" smtClean="0"/>
              <a:t>Osoitetaan aukkopaikat, joiden </a:t>
            </a:r>
            <a:r>
              <a:rPr lang="fi-FI" dirty="0" smtClean="0"/>
              <a:t>täyttämiseen tarvitaan </a:t>
            </a:r>
            <a:r>
              <a:rPr lang="fi-FI" dirty="0" smtClean="0"/>
              <a:t>juuri tekeillä olevaa </a:t>
            </a:r>
            <a:r>
              <a:rPr lang="fi-FI" dirty="0" smtClean="0"/>
              <a:t>tutkimusta</a:t>
            </a:r>
          </a:p>
          <a:p>
            <a:r>
              <a:rPr lang="fi-FI" dirty="0" smtClean="0"/>
              <a:t>Mistä </a:t>
            </a:r>
            <a:r>
              <a:rPr lang="fi-FI" dirty="0" smtClean="0"/>
              <a:t>näkökulmasta tutkittavaa ilmiötä </a:t>
            </a:r>
            <a:r>
              <a:rPr lang="fi-FI" dirty="0" smtClean="0"/>
              <a:t>on aiemmin tutkittu?</a:t>
            </a:r>
          </a:p>
          <a:p>
            <a:r>
              <a:rPr lang="fi-FI" dirty="0" smtClean="0"/>
              <a:t>O</a:t>
            </a:r>
            <a:r>
              <a:rPr lang="fi-FI" dirty="0" smtClean="0"/>
              <a:t>soitetaan oman tutkimuksen </a:t>
            </a:r>
            <a:r>
              <a:rPr lang="fi-FI" dirty="0" smtClean="0"/>
              <a:t>näkökulma</a:t>
            </a:r>
          </a:p>
          <a:p>
            <a:r>
              <a:rPr lang="fi-FI" dirty="0" smtClean="0"/>
              <a:t>Tavoitteena valikoiva ja </a:t>
            </a:r>
            <a:r>
              <a:rPr lang="fi-FI" dirty="0" smtClean="0"/>
              <a:t>argumentoiva keskustelu </a:t>
            </a:r>
            <a:r>
              <a:rPr lang="fi-FI" dirty="0" smtClean="0"/>
              <a:t>aiemman tutkimuksen kanssa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95375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Kasvatustieteellisissä ja </a:t>
            </a:r>
            <a:r>
              <a:rPr lang="fi-FI" dirty="0" smtClean="0"/>
              <a:t>erityisesti pedagogisissa </a:t>
            </a:r>
            <a:r>
              <a:rPr lang="fi-FI" dirty="0" smtClean="0"/>
              <a:t>kanditutkielmissa osa</a:t>
            </a:r>
          </a:p>
          <a:p>
            <a:r>
              <a:rPr lang="fi-FI" dirty="0" smtClean="0"/>
              <a:t>teoriataustaa ovat </a:t>
            </a:r>
            <a:r>
              <a:rPr lang="fi-FI" dirty="0" smtClean="0"/>
              <a:t>myös "käytännönläheisemmät</a:t>
            </a:r>
            <a:r>
              <a:rPr lang="fi-FI" dirty="0" smtClean="0"/>
              <a:t>" </a:t>
            </a:r>
            <a:r>
              <a:rPr lang="fi-FI" dirty="0" smtClean="0"/>
              <a:t>kysymykset, esim</a:t>
            </a:r>
            <a:r>
              <a:rPr lang="fi-FI" dirty="0" smtClean="0"/>
              <a:t>. opetussuunnitelman </a:t>
            </a:r>
            <a:r>
              <a:rPr lang="fi-FI" dirty="0" smtClean="0"/>
              <a:t>sisältö, koulutuksen </a:t>
            </a:r>
            <a:r>
              <a:rPr lang="fi-FI" dirty="0" smtClean="0"/>
              <a:t>tavoitteet, </a:t>
            </a:r>
            <a:r>
              <a:rPr lang="fi-FI" dirty="0" smtClean="0"/>
              <a:t>tutkimuskontekstin kuvaus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56865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(jatkoa)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Teoriatausta koostuu esim. 2–3 pääluvusta </a:t>
            </a:r>
            <a:r>
              <a:rPr lang="fi-FI" dirty="0" smtClean="0"/>
              <a:t>ja niiden </a:t>
            </a:r>
            <a:r>
              <a:rPr lang="fi-FI" dirty="0" smtClean="0"/>
              <a:t>alaluvuista.</a:t>
            </a:r>
          </a:p>
          <a:p>
            <a:r>
              <a:rPr lang="fi-FI" dirty="0" smtClean="0"/>
              <a:t>Luvut otsikoidaan sisällön </a:t>
            </a:r>
            <a:r>
              <a:rPr lang="fi-FI" dirty="0" smtClean="0"/>
              <a:t>perusteella</a:t>
            </a:r>
          </a:p>
          <a:p>
            <a:r>
              <a:rPr lang="fi-FI" dirty="0" smtClean="0"/>
              <a:t>Jäsentelyideoita</a:t>
            </a:r>
            <a:r>
              <a:rPr lang="fi-FI" dirty="0" smtClean="0"/>
              <a:t>:</a:t>
            </a:r>
          </a:p>
          <a:p>
            <a:pPr marL="0" indent="0">
              <a:buNone/>
            </a:pPr>
            <a:r>
              <a:rPr lang="fi-FI" dirty="0" smtClean="0"/>
              <a:t> -"</a:t>
            </a:r>
            <a:r>
              <a:rPr lang="fi-FI" dirty="0" smtClean="0"/>
              <a:t>Tutkimuksen suppilomalli": </a:t>
            </a:r>
            <a:r>
              <a:rPr lang="fi-FI" dirty="0" smtClean="0"/>
              <a:t>eteneminen abstraktista </a:t>
            </a:r>
            <a:r>
              <a:rPr lang="fi-FI" dirty="0" smtClean="0"/>
              <a:t>yläkäsitteestä yhä </a:t>
            </a:r>
            <a:r>
              <a:rPr lang="fi-FI" dirty="0" smtClean="0"/>
              <a:t>lähemmäs </a:t>
            </a:r>
            <a:r>
              <a:rPr lang="fi-FI" dirty="0" err="1" smtClean="0"/>
              <a:t>konkretiaa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 – </a:t>
            </a:r>
            <a:r>
              <a:rPr lang="fi-FI" dirty="0" smtClean="0"/>
              <a:t>käsitteen määrittelyt ja aiemman </a:t>
            </a:r>
            <a:r>
              <a:rPr lang="fi-FI" dirty="0" smtClean="0"/>
              <a:t>tutkimuksen esittely </a:t>
            </a:r>
            <a:r>
              <a:rPr lang="fi-FI" dirty="0" smtClean="0"/>
              <a:t>voivat olla samassa pääluvussa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3771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Tavoite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Herätellä ja suunnata lukijan </a:t>
            </a:r>
            <a:r>
              <a:rPr lang="fi-FI" smtClean="0"/>
              <a:t>kiinnostusta </a:t>
            </a:r>
            <a:r>
              <a:rPr lang="fi-FI" smtClean="0"/>
              <a:t>niiden kysymysten </a:t>
            </a:r>
            <a:r>
              <a:rPr lang="fi-FI" dirty="0" smtClean="0"/>
              <a:t>ja arvoitusten tarkasteluun, </a:t>
            </a:r>
            <a:r>
              <a:rPr lang="fi-FI" smtClean="0"/>
              <a:t>joihin </a:t>
            </a:r>
            <a:r>
              <a:rPr lang="fi-FI" smtClean="0"/>
              <a:t>työ omalta </a:t>
            </a:r>
            <a:r>
              <a:rPr lang="fi-FI" dirty="0" smtClean="0"/>
              <a:t>osaltaan vastaa</a:t>
            </a:r>
          </a:p>
          <a:p>
            <a:r>
              <a:rPr lang="fi-FI" dirty="0" smtClean="0"/>
              <a:t>– Pohjustetaan tutkimuskysymyksiä/ -ongelmia</a:t>
            </a:r>
          </a:p>
          <a:p>
            <a:r>
              <a:rPr lang="fi-FI" dirty="0" smtClean="0"/>
              <a:t>– Teoriataustan ja tutkimuskysymysten/-</a:t>
            </a:r>
            <a:r>
              <a:rPr lang="fi-FI" dirty="0" smtClean="0"/>
              <a:t>ongelmien välinen </a:t>
            </a:r>
            <a:r>
              <a:rPr lang="fi-FI" dirty="0" smtClean="0"/>
              <a:t>yhteys tärkeää (=teorian ja </a:t>
            </a:r>
            <a:r>
              <a:rPr lang="fi-FI" dirty="0" smtClean="0"/>
              <a:t>empirian välinen </a:t>
            </a:r>
            <a:r>
              <a:rPr lang="fi-FI" dirty="0" smtClean="0"/>
              <a:t>yhteys)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9126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204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Teoriatausta</vt:lpstr>
      <vt:lpstr>Käsitteet</vt:lpstr>
      <vt:lpstr>Rakenne</vt:lpstr>
      <vt:lpstr>PowerPoint Presentation</vt:lpstr>
      <vt:lpstr>(jatkoa)</vt:lpstr>
      <vt:lpstr>Tavoite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Teoriatausta</dc:title>
  <dc:creator>Fornaciari, Aleksi</dc:creator>
  <cp:lastModifiedBy>Fornaciari, Aleksi</cp:lastModifiedBy>
  <cp:revision>4</cp:revision>
  <dcterms:created xsi:type="dcterms:W3CDTF">2020-09-03T08:29:35Z</dcterms:created>
  <dcterms:modified xsi:type="dcterms:W3CDTF">2020-09-03T09:19:54Z</dcterms:modified>
</cp:coreProperties>
</file>