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FBF584-63D0-45A4-A235-D4D7D195AF7F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14B5F8-E809-4AE1-AB84-4C1A63A527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6447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7313" y="754063"/>
            <a:ext cx="6618287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609" y="4717972"/>
            <a:ext cx="5435283" cy="44686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2079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7313" y="754063"/>
            <a:ext cx="6618287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609" y="4717972"/>
            <a:ext cx="5435283" cy="44686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5743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769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566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1755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319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5652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270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466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2080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458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326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9033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E4592-51DF-4C80-A6D9-899277B372BB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325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Analyysi ja tulokset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8310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Aineiston analyysi -luku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Tehdyn analyysin kuvaus mahdollisimman tarkkaan vaihe vaiheelta</a:t>
            </a:r>
          </a:p>
          <a:p>
            <a:r>
              <a:rPr lang="fi-FI" dirty="0" smtClean="0"/>
              <a:t>Aineistoesimerkkejä analyysin vaiheista, esim. koodauksesta (laadullinen tutkimus) ja taulukoita tms. (määrällinen tutkimus) liitteisiin konkreettisiksi esimerkeiksi tehdystä analyysista</a:t>
            </a:r>
          </a:p>
          <a:p>
            <a:r>
              <a:rPr lang="fi-FI" dirty="0" smtClean="0"/>
              <a:t>Oman tekemisen ja menetelmäkirjallisuuden luonteva yhdistäminen: omien ratkaisujen nimeäminen ja perustelu menetelmäkirjallisuuden avulla, esim.:</a:t>
            </a:r>
          </a:p>
          <a:p>
            <a:pPr lvl="1"/>
            <a:r>
              <a:rPr lang="fi-FI" dirty="0" smtClean="0"/>
              <a:t>aineistolähtöinen analyysi (esim. Tuomi &amp; Sarajärvi…)</a:t>
            </a:r>
          </a:p>
          <a:p>
            <a:r>
              <a:rPr lang="fi-FI" dirty="0" smtClean="0"/>
              <a:t>Ratkaisujen perustelu myös tutkimuksen tavoitteen ja tutkimuskysymyksen sekä aineiston laadun pohjalta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60199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Analyysiluku: </a:t>
            </a:r>
            <a:r>
              <a:rPr lang="fi-FI" dirty="0"/>
              <a:t>t</a:t>
            </a:r>
            <a:r>
              <a:rPr lang="fi-FI" dirty="0" smtClean="0"/>
              <a:t>arkkuus käsitteissä</a:t>
            </a:r>
            <a:br>
              <a:rPr lang="fi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Laadullinen analyysi:</a:t>
            </a:r>
          </a:p>
          <a:p>
            <a:pPr lvl="1"/>
            <a:r>
              <a:rPr lang="fi-FI" sz="2000" dirty="0" smtClean="0"/>
              <a:t>Luokittelu -&gt; luokat tai kategoriat (aineistokatkelmia ”pinotaan” pinoihin)</a:t>
            </a:r>
          </a:p>
          <a:p>
            <a:pPr lvl="1"/>
            <a:r>
              <a:rPr lang="fi-FI" sz="2000" dirty="0" err="1" smtClean="0"/>
              <a:t>Teemoittelu</a:t>
            </a:r>
            <a:r>
              <a:rPr lang="fi-FI" sz="2000" dirty="0" smtClean="0"/>
              <a:t> -&gt; teemat (aineistosta toistuvat teemat nimetään ja niissä olevaa  variaatiota kuvataan)</a:t>
            </a:r>
          </a:p>
          <a:p>
            <a:pPr lvl="1"/>
            <a:r>
              <a:rPr lang="fi-FI" sz="2000" dirty="0" smtClean="0"/>
              <a:t>Em. variaation luokittelu -&gt; tyypittely</a:t>
            </a:r>
          </a:p>
          <a:p>
            <a:pPr lvl="1"/>
            <a:r>
              <a:rPr lang="fi-FI" sz="2000" dirty="0" smtClean="0"/>
              <a:t>Ks. Tarkemmin laadullisten menetelmien kurssin materiaaleista</a:t>
            </a:r>
          </a:p>
        </p:txBody>
      </p:sp>
    </p:spTree>
    <p:extLst>
      <p:ext uri="{BB962C8B-B14F-4D97-AF65-F5344CB8AC3E}">
        <p14:creationId xmlns:p14="http://schemas.microsoft.com/office/powerpoint/2010/main" val="2461854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1123127" y="469612"/>
            <a:ext cx="7665663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i-FI" dirty="0" smtClean="0"/>
              <a:t>Tutkimustulokset</a:t>
            </a:r>
            <a:endParaRPr lang="fi-FI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63535" y="1778924"/>
            <a:ext cx="9152945" cy="4458388"/>
          </a:xfrm>
          <a:ln/>
        </p:spPr>
        <p:txBody>
          <a:bodyPr/>
          <a:lstStyle/>
          <a:p>
            <a:pPr>
              <a:buClr>
                <a:srgbClr val="000099"/>
              </a:buClr>
              <a:buSzPct val="6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400" dirty="0"/>
              <a:t>Tutkimustulosten esittäminen rakentuu pää- ja alaotsikoista samaan tapaan kuin teoriatausta ja menetelmäosuus</a:t>
            </a:r>
          </a:p>
          <a:p>
            <a:pPr marL="741363" lvl="1" indent="-284163"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dirty="0"/>
              <a:t>&gt; T</a:t>
            </a:r>
            <a:r>
              <a:rPr lang="fi-FI" dirty="0" smtClean="0"/>
              <a:t>ulososan rakenne </a:t>
            </a:r>
            <a:r>
              <a:rPr lang="fi-FI" dirty="0"/>
              <a:t>ja asioiden </a:t>
            </a:r>
            <a:r>
              <a:rPr lang="fi-FI" dirty="0" smtClean="0"/>
              <a:t>käsittelyjärjestys </a:t>
            </a:r>
            <a:r>
              <a:rPr lang="fi-FI" dirty="0"/>
              <a:t>muodostuu vähitellen aineiston analyysin </a:t>
            </a:r>
            <a:r>
              <a:rPr lang="fi-FI" dirty="0" smtClean="0"/>
              <a:t>myötä</a:t>
            </a:r>
          </a:p>
          <a:p>
            <a:pPr marL="741363" lvl="1" indent="-284163"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dirty="0" smtClean="0"/>
              <a:t>Laadullisen tutkimuksen tulososa jäsentyy tutkimuskysymysten TAI löydettyjen teemojen/ luokkien pohjalta</a:t>
            </a:r>
            <a:endParaRPr lang="fi-FI" dirty="0"/>
          </a:p>
          <a:p>
            <a:pPr>
              <a:buClr>
                <a:srgbClr val="000099"/>
              </a:buClr>
              <a:buSzPct val="6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400" dirty="0"/>
              <a:t>Aineiston analyysissa keskitytään tutkimusongelmien ja tutkimustehtävän selvittämiseen: tulososan on siis vastattava näihin kysymyksiin</a:t>
            </a:r>
            <a:r>
              <a:rPr lang="fi-FI" sz="2400" dirty="0" smtClean="0"/>
              <a:t>!</a:t>
            </a:r>
          </a:p>
          <a:p>
            <a:pPr marL="457200" lvl="1" indent="0">
              <a:buClr>
                <a:srgbClr val="000099"/>
              </a:buClr>
              <a:buSzPct val="6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3148485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1040000" y="460375"/>
            <a:ext cx="7665663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i-FI" dirty="0"/>
              <a:t>Huomioi </a:t>
            </a:r>
            <a:r>
              <a:rPr lang="fi-FI" dirty="0" smtClean="0"/>
              <a:t>tulososassa:</a:t>
            </a:r>
            <a:endParaRPr lang="fi-FI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63536" y="1862052"/>
            <a:ext cx="8910710" cy="4626064"/>
          </a:xfrm>
          <a:ln/>
        </p:spPr>
        <p:txBody>
          <a:bodyPr>
            <a:normAutofit fontScale="92500" lnSpcReduction="10000"/>
          </a:bodyPr>
          <a:lstStyle/>
          <a:p>
            <a:pPr marL="341313" indent="-341313"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 smtClean="0"/>
              <a:t>Otsikoi ja kirjoita aihe-/ asiakeskeisesti</a:t>
            </a:r>
            <a:endParaRPr lang="fi-FI" sz="2000" dirty="0"/>
          </a:p>
          <a:p>
            <a:pPr marL="798513" lvl="1" indent="-341313"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1600" dirty="0" smtClean="0"/>
              <a:t>Ei enää ”analyysin kieltä”, esim. alaluokat -&gt; osa-alueet</a:t>
            </a:r>
          </a:p>
          <a:p>
            <a:pPr marL="798513" lvl="1" indent="-341313"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1600" dirty="0" smtClean="0"/>
              <a:t>Luokkien tai teemojen nimet, jotka kuvaavat ja tiivistävät aineistoa</a:t>
            </a:r>
          </a:p>
          <a:p>
            <a:pPr marL="798513" lvl="1" indent="-341313"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1600" dirty="0" smtClean="0"/>
              <a:t>Teksti jäsentyy saadun luokittelun tai </a:t>
            </a:r>
            <a:r>
              <a:rPr lang="fi-FI" sz="1600" dirty="0" err="1" smtClean="0"/>
              <a:t>teemoittelun</a:t>
            </a:r>
            <a:r>
              <a:rPr lang="fi-FI" sz="1600" dirty="0" smtClean="0"/>
              <a:t> pohjalta</a:t>
            </a:r>
          </a:p>
          <a:p>
            <a:pPr marL="341313" indent="-341313"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 smtClean="0"/>
              <a:t>Kuviot </a:t>
            </a:r>
            <a:r>
              <a:rPr lang="fi-FI" sz="2000" dirty="0"/>
              <a:t>ja taulukot tiivistävät ja havainnollistavat </a:t>
            </a:r>
            <a:r>
              <a:rPr lang="fi-FI" sz="2000" dirty="0" smtClean="0"/>
              <a:t>informaatiota</a:t>
            </a:r>
          </a:p>
          <a:p>
            <a:pPr marL="798513" lvl="1" indent="-341313"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1600" dirty="0" smtClean="0"/>
              <a:t>Myös laadullisessa tutkimuksessa!</a:t>
            </a:r>
            <a:endParaRPr lang="fi-FI" sz="1600" dirty="0"/>
          </a:p>
          <a:p>
            <a:pPr marL="341313" indent="-341313"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 smtClean="0"/>
              <a:t>Tuo </a:t>
            </a:r>
            <a:r>
              <a:rPr lang="fi-FI" sz="2000" dirty="0"/>
              <a:t>selkeästi esille millaisia päätelmiä ja tulkintoja aineiston pohjalta on mahdollista tehdä</a:t>
            </a:r>
          </a:p>
          <a:p>
            <a:pPr marL="341313" indent="-341313"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 smtClean="0"/>
              <a:t>Laadullisessa tutkimuksessa aineistolainaukset evidenssinä, niiden avulla osoitetaan tulkintojen yhteys aineistoon</a:t>
            </a:r>
            <a:endParaRPr lang="fi-FI" sz="2000" dirty="0"/>
          </a:p>
          <a:p>
            <a:pPr marL="741363" lvl="1" indent="-284163"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dirty="0"/>
              <a:t>&gt; </a:t>
            </a:r>
            <a:r>
              <a:rPr lang="fi-FI" sz="2000" dirty="0"/>
              <a:t>lukija voi arvioida tutkijan päätelmiä ja tulkintaa</a:t>
            </a:r>
          </a:p>
          <a:p>
            <a:pPr marL="741363" lvl="1" indent="-284163"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&gt; huolehdi siitä, että kirjoitat täsmällisesti auki aineistolainauksen avaaman näkökulman, älä jätä päätelmien tekemistä lukijan vastuulle</a:t>
            </a:r>
            <a:r>
              <a:rPr lang="fi-FI" sz="2000" dirty="0" smtClean="0"/>
              <a:t>!</a:t>
            </a:r>
          </a:p>
          <a:p>
            <a:pPr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 smtClean="0"/>
              <a:t>Määrällisessä tutkimuksessa tunnusluvut ja taulukot evidenssinä</a:t>
            </a:r>
          </a:p>
          <a:p>
            <a:pPr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 smtClean="0"/>
              <a:t>Laadullisessa tutkimuksessa tulosten tulkinnassa voi käyttää apuna teoriatietoa, kuitenkin aineisto johtaa käsittelyä: ensin oma tulos ja sitten aiempaa tutkimusta</a:t>
            </a:r>
            <a:endParaRPr lang="fi-FI" sz="2000" dirty="0"/>
          </a:p>
          <a:p>
            <a:pPr marL="341313" indent="-341313"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567878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297</Words>
  <Application>Microsoft Office PowerPoint</Application>
  <PresentationFormat>Widescreen</PresentationFormat>
  <Paragraphs>31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Marlett</vt:lpstr>
      <vt:lpstr>Wingdings</vt:lpstr>
      <vt:lpstr>Office-teema</vt:lpstr>
      <vt:lpstr>Analyysi ja tulokset</vt:lpstr>
      <vt:lpstr>Aineiston analyysi -luku</vt:lpstr>
      <vt:lpstr>Analyysiluku: tarkkuus käsitteissä </vt:lpstr>
      <vt:lpstr>Tutkimustulokset</vt:lpstr>
      <vt:lpstr>Huomioi tulososassa: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Valleala, Ulla</dc:creator>
  <cp:lastModifiedBy>Fornaciari, Aleksi</cp:lastModifiedBy>
  <cp:revision>17</cp:revision>
  <dcterms:created xsi:type="dcterms:W3CDTF">2018-03-20T11:04:56Z</dcterms:created>
  <dcterms:modified xsi:type="dcterms:W3CDTF">2020-09-03T10:16:35Z</dcterms:modified>
</cp:coreProperties>
</file>