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273CD05-86F2-452F-A9BC-70E2675CDA80}" type="datetimeFigureOut">
              <a:rPr lang="fi-FI" smtClean="0"/>
              <a:t>23.1.2023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A92E145-A5CF-49F7-9AB9-467FF92EE3F8}" type="slidenum">
              <a:rPr lang="fi-FI" smtClean="0"/>
              <a:t>‹#›</a:t>
            </a:fld>
            <a:endParaRPr lang="fi-FI" dirty="0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</p:grpSp>
      <p:grpSp>
        <p:nvGrpSpPr>
          <p:cNvPr id="21" name="Group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22" name="Rectangle 21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151898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73CD05-86F2-452F-A9BC-70E2675CDA80}" type="datetimeFigureOut">
              <a:rPr lang="fi-FI" smtClean="0"/>
              <a:t>23.1.2023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92E145-A5CF-49F7-9AB9-467FF92EE3F8}" type="slidenum">
              <a:rPr lang="fi-FI" smtClean="0"/>
              <a:t>‹#›</a:t>
            </a:fld>
            <a:endParaRPr lang="fi-FI" dirty="0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accent2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159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73CD05-86F2-452F-A9BC-70E2675CDA80}" type="datetimeFigureOut">
              <a:rPr lang="fi-FI" smtClean="0"/>
              <a:t>23.1.2023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92E145-A5CF-49F7-9AB9-467FF92EE3F8}" type="slidenum">
              <a:rPr lang="fi-FI" smtClean="0"/>
              <a:t>‹#›</a:t>
            </a:fld>
            <a:endParaRPr lang="fi-FI" dirty="0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2703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73CD05-86F2-452F-A9BC-70E2675CDA80}" type="datetimeFigureOut">
              <a:rPr lang="fi-FI" smtClean="0"/>
              <a:t>23.1.2023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92E145-A5CF-49F7-9AB9-467FF92EE3F8}" type="slidenum">
              <a:rPr lang="fi-FI" smtClean="0"/>
              <a:t>‹#›</a:t>
            </a:fld>
            <a:endParaRPr lang="fi-FI" dirty="0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2019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1773239"/>
            <a:ext cx="4896296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1773238"/>
            <a:ext cx="4896544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CD05-86F2-452F-A9BC-70E2675CDA80}" type="datetimeFigureOut">
              <a:rPr lang="fi-FI" smtClean="0"/>
              <a:t>23.1.2023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2E145-A5CF-49F7-9AB9-467FF92EE3F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717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3024" y="1773238"/>
            <a:ext cx="4608959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5688" y="2420888"/>
            <a:ext cx="4896296" cy="3744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8048" y="1773238"/>
            <a:ext cx="4608265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015" y="2420888"/>
            <a:ext cx="4896297" cy="3744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CD05-86F2-452F-A9BC-70E2675CDA80}" type="datetimeFigureOut">
              <a:rPr lang="fi-FI" smtClean="0"/>
              <a:t>23.1.2023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2E145-A5CF-49F7-9AB9-467FF92EE3F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22495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3025" y="1773238"/>
            <a:ext cx="10369549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5688" y="2420888"/>
            <a:ext cx="10656886" cy="3744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CD05-86F2-452F-A9BC-70E2675CDA80}" type="datetimeFigureOut">
              <a:rPr lang="fi-FI" smtClean="0"/>
              <a:t>23.1.2023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2E145-A5CF-49F7-9AB9-467FF92EE3F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97579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6769348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CD05-86F2-452F-A9BC-70E2675CDA80}" type="datetimeFigureOut">
              <a:rPr lang="fi-FI" smtClean="0"/>
              <a:t>23.1.2023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2E145-A5CF-49F7-9AB9-467FF92EE3F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688288" y="1773238"/>
            <a:ext cx="3024287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 b="1">
                <a:solidFill>
                  <a:schemeClr val="accent2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2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0900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213" y="1773239"/>
            <a:ext cx="7345362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CD05-86F2-452F-A9BC-70E2675CDA80}" type="datetimeFigureOut">
              <a:rPr lang="fi-FI" smtClean="0"/>
              <a:t>23.1.2023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2E145-A5CF-49F7-9AB9-467FF92EE3F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79427" y="1773238"/>
            <a:ext cx="3024286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2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1428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4608513" cy="1080542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4896544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03482" y="0"/>
            <a:ext cx="6188518" cy="6669360"/>
          </a:xfrm>
          <a:custGeom>
            <a:avLst/>
            <a:gdLst/>
            <a:ahLst/>
            <a:cxnLst/>
            <a:rect l="l" t="t" r="r" b="b"/>
            <a:pathLst>
              <a:path w="6188518" h="6669360">
                <a:moveTo>
                  <a:pt x="1820710" y="0"/>
                </a:moveTo>
                <a:lnTo>
                  <a:pt x="6188518" y="0"/>
                </a:lnTo>
                <a:lnTo>
                  <a:pt x="6188518" y="6669360"/>
                </a:lnTo>
                <a:lnTo>
                  <a:pt x="0" y="6669360"/>
                </a:lnTo>
                <a:close/>
              </a:path>
            </a:pathLst>
          </a:custGeom>
          <a:solidFill>
            <a:schemeClr val="accent5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73CD05-86F2-452F-A9BC-70E2675CDA80}" type="datetimeFigureOut">
              <a:rPr lang="fi-FI" smtClean="0"/>
              <a:t>23.1.2023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92E145-A5CF-49F7-9AB9-467FF92EE3F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920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6481317" cy="1080542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6769348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31674" y="0"/>
            <a:ext cx="4460326" cy="6669360"/>
          </a:xfrm>
          <a:custGeom>
            <a:avLst/>
            <a:gdLst/>
            <a:ahLst/>
            <a:cxnLst/>
            <a:rect l="l" t="t" r="r" b="b"/>
            <a:pathLst>
              <a:path w="4460326" h="6669360">
                <a:moveTo>
                  <a:pt x="1820710" y="0"/>
                </a:moveTo>
                <a:lnTo>
                  <a:pt x="4460326" y="0"/>
                </a:lnTo>
                <a:lnTo>
                  <a:pt x="4460326" y="6669360"/>
                </a:lnTo>
                <a:lnTo>
                  <a:pt x="0" y="6669360"/>
                </a:lnTo>
                <a:close/>
              </a:path>
            </a:pathLst>
          </a:custGeom>
          <a:solidFill>
            <a:schemeClr val="accent5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1424" y="6381328"/>
            <a:ext cx="798984" cy="216471"/>
          </a:xfrm>
        </p:spPr>
        <p:txBody>
          <a:bodyPr/>
          <a:lstStyle>
            <a:lvl1pPr algn="l">
              <a:defRPr/>
            </a:lvl1pPr>
          </a:lstStyle>
          <a:p>
            <a:fld id="{B273CD05-86F2-452F-A9BC-70E2675CDA80}" type="datetimeFigureOut">
              <a:rPr lang="fi-FI" smtClean="0"/>
              <a:t>23.1.2023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3512" y="6381328"/>
            <a:ext cx="4392488" cy="216471"/>
          </a:xfrm>
        </p:spPr>
        <p:txBody>
          <a:bodyPr/>
          <a:lstStyle>
            <a:lvl1pPr algn="l">
              <a:defRPr/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381551"/>
            <a:ext cx="431999" cy="215801"/>
          </a:xfrm>
        </p:spPr>
        <p:txBody>
          <a:bodyPr/>
          <a:lstStyle>
            <a:lvl1pPr algn="l">
              <a:defRPr/>
            </a:lvl1pPr>
          </a:lstStyle>
          <a:p>
            <a:fld id="{7A92E145-A5CF-49F7-9AB9-467FF92EE3F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4488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273CD05-86F2-452F-A9BC-70E2675CDA80}" type="datetimeFigureOut">
              <a:rPr lang="fi-FI" smtClean="0"/>
              <a:t>23.1.2023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A92E145-A5CF-49F7-9AB9-467FF92EE3F8}" type="slidenum">
              <a:rPr lang="fi-FI" smtClean="0"/>
              <a:t>‹#›</a:t>
            </a:fld>
            <a:endParaRPr lang="fi-FI" dirty="0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accent2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</p:grpSp>
      <p:grpSp>
        <p:nvGrpSpPr>
          <p:cNvPr id="14" name="Grou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7" name="Rectangle 16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367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6" y="1773238"/>
            <a:ext cx="345633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9426" y="2420888"/>
            <a:ext cx="3456334" cy="3744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67809" y="1773238"/>
            <a:ext cx="345638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67809" y="2420888"/>
            <a:ext cx="3456384" cy="3744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CD05-86F2-452F-A9BC-70E2675CDA80}" type="datetimeFigureOut">
              <a:rPr lang="fi-FI" smtClean="0"/>
              <a:t>23.1.2023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2E145-A5CF-49F7-9AB9-467FF92EE3F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56240" y="1773238"/>
            <a:ext cx="3456335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56240" y="2420888"/>
            <a:ext cx="3456335" cy="3744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0604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Basic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1773239"/>
            <a:ext cx="6769100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CD05-86F2-452F-A9BC-70E2675CDA80}" type="datetimeFigureOut">
              <a:rPr lang="fi-FI" smtClean="0"/>
              <a:t>23.1.2023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2E145-A5CF-49F7-9AB9-467FF92EE3F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56588" y="1773237"/>
            <a:ext cx="3455987" cy="439206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dirty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04440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Basic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7808" y="1773239"/>
            <a:ext cx="7344767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CD05-86F2-452F-A9BC-70E2675CDA80}" type="datetimeFigureOut">
              <a:rPr lang="fi-FI" smtClean="0"/>
              <a:t>23.1.2023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2E145-A5CF-49F7-9AB9-467FF92EE3F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5" y="1773237"/>
            <a:ext cx="3456335" cy="439206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dirty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02287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sic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CD05-86F2-452F-A9BC-70E2675CDA80}" type="datetimeFigureOut">
              <a:rPr lang="fi-FI" smtClean="0"/>
              <a:t>23.1.2023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2E145-A5CF-49F7-9AB9-467FF92EE3F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5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79425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61542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361542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56240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8256240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66306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73CD05-86F2-452F-A9BC-70E2675CDA80}" type="datetimeFigureOut">
              <a:rPr lang="fi-FI" smtClean="0"/>
              <a:t>23.1.2023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92E145-A5CF-49F7-9AB9-467FF92EE3F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11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2682" y="476672"/>
            <a:ext cx="269351" cy="612000"/>
          </a:xfrm>
          <a:custGeom>
            <a:avLst/>
            <a:gdLst>
              <a:gd name="T0" fmla="*/ 2014 w 3164"/>
              <a:gd name="T1" fmla="*/ 541 h 7179"/>
              <a:gd name="T2" fmla="*/ 2075 w 3164"/>
              <a:gd name="T3" fmla="*/ 842 h 7179"/>
              <a:gd name="T4" fmla="*/ 2013 w 3164"/>
              <a:gd name="T5" fmla="*/ 1104 h 7179"/>
              <a:gd name="T6" fmla="*/ 1698 w 3164"/>
              <a:gd name="T7" fmla="*/ 1547 h 7179"/>
              <a:gd name="T8" fmla="*/ 1150 w 3164"/>
              <a:gd name="T9" fmla="*/ 2192 h 7179"/>
              <a:gd name="T10" fmla="*/ 1032 w 3164"/>
              <a:gd name="T11" fmla="*/ 2455 h 7179"/>
              <a:gd name="T12" fmla="*/ 1071 w 3164"/>
              <a:gd name="T13" fmla="*/ 2857 h 7179"/>
              <a:gd name="T14" fmla="*/ 758 w 3164"/>
              <a:gd name="T15" fmla="*/ 2524 h 7179"/>
              <a:gd name="T16" fmla="*/ 762 w 3164"/>
              <a:gd name="T17" fmla="*/ 2178 h 7179"/>
              <a:gd name="T18" fmla="*/ 878 w 3164"/>
              <a:gd name="T19" fmla="*/ 1919 h 7179"/>
              <a:gd name="T20" fmla="*/ 1196 w 3164"/>
              <a:gd name="T21" fmla="*/ 1511 h 7179"/>
              <a:gd name="T22" fmla="*/ 1734 w 3164"/>
              <a:gd name="T23" fmla="*/ 844 h 7179"/>
              <a:gd name="T24" fmla="*/ 1792 w 3164"/>
              <a:gd name="T25" fmla="*/ 666 h 7179"/>
              <a:gd name="T26" fmla="*/ 1725 w 3164"/>
              <a:gd name="T27" fmla="*/ 476 h 7179"/>
              <a:gd name="T28" fmla="*/ 1173 w 3164"/>
              <a:gd name="T29" fmla="*/ 2909 h 7179"/>
              <a:gd name="T30" fmla="*/ 1139 w 3164"/>
              <a:gd name="T31" fmla="*/ 2584 h 7179"/>
              <a:gd name="T32" fmla="*/ 1266 w 3164"/>
              <a:gd name="T33" fmla="*/ 2264 h 7179"/>
              <a:gd name="T34" fmla="*/ 1911 w 3164"/>
              <a:gd name="T35" fmla="*/ 1593 h 7179"/>
              <a:gd name="T36" fmla="*/ 2169 w 3164"/>
              <a:gd name="T37" fmla="*/ 1249 h 7179"/>
              <a:gd name="T38" fmla="*/ 2177 w 3164"/>
              <a:gd name="T39" fmla="*/ 1064 h 7179"/>
              <a:gd name="T40" fmla="*/ 2394 w 3164"/>
              <a:gd name="T41" fmla="*/ 984 h 7179"/>
              <a:gd name="T42" fmla="*/ 2487 w 3164"/>
              <a:gd name="T43" fmla="*/ 1278 h 7179"/>
              <a:gd name="T44" fmla="*/ 2430 w 3164"/>
              <a:gd name="T45" fmla="*/ 1557 h 7179"/>
              <a:gd name="T46" fmla="*/ 1934 w 3164"/>
              <a:gd name="T47" fmla="*/ 2124 h 7179"/>
              <a:gd name="T48" fmla="*/ 1530 w 3164"/>
              <a:gd name="T49" fmla="*/ 2581 h 7179"/>
              <a:gd name="T50" fmla="*/ 1523 w 3164"/>
              <a:gd name="T51" fmla="*/ 2799 h 7179"/>
              <a:gd name="T52" fmla="*/ 1749 w 3164"/>
              <a:gd name="T53" fmla="*/ 3171 h 7179"/>
              <a:gd name="T54" fmla="*/ 1647 w 3164"/>
              <a:gd name="T55" fmla="*/ 2738 h 7179"/>
              <a:gd name="T56" fmla="*/ 1728 w 3164"/>
              <a:gd name="T57" fmla="*/ 2523 h 7179"/>
              <a:gd name="T58" fmla="*/ 2273 w 3164"/>
              <a:gd name="T59" fmla="*/ 2071 h 7179"/>
              <a:gd name="T60" fmla="*/ 2387 w 3164"/>
              <a:gd name="T61" fmla="*/ 1910 h 7179"/>
              <a:gd name="T62" fmla="*/ 2546 w 3164"/>
              <a:gd name="T63" fmla="*/ 1669 h 7179"/>
              <a:gd name="T64" fmla="*/ 2645 w 3164"/>
              <a:gd name="T65" fmla="*/ 1917 h 7179"/>
              <a:gd name="T66" fmla="*/ 2601 w 3164"/>
              <a:gd name="T67" fmla="*/ 2194 h 7179"/>
              <a:gd name="T68" fmla="*/ 2181 w 3164"/>
              <a:gd name="T69" fmla="*/ 2594 h 7179"/>
              <a:gd name="T70" fmla="*/ 1994 w 3164"/>
              <a:gd name="T71" fmla="*/ 2803 h 7179"/>
              <a:gd name="T72" fmla="*/ 626 w 3164"/>
              <a:gd name="T73" fmla="*/ 2259 h 7179"/>
              <a:gd name="T74" fmla="*/ 521 w 3164"/>
              <a:gd name="T75" fmla="*/ 1956 h 7179"/>
              <a:gd name="T76" fmla="*/ 548 w 3164"/>
              <a:gd name="T77" fmla="*/ 1637 h 7179"/>
              <a:gd name="T78" fmla="*/ 766 w 3164"/>
              <a:gd name="T79" fmla="*/ 1219 h 7179"/>
              <a:gd name="T80" fmla="*/ 1325 w 3164"/>
              <a:gd name="T81" fmla="*/ 408 h 7179"/>
              <a:gd name="T82" fmla="*/ 1347 w 3164"/>
              <a:gd name="T83" fmla="*/ 223 h 7179"/>
              <a:gd name="T84" fmla="*/ 1533 w 3164"/>
              <a:gd name="T85" fmla="*/ 73 h 7179"/>
              <a:gd name="T86" fmla="*/ 1635 w 3164"/>
              <a:gd name="T87" fmla="*/ 329 h 7179"/>
              <a:gd name="T88" fmla="*/ 1602 w 3164"/>
              <a:gd name="T89" fmla="*/ 617 h 7179"/>
              <a:gd name="T90" fmla="*/ 1366 w 3164"/>
              <a:gd name="T91" fmla="*/ 1012 h 7179"/>
              <a:gd name="T92" fmla="*/ 795 w 3164"/>
              <a:gd name="T93" fmla="*/ 1791 h 7179"/>
              <a:gd name="T94" fmla="*/ 663 w 3164"/>
              <a:gd name="T95" fmla="*/ 2130 h 7179"/>
              <a:gd name="T96" fmla="*/ 1308 w 3164"/>
              <a:gd name="T97" fmla="*/ 4296 h 7179"/>
              <a:gd name="T98" fmla="*/ 1674 w 3164"/>
              <a:gd name="T99" fmla="*/ 4340 h 7179"/>
              <a:gd name="T100" fmla="*/ 1548 w 3164"/>
              <a:gd name="T101" fmla="*/ 4163 h 7179"/>
              <a:gd name="T102" fmla="*/ 1133 w 3164"/>
              <a:gd name="T103" fmla="*/ 4107 h 7179"/>
              <a:gd name="T104" fmla="*/ 683 w 3164"/>
              <a:gd name="T105" fmla="*/ 3926 h 7179"/>
              <a:gd name="T106" fmla="*/ 292 w 3164"/>
              <a:gd name="T107" fmla="*/ 3639 h 7179"/>
              <a:gd name="T108" fmla="*/ 0 w 3164"/>
              <a:gd name="T109" fmla="*/ 3291 h 7179"/>
              <a:gd name="T110" fmla="*/ 2943 w 3164"/>
              <a:gd name="T111" fmla="*/ 3581 h 7179"/>
              <a:gd name="T112" fmla="*/ 2588 w 3164"/>
              <a:gd name="T113" fmla="*/ 3876 h 7179"/>
              <a:gd name="T114" fmla="*/ 2199 w 3164"/>
              <a:gd name="T115" fmla="*/ 4064 h 7179"/>
              <a:gd name="T116" fmla="*/ 1643 w 3164"/>
              <a:gd name="T117" fmla="*/ 4163 h 7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64" h="7179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1373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 2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0" name="Rectangle 9"/>
            <p:cNvSpPr/>
            <p:nvPr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/>
            </a:p>
          </p:txBody>
        </p:sp>
        <p:sp>
          <p:nvSpPr>
            <p:cNvPr id="11" name="Freeform 6"/>
            <p:cNvSpPr>
              <a:spLocks noChangeAspect="1" noEditPoints="1"/>
            </p:cNvSpPr>
            <p:nvPr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CD05-86F2-452F-A9BC-70E2675CDA80}" type="datetimeFigureOut">
              <a:rPr lang="fi-FI" smtClean="0"/>
              <a:t>23.1.2023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2E145-A5CF-49F7-9AB9-467FF92EE3F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86826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73CD05-86F2-452F-A9BC-70E2675CDA80}" type="datetimeFigureOut">
              <a:rPr lang="fi-FI" smtClean="0"/>
              <a:t>23.1.2023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92E145-A5CF-49F7-9AB9-467FF92EE3F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accent2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accent2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accent2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accent2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grpSp>
        <p:nvGrpSpPr>
          <p:cNvPr id="9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0" name="Rectangle 9"/>
            <p:cNvSpPr/>
            <p:nvPr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/>
            </a:p>
          </p:txBody>
        </p:sp>
        <p:sp>
          <p:nvSpPr>
            <p:cNvPr id="11" name="Freeform 6"/>
            <p:cNvSpPr>
              <a:spLocks noChangeAspect="1" noEditPoints="1"/>
            </p:cNvSpPr>
            <p:nvPr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6752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309320"/>
                </a:lnTo>
                <a:lnTo>
                  <a:pt x="12192000" y="6669088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669088"/>
                </a:lnTo>
                <a:lnTo>
                  <a:pt x="0" y="630932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96000" y="0"/>
            <a:ext cx="6096000" cy="6858000"/>
          </a:xfrm>
          <a:solidFill>
            <a:schemeClr val="accent2">
              <a:alpha val="70000"/>
            </a:schemeClr>
          </a:solidFill>
        </p:spPr>
        <p:txBody>
          <a:bodyPr lIns="576000" tIns="2422800" rIns="1080000" bIns="10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1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2682" y="476672"/>
            <a:ext cx="269351" cy="612000"/>
          </a:xfrm>
          <a:custGeom>
            <a:avLst/>
            <a:gdLst>
              <a:gd name="T0" fmla="*/ 2014 w 3164"/>
              <a:gd name="T1" fmla="*/ 541 h 7179"/>
              <a:gd name="T2" fmla="*/ 2075 w 3164"/>
              <a:gd name="T3" fmla="*/ 842 h 7179"/>
              <a:gd name="T4" fmla="*/ 2013 w 3164"/>
              <a:gd name="T5" fmla="*/ 1104 h 7179"/>
              <a:gd name="T6" fmla="*/ 1698 w 3164"/>
              <a:gd name="T7" fmla="*/ 1547 h 7179"/>
              <a:gd name="T8" fmla="*/ 1150 w 3164"/>
              <a:gd name="T9" fmla="*/ 2192 h 7179"/>
              <a:gd name="T10" fmla="*/ 1032 w 3164"/>
              <a:gd name="T11" fmla="*/ 2455 h 7179"/>
              <a:gd name="T12" fmla="*/ 1071 w 3164"/>
              <a:gd name="T13" fmla="*/ 2857 h 7179"/>
              <a:gd name="T14" fmla="*/ 758 w 3164"/>
              <a:gd name="T15" fmla="*/ 2524 h 7179"/>
              <a:gd name="T16" fmla="*/ 762 w 3164"/>
              <a:gd name="T17" fmla="*/ 2178 h 7179"/>
              <a:gd name="T18" fmla="*/ 878 w 3164"/>
              <a:gd name="T19" fmla="*/ 1919 h 7179"/>
              <a:gd name="T20" fmla="*/ 1196 w 3164"/>
              <a:gd name="T21" fmla="*/ 1511 h 7179"/>
              <a:gd name="T22" fmla="*/ 1734 w 3164"/>
              <a:gd name="T23" fmla="*/ 844 h 7179"/>
              <a:gd name="T24" fmla="*/ 1792 w 3164"/>
              <a:gd name="T25" fmla="*/ 666 h 7179"/>
              <a:gd name="T26" fmla="*/ 1725 w 3164"/>
              <a:gd name="T27" fmla="*/ 476 h 7179"/>
              <a:gd name="T28" fmla="*/ 1173 w 3164"/>
              <a:gd name="T29" fmla="*/ 2909 h 7179"/>
              <a:gd name="T30" fmla="*/ 1139 w 3164"/>
              <a:gd name="T31" fmla="*/ 2584 h 7179"/>
              <a:gd name="T32" fmla="*/ 1266 w 3164"/>
              <a:gd name="T33" fmla="*/ 2264 h 7179"/>
              <a:gd name="T34" fmla="*/ 1911 w 3164"/>
              <a:gd name="T35" fmla="*/ 1593 h 7179"/>
              <a:gd name="T36" fmla="*/ 2169 w 3164"/>
              <a:gd name="T37" fmla="*/ 1249 h 7179"/>
              <a:gd name="T38" fmla="*/ 2177 w 3164"/>
              <a:gd name="T39" fmla="*/ 1064 h 7179"/>
              <a:gd name="T40" fmla="*/ 2394 w 3164"/>
              <a:gd name="T41" fmla="*/ 984 h 7179"/>
              <a:gd name="T42" fmla="*/ 2487 w 3164"/>
              <a:gd name="T43" fmla="*/ 1278 h 7179"/>
              <a:gd name="T44" fmla="*/ 2430 w 3164"/>
              <a:gd name="T45" fmla="*/ 1557 h 7179"/>
              <a:gd name="T46" fmla="*/ 1934 w 3164"/>
              <a:gd name="T47" fmla="*/ 2124 h 7179"/>
              <a:gd name="T48" fmla="*/ 1530 w 3164"/>
              <a:gd name="T49" fmla="*/ 2581 h 7179"/>
              <a:gd name="T50" fmla="*/ 1523 w 3164"/>
              <a:gd name="T51" fmla="*/ 2799 h 7179"/>
              <a:gd name="T52" fmla="*/ 1749 w 3164"/>
              <a:gd name="T53" fmla="*/ 3171 h 7179"/>
              <a:gd name="T54" fmla="*/ 1647 w 3164"/>
              <a:gd name="T55" fmla="*/ 2738 h 7179"/>
              <a:gd name="T56" fmla="*/ 1728 w 3164"/>
              <a:gd name="T57" fmla="*/ 2523 h 7179"/>
              <a:gd name="T58" fmla="*/ 2273 w 3164"/>
              <a:gd name="T59" fmla="*/ 2071 h 7179"/>
              <a:gd name="T60" fmla="*/ 2387 w 3164"/>
              <a:gd name="T61" fmla="*/ 1910 h 7179"/>
              <a:gd name="T62" fmla="*/ 2546 w 3164"/>
              <a:gd name="T63" fmla="*/ 1669 h 7179"/>
              <a:gd name="T64" fmla="*/ 2645 w 3164"/>
              <a:gd name="T65" fmla="*/ 1917 h 7179"/>
              <a:gd name="T66" fmla="*/ 2601 w 3164"/>
              <a:gd name="T67" fmla="*/ 2194 h 7179"/>
              <a:gd name="T68" fmla="*/ 2181 w 3164"/>
              <a:gd name="T69" fmla="*/ 2594 h 7179"/>
              <a:gd name="T70" fmla="*/ 1994 w 3164"/>
              <a:gd name="T71" fmla="*/ 2803 h 7179"/>
              <a:gd name="T72" fmla="*/ 626 w 3164"/>
              <a:gd name="T73" fmla="*/ 2259 h 7179"/>
              <a:gd name="T74" fmla="*/ 521 w 3164"/>
              <a:gd name="T75" fmla="*/ 1956 h 7179"/>
              <a:gd name="T76" fmla="*/ 548 w 3164"/>
              <a:gd name="T77" fmla="*/ 1637 h 7179"/>
              <a:gd name="T78" fmla="*/ 766 w 3164"/>
              <a:gd name="T79" fmla="*/ 1219 h 7179"/>
              <a:gd name="T80" fmla="*/ 1325 w 3164"/>
              <a:gd name="T81" fmla="*/ 408 h 7179"/>
              <a:gd name="T82" fmla="*/ 1347 w 3164"/>
              <a:gd name="T83" fmla="*/ 223 h 7179"/>
              <a:gd name="T84" fmla="*/ 1533 w 3164"/>
              <a:gd name="T85" fmla="*/ 73 h 7179"/>
              <a:gd name="T86" fmla="*/ 1635 w 3164"/>
              <a:gd name="T87" fmla="*/ 329 h 7179"/>
              <a:gd name="T88" fmla="*/ 1602 w 3164"/>
              <a:gd name="T89" fmla="*/ 617 h 7179"/>
              <a:gd name="T90" fmla="*/ 1366 w 3164"/>
              <a:gd name="T91" fmla="*/ 1012 h 7179"/>
              <a:gd name="T92" fmla="*/ 795 w 3164"/>
              <a:gd name="T93" fmla="*/ 1791 h 7179"/>
              <a:gd name="T94" fmla="*/ 663 w 3164"/>
              <a:gd name="T95" fmla="*/ 2130 h 7179"/>
              <a:gd name="T96" fmla="*/ 1308 w 3164"/>
              <a:gd name="T97" fmla="*/ 4296 h 7179"/>
              <a:gd name="T98" fmla="*/ 1674 w 3164"/>
              <a:gd name="T99" fmla="*/ 4340 h 7179"/>
              <a:gd name="T100" fmla="*/ 1548 w 3164"/>
              <a:gd name="T101" fmla="*/ 4163 h 7179"/>
              <a:gd name="T102" fmla="*/ 1133 w 3164"/>
              <a:gd name="T103" fmla="*/ 4107 h 7179"/>
              <a:gd name="T104" fmla="*/ 683 w 3164"/>
              <a:gd name="T105" fmla="*/ 3926 h 7179"/>
              <a:gd name="T106" fmla="*/ 292 w 3164"/>
              <a:gd name="T107" fmla="*/ 3639 h 7179"/>
              <a:gd name="T108" fmla="*/ 0 w 3164"/>
              <a:gd name="T109" fmla="*/ 3291 h 7179"/>
              <a:gd name="T110" fmla="*/ 2943 w 3164"/>
              <a:gd name="T111" fmla="*/ 3581 h 7179"/>
              <a:gd name="T112" fmla="*/ 2588 w 3164"/>
              <a:gd name="T113" fmla="*/ 3876 h 7179"/>
              <a:gd name="T114" fmla="*/ 2199 w 3164"/>
              <a:gd name="T115" fmla="*/ 4064 h 7179"/>
              <a:gd name="T116" fmla="*/ 1643 w 3164"/>
              <a:gd name="T117" fmla="*/ 4163 h 7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64" h="7179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672064" y="1051892"/>
            <a:ext cx="4464496" cy="10809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73CD05-86F2-452F-A9BC-70E2675CDA80}" type="datetimeFigureOut">
              <a:rPr lang="fi-FI" smtClean="0"/>
              <a:t>23.1.2023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92E145-A5CF-49F7-9AB9-467FF92EE3F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0439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A38093-ADEF-4186-B183-F189E8EE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73CD05-86F2-452F-A9BC-70E2675CDA80}" type="datetimeFigureOut">
              <a:rPr lang="fi-FI" smtClean="0"/>
              <a:t>23.1.2023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92E145-A5CF-49F7-9AB9-467FF92EE3F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850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73CD05-86F2-452F-A9BC-70E2675CDA80}" type="datetimeFigureOut">
              <a:rPr lang="fi-FI" smtClean="0"/>
              <a:t>23.1.2023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92E145-A5CF-49F7-9AB9-467FF92EE3F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349451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4384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273CD05-86F2-452F-A9BC-70E2675CDA80}" type="datetimeFigureOut">
              <a:rPr lang="fi-FI" smtClean="0"/>
              <a:t>23.1.2023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A92E145-A5CF-49F7-9AB9-467FF92EE3F8}" type="slidenum">
              <a:rPr lang="fi-FI" smtClean="0"/>
              <a:t>‹#›</a:t>
            </a:fld>
            <a:endParaRPr lang="fi-FI" dirty="0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</p:grpSp>
      <p:grpSp>
        <p:nvGrpSpPr>
          <p:cNvPr id="23" name="Group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24" name="Rectangle 23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/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4575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and Picture N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73CD05-86F2-452F-A9BC-70E2675CDA80}" type="datetimeFigureOut">
              <a:rPr lang="fi-FI" smtClean="0"/>
              <a:t>23.1.2023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92E145-A5CF-49F7-9AB9-467FF92EE3F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349451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Rectangle 8"/>
          <p:cNvSpPr/>
          <p:nvPr/>
        </p:nvSpPr>
        <p:spPr>
          <a:xfrm>
            <a:off x="0" y="6669360"/>
            <a:ext cx="12192000" cy="1886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1" name="Rectangle 10"/>
            <p:cNvSpPr/>
            <p:nvPr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/>
            </a:p>
          </p:txBody>
        </p:sp>
        <p:sp>
          <p:nvSpPr>
            <p:cNvPr id="12" name="Freeform 6"/>
            <p:cNvSpPr>
              <a:spLocks noChangeAspect="1" noEditPoints="1"/>
            </p:cNvSpPr>
            <p:nvPr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146625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38093-ADEF-4186-B183-F189E8EE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CD05-86F2-452F-A9BC-70E2675CDA80}" type="datetimeFigureOut">
              <a:rPr lang="fi-FI" smtClean="0"/>
              <a:t>23.1.2023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2E145-A5CF-49F7-9AB9-467FF92EE3F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9922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CD05-86F2-452F-A9BC-70E2675CDA80}" type="datetimeFigureOut">
              <a:rPr lang="fi-FI" smtClean="0"/>
              <a:t>23.1.2023</a:t>
            </a:fld>
            <a:endParaRPr lang="fi-FI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2E145-A5CF-49F7-9AB9-467FF92EE3F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8424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273CD05-86F2-452F-A9BC-70E2675CDA80}" type="datetimeFigureOut">
              <a:rPr lang="fi-FI" smtClean="0"/>
              <a:t>23.1.2023</a:t>
            </a:fld>
            <a:endParaRPr lang="fi-FI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A92E145-A5CF-49F7-9AB9-467FF92EE3F8}" type="slidenum">
              <a:rPr lang="fi-FI" smtClean="0"/>
              <a:t>‹#›</a:t>
            </a:fld>
            <a:endParaRPr lang="fi-FI" dirty="0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34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Gra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273CD05-86F2-452F-A9BC-70E2675CDA80}" type="datetimeFigureOut">
              <a:rPr lang="fi-FI" smtClean="0"/>
              <a:t>23.1.2023</a:t>
            </a:fld>
            <a:endParaRPr lang="fi-FI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A92E145-A5CF-49F7-9AB9-467FF92EE3F8}" type="slidenum">
              <a:rPr lang="fi-FI" smtClean="0"/>
              <a:t>‹#›</a:t>
            </a:fld>
            <a:endParaRPr lang="fi-FI" dirty="0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1897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273CD05-86F2-452F-A9BC-70E2675CDA80}" type="datetimeFigureOut">
              <a:rPr lang="fi-FI" smtClean="0"/>
              <a:t>23.1.2023</a:t>
            </a:fld>
            <a:endParaRPr lang="fi-FI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A92E145-A5CF-49F7-9AB9-467FF92EE3F8}" type="slidenum">
              <a:rPr lang="fi-FI" smtClean="0"/>
              <a:t>‹#›</a:t>
            </a:fld>
            <a:endParaRPr lang="fi-FI" dirty="0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5687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Gol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273CD05-86F2-452F-A9BC-70E2675CDA80}" type="datetimeFigureOut">
              <a:rPr lang="fi-FI" smtClean="0"/>
              <a:t>23.1.2023</a:t>
            </a:fld>
            <a:endParaRPr lang="fi-FI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A92E145-A5CF-49F7-9AB9-467FF92EE3F8}" type="slidenum">
              <a:rPr lang="fi-FI" smtClean="0"/>
              <a:t>‹#›</a:t>
            </a:fld>
            <a:endParaRPr lang="fi-FI" dirty="0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  <a:solidFill>
            <a:schemeClr val="tx2"/>
          </a:solidFill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2045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273CD05-86F2-452F-A9BC-70E2675CDA80}" type="datetimeFigureOut">
              <a:rPr lang="fi-FI" smtClean="0"/>
              <a:t>23.1.2023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A92E145-A5CF-49F7-9AB9-467FF92EE3F8}" type="slidenum">
              <a:rPr lang="fi-FI" smtClean="0"/>
              <a:t>‹#›</a:t>
            </a:fld>
            <a:endParaRPr lang="fi-FI" dirty="0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tx2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</p:grpSp>
      <p:grpSp>
        <p:nvGrpSpPr>
          <p:cNvPr id="17" name="Group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8" name="Rectangle 17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/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5858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773239"/>
            <a:ext cx="11229363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CD05-86F2-452F-A9BC-70E2675CDA80}" type="datetimeFigureOut">
              <a:rPr lang="fi-FI" smtClean="0"/>
              <a:t>23.1.2023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2E145-A5CF-49F7-9AB9-467FF92EE3F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8667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CD05-86F2-452F-A9BC-70E2675CDA80}" type="datetimeFigureOut">
              <a:rPr lang="fi-FI" smtClean="0"/>
              <a:t>23.1.2023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2E145-A5CF-49F7-9AB9-467FF92EE3F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1773238"/>
            <a:ext cx="10657135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548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7032104" cy="6858002"/>
          </a:xfrm>
          <a:custGeom>
            <a:avLst/>
            <a:gdLst/>
            <a:ahLst/>
            <a:cxnLst/>
            <a:rect l="l" t="t" r="r" b="b"/>
            <a:pathLst>
              <a:path w="7032104" h="6858002">
                <a:moveTo>
                  <a:pt x="5159896" y="0"/>
                </a:moveTo>
                <a:lnTo>
                  <a:pt x="7032104" y="0"/>
                </a:lnTo>
                <a:lnTo>
                  <a:pt x="5159896" y="6858001"/>
                </a:lnTo>
                <a:lnTo>
                  <a:pt x="5159896" y="6858002"/>
                </a:lnTo>
                <a:lnTo>
                  <a:pt x="0" y="6858002"/>
                </a:lnTo>
                <a:lnTo>
                  <a:pt x="0" y="2"/>
                </a:lnTo>
                <a:lnTo>
                  <a:pt x="5159896" y="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73CD05-86F2-452F-A9BC-70E2675CDA80}" type="datetimeFigureOut">
              <a:rPr lang="fi-FI" smtClean="0"/>
              <a:t>23.1.2023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92E145-A5CF-49F7-9AB9-467FF92EE3F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grpSp>
        <p:nvGrpSpPr>
          <p:cNvPr id="19" name="Group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20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21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22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169241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7032104" cy="6858002"/>
          </a:xfrm>
          <a:custGeom>
            <a:avLst/>
            <a:gdLst/>
            <a:ahLst/>
            <a:cxnLst/>
            <a:rect l="l" t="t" r="r" b="b"/>
            <a:pathLst>
              <a:path w="7032104" h="6858002">
                <a:moveTo>
                  <a:pt x="5159896" y="0"/>
                </a:moveTo>
                <a:lnTo>
                  <a:pt x="7032104" y="0"/>
                </a:lnTo>
                <a:lnTo>
                  <a:pt x="5159896" y="6858001"/>
                </a:lnTo>
                <a:lnTo>
                  <a:pt x="5159896" y="6858002"/>
                </a:lnTo>
                <a:lnTo>
                  <a:pt x="0" y="6858002"/>
                </a:lnTo>
                <a:lnTo>
                  <a:pt x="0" y="2"/>
                </a:lnTo>
                <a:lnTo>
                  <a:pt x="5159896" y="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73CD05-86F2-452F-A9BC-70E2675CDA80}" type="datetimeFigureOut">
              <a:rPr lang="fi-FI" smtClean="0"/>
              <a:t>23.1.2023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92E145-A5CF-49F7-9AB9-467FF92EE3F8}" type="slidenum">
              <a:rPr lang="fi-FI" smtClean="0"/>
              <a:t>‹#›</a:t>
            </a:fld>
            <a:endParaRPr lang="fi-FI" dirty="0"/>
          </a:p>
        </p:txBody>
      </p:sp>
      <p:grpSp>
        <p:nvGrpSpPr>
          <p:cNvPr id="22" name="Group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23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24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25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9367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73CD05-86F2-452F-A9BC-70E2675CDA80}" type="datetimeFigureOut">
              <a:rPr lang="fi-FI" smtClean="0"/>
              <a:t>23.1.2023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92E145-A5CF-49F7-9AB9-467FF92EE3F8}" type="slidenum">
              <a:rPr lang="fi-FI" smtClean="0"/>
              <a:t>‹#›</a:t>
            </a:fld>
            <a:endParaRPr lang="fi-FI" dirty="0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accent2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0100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84E26E-2C1B-47B8-96CF-EBFB23877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10369103" cy="10805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3D799-2C68-4BBD-80F0-4448AC6E5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638" y="1773239"/>
            <a:ext cx="11233150" cy="43926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9AB8C-3488-4A3F-940D-B8E97D0147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4472" y="6381328"/>
            <a:ext cx="936104" cy="21647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B273CD05-86F2-452F-A9BC-70E2675CDA80}" type="datetimeFigureOut">
              <a:rPr lang="fi-FI" smtClean="0"/>
              <a:t>23.1.2023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8E9E1-C972-497D-AF9A-7A5F005A27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81328"/>
            <a:ext cx="4248472" cy="21647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D12E0-B73B-476D-AC37-50C99E25F4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0576" y="6381551"/>
            <a:ext cx="431998" cy="2158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7A92E145-A5CF-49F7-9AB9-467FF92EE3F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669360"/>
            <a:ext cx="12192000" cy="1886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22" name="Group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5" name="Rectangle 14"/>
            <p:cNvSpPr/>
            <p:nvPr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/>
            </a:p>
          </p:txBody>
        </p:sp>
        <p:sp>
          <p:nvSpPr>
            <p:cNvPr id="14" name="Freeform 6"/>
            <p:cNvSpPr>
              <a:spLocks noChangeAspect="1" noEditPoints="1"/>
            </p:cNvSpPr>
            <p:nvPr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</p:grpSp>
      <p:sp>
        <p:nvSpPr>
          <p:cNvPr id="11" name="(c)" hidden="1"/>
          <p:cNvSpPr txBox="1"/>
          <p:nvPr/>
        </p:nvSpPr>
        <p:spPr>
          <a:xfrm>
            <a:off x="12031551" y="6877509"/>
            <a:ext cx="157094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jyo</a:t>
            </a:r>
            <a:endParaRPr lang="en-GB" sz="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(logo)" descr="Z:\GRW (grow)\logot\copyright_grow.png" hidden="1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" y="-50286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372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2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71463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Lato" panose="020F0502020204030203" pitchFamily="34" charset="0"/>
        <a:buChar char="–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61938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3pPr>
      <a:lvl4pPr marL="1073150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5pPr>
      <a:lvl6pPr marL="1614488" indent="-271463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6pPr>
      <a:lvl7pPr marL="1884363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7pPr>
      <a:lvl8pPr marL="2154238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8pPr>
      <a:lvl9pPr marL="2417763" indent="-26352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0DE767-209A-41B1-A3A1-315D474F9F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/>
          <a:lstStyle/>
          <a:p>
            <a:r>
              <a:rPr lang="en-US" dirty="0" err="1"/>
              <a:t>Kandiryhmä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24.1.2023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Arviointikriteerit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E1BC8A3-8955-4CCF-8DA9-1430932B16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7" y="4436690"/>
            <a:ext cx="4319587" cy="1212270"/>
          </a:xfrm>
        </p:spPr>
        <p:txBody>
          <a:bodyPr/>
          <a:lstStyle/>
          <a:p>
            <a:r>
              <a:rPr lang="en-US" dirty="0"/>
              <a:t>Mari Kääpä</a:t>
            </a:r>
          </a:p>
          <a:p>
            <a:r>
              <a:rPr lang="en-US" dirty="0"/>
              <a:t>040- 805 4881</a:t>
            </a:r>
          </a:p>
          <a:p>
            <a:r>
              <a:rPr lang="en-US" dirty="0"/>
              <a:t>mari.p.kaapa@jyu.fi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Kuva 4" descr="Kuva, joka sisältää kohteen sieni, ulko, kasvi, puu&#10;&#10;Kuvaus luotu automaattisesti">
            <a:extLst>
              <a:ext uri="{FF2B5EF4-FFF2-40B4-BE49-F238E27FC236}">
                <a16:creationId xmlns:a16="http://schemas.microsoft.com/office/drawing/2014/main" id="{34BDCD46-CBC3-4A92-B7FB-FC1B5E7E1B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99902" y="1319466"/>
            <a:ext cx="5648960" cy="421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71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805C0F-23E8-4703-95F1-1F449907F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4608513" cy="1080542"/>
          </a:xfrm>
        </p:spPr>
        <p:txBody>
          <a:bodyPr anchor="t">
            <a:normAutofit/>
          </a:bodyPr>
          <a:lstStyle/>
          <a:p>
            <a:r>
              <a:rPr lang="fi-FI" dirty="0"/>
              <a:t>Missä mennään?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DD9A79D-C5FD-4F4B-9130-C65977AAF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2133599"/>
            <a:ext cx="4896544" cy="4032251"/>
          </a:xfrm>
        </p:spPr>
        <p:txBody>
          <a:bodyPr anchor="t">
            <a:normAutofit/>
          </a:bodyPr>
          <a:lstStyle/>
          <a:p>
            <a:r>
              <a:rPr lang="fi-FI" sz="2400" dirty="0"/>
              <a:t>Kerro lyhyesti, miten tutkimus on edennyt sitten viime tapaamisemme. </a:t>
            </a:r>
          </a:p>
          <a:p>
            <a:r>
              <a:rPr lang="fi-FI" sz="2400" dirty="0"/>
              <a:t>Mitä on hommana seuraavaksi?</a:t>
            </a:r>
          </a:p>
        </p:txBody>
      </p:sp>
      <p:pic>
        <p:nvPicPr>
          <p:cNvPr id="6" name="Sisällön paikkamerkki 5" descr="Kuva, joka sisältää kohteen lumi, ulko, puu, taivas&#10;&#10;Kuvaus luotu automaattisesti">
            <a:extLst>
              <a:ext uri="{FF2B5EF4-FFF2-40B4-BE49-F238E27FC236}">
                <a16:creationId xmlns:a16="http://schemas.microsoft.com/office/drawing/2014/main" id="{4AA4D6F6-D803-422B-A863-A8FC0888ECC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56" r="-2" b="1116"/>
          <a:stretch/>
        </p:blipFill>
        <p:spPr>
          <a:xfrm>
            <a:off x="6003482" y="10"/>
            <a:ext cx="6188518" cy="6669350"/>
          </a:xfrm>
          <a:noFill/>
        </p:spPr>
      </p:pic>
    </p:spTree>
    <p:extLst>
      <p:ext uri="{BB962C8B-B14F-4D97-AF65-F5344CB8AC3E}">
        <p14:creationId xmlns:p14="http://schemas.microsoft.com/office/powerpoint/2010/main" val="89247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84A498-FD9E-4C53-9C81-F602367CC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Arviointikriteerit jaettu 5 pääosioon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8E33D5B-64F8-4A65-B854-E0DAC3A54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318" y="1792289"/>
            <a:ext cx="11229363" cy="439261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A. Teoreettis-käsitteellinen tausta sekä tutkimustehtävä ja –kysymykset</a:t>
            </a:r>
          </a:p>
          <a:p>
            <a:pPr marL="0" indent="0">
              <a:buNone/>
            </a:pPr>
            <a:r>
              <a:rPr lang="fi-FI" sz="2800" dirty="0"/>
              <a:t>B. Aineisto, analyysimenetelmät ja eettisten kysymysten tarkastelu </a:t>
            </a:r>
          </a:p>
          <a:p>
            <a:pPr marL="0" indent="0">
              <a:buNone/>
            </a:pPr>
            <a:r>
              <a:rPr lang="fi-FI" sz="2800" dirty="0"/>
              <a:t>C. Tulosten esittäminen</a:t>
            </a:r>
          </a:p>
          <a:p>
            <a:pPr marL="0" indent="0">
              <a:buNone/>
            </a:pPr>
            <a:r>
              <a:rPr lang="fi-FI" sz="2800" dirty="0"/>
              <a:t>D. Tulosten tulkinta, johtopäätökset ja tutkimuksen luotettavuus</a:t>
            </a:r>
          </a:p>
          <a:p>
            <a:pPr marL="0" indent="0">
              <a:buNone/>
            </a:pPr>
            <a:r>
              <a:rPr lang="fi-FI" sz="2800" dirty="0"/>
              <a:t>E. Tieteellinen kirjoittaminen</a:t>
            </a:r>
          </a:p>
          <a:p>
            <a:pPr marL="0" indent="0">
              <a:buNone/>
            </a:pPr>
            <a:endParaRPr lang="fi-FI" sz="2800" dirty="0"/>
          </a:p>
          <a:p>
            <a:pPr marL="0" indent="0">
              <a:buNone/>
            </a:pPr>
            <a:r>
              <a:rPr lang="fi-FI" sz="2800" dirty="0"/>
              <a:t>Nämä pääosiot on vielä jaettu alaosioihin, joille on laadittu arviointikriteerit numeroille 1, 3 ja 5.</a:t>
            </a:r>
          </a:p>
        </p:txBody>
      </p:sp>
    </p:spTree>
    <p:extLst>
      <p:ext uri="{BB962C8B-B14F-4D97-AF65-F5344CB8AC3E}">
        <p14:creationId xmlns:p14="http://schemas.microsoft.com/office/powerpoint/2010/main" val="382293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17076F7-51A0-413C-B7A3-D8394BB14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751" y="214606"/>
            <a:ext cx="10369103" cy="1080542"/>
          </a:xfrm>
        </p:spPr>
        <p:txBody>
          <a:bodyPr anchor="t">
            <a:normAutofit/>
          </a:bodyPr>
          <a:lstStyle/>
          <a:p>
            <a:r>
              <a:rPr lang="en-US" dirty="0"/>
              <a:t>A. Teoreettis-käsitteellinen tausta sekä </a:t>
            </a:r>
            <a:br>
              <a:rPr lang="en-US" dirty="0"/>
            </a:br>
            <a:r>
              <a:rPr lang="en-US" dirty="0"/>
              <a:t>tutkimustehtävä ja -kysymykset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F9C6EF51-FE21-4CEB-B97B-1311DFDB7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1920"/>
            <a:ext cx="12192000" cy="52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1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3AF05EBE-5523-4D47-B013-8706DC96B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3" y="3821430"/>
            <a:ext cx="11999476" cy="272160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D3AF58A-B4FD-4571-8E77-2C5406BC3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551" y="142900"/>
            <a:ext cx="10369103" cy="1080542"/>
          </a:xfrm>
        </p:spPr>
        <p:txBody>
          <a:bodyPr anchor="t">
            <a:normAutofit/>
          </a:bodyPr>
          <a:lstStyle/>
          <a:p>
            <a:r>
              <a:rPr lang="fi-FI" dirty="0"/>
              <a:t>B. Aineisto, analyysimenetelmät ja eettisten kysymysten tarkastelu</a:t>
            </a:r>
          </a:p>
        </p:txBody>
      </p:sp>
      <p:pic>
        <p:nvPicPr>
          <p:cNvPr id="9" name="Kuva 8" descr="Kuva, joka sisältää kohteen pöytä&#10;&#10;Kuvaus luotu automaattisesti">
            <a:extLst>
              <a:ext uri="{FF2B5EF4-FFF2-40B4-BE49-F238E27FC236}">
                <a16:creationId xmlns:a16="http://schemas.microsoft.com/office/drawing/2014/main" id="{64DCA28F-4591-471D-9681-89137A736B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2143"/>
            <a:ext cx="12095738" cy="236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82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9FF1CC-F128-4BBE-88CF-4CD720902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C. Tulosten esittäminen</a:t>
            </a:r>
          </a:p>
        </p:txBody>
      </p:sp>
      <p:pic>
        <p:nvPicPr>
          <p:cNvPr id="5" name="Sisällön paikkamerkki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BCE9B824-3433-4EAB-BDB9-A8D613AA6C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3" y="2052320"/>
            <a:ext cx="12047794" cy="3220719"/>
          </a:xfrm>
        </p:spPr>
      </p:pic>
    </p:spTree>
    <p:extLst>
      <p:ext uri="{BB962C8B-B14F-4D97-AF65-F5344CB8AC3E}">
        <p14:creationId xmlns:p14="http://schemas.microsoft.com/office/powerpoint/2010/main" val="391832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3EE0FB3F-B040-44BB-91B0-4F563EF7E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" y="1727200"/>
            <a:ext cx="11927839" cy="1857376"/>
          </a:xfrm>
          <a:prstGeom prst="rect">
            <a:avLst/>
          </a:prstGeom>
        </p:spPr>
      </p:pic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DAECA205-B1D3-4991-8CCA-94FB6BDC0C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" y="3660774"/>
            <a:ext cx="11927839" cy="2506345"/>
          </a:xfr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5354788-D97F-4A69-9B8B-FC1436607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746" y="266700"/>
            <a:ext cx="10369103" cy="1080542"/>
          </a:xfrm>
        </p:spPr>
        <p:txBody>
          <a:bodyPr anchor="t">
            <a:normAutofit/>
          </a:bodyPr>
          <a:lstStyle/>
          <a:p>
            <a:r>
              <a:rPr lang="fi-FI" dirty="0"/>
              <a:t>D. Tulosten tulkinta, johtopäätökset ja tutkimuksen luotettavuus</a:t>
            </a:r>
          </a:p>
        </p:txBody>
      </p:sp>
    </p:spTree>
    <p:extLst>
      <p:ext uri="{BB962C8B-B14F-4D97-AF65-F5344CB8AC3E}">
        <p14:creationId xmlns:p14="http://schemas.microsoft.com/office/powerpoint/2010/main" val="305120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B0EF9D-0A38-4F4B-832A-778007506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57200"/>
            <a:ext cx="10369103" cy="1080542"/>
          </a:xfrm>
        </p:spPr>
        <p:txBody>
          <a:bodyPr/>
          <a:lstStyle/>
          <a:p>
            <a:r>
              <a:rPr lang="fi-FI" dirty="0"/>
              <a:t>E. Tieteellinen kirjoittaminen</a:t>
            </a:r>
          </a:p>
        </p:txBody>
      </p:sp>
      <p:pic>
        <p:nvPicPr>
          <p:cNvPr id="5" name="Sisällön paikkamerkki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040833B4-413A-49CF-8B3D-46A23BA1C0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68" y="2295525"/>
            <a:ext cx="11988020" cy="3086100"/>
          </a:xfrm>
        </p:spPr>
      </p:pic>
    </p:spTree>
    <p:extLst>
      <p:ext uri="{BB962C8B-B14F-4D97-AF65-F5344CB8AC3E}">
        <p14:creationId xmlns:p14="http://schemas.microsoft.com/office/powerpoint/2010/main" val="238842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25F7C2-B335-4C24-A61C-70CAC09DB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Kevättä kohden…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DF4967B-E249-4B6A-8C96-CA46FA4775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6" y="1388534"/>
            <a:ext cx="6937374" cy="5192888"/>
          </a:xfrm>
        </p:spPr>
        <p:txBody>
          <a:bodyPr/>
          <a:lstStyle/>
          <a:p>
            <a:pPr marL="0" indent="0">
              <a:buNone/>
            </a:pPr>
            <a:r>
              <a:rPr lang="fi-FI" sz="2400" dirty="0"/>
              <a:t>Tee itsellesi/parillesi aikataulusuunnitelma kevääksi </a:t>
            </a:r>
          </a:p>
          <a:p>
            <a:pPr>
              <a:buFont typeface="Wingdings" pitchFamily="2" charset="2"/>
              <a:buChar char="à"/>
            </a:pPr>
            <a:r>
              <a:rPr lang="fi-FI" sz="2400" dirty="0">
                <a:sym typeface="Wingdings" pitchFamily="2" charset="2"/>
              </a:rPr>
              <a:t>Mitä tapahtuu ja missä vaiheessa? Merkkaa/sopikaa konkreettiset päivämäärät ja deadlinet.</a:t>
            </a:r>
          </a:p>
          <a:p>
            <a:pPr>
              <a:buFont typeface="Wingdings" pitchFamily="2" charset="2"/>
              <a:buChar char="à"/>
            </a:pPr>
            <a:r>
              <a:rPr lang="fi-FI" sz="2400" dirty="0">
                <a:sym typeface="Wingdings" pitchFamily="2" charset="2"/>
              </a:rPr>
              <a:t>Pidä/pitäkää siitä kiinni!</a:t>
            </a:r>
            <a:endParaRPr lang="fi-FI" sz="2400" dirty="0"/>
          </a:p>
          <a:p>
            <a:pPr marL="0" indent="0">
              <a:buNone/>
            </a:pPr>
            <a:r>
              <a:rPr lang="fi-FI" sz="2400" dirty="0"/>
              <a:t>Seuraava tapaaminen 21.2. (RUU307 Katri)</a:t>
            </a:r>
          </a:p>
          <a:p>
            <a:pPr marL="0" indent="0">
              <a:buNone/>
            </a:pPr>
            <a:r>
              <a:rPr lang="fi-FI" sz="2400" dirty="0"/>
              <a:t>+ tarvittaessa ohjaustapaamisia Zoomissa.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/>
              <a:t>ITSENÄISTÄ TYÖSKENTELYÄ, nyt on sen raadannan aika! </a:t>
            </a:r>
          </a:p>
          <a:p>
            <a:pPr marL="0" indent="0">
              <a:buNone/>
            </a:pPr>
            <a:r>
              <a:rPr lang="fi-FI" sz="2400" dirty="0"/>
              <a:t>	TSEMPPIÄ PUURTAMISEEN!</a:t>
            </a:r>
          </a:p>
        </p:txBody>
      </p:sp>
      <p:pic>
        <p:nvPicPr>
          <p:cNvPr id="6" name="Sisällön paikkamerkki 5" descr="Kuva, joka sisältää kohteen metalli&#10;&#10;Kuvaus luotu automaattisesti">
            <a:extLst>
              <a:ext uri="{FF2B5EF4-FFF2-40B4-BE49-F238E27FC236}">
                <a16:creationId xmlns:a16="http://schemas.microsoft.com/office/drawing/2014/main" id="{7B29CB6B-BE0C-42BB-84EE-26CC3193915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08820" y="2007462"/>
            <a:ext cx="4890293" cy="3652437"/>
          </a:xfrm>
        </p:spPr>
      </p:pic>
    </p:spTree>
    <p:extLst>
      <p:ext uri="{BB962C8B-B14F-4D97-AF65-F5344CB8AC3E}">
        <p14:creationId xmlns:p14="http://schemas.microsoft.com/office/powerpoint/2010/main" val="10874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jyo">
  <a:themeElements>
    <a:clrScheme name="JYO 2020">
      <a:dk1>
        <a:srgbClr val="000000"/>
      </a:dk1>
      <a:lt1>
        <a:sysClr val="window" lastClr="FFFFFF"/>
      </a:lt1>
      <a:dk2>
        <a:srgbClr val="002957"/>
      </a:dk2>
      <a:lt2>
        <a:srgbClr val="EFEFEF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3E4E4"/>
      </a:accent5>
      <a:accent6>
        <a:srgbClr val="8094AB"/>
      </a:accent6>
      <a:hlink>
        <a:srgbClr val="F1563F"/>
      </a:hlink>
      <a:folHlink>
        <a:srgbClr val="F1563F"/>
      </a:folHlink>
    </a:clrScheme>
    <a:fontScheme name="JYO brand">
      <a:majorFont>
        <a:latin typeface="Ale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o" id="{F81D2DF1-862A-45CA-BF9A-2BE83EFD0923}" vid="{3A2E4FA6-D77B-4FF8-9815-6E5EF911CB3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2020 JYU Theme</Template>
  <TotalTime>3099</TotalTime>
  <Words>187</Words>
  <Application>Microsoft Macintosh PowerPoint</Application>
  <PresentationFormat>Laajakuva</PresentationFormat>
  <Paragraphs>29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4" baseType="lpstr">
      <vt:lpstr>Aleo</vt:lpstr>
      <vt:lpstr>Lato</vt:lpstr>
      <vt:lpstr>Lato Black</vt:lpstr>
      <vt:lpstr>Wingdings</vt:lpstr>
      <vt:lpstr>jyo</vt:lpstr>
      <vt:lpstr>Kandiryhmä  24.1.2023  Arviointikriteerit</vt:lpstr>
      <vt:lpstr>Missä mennään?</vt:lpstr>
      <vt:lpstr>Arviointikriteerit jaettu 5 pääosioon</vt:lpstr>
      <vt:lpstr>A. Teoreettis-käsitteellinen tausta sekä  tutkimustehtävä ja -kysymykset</vt:lpstr>
      <vt:lpstr>B. Aineisto, analyysimenetelmät ja eettisten kysymysten tarkastelu</vt:lpstr>
      <vt:lpstr>C. Tulosten esittäminen</vt:lpstr>
      <vt:lpstr>D. Tulosten tulkinta, johtopäätökset ja tutkimuksen luotettavuus</vt:lpstr>
      <vt:lpstr>E. Tieteellinen kirjoittaminen</vt:lpstr>
      <vt:lpstr>Kevättä kohden…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Kandiryhmä  25.1.2022  Arviointikriteerit</dc:title>
  <dc:creator>Kääpä, Mari</dc:creator>
  <cp:lastModifiedBy>Kääpä, Mari</cp:lastModifiedBy>
  <cp:revision>9</cp:revision>
  <dcterms:created xsi:type="dcterms:W3CDTF">2022-01-23T10:17:21Z</dcterms:created>
  <dcterms:modified xsi:type="dcterms:W3CDTF">2023-01-23T18:04:43Z</dcterms:modified>
</cp:coreProperties>
</file>