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4" d="100"/>
          <a:sy n="34" d="100"/>
        </p:scale>
        <p:origin x="3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BF584-63D0-45A4-A235-D4D7D195AF7F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4B5F8-E809-4AE1-AB84-4C1A63A527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447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3" y="754063"/>
            <a:ext cx="6618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0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3" y="754063"/>
            <a:ext cx="6618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5743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76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56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175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31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565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27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46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208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45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326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903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E4592-51DF-4C80-A6D9-899277B372BB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325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Analyysi ja tulokset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31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Aineiston analyysi -luku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Tehdyn analyysin kuvaus mahdollisimman tarkkaan vaihe vaiheelta</a:t>
            </a:r>
          </a:p>
          <a:p>
            <a:r>
              <a:rPr lang="fi-FI" dirty="0"/>
              <a:t>Aineistoesimerkkejä analyysin vaiheista, esim. koodauksesta (laadullinen tutkimus) ja taulukoita tms. (määrällinen tutkimus) liitteisiin konkreettisiksi esimerkeiksi tehdystä analyysista</a:t>
            </a:r>
          </a:p>
          <a:p>
            <a:r>
              <a:rPr lang="fi-FI" dirty="0"/>
              <a:t>Oman tekemisen ja menetelmäkirjallisuuden luonteva yhdistäminen: omien ratkaisujen nimeäminen ja perustelu menetelmäkirjallisuuden avulla, esim.:</a:t>
            </a:r>
          </a:p>
          <a:p>
            <a:pPr lvl="1"/>
            <a:r>
              <a:rPr lang="fi-FI" dirty="0"/>
              <a:t>aineistolähtöinen analyysi (esim. Tuomi &amp; Sarajärvi…)</a:t>
            </a:r>
          </a:p>
          <a:p>
            <a:r>
              <a:rPr lang="fi-FI" dirty="0"/>
              <a:t>Ratkaisujen perustelu myös tutkimuksen tavoitteen ja tutkimuskysymyksen sekä aineiston laadun pohjalta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019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Analyysiluku: tarkkuus käsitteissä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Laadullinen analyysi:</a:t>
            </a:r>
          </a:p>
          <a:p>
            <a:pPr lvl="1"/>
            <a:r>
              <a:rPr lang="fi-FI" sz="2000" dirty="0"/>
              <a:t>Luokittelu -&gt; luokat tai kategoriat (aineistokatkelmia ”pinotaan” pinoihin)</a:t>
            </a:r>
          </a:p>
          <a:p>
            <a:pPr lvl="1"/>
            <a:r>
              <a:rPr lang="fi-FI" sz="2000" dirty="0" err="1"/>
              <a:t>Teemoittelu</a:t>
            </a:r>
            <a:r>
              <a:rPr lang="fi-FI" sz="2000" dirty="0"/>
              <a:t> -&gt; teemat (aineistosta toistuvat teemat nimetään ja niissä olevaa  variaatiota kuvataan)</a:t>
            </a:r>
          </a:p>
          <a:p>
            <a:pPr lvl="1"/>
            <a:r>
              <a:rPr lang="fi-FI" sz="2000" dirty="0"/>
              <a:t>Em. variaation luokittelu -&gt; tyypittely</a:t>
            </a:r>
          </a:p>
          <a:p>
            <a:pPr lvl="1"/>
            <a:r>
              <a:rPr lang="fi-FI" sz="2000" dirty="0"/>
              <a:t>Ks. Tarkemmin laadullisten menetelmien kurssin materiaaleista</a:t>
            </a:r>
          </a:p>
        </p:txBody>
      </p:sp>
    </p:spTree>
    <p:extLst>
      <p:ext uri="{BB962C8B-B14F-4D97-AF65-F5344CB8AC3E}">
        <p14:creationId xmlns:p14="http://schemas.microsoft.com/office/powerpoint/2010/main" val="246185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123127" y="469612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/>
              <a:t>Tutkimustulokset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63535" y="1778924"/>
            <a:ext cx="9152945" cy="4458388"/>
          </a:xfrm>
          <a:ln/>
        </p:spPr>
        <p:txBody>
          <a:bodyPr/>
          <a:lstStyle/>
          <a:p>
            <a:pPr>
              <a:buClr>
                <a:srgbClr val="000099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400" dirty="0"/>
              <a:t>Tutkimustulosten esittäminen rakentuu pää- ja alaotsikoista samaan tapaan kuin teoriatausta ja menetelmäosuus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dirty="0"/>
              <a:t>&gt; Tulososan rakenne ja asioiden käsittelyjärjestys muodostuu vähitellen aineiston analyysin myötä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dirty="0"/>
              <a:t>Laadullisen tutkimuksen tulososa jäsentyy tutkimuskysymysten TAI löydettyjen teemojen/ luokkien pohjalta</a:t>
            </a:r>
          </a:p>
          <a:p>
            <a:pPr>
              <a:buClr>
                <a:srgbClr val="000099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400" dirty="0"/>
              <a:t>Aineiston analyysissa keskitytään tutkimusongelmien ja tutkimustehtävän selvittämiseen: tulososan on siis vastattava näihin kysymyksiin!</a:t>
            </a:r>
          </a:p>
          <a:p>
            <a:pPr marL="457200" lvl="1" indent="0">
              <a:buClr>
                <a:srgbClr val="000099"/>
              </a:buClr>
              <a:buSzPct val="6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314848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040000" y="4603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/>
              <a:t>Huomioi tulososassa: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63536" y="1862052"/>
            <a:ext cx="8910710" cy="4626064"/>
          </a:xfrm>
          <a:ln/>
        </p:spPr>
        <p:txBody>
          <a:bodyPr>
            <a:normAutofit fontScale="92500" lnSpcReduction="10000"/>
          </a:bodyPr>
          <a:lstStyle/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Otsikoi ja kirjoita aihe-/ asiakeskeisesti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/>
              <a:t>Ei enää ”analyysin kieltä”, esim. alaluokat -&gt; osa-alueet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/>
              <a:t>Luokkien tai teemojen nimet, jotka kuvaavat ja tiivistävät aineistoa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/>
              <a:t>Teksti jäsentyy saadun luokittelun tai </a:t>
            </a:r>
            <a:r>
              <a:rPr lang="fi-FI" sz="1600" dirty="0" err="1"/>
              <a:t>teemoittelun</a:t>
            </a:r>
            <a:r>
              <a:rPr lang="fi-FI" sz="1600" dirty="0"/>
              <a:t> pohjalta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Kuviot ja taulukot tiivistävät ja havainnollistavat informaatiota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/>
              <a:t>Myös laadullisessa tutkimuksessa!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Tuo selkeästi esille millaisia päätelmiä ja tulkintoja aineiston pohjalta on mahdollista tehdä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Laadullisessa tutkimuksessa aineistolainaukset evidenssinä, niiden avulla osoitetaan tulkintojen yhteys aineistoon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dirty="0"/>
              <a:t>&gt; </a:t>
            </a:r>
            <a:r>
              <a:rPr lang="fi-FI" sz="2000" dirty="0"/>
              <a:t>lukija voi arvioida tutkijan päätelmiä ja tulkintaa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&gt; huolehdi siitä, että kirjoitat täsmällisesti auki aineistolainauksen avaaman näkökulman, älä jätä päätelmien tekemistä lukijan vastuulle!</a:t>
            </a:r>
          </a:p>
          <a:p>
            <a:pP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Määrällisessä tutkimuksessa tunnusluvut ja taulukot evidenssinä</a:t>
            </a:r>
          </a:p>
          <a:p>
            <a:pP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Laadullisessa tutkimuksessa tulosten tulkinnassa voi käyttää apuna teoriatietoa, kuitenkin aineisto johtaa käsittelyä: ensin oma tulos ja sitten aiempaa tutkimusta</a:t>
            </a:r>
          </a:p>
          <a:p>
            <a:pPr marL="341313" indent="-341313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67878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297</Words>
  <Application>Microsoft Office PowerPoint</Application>
  <PresentationFormat>Widescreen</PresentationFormat>
  <Paragraphs>31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Marlett</vt:lpstr>
      <vt:lpstr>Wingdings</vt:lpstr>
      <vt:lpstr>Office-teema</vt:lpstr>
      <vt:lpstr>Analyysi ja tulokset</vt:lpstr>
      <vt:lpstr>Aineiston analyysi -luku</vt:lpstr>
      <vt:lpstr>Analyysiluku: tarkkuus käsitteissä </vt:lpstr>
      <vt:lpstr>Tutkimustulokset</vt:lpstr>
      <vt:lpstr>Huomioi tulososassa: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Valleala, Ulla</dc:creator>
  <cp:lastModifiedBy>Kääpä, Mari</cp:lastModifiedBy>
  <cp:revision>17</cp:revision>
  <dcterms:created xsi:type="dcterms:W3CDTF">2018-03-20T11:04:56Z</dcterms:created>
  <dcterms:modified xsi:type="dcterms:W3CDTF">2023-04-11T09:33:23Z</dcterms:modified>
</cp:coreProperties>
</file>