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0" r:id="rId2"/>
    <p:sldId id="268" r:id="rId3"/>
    <p:sldId id="269" r:id="rId4"/>
    <p:sldId id="270" r:id="rId5"/>
    <p:sldId id="271" r:id="rId6"/>
    <p:sldId id="283" r:id="rId7"/>
    <p:sldId id="273" r:id="rId8"/>
    <p:sldId id="282" r:id="rId9"/>
    <p:sldId id="281" r:id="rId10"/>
    <p:sldId id="275" r:id="rId11"/>
    <p:sldId id="276" r:id="rId1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00"/>
    <a:srgbClr val="CC6600"/>
    <a:srgbClr val="FFF6DD"/>
    <a:srgbClr val="FFEBB3"/>
    <a:srgbClr val="000099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264328-6E59-0E6C-A094-49BD370FEF75}" v="102" dt="2023-03-17T07:47:00.8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27" autoAdjust="0"/>
    <p:restoredTop sz="81607" autoAdjust="0"/>
  </p:normalViewPr>
  <p:slideViewPr>
    <p:cSldViewPr>
      <p:cViewPr varScale="1">
        <p:scale>
          <a:sx n="54" d="100"/>
          <a:sy n="54" d="100"/>
        </p:scale>
        <p:origin x="188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282" y="-108"/>
      </p:cViewPr>
      <p:guideLst>
        <p:guide orient="horz" pos="3110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90458" cy="493949"/>
          </a:xfrm>
          <a:prstGeom prst="rect">
            <a:avLst/>
          </a:prstGeom>
        </p:spPr>
        <p:txBody>
          <a:bodyPr vert="horz" lIns="90423" tIns="45211" rIns="90423" bIns="45211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074" y="0"/>
            <a:ext cx="2890458" cy="493949"/>
          </a:xfrm>
          <a:prstGeom prst="rect">
            <a:avLst/>
          </a:prstGeom>
        </p:spPr>
        <p:txBody>
          <a:bodyPr vert="horz" lIns="90423" tIns="45211" rIns="90423" bIns="45211" rtlCol="0"/>
          <a:lstStyle>
            <a:lvl1pPr algn="r">
              <a:defRPr sz="1200"/>
            </a:lvl1pPr>
          </a:lstStyle>
          <a:p>
            <a:fld id="{B407DB6E-A788-482F-81BB-04FBAE3A4E30}" type="datetimeFigureOut">
              <a:rPr lang="fi-FI" smtClean="0"/>
              <a:pPr/>
              <a:t>15.5.2023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7136"/>
            <a:ext cx="2890458" cy="493949"/>
          </a:xfrm>
          <a:prstGeom prst="rect">
            <a:avLst/>
          </a:prstGeom>
        </p:spPr>
        <p:txBody>
          <a:bodyPr vert="horz" lIns="90423" tIns="45211" rIns="90423" bIns="45211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074" y="9377136"/>
            <a:ext cx="2890458" cy="493949"/>
          </a:xfrm>
          <a:prstGeom prst="rect">
            <a:avLst/>
          </a:prstGeom>
        </p:spPr>
        <p:txBody>
          <a:bodyPr vert="horz" lIns="90423" tIns="45211" rIns="90423" bIns="45211" rtlCol="0" anchor="b"/>
          <a:lstStyle>
            <a:lvl1pPr algn="r">
              <a:defRPr sz="1200"/>
            </a:lvl1pPr>
          </a:lstStyle>
          <a:p>
            <a:fld id="{1D4EE84F-E086-4C44-8E4A-D387CC88F44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39176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89938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23" tIns="45211" rIns="90423" bIns="4521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8" y="0"/>
            <a:ext cx="2889938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23" tIns="45211" rIns="90423" bIns="4521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8363" y="741363"/>
            <a:ext cx="4932362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689516"/>
            <a:ext cx="5335270" cy="444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23" tIns="45211" rIns="90423" bIns="452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7316"/>
            <a:ext cx="2889938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23" tIns="45211" rIns="90423" bIns="4521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8" y="9377316"/>
            <a:ext cx="2889938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23" tIns="45211" rIns="90423" bIns="4521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D11F71A-4787-45F6-BE7A-034800ABA7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8910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1F71A-4787-45F6-BE7A-034800ABA7F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1F71A-4787-45F6-BE7A-034800ABA7F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286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1F71A-4787-45F6-BE7A-034800ABA7F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877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1F71A-4787-45F6-BE7A-034800ABA7F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12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1F71A-4787-45F6-BE7A-034800ABA7F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225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1F71A-4787-45F6-BE7A-034800ABA7F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4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1F71A-4787-45F6-BE7A-034800ABA7F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877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1F71A-4787-45F6-BE7A-034800ABA7F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224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1F71A-4787-45F6-BE7A-034800ABA7F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0071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1F71A-4787-45F6-BE7A-034800ABA7F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7505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1F71A-4787-45F6-BE7A-034800ABA7F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76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lma_oranssi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84" name="Rectangle 12"/>
          <p:cNvSpPr>
            <a:spLocks noGrp="1" noChangeArrowheads="1"/>
          </p:cNvSpPr>
          <p:nvPr>
            <p:ph type="dt" sz="half" idx="2"/>
          </p:nvPr>
        </p:nvSpPr>
        <p:spPr>
          <a:xfrm>
            <a:off x="493713" y="6192838"/>
            <a:ext cx="2133600" cy="331787"/>
          </a:xfrm>
        </p:spPr>
        <p:txBody>
          <a:bodyPr/>
          <a:lstStyle>
            <a:lvl1pPr>
              <a:defRPr/>
            </a:lvl1pPr>
          </a:lstStyle>
          <a:p>
            <a:fld id="{8C305F25-3411-4C57-B306-DCA06309134C}" type="datetime1">
              <a:rPr lang="fi-FI" smtClean="0"/>
              <a:pPr/>
              <a:t>15.5.2023</a:t>
            </a:fld>
            <a:endParaRPr 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ftr" sz="quarter" idx="3"/>
          </p:nvPr>
        </p:nvSpPr>
        <p:spPr>
          <a:xfrm>
            <a:off x="2916238" y="6192839"/>
            <a:ext cx="4320058" cy="26049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/>
              <a:t>Koulutuksen</a:t>
            </a:r>
            <a:r>
              <a:rPr lang="en-US" dirty="0"/>
              <a:t> </a:t>
            </a:r>
            <a:r>
              <a:rPr lang="en-US" dirty="0" err="1"/>
              <a:t>tutkimuslaitos</a:t>
            </a:r>
            <a:r>
              <a:rPr lang="en-US" dirty="0"/>
              <a:t> - Finnish Institute for Educational Research</a:t>
            </a:r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1DB47D5-9924-43CE-937C-3B6EEDF76F6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92" name="Rectangle 20"/>
          <p:cNvSpPr>
            <a:spLocks noGrp="1" noChangeArrowheads="1"/>
          </p:cNvSpPr>
          <p:nvPr>
            <p:ph type="ctrTitle"/>
          </p:nvPr>
        </p:nvSpPr>
        <p:spPr>
          <a:xfrm>
            <a:off x="1547813" y="2130425"/>
            <a:ext cx="6911975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4149725"/>
            <a:ext cx="6985000" cy="1008063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pic>
        <p:nvPicPr>
          <p:cNvPr id="11" name="Kuva 10" descr="kaksikielinensjae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290000" y="5346000"/>
            <a:ext cx="1800000" cy="11954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339854-4BAF-4152-A9A7-741B68C52A61}" type="datetime1">
              <a:rPr lang="fi-FI" smtClean="0"/>
              <a:pPr/>
              <a:t>15.5.2023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Koulutuksen tutkimuslaitos - Finnish Institute for Educational Research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F0F0B8-DA64-4C69-A87E-8C15A3ED0F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784975" y="269875"/>
            <a:ext cx="1963738" cy="5535613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90588" y="269875"/>
            <a:ext cx="5741987" cy="5535613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7B43F8-9B03-41E6-B579-83D756D2CC0A}" type="datetime1">
              <a:rPr lang="fi-FI" smtClean="0"/>
              <a:pPr/>
              <a:t>15.5.2023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Koulutuksen tutkimuslaitos - Finnish Institute for Educational Research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0A846C-4A82-4F5C-8C31-4637B2601A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754591-C978-4341-8E27-587F2C8438A9}" type="datetime1">
              <a:rPr lang="fi-FI" smtClean="0"/>
              <a:pPr/>
              <a:t>15.5.2023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916238" y="6237288"/>
            <a:ext cx="4248050" cy="331787"/>
          </a:xfrm>
        </p:spPr>
        <p:txBody>
          <a:bodyPr/>
          <a:lstStyle>
            <a:lvl1pPr>
              <a:defRPr sz="1000" baseline="0"/>
            </a:lvl1pPr>
          </a:lstStyle>
          <a:p>
            <a:r>
              <a:rPr lang="en-US"/>
              <a:t>Koulutuksen tutkimuslaitos - Finnish Institute for Educational Research</a:t>
            </a:r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4B0CD8-22CB-4EB1-9BD2-3678B1BC30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F31C8C-DFB9-4B3A-9032-07066F82699E}" type="datetime1">
              <a:rPr lang="fi-FI" smtClean="0"/>
              <a:pPr/>
              <a:t>15.5.2023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Koulutuksen tutkimuslaitos - Finnish Institute for Educational Research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6DD52C-4A2A-46DF-BD3B-8848596CF5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90588" y="1643063"/>
            <a:ext cx="3852862" cy="4162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895850" y="1643063"/>
            <a:ext cx="3852863" cy="4162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27D232-F6A9-47B9-9DCE-9212900D6E1D}" type="datetime1">
              <a:rPr lang="fi-FI" smtClean="0"/>
              <a:pPr/>
              <a:t>15.5.2023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Koulutuksen</a:t>
            </a:r>
            <a:r>
              <a:rPr lang="en-US" dirty="0"/>
              <a:t> </a:t>
            </a:r>
            <a:r>
              <a:rPr lang="en-US" dirty="0" err="1"/>
              <a:t>tutkimuslaitos</a:t>
            </a:r>
            <a:r>
              <a:rPr lang="en-US" dirty="0"/>
              <a:t> - Finnish Institute for Educational Research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39ECBC-5D25-41DB-B863-0DD70FB2FB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1BF161-5B79-4600-A4B3-9291AA582690}" type="datetime1">
              <a:rPr lang="fi-FI" smtClean="0"/>
              <a:pPr/>
              <a:t>15.5.2023</a:t>
            </a:fld>
            <a:endParaRPr lang="en-US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Koulutuksen tutkimuslaitos - Finnish Institute for Educational Research</a:t>
            </a: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EF321D-EC7E-4399-94E1-37EB1B3911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154894-13DA-4073-A67E-6ED7340E20CF}" type="datetime1">
              <a:rPr lang="fi-FI" smtClean="0"/>
              <a:pPr/>
              <a:t>15.5.2023</a:t>
            </a:fld>
            <a:endParaRPr lang="en-US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Koulutuksen tutkimuslaitos - Finnish Institute for Educational Research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3D87B7-899E-480D-AA60-BE15E3FD63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D1F078-7D7D-4672-B428-2BB49818368C}" type="datetime1">
              <a:rPr lang="fi-FI" smtClean="0"/>
              <a:pPr/>
              <a:t>15.5.2023</a:t>
            </a:fld>
            <a:endParaRPr lang="en-US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Koulutuksen tutkimuslaitos - Finnish Institute for Educational Research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79158A-F357-46E3-A262-D69F7FD827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7CE188-4700-4510-8DBC-6B0BE1BE2AB8}" type="datetime1">
              <a:rPr lang="fi-FI" smtClean="0"/>
              <a:pPr/>
              <a:t>15.5.2023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Koulutuksen tutkimuslaitos - Finnish Institute for Educational Research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EA5C06-90F0-48B5-A8DB-806E392B62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4C1CBF-7F61-49D5-BB9F-C7E184DEB07E}" type="datetime1">
              <a:rPr lang="fi-FI" smtClean="0"/>
              <a:pPr/>
              <a:t>15.5.2023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Koulutuksen tutkimuslaitos - Finnish Institute for Educational Research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68CD22-7E22-48B8-8FA7-E88AD754E9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Pystypalkki_oranssi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3713" y="6237288"/>
            <a:ext cx="21336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DC470A9F-64E6-4EB0-AC8E-1D5CACB4D845}" type="datetime1">
              <a:rPr lang="fi-FI" smtClean="0"/>
              <a:pPr/>
              <a:t>15.5.2023</a:t>
            </a:fld>
            <a:endParaRPr lang="en-US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16238" y="6237289"/>
            <a:ext cx="4392066" cy="216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r>
              <a:rPr lang="en-US" dirty="0" err="1"/>
              <a:t>Koulutuksen</a:t>
            </a:r>
            <a:r>
              <a:rPr lang="en-US" dirty="0"/>
              <a:t> </a:t>
            </a:r>
            <a:r>
              <a:rPr lang="en-US" dirty="0" err="1"/>
              <a:t>tutkimuslaitos</a:t>
            </a:r>
            <a:r>
              <a:rPr lang="en-US" dirty="0"/>
              <a:t> - Finnish Institute for Educational Research</a:t>
            </a: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2675" y="44450"/>
            <a:ext cx="4064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9FD273A-8285-4A9F-B12F-0FBCAE29B29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41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890588" y="269875"/>
            <a:ext cx="7858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perustyyl. napsautt.</a:t>
            </a:r>
            <a:endParaRPr lang="en-US"/>
          </a:p>
        </p:txBody>
      </p:sp>
      <p:pic>
        <p:nvPicPr>
          <p:cNvPr id="13" name="Kuva 12" descr="kaksikielinensjae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7290000" y="5346000"/>
            <a:ext cx="1800000" cy="1195497"/>
          </a:xfrm>
          <a:prstGeom prst="rect">
            <a:avLst/>
          </a:prstGeom>
        </p:spPr>
      </p:pic>
      <p:sp>
        <p:nvSpPr>
          <p:cNvPr id="104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0588" y="1643063"/>
            <a:ext cx="7858125" cy="41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0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85000"/>
        <a:buFont typeface="Wingdings" pitchFamily="2" charset="2"/>
        <a:buBlip>
          <a:blip r:embed="rId1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1546715" y="1857167"/>
            <a:ext cx="6768752" cy="3024336"/>
          </a:xfrm>
        </p:spPr>
        <p:txBody>
          <a:bodyPr/>
          <a:lstStyle/>
          <a:p>
            <a:pPr algn="l"/>
            <a:br>
              <a:rPr lang="fi-FI" sz="3600" b="1" dirty="0">
                <a:latin typeface="BankGothic Md BT" pitchFamily="34" charset="0"/>
              </a:rPr>
            </a:br>
            <a:r>
              <a:rPr lang="fi-FI" sz="3600" b="1" dirty="0">
                <a:solidFill>
                  <a:srgbClr val="993300"/>
                </a:solidFill>
                <a:latin typeface="BankGothic Md BT"/>
              </a:rPr>
              <a:t>OKLA4300</a:t>
            </a:r>
            <a:r>
              <a:rPr lang="fi-FI" sz="3600" b="1" dirty="0">
                <a:latin typeface="BankGothic Md BT"/>
              </a:rPr>
              <a:t> </a:t>
            </a:r>
            <a:br>
              <a:rPr lang="fi-FI" sz="3600" b="1" dirty="0">
                <a:latin typeface="BankGothic Md BT" pitchFamily="34" charset="0"/>
              </a:rPr>
            </a:br>
            <a:r>
              <a:rPr lang="fi-FI" sz="3600" b="1" dirty="0">
                <a:solidFill>
                  <a:srgbClr val="993300"/>
                </a:solidFill>
                <a:latin typeface="BankGothic Md BT"/>
              </a:rPr>
              <a:t>Konferenssiohjeistus 30.5.2023 klo. 12.15- 15.30</a:t>
            </a:r>
            <a:br>
              <a:rPr lang="fi-FI" sz="4000" b="1" dirty="0">
                <a:solidFill>
                  <a:srgbClr val="993300"/>
                </a:solidFill>
                <a:latin typeface="BankGothic Md BT"/>
              </a:rPr>
            </a:br>
            <a:r>
              <a:rPr lang="fi-FI" sz="2400" b="1" dirty="0">
                <a:solidFill>
                  <a:srgbClr val="993300"/>
                </a:solidFill>
                <a:latin typeface="BankGothic Md BT"/>
              </a:rPr>
              <a:t>RuuE314Isa</a:t>
            </a:r>
            <a:br>
              <a:rPr lang="fi-FI" sz="2400" b="1" dirty="0">
                <a:latin typeface="BankGothic Md BT"/>
              </a:rPr>
            </a:br>
            <a:r>
              <a:rPr lang="fi-FI" sz="2400" b="1" dirty="0">
                <a:solidFill>
                  <a:srgbClr val="993300"/>
                </a:solidFill>
                <a:latin typeface="BankGothic Md BT"/>
              </a:rPr>
              <a:t>RuuE307Katri</a:t>
            </a:r>
            <a:br>
              <a:rPr lang="fi-FI" sz="2400" b="1" dirty="0">
                <a:latin typeface="BankGothic Md BT"/>
              </a:rPr>
            </a:br>
            <a:r>
              <a:rPr lang="fi-FI" sz="2400" b="1" dirty="0">
                <a:solidFill>
                  <a:srgbClr val="993300"/>
                </a:solidFill>
                <a:latin typeface="BankGothic Md BT"/>
              </a:rPr>
              <a:t>RuuB102Emma</a:t>
            </a:r>
            <a:br>
              <a:rPr lang="fi-FI" sz="2400" b="1" dirty="0">
                <a:latin typeface="BankGothic Md BT"/>
              </a:rPr>
            </a:br>
            <a:r>
              <a:rPr lang="fi-FI" sz="2400" b="1" dirty="0">
                <a:solidFill>
                  <a:srgbClr val="993300"/>
                </a:solidFill>
                <a:latin typeface="BankGothic Md BT"/>
              </a:rPr>
              <a:t>RuuE208Päivö</a:t>
            </a:r>
            <a:br>
              <a:rPr lang="fi-FI" sz="2400" b="1" dirty="0">
                <a:latin typeface="BankGothic Md BT"/>
              </a:rPr>
            </a:br>
            <a:r>
              <a:rPr lang="fi-FI" sz="2400" b="1" dirty="0">
                <a:solidFill>
                  <a:srgbClr val="993300"/>
                </a:solidFill>
                <a:latin typeface="BankGothic Md BT"/>
              </a:rPr>
              <a:t>RuuE207Toivo</a:t>
            </a:r>
            <a:br>
              <a:rPr lang="fi-FI" sz="4000" b="1" dirty="0">
                <a:latin typeface="BankGothic Md BT"/>
              </a:rPr>
            </a:br>
            <a:br>
              <a:rPr lang="fi-FI" sz="4000" b="1" dirty="0">
                <a:latin typeface="BankGothic Md BT"/>
              </a:rPr>
            </a:br>
            <a:br>
              <a:rPr lang="fi-FI" sz="4000" b="1" dirty="0">
                <a:latin typeface="BankGothic Md BT"/>
              </a:rPr>
            </a:br>
            <a:r>
              <a:rPr lang="fi-FI" sz="4000" b="1" dirty="0">
                <a:latin typeface="BankGothic Md BT"/>
              </a:rPr>
              <a:t>                      </a:t>
            </a:r>
            <a:endParaRPr lang="fi-FI" sz="4000" dirty="0"/>
          </a:p>
        </p:txBody>
      </p:sp>
      <p:sp>
        <p:nvSpPr>
          <p:cNvPr id="13" name="Subtitle 12"/>
          <p:cNvSpPr>
            <a:spLocks noGrp="1"/>
          </p:cNvSpPr>
          <p:nvPr>
            <p:ph type="subTitle" idx="1"/>
          </p:nvPr>
        </p:nvSpPr>
        <p:spPr>
          <a:xfrm>
            <a:off x="1547813" y="4221088"/>
            <a:ext cx="6985000" cy="1440160"/>
          </a:xfrm>
        </p:spPr>
        <p:txBody>
          <a:bodyPr/>
          <a:lstStyle/>
          <a:p>
            <a:endParaRPr lang="fi-FI" dirty="0">
              <a:latin typeface="BankGothic Md BT" pitchFamily="34" charset="0"/>
            </a:endParaRPr>
          </a:p>
          <a:p>
            <a:endParaRPr lang="fi-FI" sz="3200" dirty="0">
              <a:latin typeface="BankGothic Md BT" pitchFamily="34" charset="0"/>
            </a:endParaRPr>
          </a:p>
          <a:p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Koulutuksen tutkimuslaitos - Finnish Institute for Educational Research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0588" y="188640"/>
            <a:ext cx="7858125" cy="1224235"/>
          </a:xfrm>
        </p:spPr>
        <p:txBody>
          <a:bodyPr/>
          <a:lstStyle/>
          <a:p>
            <a:pPr algn="l"/>
            <a:r>
              <a:rPr lang="fi-FI" sz="2200" dirty="0">
                <a:solidFill>
                  <a:srgbClr val="993300"/>
                </a:solidFill>
                <a:latin typeface="BankGothic Md BT" pitchFamily="34" charset="0"/>
              </a:rPr>
              <a:t>Proponentti &amp; Opponentti:</a:t>
            </a:r>
            <a:br>
              <a:rPr lang="fi-FI" sz="3600" dirty="0">
                <a:solidFill>
                  <a:srgbClr val="993300"/>
                </a:solidFill>
                <a:latin typeface="BankGothic Md BT" pitchFamily="34" charset="0"/>
              </a:rPr>
            </a:br>
            <a:r>
              <a:rPr lang="fi-FI" sz="3200" b="1" dirty="0">
                <a:solidFill>
                  <a:srgbClr val="993300"/>
                </a:solidFill>
                <a:latin typeface="BankGothic Md BT" pitchFamily="34" charset="0"/>
              </a:rPr>
              <a:t>Mihin tutkielmassa tulee kiinnittää huomiota?</a:t>
            </a:r>
            <a:endParaRPr lang="fi-FI" sz="3200" dirty="0">
              <a:solidFill>
                <a:srgbClr val="99330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1772816"/>
            <a:ext cx="8208913" cy="4248472"/>
          </a:xfrm>
        </p:spPr>
        <p:txBody>
          <a:bodyPr/>
          <a:lstStyle/>
          <a:p>
            <a:pPr lvl="1"/>
            <a:r>
              <a:rPr lang="fi-FI" sz="2000" b="1" dirty="0">
                <a:latin typeface="AvantGarde" pitchFamily="34" charset="0"/>
              </a:rPr>
              <a:t>työn nimi</a:t>
            </a:r>
            <a:r>
              <a:rPr lang="fi-FI" sz="2000" dirty="0">
                <a:latin typeface="AvantGarde" pitchFamily="34" charset="0"/>
              </a:rPr>
              <a:t>: miten hyvin kuvaa työn sisältöä?</a:t>
            </a:r>
          </a:p>
          <a:p>
            <a:pPr lvl="1"/>
            <a:r>
              <a:rPr lang="fi-FI" sz="2000" b="1" dirty="0">
                <a:latin typeface="AvantGarde" pitchFamily="34" charset="0"/>
              </a:rPr>
              <a:t>tiivistelmän</a:t>
            </a:r>
            <a:r>
              <a:rPr lang="fi-FI" sz="2000" dirty="0">
                <a:latin typeface="AvantGarde" pitchFamily="34" charset="0"/>
              </a:rPr>
              <a:t> selkeys ja tarkoituksenmukaisuus</a:t>
            </a:r>
          </a:p>
          <a:p>
            <a:pPr lvl="1"/>
            <a:r>
              <a:rPr lang="fi-FI" sz="2000" b="1" dirty="0">
                <a:latin typeface="AvantGarde" pitchFamily="34" charset="0"/>
              </a:rPr>
              <a:t>työn jäsentelyn </a:t>
            </a:r>
            <a:r>
              <a:rPr lang="fi-FI" sz="2000" dirty="0">
                <a:latin typeface="AvantGarde" pitchFamily="34" charset="0"/>
              </a:rPr>
              <a:t>johdonmukaisuus ja otsikoinnin selkeys</a:t>
            </a:r>
          </a:p>
          <a:p>
            <a:pPr lvl="1"/>
            <a:r>
              <a:rPr lang="fi-FI" sz="2000" b="1" dirty="0">
                <a:latin typeface="AvantGarde" pitchFamily="34" charset="0"/>
              </a:rPr>
              <a:t>tutkimuksen tavoitteiden ja kysymysten </a:t>
            </a:r>
            <a:r>
              <a:rPr lang="fi-FI" sz="2000" dirty="0">
                <a:latin typeface="AvantGarde" pitchFamily="34" charset="0"/>
              </a:rPr>
              <a:t>selkeys ja relevanttius</a:t>
            </a:r>
          </a:p>
          <a:p>
            <a:pPr lvl="1"/>
            <a:r>
              <a:rPr lang="fi-FI" sz="2000" b="1" dirty="0">
                <a:latin typeface="AvantGarde" pitchFamily="34" charset="0"/>
              </a:rPr>
              <a:t>keskeisten käsitteiden </a:t>
            </a:r>
            <a:r>
              <a:rPr lang="fi-FI" sz="2000" dirty="0">
                <a:latin typeface="AvantGarde" pitchFamily="34" charset="0"/>
              </a:rPr>
              <a:t>määrittely</a:t>
            </a:r>
          </a:p>
          <a:p>
            <a:pPr lvl="1"/>
            <a:r>
              <a:rPr lang="fi-FI" sz="2000" b="1" dirty="0">
                <a:latin typeface="AvantGarde" pitchFamily="34" charset="0"/>
              </a:rPr>
              <a:t>tutkimusaiheen</a:t>
            </a:r>
            <a:r>
              <a:rPr lang="fi-FI" sz="2000" dirty="0">
                <a:latin typeface="AvantGarde" pitchFamily="34" charset="0"/>
              </a:rPr>
              <a:t> yleinen perustelu ja merkityksellisyys</a:t>
            </a:r>
          </a:p>
          <a:p>
            <a:pPr lvl="1"/>
            <a:r>
              <a:rPr lang="fi-FI" sz="2000" b="1" dirty="0">
                <a:latin typeface="AvantGarde" pitchFamily="34" charset="0"/>
              </a:rPr>
              <a:t>tutkimuksen rajaus</a:t>
            </a:r>
            <a:r>
              <a:rPr lang="fi-FI" sz="2000" dirty="0">
                <a:latin typeface="AvantGarde" pitchFamily="34" charset="0"/>
              </a:rPr>
              <a:t>: onko tutkimus rajattu sopivan suppeaksi? pystytäänkö siinä vastaamaan asetettuihin kysymyksiin?</a:t>
            </a:r>
          </a:p>
          <a:p>
            <a:pPr lvl="1"/>
            <a:r>
              <a:rPr lang="fi-FI" sz="2000" b="1" dirty="0">
                <a:latin typeface="AvantGarde" pitchFamily="34" charset="0"/>
              </a:rPr>
              <a:t>teoreettisen taustan </a:t>
            </a:r>
            <a:r>
              <a:rPr lang="fi-FI" sz="2000" dirty="0">
                <a:latin typeface="AvantGarde" pitchFamily="34" charset="0"/>
              </a:rPr>
              <a:t>riittävä käsittely ja sen linkittyminen aineiston analyysiin</a:t>
            </a:r>
          </a:p>
          <a:p>
            <a:pPr marL="0" indent="0">
              <a:buNone/>
            </a:pPr>
            <a:endParaRPr lang="fi-FI" sz="200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Koulutuksen tutkimuslaitos - Finnish Institute for Educational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728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0588" y="404663"/>
            <a:ext cx="7858125" cy="1152129"/>
          </a:xfrm>
        </p:spPr>
        <p:txBody>
          <a:bodyPr/>
          <a:lstStyle/>
          <a:p>
            <a:pPr algn="l"/>
            <a:r>
              <a:rPr lang="fi-FI" sz="3200" b="1" dirty="0">
                <a:solidFill>
                  <a:srgbClr val="993300"/>
                </a:solidFill>
                <a:latin typeface="BankGothic Md BT" pitchFamily="34" charset="0"/>
              </a:rPr>
              <a:t>…Mihin tutkielmassa tulee kiinnittää</a:t>
            </a:r>
            <a:br>
              <a:rPr lang="fi-FI" sz="3200" b="1" dirty="0">
                <a:solidFill>
                  <a:srgbClr val="993300"/>
                </a:solidFill>
                <a:latin typeface="BankGothic Md BT" pitchFamily="34" charset="0"/>
              </a:rPr>
            </a:br>
            <a:r>
              <a:rPr lang="fi-FI" sz="3200" b="1" dirty="0">
                <a:solidFill>
                  <a:srgbClr val="993300"/>
                </a:solidFill>
                <a:latin typeface="BankGothic Md BT" pitchFamily="34" charset="0"/>
              </a:rPr>
              <a:t>huomiota?</a:t>
            </a:r>
            <a:endParaRPr lang="fi-FI" sz="3200" dirty="0">
              <a:solidFill>
                <a:srgbClr val="99330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11560" y="1916832"/>
            <a:ext cx="8137153" cy="3888656"/>
          </a:xfrm>
        </p:spPr>
        <p:txBody>
          <a:bodyPr/>
          <a:lstStyle/>
          <a:p>
            <a:pPr lvl="1"/>
            <a:r>
              <a:rPr lang="fi-FI" sz="2000" b="1" dirty="0"/>
              <a:t>tutkimusmenetelmän</a:t>
            </a:r>
            <a:r>
              <a:rPr lang="fi-FI" sz="2000" dirty="0"/>
              <a:t> sopivuus aiheeseen ja aineiston riittävyys</a:t>
            </a:r>
          </a:p>
          <a:p>
            <a:pPr lvl="1"/>
            <a:r>
              <a:rPr lang="fi-FI" sz="2000" b="1" dirty="0"/>
              <a:t>tulosten analyysin </a:t>
            </a:r>
            <a:r>
              <a:rPr lang="fi-FI" sz="2000" dirty="0"/>
              <a:t>osuvuus ja luotettavuus</a:t>
            </a:r>
          </a:p>
          <a:p>
            <a:pPr lvl="2">
              <a:buFont typeface="Wingdings" pitchFamily="2" charset="2"/>
              <a:buChar char="Ø"/>
            </a:pPr>
            <a:r>
              <a:rPr lang="fi-FI" sz="2000" dirty="0"/>
              <a:t>linkittyminen työn teoriaan ja aiempiin tutkimuksiin sekä tutkimuskysymyksiin ja  työn tavoitteisiin</a:t>
            </a:r>
          </a:p>
          <a:p>
            <a:pPr lvl="1"/>
            <a:r>
              <a:rPr lang="fi-FI" sz="2000" b="1" dirty="0"/>
              <a:t>johtopäätösten</a:t>
            </a:r>
            <a:r>
              <a:rPr lang="fi-FI" sz="2000" dirty="0"/>
              <a:t> argumentointi</a:t>
            </a:r>
          </a:p>
          <a:p>
            <a:pPr lvl="1"/>
            <a:r>
              <a:rPr lang="fi-FI" sz="2000" b="1" dirty="0"/>
              <a:t>lähdeluettelon </a:t>
            </a:r>
            <a:r>
              <a:rPr lang="fi-FI" sz="2000" dirty="0"/>
              <a:t>kattavuus ja johdonmukaisuus</a:t>
            </a:r>
          </a:p>
          <a:p>
            <a:pPr lvl="1"/>
            <a:r>
              <a:rPr lang="fi-FI" sz="2000" b="1" dirty="0"/>
              <a:t>työn kieliasu</a:t>
            </a:r>
            <a:r>
              <a:rPr lang="fi-FI" sz="2000" dirty="0"/>
              <a:t>, taulukoiden ja kuvioiden käyttö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Koulutuksen tutkimuslaitos - Finnish Institute for Educational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136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sz="2400" dirty="0">
                <a:solidFill>
                  <a:srgbClr val="993300"/>
                </a:solidFill>
                <a:latin typeface="BankGothic Md BT" pitchFamily="34" charset="0"/>
              </a:rPr>
              <a:t>Kandikonferenssissa</a:t>
            </a:r>
            <a:br>
              <a:rPr lang="fi-FI" b="1" dirty="0">
                <a:solidFill>
                  <a:srgbClr val="993300"/>
                </a:solidFill>
                <a:latin typeface="BankGothic Md BT" pitchFamily="34" charset="0"/>
              </a:rPr>
            </a:br>
            <a:r>
              <a:rPr lang="fi-FI" sz="3200" b="1" dirty="0">
                <a:solidFill>
                  <a:srgbClr val="993300"/>
                </a:solidFill>
                <a:latin typeface="BankGothic Md BT" pitchFamily="34" charset="0"/>
              </a:rPr>
              <a:t>Proponentin esitys</a:t>
            </a:r>
            <a:endParaRPr lang="fi-FI" sz="3200" dirty="0">
              <a:solidFill>
                <a:srgbClr val="99330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83568" y="1643063"/>
            <a:ext cx="8352928" cy="43782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fi-FI" sz="2200" dirty="0"/>
              <a:t>Teemaistunnossa (</a:t>
            </a:r>
            <a:r>
              <a:rPr lang="fi-FI" sz="2200" i="1" dirty="0"/>
              <a:t>paper session</a:t>
            </a:r>
            <a:r>
              <a:rPr lang="fi-FI" sz="2200" dirty="0"/>
              <a:t>)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i-FI" sz="2200" dirty="0"/>
              <a:t> proponentti eli tutkimuksen tekijä pitää suullisen &amp; </a:t>
            </a:r>
          </a:p>
          <a:p>
            <a:pPr>
              <a:lnSpc>
                <a:spcPct val="90000"/>
              </a:lnSpc>
              <a:buNone/>
            </a:pPr>
            <a:r>
              <a:rPr lang="fi-FI" sz="2200" dirty="0"/>
              <a:t> audiovisuaalisen esitelmän/esityksen, n. </a:t>
            </a:r>
            <a:r>
              <a:rPr lang="fi-FI" sz="2200" b="1" dirty="0"/>
              <a:t>10-15 minuuttia</a:t>
            </a:r>
          </a:p>
          <a:p>
            <a:pPr>
              <a:lnSpc>
                <a:spcPct val="90000"/>
              </a:lnSpc>
              <a:buFontTx/>
              <a:buNone/>
            </a:pPr>
            <a:endParaRPr lang="fi-FI" sz="2200" dirty="0"/>
          </a:p>
          <a:p>
            <a:pPr marL="457200" lvl="1" indent="0">
              <a:lnSpc>
                <a:spcPct val="90000"/>
              </a:lnSpc>
              <a:buNone/>
            </a:pPr>
            <a:r>
              <a:rPr lang="fi-FI" sz="2200" dirty="0"/>
              <a:t>- tiivis esitys, jossa tutkimuksen taustat ja päätulokset</a:t>
            </a:r>
          </a:p>
          <a:p>
            <a:pPr lvl="1">
              <a:lnSpc>
                <a:spcPct val="90000"/>
              </a:lnSpc>
              <a:buNone/>
            </a:pPr>
            <a:endParaRPr lang="fi-FI" sz="2200" dirty="0"/>
          </a:p>
          <a:p>
            <a:pPr marL="457200" lvl="1" indent="0">
              <a:lnSpc>
                <a:spcPct val="90000"/>
              </a:lnSpc>
              <a:buNone/>
            </a:pPr>
            <a:r>
              <a:rPr lang="fi-FI" sz="2200" dirty="0"/>
              <a:t>- yleisimmin käytetään  tukena PowerPoint -dioja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fi-FI" sz="2200" dirty="0"/>
          </a:p>
          <a:p>
            <a:pPr marL="457200" lvl="1" indent="0">
              <a:lnSpc>
                <a:spcPct val="90000"/>
              </a:lnSpc>
              <a:buNone/>
            </a:pPr>
            <a:r>
              <a:rPr lang="fi-FI" sz="2200" dirty="0"/>
              <a:t>- myös muita esitysmuotoja (</a:t>
            </a:r>
            <a:r>
              <a:rPr lang="fi-FI" sz="2200" dirty="0" err="1"/>
              <a:t>padlet</a:t>
            </a:r>
            <a:r>
              <a:rPr lang="fi-FI" sz="2200" dirty="0"/>
              <a:t> ym.)</a:t>
            </a:r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Koulutuksen</a:t>
            </a:r>
            <a:r>
              <a:rPr lang="en-US" dirty="0"/>
              <a:t> </a:t>
            </a:r>
            <a:r>
              <a:rPr lang="en-US" dirty="0" err="1"/>
              <a:t>tutkimuslaitos</a:t>
            </a:r>
            <a:r>
              <a:rPr lang="en-US" dirty="0"/>
              <a:t> - Finnish Institute for Educational Research</a:t>
            </a:r>
          </a:p>
        </p:txBody>
      </p:sp>
    </p:spTree>
    <p:extLst>
      <p:ext uri="{BB962C8B-B14F-4D97-AF65-F5344CB8AC3E}">
        <p14:creationId xmlns:p14="http://schemas.microsoft.com/office/powerpoint/2010/main" val="269065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460432" cy="1368151"/>
          </a:xfrm>
        </p:spPr>
        <p:txBody>
          <a:bodyPr/>
          <a:lstStyle/>
          <a:p>
            <a:pPr algn="l"/>
            <a:r>
              <a:rPr lang="fi-FI" sz="2400" dirty="0">
                <a:solidFill>
                  <a:srgbClr val="993300"/>
                </a:solidFill>
                <a:latin typeface="BankGothic Md BT" pitchFamily="34" charset="0"/>
              </a:rPr>
              <a:t>Kandikonferenssissa</a:t>
            </a:r>
            <a:br>
              <a:rPr lang="fi-FI" sz="3200" b="1" dirty="0">
                <a:solidFill>
                  <a:srgbClr val="993300"/>
                </a:solidFill>
                <a:latin typeface="BankGothic Md BT" pitchFamily="34" charset="0"/>
              </a:rPr>
            </a:br>
            <a:r>
              <a:rPr lang="fi-FI" sz="3200" b="1" dirty="0">
                <a:solidFill>
                  <a:srgbClr val="993300"/>
                </a:solidFill>
                <a:latin typeface="BankGothic Md BT" pitchFamily="34" charset="0"/>
              </a:rPr>
              <a:t>Keskustelun kulku esityksen jälkeen</a:t>
            </a:r>
            <a:endParaRPr lang="fi-FI" sz="3200" dirty="0">
              <a:solidFill>
                <a:srgbClr val="99330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90588" y="1556792"/>
            <a:ext cx="7858125" cy="4248696"/>
          </a:xfrm>
        </p:spPr>
        <p:txBody>
          <a:bodyPr/>
          <a:lstStyle/>
          <a:p>
            <a:pPr marL="92075" lvl="1" indent="0">
              <a:buFontTx/>
              <a:buNone/>
            </a:pPr>
            <a:r>
              <a:rPr lang="fi-FI" sz="2200" dirty="0"/>
              <a:t>Teemaistunnossa esityksen jälkeen keskusteluaikaa </a:t>
            </a:r>
          </a:p>
          <a:p>
            <a:pPr marL="92075" lvl="1" indent="0">
              <a:buFontTx/>
              <a:buNone/>
            </a:pPr>
            <a:r>
              <a:rPr lang="fi-FI" sz="2200" dirty="0"/>
              <a:t>5-10 minuuttia:</a:t>
            </a:r>
          </a:p>
          <a:p>
            <a:pPr marL="92075" lvl="1" indent="0">
              <a:buFontTx/>
              <a:buNone/>
            </a:pPr>
            <a:endParaRPr lang="fi-FI" sz="2200" dirty="0"/>
          </a:p>
          <a:p>
            <a:pPr lvl="1">
              <a:buFontTx/>
              <a:buChar char="-"/>
            </a:pPr>
            <a:r>
              <a:rPr lang="fi-FI" sz="2200" dirty="0"/>
              <a:t>opponentti kommentoi ja esittää kysymyksiä</a:t>
            </a:r>
          </a:p>
          <a:p>
            <a:pPr marL="457200" lvl="1" indent="0">
              <a:buNone/>
            </a:pPr>
            <a:endParaRPr lang="fi-FI" sz="2200" dirty="0"/>
          </a:p>
          <a:p>
            <a:pPr lvl="1">
              <a:buFontTx/>
              <a:buChar char="-"/>
            </a:pPr>
            <a:r>
              <a:rPr lang="fi-FI" sz="2200" dirty="0"/>
              <a:t>proponentti vastaa opponentin kommentteihin ja</a:t>
            </a:r>
          </a:p>
          <a:p>
            <a:pPr marL="457200" lvl="1" indent="0">
              <a:buNone/>
            </a:pPr>
            <a:r>
              <a:rPr lang="fi-FI" sz="2200" dirty="0"/>
              <a:t>    kysymyksiin </a:t>
            </a:r>
          </a:p>
          <a:p>
            <a:pPr marL="457200" lvl="1" indent="0">
              <a:buNone/>
            </a:pPr>
            <a:endParaRPr lang="fi-FI" sz="2200" dirty="0"/>
          </a:p>
          <a:p>
            <a:pPr lvl="1">
              <a:buFontTx/>
              <a:buChar char="-"/>
            </a:pPr>
            <a:r>
              <a:rPr lang="fi-FI" sz="2200" dirty="0"/>
              <a:t>istunnon muut osallistujat ja ohjaajat liittyvät</a:t>
            </a:r>
          </a:p>
          <a:p>
            <a:pPr marL="457200" lvl="1" indent="0">
              <a:buNone/>
            </a:pPr>
            <a:r>
              <a:rPr lang="fi-FI" sz="2200" dirty="0"/>
              <a:t>    keskusteluun ajankäytön sallimissa rajoissa</a:t>
            </a:r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Koulutuksen tutkimuslaitos - Finnish Institute for Educational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242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sz="2400" dirty="0">
                <a:solidFill>
                  <a:srgbClr val="993300"/>
                </a:solidFill>
                <a:latin typeface="BankGothic Md BT" pitchFamily="34" charset="0"/>
              </a:rPr>
              <a:t>Kandikonferenssissa</a:t>
            </a:r>
            <a:br>
              <a:rPr lang="fi-FI" b="1" dirty="0">
                <a:solidFill>
                  <a:srgbClr val="993300"/>
                </a:solidFill>
                <a:latin typeface="BankGothic Md BT" pitchFamily="34" charset="0"/>
              </a:rPr>
            </a:br>
            <a:r>
              <a:rPr lang="fi-FI" sz="3200" b="1" dirty="0">
                <a:solidFill>
                  <a:srgbClr val="993300"/>
                </a:solidFill>
                <a:latin typeface="BankGothic Md BT" pitchFamily="34" charset="0"/>
              </a:rPr>
              <a:t>Opponentti</a:t>
            </a:r>
            <a:endParaRPr lang="fi-FI" sz="3200" dirty="0">
              <a:solidFill>
                <a:srgbClr val="99330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55576" y="1628800"/>
            <a:ext cx="7858125" cy="4162425"/>
          </a:xfrm>
        </p:spPr>
        <p:txBody>
          <a:bodyPr/>
          <a:lstStyle/>
          <a:p>
            <a:pPr>
              <a:buNone/>
            </a:pPr>
            <a:r>
              <a:rPr lang="fi-FI" sz="2200" dirty="0"/>
              <a:t>Vastustaja, vastaväittäjä tieteellisessä keskustelussa</a:t>
            </a:r>
          </a:p>
          <a:p>
            <a:pPr>
              <a:buNone/>
            </a:pPr>
            <a:endParaRPr lang="fi-FI" sz="2200" dirty="0"/>
          </a:p>
          <a:p>
            <a:pPr>
              <a:buNone/>
            </a:pPr>
            <a:r>
              <a:rPr lang="fi-FI" sz="2200" dirty="0"/>
              <a:t>   - on lukenut työn huolellisesti</a:t>
            </a:r>
          </a:p>
          <a:p>
            <a:pPr>
              <a:buNone/>
            </a:pPr>
            <a:endParaRPr lang="fi-FI" sz="2200" dirty="0"/>
          </a:p>
          <a:p>
            <a:pPr>
              <a:buNone/>
            </a:pPr>
            <a:r>
              <a:rPr lang="fi-FI" sz="2200" dirty="0"/>
              <a:t>   - antaa palautetta teemaistunnossa, mutta myös sen jälkeen</a:t>
            </a:r>
          </a:p>
          <a:p>
            <a:pPr>
              <a:buNone/>
            </a:pPr>
            <a:endParaRPr lang="fi-FI" sz="2200" dirty="0"/>
          </a:p>
          <a:p>
            <a:pPr>
              <a:buNone/>
            </a:pPr>
            <a:r>
              <a:rPr lang="fi-FI" sz="2200" dirty="0"/>
              <a:t>   - esittää työhön rakentavasti kriittisiä kommentteja    keskustelun virittämiseksi ja työn  edelleen kehittelyn pohjaksi</a:t>
            </a:r>
          </a:p>
          <a:p>
            <a:pPr>
              <a:buNone/>
            </a:pPr>
            <a:endParaRPr lang="fi-FI" dirty="0"/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Koulutuksen tutkimuslaitos - Finnish Institute for Educational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815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sz="2400" dirty="0">
                <a:solidFill>
                  <a:srgbClr val="993300"/>
                </a:solidFill>
                <a:latin typeface="BankGothic Md BT" pitchFamily="34" charset="0"/>
              </a:rPr>
              <a:t>Opponentti: </a:t>
            </a:r>
            <a:br>
              <a:rPr lang="fi-FI" b="1" dirty="0">
                <a:solidFill>
                  <a:srgbClr val="993300"/>
                </a:solidFill>
                <a:latin typeface="BankGothic Md BT" pitchFamily="34" charset="0"/>
              </a:rPr>
            </a:br>
            <a:r>
              <a:rPr lang="fi-FI" sz="3200" b="1" dirty="0">
                <a:solidFill>
                  <a:srgbClr val="993300"/>
                </a:solidFill>
                <a:latin typeface="BankGothic Md BT" pitchFamily="34" charset="0"/>
              </a:rPr>
              <a:t>Ole palautteessasi</a:t>
            </a:r>
            <a:endParaRPr lang="fi-FI" sz="3200" dirty="0">
              <a:solidFill>
                <a:srgbClr val="99330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fi-FI" b="1" dirty="0"/>
              <a:t>- konkreettinen</a:t>
            </a:r>
            <a:r>
              <a:rPr lang="fi-FI" dirty="0"/>
              <a:t>: </a:t>
            </a:r>
          </a:p>
          <a:p>
            <a:pPr lvl="1">
              <a:buNone/>
            </a:pPr>
            <a:r>
              <a:rPr lang="fi-FI" sz="2200" dirty="0"/>
              <a:t>   konkreettisista huomioista työn tekijä hyötyy eniten!</a:t>
            </a:r>
          </a:p>
          <a:p>
            <a:pPr lvl="1">
              <a:buFontTx/>
              <a:buNone/>
            </a:pPr>
            <a:endParaRPr lang="fi-FI" sz="2200" dirty="0"/>
          </a:p>
          <a:p>
            <a:pPr marL="457200" lvl="1" indent="0">
              <a:buNone/>
            </a:pPr>
            <a:r>
              <a:rPr lang="fi-FI" b="1" dirty="0"/>
              <a:t>- rakentavasti suhtautuva ja aito peili</a:t>
            </a:r>
            <a:r>
              <a:rPr lang="fi-FI" dirty="0"/>
              <a:t>: </a:t>
            </a:r>
          </a:p>
          <a:p>
            <a:pPr lvl="1">
              <a:buNone/>
            </a:pPr>
            <a:r>
              <a:rPr lang="fi-FI" sz="2200" dirty="0"/>
              <a:t>    ideana on auttaa työn tekijää kehittämään työtään ja omaa ajatteluaan, mutta kehittymistä ei voi tapahtua ilman kriittistä ajattelua</a:t>
            </a:r>
          </a:p>
          <a:p>
            <a:pPr>
              <a:buNone/>
            </a:pPr>
            <a:endParaRPr lang="fi-FI" sz="2200" dirty="0"/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Koulutuksen tutkimuslaitos - Finnish Institute for Educational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026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>
          <a:xfrm>
            <a:off x="890588" y="269875"/>
            <a:ext cx="7858125" cy="926877"/>
          </a:xfrm>
        </p:spPr>
        <p:txBody>
          <a:bodyPr/>
          <a:lstStyle/>
          <a:p>
            <a:r>
              <a:rPr lang="fi-FI" sz="3400" b="1" dirty="0">
                <a:solidFill>
                  <a:srgbClr val="993300"/>
                </a:solidFill>
                <a:latin typeface="BankGothic Md BT"/>
              </a:rPr>
              <a:t>Opponoinnin muodot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half" idx="1"/>
          </p:nvPr>
        </p:nvSpPr>
        <p:spPr>
          <a:xfrm>
            <a:off x="890588" y="1412777"/>
            <a:ext cx="3321372" cy="453650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fi-FI" sz="2200" b="1" dirty="0">
                <a:solidFill>
                  <a:srgbClr val="993300"/>
                </a:solidFill>
              </a:rPr>
              <a:t>Suullisesti</a:t>
            </a:r>
            <a:r>
              <a:rPr lang="fi-FI" sz="2200" dirty="0">
                <a:solidFill>
                  <a:srgbClr val="993300"/>
                </a:solidFill>
              </a:rPr>
              <a:t>: </a:t>
            </a:r>
            <a:r>
              <a:rPr lang="fi-FI" sz="2200" dirty="0"/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sz="2200" dirty="0"/>
              <a:t>teemaistunnossa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sz="2200" dirty="0"/>
              <a:t>esityksen jälkeen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sz="2000" b="1" dirty="0">
                <a:solidFill>
                  <a:srgbClr val="993300"/>
                </a:solidFill>
              </a:rPr>
              <a:t>  </a:t>
            </a:r>
          </a:p>
          <a:p>
            <a:pPr marL="0" indent="0">
              <a:lnSpc>
                <a:spcPct val="90000"/>
              </a:lnSpc>
              <a:buNone/>
            </a:pPr>
            <a:endParaRPr lang="fi-FI" sz="2000" b="1" dirty="0">
              <a:solidFill>
                <a:srgbClr val="9933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fi-FI" sz="2200" b="1" dirty="0">
              <a:solidFill>
                <a:srgbClr val="9933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fi-FI" sz="2200" b="1" dirty="0">
                <a:solidFill>
                  <a:srgbClr val="993300"/>
                </a:solidFill>
              </a:rPr>
              <a:t>Kirjallisesti:</a:t>
            </a:r>
            <a:r>
              <a:rPr lang="fi-FI" sz="2200" b="1" dirty="0"/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sz="2200" dirty="0"/>
              <a:t>opponentin paperi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sz="2200" dirty="0"/>
              <a:t>(1-2 liuskaa), lähetetään  konferenssin jälkeisenä päivänä proponentille</a:t>
            </a:r>
          </a:p>
        </p:txBody>
      </p:sp>
      <p:sp>
        <p:nvSpPr>
          <p:cNvPr id="7" name="Sisällön paikkamerkki 6"/>
          <p:cNvSpPr>
            <a:spLocks noGrp="1"/>
          </p:cNvSpPr>
          <p:nvPr>
            <p:ph sz="half" idx="2"/>
          </p:nvPr>
        </p:nvSpPr>
        <p:spPr>
          <a:xfrm>
            <a:off x="4427984" y="1412776"/>
            <a:ext cx="4608512" cy="4608511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fi-FI" sz="2000" b="1" dirty="0">
                <a:solidFill>
                  <a:srgbClr val="993300"/>
                </a:solidFill>
              </a:rPr>
              <a:t>Suullinen opponointi: 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fi-FI" sz="2000" dirty="0"/>
              <a:t>arvioi työn kokonaisuutta yleisellä tasolla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fi-FI" sz="2000" dirty="0"/>
              <a:t>haasta työn tekijä argumentoimaan joistakin keskeisimmistä asioista (esim. työn kehittämiskohteista)</a:t>
            </a:r>
          </a:p>
          <a:p>
            <a:pPr marL="0" indent="0">
              <a:lnSpc>
                <a:spcPct val="90000"/>
              </a:lnSpc>
              <a:buNone/>
            </a:pPr>
            <a:endParaRPr lang="fi-FI" sz="2000" dirty="0"/>
          </a:p>
          <a:p>
            <a:pPr marL="0" indent="0">
              <a:lnSpc>
                <a:spcPct val="90000"/>
              </a:lnSpc>
              <a:buNone/>
            </a:pPr>
            <a:r>
              <a:rPr lang="fi-FI" sz="2000" b="1" dirty="0">
                <a:solidFill>
                  <a:srgbClr val="993300"/>
                </a:solidFill>
              </a:rPr>
              <a:t>Kirjallinen opponointi:  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fi-FI" sz="2000" dirty="0"/>
              <a:t>sisältää myös suullisen esityksen kommentointia 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fi-FI" sz="2000" dirty="0"/>
              <a:t>anna palautetta työn sisällöstä sekä kielellisestä ja viestinnällisestä puolesta, myös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sz="2000" dirty="0"/>
              <a:t>     lähteidenkäytön tarkistus</a:t>
            </a:r>
          </a:p>
          <a:p>
            <a:pPr marL="0" indent="0">
              <a:lnSpc>
                <a:spcPct val="90000"/>
              </a:lnSpc>
              <a:buNone/>
            </a:pPr>
            <a:endParaRPr lang="fi-FI" sz="2000" dirty="0"/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Koulutuksen</a:t>
            </a:r>
            <a:r>
              <a:rPr lang="en-US" dirty="0"/>
              <a:t> </a:t>
            </a:r>
            <a:r>
              <a:rPr lang="en-US" dirty="0" err="1"/>
              <a:t>tutkimuslaitos</a:t>
            </a:r>
            <a:r>
              <a:rPr lang="en-US" dirty="0"/>
              <a:t> - Finnish Institute for Educational Research</a:t>
            </a:r>
          </a:p>
        </p:txBody>
      </p:sp>
    </p:spTree>
    <p:extLst>
      <p:ext uri="{BB962C8B-B14F-4D97-AF65-F5344CB8AC3E}">
        <p14:creationId xmlns:p14="http://schemas.microsoft.com/office/powerpoint/2010/main" val="2428124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sz="2400" dirty="0">
                <a:solidFill>
                  <a:srgbClr val="993300"/>
                </a:solidFill>
                <a:latin typeface="BankGothic Md BT" pitchFamily="34" charset="0"/>
              </a:rPr>
              <a:t>Proponentti: </a:t>
            </a:r>
            <a:br>
              <a:rPr lang="fi-FI" b="1" dirty="0">
                <a:solidFill>
                  <a:srgbClr val="993300"/>
                </a:solidFill>
                <a:latin typeface="BankGothic Md BT" pitchFamily="34" charset="0"/>
              </a:rPr>
            </a:br>
            <a:r>
              <a:rPr lang="fi-FI" sz="3200" b="1" dirty="0">
                <a:solidFill>
                  <a:srgbClr val="993300"/>
                </a:solidFill>
                <a:latin typeface="BankGothic Md BT" pitchFamily="34" charset="0"/>
              </a:rPr>
              <a:t>Millainen suullinen esitys?</a:t>
            </a:r>
            <a:endParaRPr lang="fi-FI" sz="3200" dirty="0">
              <a:solidFill>
                <a:srgbClr val="99330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99592" y="1484784"/>
            <a:ext cx="7704857" cy="430644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i-FI" sz="2000" b="1" dirty="0"/>
              <a:t>huomioi käytettävän ajan lyhyys ja  keskity muutamaan pääkohtaan: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fi-FI" sz="2000" dirty="0"/>
              <a:t>- millaisia tuloksia sait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fi-FI" sz="2000" dirty="0"/>
              <a:t>- millaisia johtopäätöksiä teit</a:t>
            </a:r>
          </a:p>
          <a:p>
            <a:pPr lvl="1">
              <a:lnSpc>
                <a:spcPct val="80000"/>
              </a:lnSpc>
            </a:pPr>
            <a:endParaRPr lang="fi-FI" sz="2000" dirty="0"/>
          </a:p>
          <a:p>
            <a:pPr>
              <a:lnSpc>
                <a:spcPct val="80000"/>
              </a:lnSpc>
            </a:pPr>
            <a:r>
              <a:rPr lang="fi-FI" sz="2000" b="1" dirty="0"/>
              <a:t>kohdenna sisältö ja puheesi kohderyhmälle</a:t>
            </a:r>
          </a:p>
          <a:p>
            <a:pPr marL="0" indent="0">
              <a:lnSpc>
                <a:spcPct val="80000"/>
              </a:lnSpc>
              <a:buNone/>
            </a:pPr>
            <a:endParaRPr lang="fi-FI" sz="2000" b="1" dirty="0"/>
          </a:p>
          <a:p>
            <a:pPr lvl="0"/>
            <a:r>
              <a:rPr lang="fi-FI" sz="2000" b="1" dirty="0">
                <a:solidFill>
                  <a:srgbClr val="000000"/>
                </a:solidFill>
                <a:latin typeface="AvantGarde" pitchFamily="34" charset="0"/>
              </a:rPr>
              <a:t>suunnittele esitykselle hyvä aloitus ja tehokas lopetus</a:t>
            </a:r>
            <a:r>
              <a:rPr lang="fi-FI" sz="2000" dirty="0">
                <a:solidFill>
                  <a:srgbClr val="000000"/>
                </a:solidFill>
                <a:latin typeface="AvantGarde" pitchFamily="34" charset="0"/>
              </a:rPr>
              <a:t>, </a:t>
            </a:r>
          </a:p>
          <a:p>
            <a:pPr marL="0" lvl="0" indent="0">
              <a:buNone/>
            </a:pPr>
            <a:r>
              <a:rPr lang="fi-FI" sz="2000" dirty="0">
                <a:solidFill>
                  <a:srgbClr val="000000"/>
                </a:solidFill>
                <a:latin typeface="AvantGarde" pitchFamily="34" charset="0"/>
              </a:rPr>
              <a:t>     </a:t>
            </a:r>
            <a:r>
              <a:rPr lang="fi-FI" sz="2000" b="1" dirty="0">
                <a:solidFill>
                  <a:srgbClr val="000000"/>
                </a:solidFill>
                <a:latin typeface="AvantGarde" pitchFamily="34" charset="0"/>
              </a:rPr>
              <a:t>joka tiivistää esityksen keskeisimmän sisällön</a:t>
            </a:r>
            <a:endParaRPr lang="fi-FI" sz="2000" b="1" dirty="0"/>
          </a:p>
          <a:p>
            <a:pPr>
              <a:lnSpc>
                <a:spcPct val="80000"/>
              </a:lnSpc>
              <a:buNone/>
            </a:pPr>
            <a:endParaRPr lang="fi-FI" sz="2000" dirty="0"/>
          </a:p>
          <a:p>
            <a:pPr>
              <a:lnSpc>
                <a:spcPct val="80000"/>
              </a:lnSpc>
            </a:pPr>
            <a:r>
              <a:rPr lang="fi-FI" sz="2000" b="1" dirty="0"/>
              <a:t>jäsennä esityksesi selkeästi: 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fi-FI" sz="2000" dirty="0"/>
              <a:t>lyhyt johdanto (tutkimuksen lähtökohdat), tutkimus-kysymykset, tutkimuksen toteutus, päätulokset ja niiden arviointi, johtopäätökset</a:t>
            </a:r>
          </a:p>
          <a:p>
            <a:pPr>
              <a:lnSpc>
                <a:spcPct val="80000"/>
              </a:lnSpc>
              <a:buFontTx/>
              <a:buNone/>
            </a:pPr>
            <a:endParaRPr lang="fi-FI" sz="200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Koulutuksen tutkimuslaitos - Finnish Institute for Educational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624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sz="2400" dirty="0">
                <a:solidFill>
                  <a:srgbClr val="993300"/>
                </a:solidFill>
                <a:latin typeface="BankGothic Md BT" pitchFamily="34" charset="0"/>
              </a:rPr>
              <a:t>Proponentti: </a:t>
            </a:r>
            <a:br>
              <a:rPr lang="fi-FI" b="1" dirty="0">
                <a:solidFill>
                  <a:srgbClr val="993300"/>
                </a:solidFill>
                <a:latin typeface="BankGothic Md BT" pitchFamily="34" charset="0"/>
              </a:rPr>
            </a:br>
            <a:r>
              <a:rPr lang="fi-FI" sz="3200" b="1" dirty="0">
                <a:solidFill>
                  <a:srgbClr val="993300"/>
                </a:solidFill>
                <a:latin typeface="BankGothic Md BT" pitchFamily="34" charset="0"/>
              </a:rPr>
              <a:t>Selkeys on hyve esitysdioissa</a:t>
            </a:r>
            <a:endParaRPr lang="fi-FI" sz="3200" dirty="0">
              <a:solidFill>
                <a:srgbClr val="99330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55576" y="1643063"/>
            <a:ext cx="7993137" cy="4162425"/>
          </a:xfrm>
        </p:spPr>
        <p:txBody>
          <a:bodyPr/>
          <a:lstStyle/>
          <a:p>
            <a:r>
              <a:rPr lang="fi-FI" sz="2000" b="1" dirty="0">
                <a:latin typeface="AvantGarde"/>
              </a:rPr>
              <a:t>koosta esityksesi tueksi selkeät ja nopeasti luettavat diat  tms. Muu yksinkertainen visuaalinen tuki</a:t>
            </a:r>
            <a:endParaRPr lang="en-US" dirty="0"/>
          </a:p>
          <a:p>
            <a:endParaRPr lang="fi-FI" sz="2000" b="1" dirty="0">
              <a:latin typeface="AvantGarde"/>
            </a:endParaRPr>
          </a:p>
          <a:p>
            <a:r>
              <a:rPr lang="fi-FI" sz="2000" b="1" dirty="0">
                <a:latin typeface="AvantGarde" pitchFamily="34" charset="0"/>
              </a:rPr>
              <a:t>ei liikaa asiaa, vain suullisen esityksen pääkohdat</a:t>
            </a:r>
          </a:p>
          <a:p>
            <a:pPr marL="0" indent="0">
              <a:buNone/>
            </a:pPr>
            <a:endParaRPr lang="fi-FI" sz="2000" b="1" dirty="0">
              <a:latin typeface="AvantGarde" pitchFamily="34" charset="0"/>
            </a:endParaRPr>
          </a:p>
          <a:p>
            <a:r>
              <a:rPr lang="fi-FI" sz="2000" b="1" dirty="0">
                <a:latin typeface="AvantGarde" pitchFamily="34" charset="0"/>
              </a:rPr>
              <a:t>selkeä fontti ja iso fonttikoko</a:t>
            </a:r>
          </a:p>
          <a:p>
            <a:endParaRPr lang="fi-FI" sz="2000" dirty="0">
              <a:latin typeface="AvantGarde" pitchFamily="34" charset="0"/>
            </a:endParaRPr>
          </a:p>
          <a:p>
            <a:pPr>
              <a:lnSpc>
                <a:spcPct val="80000"/>
              </a:lnSpc>
            </a:pPr>
            <a:r>
              <a:rPr lang="fi-FI" sz="2000" b="1" dirty="0"/>
              <a:t>havainnollista esitystä  visuaalisesti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i-FI" sz="2000" dirty="0"/>
              <a:t>        - kuvioita, kuvia, piirroksia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i-FI" sz="2000" dirty="0"/>
              <a:t>        - värien käyttö</a:t>
            </a:r>
          </a:p>
          <a:p>
            <a:pPr marL="0" indent="0">
              <a:lnSpc>
                <a:spcPct val="80000"/>
              </a:lnSpc>
              <a:buNone/>
            </a:pPr>
            <a:endParaRPr lang="fi-FI" sz="2000" dirty="0">
              <a:latin typeface="AvantGarde" pitchFamily="34" charset="0"/>
            </a:endParaRP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Koulutuksen tutkimuslaitos - Finnish Institute for Educational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290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>
          <a:xfrm>
            <a:off x="611560" y="269875"/>
            <a:ext cx="8137153" cy="1143000"/>
          </a:xfrm>
        </p:spPr>
        <p:txBody>
          <a:bodyPr/>
          <a:lstStyle/>
          <a:p>
            <a:pPr algn="l"/>
            <a:r>
              <a:rPr lang="fi-FI" sz="2200" dirty="0">
                <a:solidFill>
                  <a:srgbClr val="993300"/>
                </a:solidFill>
                <a:latin typeface="BankGothic Md BT" pitchFamily="34" charset="0"/>
              </a:rPr>
              <a:t>Proponentti: </a:t>
            </a:r>
            <a:br>
              <a:rPr lang="fi-FI" b="1" dirty="0">
                <a:solidFill>
                  <a:srgbClr val="993300"/>
                </a:solidFill>
                <a:latin typeface="BankGothic Md BT" pitchFamily="34" charset="0"/>
              </a:rPr>
            </a:br>
            <a:r>
              <a:rPr lang="fi-FI" sz="3200" b="1" dirty="0">
                <a:solidFill>
                  <a:srgbClr val="993300"/>
                </a:solidFill>
                <a:latin typeface="BankGothic Md BT" pitchFamily="34" charset="0"/>
              </a:rPr>
              <a:t>Tee diaesityksen alkuun nimiödia ja esityksen rakennedia</a:t>
            </a:r>
            <a:endParaRPr lang="fi-FI" sz="3200" dirty="0"/>
          </a:p>
        </p:txBody>
      </p:sp>
      <p:sp>
        <p:nvSpPr>
          <p:cNvPr id="6" name="Sisällön paikkamerkki 5"/>
          <p:cNvSpPr>
            <a:spLocks noGrp="1"/>
          </p:cNvSpPr>
          <p:nvPr>
            <p:ph sz="half" idx="1"/>
          </p:nvPr>
        </p:nvSpPr>
        <p:spPr>
          <a:xfrm>
            <a:off x="755576" y="1643063"/>
            <a:ext cx="4176464" cy="416242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algn="ctr">
              <a:buNone/>
            </a:pPr>
            <a:endParaRPr lang="fi-FI" sz="2200" b="1" dirty="0">
              <a:latin typeface="Copperplate Gothic Bold" pitchFamily="34" charset="0"/>
            </a:endParaRPr>
          </a:p>
          <a:p>
            <a:pPr algn="ctr">
              <a:buNone/>
            </a:pPr>
            <a:endParaRPr lang="fi-FI" sz="2200" b="1" dirty="0">
              <a:latin typeface="Copperplate Gothic Bold" pitchFamily="34" charset="0"/>
            </a:endParaRPr>
          </a:p>
          <a:p>
            <a:pPr algn="ctr">
              <a:buNone/>
            </a:pPr>
            <a:r>
              <a:rPr lang="fi-FI" sz="2500" b="1" dirty="0">
                <a:latin typeface="Copperplate Gothic Bold" pitchFamily="34" charset="0"/>
              </a:rPr>
              <a:t>Otsikko</a:t>
            </a:r>
          </a:p>
          <a:p>
            <a:pPr algn="ctr">
              <a:buNone/>
            </a:pPr>
            <a:r>
              <a:rPr lang="fi-FI" sz="1800" dirty="0">
                <a:latin typeface="Copperplate Gothic Bold" pitchFamily="34" charset="0"/>
              </a:rPr>
              <a:t>Esittäjän nimi</a:t>
            </a:r>
          </a:p>
          <a:p>
            <a:pPr algn="ctr">
              <a:buNone/>
            </a:pPr>
            <a:r>
              <a:rPr lang="fi-FI" sz="1600" dirty="0">
                <a:latin typeface="Copperplate Gothic Bold" pitchFamily="34" charset="0"/>
              </a:rPr>
              <a:t>Jyväskylän yliopisto, OKL</a:t>
            </a:r>
          </a:p>
          <a:p>
            <a:pPr algn="ctr">
              <a:buNone/>
            </a:pPr>
            <a:r>
              <a:rPr lang="fi-FI" sz="1600" dirty="0">
                <a:latin typeface="Copperplate Gothic Bold" pitchFamily="34" charset="0"/>
              </a:rPr>
              <a:t>sähköpostiosoite</a:t>
            </a:r>
          </a:p>
          <a:p>
            <a:pPr>
              <a:buNone/>
            </a:pPr>
            <a:endParaRPr lang="fi-FI" sz="2000" dirty="0">
              <a:latin typeface="Copperplate Gothic Bold" pitchFamily="34" charset="0"/>
            </a:endParaRPr>
          </a:p>
          <a:p>
            <a:pPr>
              <a:buNone/>
            </a:pPr>
            <a:endParaRPr lang="fi-FI" sz="2000" dirty="0">
              <a:latin typeface="Copperplate Gothic Bold" pitchFamily="34" charset="0"/>
            </a:endParaRPr>
          </a:p>
          <a:p>
            <a:pPr>
              <a:buNone/>
            </a:pPr>
            <a:endParaRPr lang="fi-FI" sz="1600" dirty="0">
              <a:latin typeface="Copperplate Gothic Bold" pitchFamily="34" charset="0"/>
            </a:endParaRPr>
          </a:p>
          <a:p>
            <a:pPr>
              <a:buNone/>
            </a:pPr>
            <a:r>
              <a:rPr lang="fi-FI" sz="1400" dirty="0">
                <a:latin typeface="Copperplate Gothic Bold" pitchFamily="34" charset="0"/>
              </a:rPr>
              <a:t>OKLA4300  Kandikonferenssi</a:t>
            </a:r>
          </a:p>
          <a:p>
            <a:pPr>
              <a:buNone/>
            </a:pPr>
            <a:r>
              <a:rPr lang="fi-FI" sz="1400" dirty="0">
                <a:latin typeface="Copperplate Gothic Bold" pitchFamily="34" charset="0"/>
              </a:rPr>
              <a:t> 22.5.2019</a:t>
            </a:r>
            <a:r>
              <a:rPr lang="fi-FI" sz="1400" dirty="0">
                <a:solidFill>
                  <a:srgbClr val="FF0000"/>
                </a:solidFill>
                <a:latin typeface="Copperplate Gothic Bold" pitchFamily="34" charset="0"/>
              </a:rPr>
              <a:t> </a:t>
            </a:r>
            <a:r>
              <a:rPr lang="fi-FI" sz="1400" dirty="0">
                <a:latin typeface="Copperplate Gothic Bold" pitchFamily="34" charset="0"/>
              </a:rPr>
              <a:t>Jyväskylän yliopisto, </a:t>
            </a:r>
          </a:p>
          <a:p>
            <a:pPr>
              <a:buNone/>
            </a:pPr>
            <a:r>
              <a:rPr lang="fi-FI" sz="1400" dirty="0">
                <a:latin typeface="Copperplate Gothic Bold" pitchFamily="34" charset="0"/>
              </a:rPr>
              <a:t>                         Ruusupuisto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7" name="Sisällön paikkamerkki 6"/>
          <p:cNvSpPr>
            <a:spLocks noGrp="1"/>
          </p:cNvSpPr>
          <p:nvPr>
            <p:ph sz="half" idx="2"/>
          </p:nvPr>
        </p:nvSpPr>
        <p:spPr>
          <a:xfrm>
            <a:off x="5076056" y="1643063"/>
            <a:ext cx="3888432" cy="4234209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buNone/>
            </a:pPr>
            <a:endParaRPr lang="fi-FI" sz="2000" b="1" dirty="0"/>
          </a:p>
          <a:p>
            <a:pPr marL="0" indent="0">
              <a:buNone/>
            </a:pPr>
            <a:r>
              <a:rPr lang="fi-FI" sz="2200" b="1" dirty="0"/>
              <a:t>Esityksen</a:t>
            </a:r>
            <a:r>
              <a:rPr lang="fi-FI" b="1" dirty="0"/>
              <a:t> </a:t>
            </a:r>
            <a:r>
              <a:rPr lang="fi-FI" sz="2200" b="1" dirty="0"/>
              <a:t>sisältö  </a:t>
            </a:r>
            <a:r>
              <a:rPr lang="fi-FI" sz="2200" b="1" dirty="0">
                <a:solidFill>
                  <a:srgbClr val="993300"/>
                </a:solidFill>
              </a:rPr>
              <a:t>(esim.)</a:t>
            </a:r>
            <a:endParaRPr lang="fi-FI" sz="2200" dirty="0">
              <a:solidFill>
                <a:srgbClr val="993300"/>
              </a:solidFill>
            </a:endParaRPr>
          </a:p>
          <a:p>
            <a:pPr>
              <a:lnSpc>
                <a:spcPct val="150000"/>
              </a:lnSpc>
              <a:buClr>
                <a:schemeClr val="accent2">
                  <a:lumMod val="60000"/>
                  <a:lumOff val="40000"/>
                </a:schemeClr>
              </a:buClr>
            </a:pPr>
            <a:r>
              <a:rPr lang="fi-FI" sz="2200" dirty="0"/>
              <a:t>Lähtökohdat (viitekehys)</a:t>
            </a:r>
          </a:p>
          <a:p>
            <a:pPr>
              <a:lnSpc>
                <a:spcPct val="150000"/>
              </a:lnSpc>
              <a:buClr>
                <a:schemeClr val="accent2">
                  <a:lumMod val="60000"/>
                  <a:lumOff val="40000"/>
                </a:schemeClr>
              </a:buClr>
            </a:pPr>
            <a:r>
              <a:rPr lang="fi-FI" sz="2200" dirty="0"/>
              <a:t>Tutkimuskysymykset</a:t>
            </a:r>
          </a:p>
          <a:p>
            <a:pPr>
              <a:lnSpc>
                <a:spcPct val="150000"/>
              </a:lnSpc>
              <a:buClr>
                <a:schemeClr val="accent2">
                  <a:lumMod val="60000"/>
                  <a:lumOff val="40000"/>
                </a:schemeClr>
              </a:buClr>
            </a:pPr>
            <a:r>
              <a:rPr lang="fi-FI" sz="2200" dirty="0"/>
              <a:t>Tutkimuksen toteutus</a:t>
            </a:r>
          </a:p>
          <a:p>
            <a:pPr>
              <a:lnSpc>
                <a:spcPct val="150000"/>
              </a:lnSpc>
              <a:buClr>
                <a:schemeClr val="accent2">
                  <a:lumMod val="60000"/>
                  <a:lumOff val="40000"/>
                </a:schemeClr>
              </a:buClr>
            </a:pPr>
            <a:r>
              <a:rPr lang="fi-FI" sz="2200" dirty="0"/>
              <a:t>Tutkimuksen päätulokset</a:t>
            </a:r>
          </a:p>
          <a:p>
            <a:pPr>
              <a:lnSpc>
                <a:spcPct val="150000"/>
              </a:lnSpc>
              <a:buClr>
                <a:schemeClr val="accent2">
                  <a:lumMod val="60000"/>
                  <a:lumOff val="40000"/>
                </a:schemeClr>
              </a:buClr>
            </a:pPr>
            <a:r>
              <a:rPr lang="fi-FI" sz="2200" dirty="0"/>
              <a:t>Johtopäätökset</a:t>
            </a:r>
          </a:p>
          <a:p>
            <a:pPr marL="0" indent="0">
              <a:buNone/>
            </a:pPr>
            <a:endParaRPr lang="fi-FI" sz="220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916238" y="6309296"/>
            <a:ext cx="4392066" cy="216048"/>
          </a:xfrm>
        </p:spPr>
        <p:txBody>
          <a:bodyPr/>
          <a:lstStyle/>
          <a:p>
            <a:r>
              <a:rPr lang="en-US"/>
              <a:t>Koulutuksen tutkimuslaitos - Finnish Institute for Educational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723604"/>
      </p:ext>
    </p:extLst>
  </p:cSld>
  <p:clrMapOvr>
    <a:masterClrMapping/>
  </p:clrMapOvr>
</p:sld>
</file>

<file path=ppt/theme/theme1.xml><?xml version="1.0" encoding="utf-8"?>
<a:theme xmlns:a="http://schemas.openxmlformats.org/drawingml/2006/main" name="FIER_KTL_maplefigures_72dpi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Helvetica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FIER_KTL_maplefigures_72dpi</Template>
  <TotalTime>927</TotalTime>
  <Words>613</Words>
  <Application>Microsoft Office PowerPoint</Application>
  <PresentationFormat>On-screen Show (4:3)</PresentationFormat>
  <Paragraphs>138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FIER_KTL_maplefigures_72dpi</vt:lpstr>
      <vt:lpstr> OKLA4300  Konferenssiohjeistus 30.5.2023 klo. 12.15- 15.30 RuuE314Isa RuuE307Katri RuuB102Emma RuuE208Päivö RuuE207Toivo                         </vt:lpstr>
      <vt:lpstr>Kandikonferenssissa Proponentin esitys</vt:lpstr>
      <vt:lpstr>Kandikonferenssissa Keskustelun kulku esityksen jälkeen</vt:lpstr>
      <vt:lpstr>Kandikonferenssissa Opponentti</vt:lpstr>
      <vt:lpstr>Opponentti:  Ole palautteessasi</vt:lpstr>
      <vt:lpstr>Opponoinnin muodot</vt:lpstr>
      <vt:lpstr>Proponentti:  Millainen suullinen esitys?</vt:lpstr>
      <vt:lpstr>Proponentti:  Selkeys on hyve esitysdioissa</vt:lpstr>
      <vt:lpstr>Proponentti:  Tee diaesityksen alkuun nimiödia ja esityksen rakennedia</vt:lpstr>
      <vt:lpstr>Proponentti &amp; Opponentti: Mihin tutkielmassa tulee kiinnittää huomiota?</vt:lpstr>
      <vt:lpstr>…Mihin tutkielmassa tulee kiinnittää huomiota?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Lestinen Leena</dc:creator>
  <cp:lastModifiedBy>Fornaciari, Aleksi</cp:lastModifiedBy>
  <cp:revision>255</cp:revision>
  <cp:lastPrinted>2017-04-19T08:03:14Z</cp:lastPrinted>
  <dcterms:created xsi:type="dcterms:W3CDTF">2013-05-02T07:22:38Z</dcterms:created>
  <dcterms:modified xsi:type="dcterms:W3CDTF">2023-05-15T09:21:41Z</dcterms:modified>
</cp:coreProperties>
</file>