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8" r:id="rId3"/>
    <p:sldId id="269" r:id="rId4"/>
    <p:sldId id="270" r:id="rId5"/>
    <p:sldId id="271" r:id="rId6"/>
    <p:sldId id="283" r:id="rId7"/>
    <p:sldId id="273" r:id="rId8"/>
    <p:sldId id="282" r:id="rId9"/>
    <p:sldId id="281" r:id="rId10"/>
    <p:sldId id="275" r:id="rId11"/>
    <p:sldId id="276" r:id="rId1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6600"/>
    <a:srgbClr val="FFF6DD"/>
    <a:srgbClr val="FFEBB3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264328-6E59-0E6C-A094-49BD370FEF75}" v="102" dt="2023-03-17T07:47:00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27" autoAdjust="0"/>
    <p:restoredTop sz="81607" autoAdjust="0"/>
  </p:normalViewPr>
  <p:slideViewPr>
    <p:cSldViewPr>
      <p:cViewPr varScale="1">
        <p:scale>
          <a:sx n="54" d="100"/>
          <a:sy n="54" d="100"/>
        </p:scale>
        <p:origin x="18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3949"/>
          </a:xfrm>
          <a:prstGeom prst="rect">
            <a:avLst/>
          </a:prstGeom>
        </p:spPr>
        <p:txBody>
          <a:bodyPr vert="horz" lIns="90423" tIns="45211" rIns="90423" bIns="4521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74" y="0"/>
            <a:ext cx="2890458" cy="493949"/>
          </a:xfrm>
          <a:prstGeom prst="rect">
            <a:avLst/>
          </a:prstGeom>
        </p:spPr>
        <p:txBody>
          <a:bodyPr vert="horz" lIns="90423" tIns="45211" rIns="90423" bIns="45211" rtlCol="0"/>
          <a:lstStyle>
            <a:lvl1pPr algn="r">
              <a:defRPr sz="1200"/>
            </a:lvl1pPr>
          </a:lstStyle>
          <a:p>
            <a:fld id="{B407DB6E-A788-482F-81BB-04FBAE3A4E30}" type="datetimeFigureOut">
              <a:rPr lang="fi-FI" smtClean="0"/>
              <a:pPr/>
              <a:t>15.5.2023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136"/>
            <a:ext cx="2890458" cy="493949"/>
          </a:xfrm>
          <a:prstGeom prst="rect">
            <a:avLst/>
          </a:prstGeom>
        </p:spPr>
        <p:txBody>
          <a:bodyPr vert="horz" lIns="90423" tIns="45211" rIns="90423" bIns="4521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74" y="9377136"/>
            <a:ext cx="2890458" cy="493949"/>
          </a:xfrm>
          <a:prstGeom prst="rect">
            <a:avLst/>
          </a:prstGeom>
        </p:spPr>
        <p:txBody>
          <a:bodyPr vert="horz" lIns="90423" tIns="45211" rIns="90423" bIns="45211" rtlCol="0" anchor="b"/>
          <a:lstStyle>
            <a:lvl1pPr algn="r">
              <a:defRPr sz="1200"/>
            </a:lvl1pPr>
          </a:lstStyle>
          <a:p>
            <a:fld id="{1D4EE84F-E086-4C44-8E4A-D387CC88F44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917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3" tIns="45211" rIns="90423" bIns="452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8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3" tIns="45211" rIns="90423" bIns="452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6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3" tIns="45211" rIns="90423" bIns="45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3" tIns="45211" rIns="90423" bIns="452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8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3" tIns="45211" rIns="90423" bIns="452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910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8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7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7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2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50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7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8C305F25-3411-4C57-B306-DCA06309134C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9"/>
            <a:ext cx="4320058" cy="260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39854-4BAF-4152-A9A7-741B68C52A61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7B43F8-9B03-41E6-B579-83D756D2CC0A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54591-C978-4341-8E27-587F2C8438A9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16238" y="6237288"/>
            <a:ext cx="4248050" cy="331787"/>
          </a:xfrm>
        </p:spPr>
        <p:txBody>
          <a:bodyPr/>
          <a:lstStyle>
            <a:lvl1pPr>
              <a:defRPr sz="1000" baseline="0"/>
            </a:lvl1pPr>
          </a:lstStyle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31C8C-DFB9-4B3A-9032-07066F82699E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7D232-F6A9-47B9-9DCE-9212900D6E1D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BF161-5B79-4600-A4B3-9291AA582690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154894-13DA-4073-A67E-6ED7340E20CF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1F078-7D7D-4672-B428-2BB49818368C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CE188-4700-4510-8DBC-6B0BE1BE2AB8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C1CBF-7F61-49D5-BB9F-C7E184DEB07E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Koulutuksen tutkimuslaitos - Finnish Institute for Educational Research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C470A9F-64E6-4EB0-AC8E-1D5CACB4D845}" type="datetime1">
              <a:rPr lang="fi-FI" smtClean="0"/>
              <a:pPr/>
              <a:t>15.5.2023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9"/>
            <a:ext cx="4392066" cy="21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  <a:endParaRPr lang="en-US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46715" y="1857167"/>
            <a:ext cx="6768752" cy="3024336"/>
          </a:xfrm>
        </p:spPr>
        <p:txBody>
          <a:bodyPr/>
          <a:lstStyle/>
          <a:p>
            <a:pPr algn="l"/>
            <a:br>
              <a:rPr lang="fi-FI" sz="3600" b="1" dirty="0">
                <a:latin typeface="BankGothic Md BT" pitchFamily="34" charset="0"/>
              </a:rPr>
            </a:br>
            <a:r>
              <a:rPr lang="fi-FI" sz="3600" b="1" dirty="0">
                <a:solidFill>
                  <a:srgbClr val="993300"/>
                </a:solidFill>
                <a:latin typeface="BankGothic Md BT"/>
              </a:rPr>
              <a:t>OKLA4300</a:t>
            </a:r>
            <a:r>
              <a:rPr lang="fi-FI" sz="3600" b="1" dirty="0">
                <a:latin typeface="BankGothic Md BT"/>
              </a:rPr>
              <a:t> </a:t>
            </a:r>
            <a:br>
              <a:rPr lang="fi-FI" sz="3600" b="1" dirty="0">
                <a:latin typeface="BankGothic Md BT" pitchFamily="34" charset="0"/>
              </a:rPr>
            </a:br>
            <a:r>
              <a:rPr lang="fi-FI" sz="3600" b="1" dirty="0">
                <a:solidFill>
                  <a:srgbClr val="993300"/>
                </a:solidFill>
                <a:latin typeface="BankGothic Md BT"/>
              </a:rPr>
              <a:t>Konferenssiohjeistus 30.5.2023 klo. 12.15- 15.30</a:t>
            </a:r>
            <a:br>
              <a:rPr lang="fi-FI" sz="4000" b="1" dirty="0">
                <a:solidFill>
                  <a:srgbClr val="993300"/>
                </a:solidFill>
                <a:latin typeface="BankGothic Md BT"/>
              </a:rPr>
            </a:br>
            <a:r>
              <a:rPr lang="fi-FI" sz="2400" b="1" dirty="0">
                <a:solidFill>
                  <a:srgbClr val="993300"/>
                </a:solidFill>
                <a:latin typeface="BankGothic Md BT"/>
              </a:rPr>
              <a:t>RuuE314Isa</a:t>
            </a:r>
            <a:br>
              <a:rPr lang="fi-FI" sz="2400" b="1" dirty="0">
                <a:latin typeface="BankGothic Md BT"/>
              </a:rPr>
            </a:br>
            <a:r>
              <a:rPr lang="fi-FI" sz="2400" b="1" dirty="0">
                <a:solidFill>
                  <a:srgbClr val="993300"/>
                </a:solidFill>
                <a:latin typeface="BankGothic Md BT"/>
              </a:rPr>
              <a:t>RuuE307Katri</a:t>
            </a:r>
            <a:br>
              <a:rPr lang="fi-FI" sz="2400" b="1" dirty="0">
                <a:latin typeface="BankGothic Md BT"/>
              </a:rPr>
            </a:br>
            <a:r>
              <a:rPr lang="fi-FI" sz="2400" b="1" dirty="0">
                <a:solidFill>
                  <a:srgbClr val="993300"/>
                </a:solidFill>
                <a:latin typeface="BankGothic Md BT"/>
              </a:rPr>
              <a:t>RuuB102Emma</a:t>
            </a:r>
            <a:br>
              <a:rPr lang="fi-FI" sz="2400" b="1" dirty="0">
                <a:latin typeface="BankGothic Md BT"/>
              </a:rPr>
            </a:br>
            <a:r>
              <a:rPr lang="fi-FI" sz="2400" b="1" dirty="0">
                <a:solidFill>
                  <a:srgbClr val="993300"/>
                </a:solidFill>
                <a:latin typeface="BankGothic Md BT"/>
              </a:rPr>
              <a:t>RuuE208Päivö</a:t>
            </a:r>
            <a:br>
              <a:rPr lang="fi-FI" sz="2400" b="1" dirty="0">
                <a:latin typeface="BankGothic Md BT"/>
              </a:rPr>
            </a:br>
            <a:r>
              <a:rPr lang="fi-FI" sz="2400" b="1" dirty="0">
                <a:solidFill>
                  <a:srgbClr val="993300"/>
                </a:solidFill>
                <a:latin typeface="BankGothic Md BT"/>
              </a:rPr>
              <a:t>RuuE207Toivo</a:t>
            </a:r>
            <a:br>
              <a:rPr lang="fi-FI" sz="4000" b="1" dirty="0">
                <a:latin typeface="BankGothic Md BT"/>
              </a:rPr>
            </a:br>
            <a:br>
              <a:rPr lang="fi-FI" sz="4000" b="1" dirty="0">
                <a:latin typeface="BankGothic Md BT"/>
              </a:rPr>
            </a:br>
            <a:br>
              <a:rPr lang="fi-FI" sz="4000" b="1" dirty="0">
                <a:latin typeface="BankGothic Md BT"/>
              </a:rPr>
            </a:br>
            <a:r>
              <a:rPr lang="fi-FI" sz="4000" b="1" dirty="0">
                <a:latin typeface="BankGothic Md BT"/>
              </a:rPr>
              <a:t>                      </a:t>
            </a:r>
            <a:endParaRPr lang="fi-FI" sz="40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47813" y="4221088"/>
            <a:ext cx="6985000" cy="1440160"/>
          </a:xfrm>
        </p:spPr>
        <p:txBody>
          <a:bodyPr/>
          <a:lstStyle/>
          <a:p>
            <a:endParaRPr lang="fi-FI" dirty="0">
              <a:latin typeface="BankGothic Md BT" pitchFamily="34" charset="0"/>
            </a:endParaRPr>
          </a:p>
          <a:p>
            <a:endParaRPr lang="fi-FI" sz="3200" dirty="0">
              <a:latin typeface="BankGothic Md BT" pitchFamily="34" charset="0"/>
            </a:endParaRP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0588" y="188640"/>
            <a:ext cx="7858125" cy="1224235"/>
          </a:xfrm>
        </p:spPr>
        <p:txBody>
          <a:bodyPr/>
          <a:lstStyle/>
          <a:p>
            <a:pPr algn="l"/>
            <a:r>
              <a:rPr lang="fi-FI" sz="2200" dirty="0">
                <a:solidFill>
                  <a:srgbClr val="993300"/>
                </a:solidFill>
                <a:latin typeface="BankGothic Md BT" pitchFamily="34" charset="0"/>
              </a:rPr>
              <a:t>Proponentti &amp; Opponentti:</a:t>
            </a:r>
            <a:br>
              <a:rPr lang="fi-FI" sz="3600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Mihin tutkielmassa tulee kiinnittää huomiota?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3" cy="4248472"/>
          </a:xfrm>
        </p:spPr>
        <p:txBody>
          <a:bodyPr/>
          <a:lstStyle/>
          <a:p>
            <a:pPr lvl="1"/>
            <a:r>
              <a:rPr lang="fi-FI" sz="2000" b="1" dirty="0">
                <a:latin typeface="AvantGarde" pitchFamily="34" charset="0"/>
              </a:rPr>
              <a:t>työn nimi</a:t>
            </a:r>
            <a:r>
              <a:rPr lang="fi-FI" sz="2000" dirty="0">
                <a:latin typeface="AvantGarde" pitchFamily="34" charset="0"/>
              </a:rPr>
              <a:t>: miten hyvin kuvaa työn sisältöä?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tiivistelmän</a:t>
            </a:r>
            <a:r>
              <a:rPr lang="fi-FI" sz="2000" dirty="0">
                <a:latin typeface="AvantGarde" pitchFamily="34" charset="0"/>
              </a:rPr>
              <a:t> selkeys ja tarkoituksenmukaisuus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työn jäsentelyn </a:t>
            </a:r>
            <a:r>
              <a:rPr lang="fi-FI" sz="2000" dirty="0">
                <a:latin typeface="AvantGarde" pitchFamily="34" charset="0"/>
              </a:rPr>
              <a:t>johdonmukaisuus ja otsikoinnin selkeys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tutkimuksen tavoitteiden ja kysymysten </a:t>
            </a:r>
            <a:r>
              <a:rPr lang="fi-FI" sz="2000" dirty="0">
                <a:latin typeface="AvantGarde" pitchFamily="34" charset="0"/>
              </a:rPr>
              <a:t>selkeys ja relevanttius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keskeisten käsitteiden </a:t>
            </a:r>
            <a:r>
              <a:rPr lang="fi-FI" sz="2000" dirty="0">
                <a:latin typeface="AvantGarde" pitchFamily="34" charset="0"/>
              </a:rPr>
              <a:t>määrittely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tutkimusaiheen</a:t>
            </a:r>
            <a:r>
              <a:rPr lang="fi-FI" sz="2000" dirty="0">
                <a:latin typeface="AvantGarde" pitchFamily="34" charset="0"/>
              </a:rPr>
              <a:t> yleinen perustelu ja merkityksellisyys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tutkimuksen rajaus</a:t>
            </a:r>
            <a:r>
              <a:rPr lang="fi-FI" sz="2000" dirty="0">
                <a:latin typeface="AvantGarde" pitchFamily="34" charset="0"/>
              </a:rPr>
              <a:t>: onko tutkimus rajattu sopivan suppeaksi? pystytäänkö siinä vastaamaan asetettuihin kysymyksiin?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teoreettisen taustan </a:t>
            </a:r>
            <a:r>
              <a:rPr lang="fi-FI" sz="2000" dirty="0">
                <a:latin typeface="AvantGarde" pitchFamily="34" charset="0"/>
              </a:rPr>
              <a:t>riittävä käsittely ja sen linkittyminen aineiston analyysiin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2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0588" y="404663"/>
            <a:ext cx="7858125" cy="1152129"/>
          </a:xfrm>
        </p:spPr>
        <p:txBody>
          <a:bodyPr/>
          <a:lstStyle/>
          <a:p>
            <a:pPr algn="l"/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…Mihin tutkielmassa tulee kiinnittää</a:t>
            </a:r>
            <a:b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huomiota?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916832"/>
            <a:ext cx="8137153" cy="3888656"/>
          </a:xfrm>
        </p:spPr>
        <p:txBody>
          <a:bodyPr/>
          <a:lstStyle/>
          <a:p>
            <a:pPr lvl="1"/>
            <a:r>
              <a:rPr lang="fi-FI" sz="2000" b="1" dirty="0"/>
              <a:t>tutkimusmenetelmän</a:t>
            </a:r>
            <a:r>
              <a:rPr lang="fi-FI" sz="2000" dirty="0"/>
              <a:t> sopivuus aiheeseen ja aineiston riittävyys</a:t>
            </a:r>
          </a:p>
          <a:p>
            <a:pPr lvl="1"/>
            <a:r>
              <a:rPr lang="fi-FI" sz="2000" b="1" dirty="0"/>
              <a:t>tulosten analyysin </a:t>
            </a:r>
            <a:r>
              <a:rPr lang="fi-FI" sz="2000" dirty="0"/>
              <a:t>osuvuus ja luotettavuus</a:t>
            </a:r>
          </a:p>
          <a:p>
            <a:pPr lvl="2">
              <a:buFont typeface="Wingdings" pitchFamily="2" charset="2"/>
              <a:buChar char="Ø"/>
            </a:pPr>
            <a:r>
              <a:rPr lang="fi-FI" sz="2000" dirty="0"/>
              <a:t>linkittyminen työn teoriaan ja aiempiin tutkimuksiin sekä tutkimuskysymyksiin ja  työn tavoitteisiin</a:t>
            </a:r>
          </a:p>
          <a:p>
            <a:pPr lvl="1"/>
            <a:r>
              <a:rPr lang="fi-FI" sz="2000" b="1" dirty="0"/>
              <a:t>johtopäätösten</a:t>
            </a:r>
            <a:r>
              <a:rPr lang="fi-FI" sz="2000" dirty="0"/>
              <a:t> argumentointi</a:t>
            </a:r>
          </a:p>
          <a:p>
            <a:pPr lvl="1"/>
            <a:r>
              <a:rPr lang="fi-FI" sz="2000" b="1" dirty="0"/>
              <a:t>lähdeluettelon </a:t>
            </a:r>
            <a:r>
              <a:rPr lang="fi-FI" sz="2000" dirty="0"/>
              <a:t>kattavuus ja johdonmukaisuus</a:t>
            </a:r>
          </a:p>
          <a:p>
            <a:pPr lvl="1"/>
            <a:r>
              <a:rPr lang="fi-FI" sz="2000" b="1" dirty="0"/>
              <a:t>työn kieliasu</a:t>
            </a:r>
            <a:r>
              <a:rPr lang="fi-FI" sz="2000" dirty="0"/>
              <a:t>, taulukoiden ja kuvioiden käyttö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3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Proponentin esitys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643063"/>
            <a:ext cx="8352928" cy="4378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i-FI" sz="2200" dirty="0"/>
              <a:t>Teemaistunnossa (</a:t>
            </a:r>
            <a:r>
              <a:rPr lang="fi-FI" sz="2200" i="1" dirty="0"/>
              <a:t>paper session</a:t>
            </a:r>
            <a:r>
              <a:rPr lang="fi-FI" sz="2200" dirty="0"/>
              <a:t>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200" dirty="0"/>
              <a:t> proponentti eli tutkimuksen tekijä pitää suullisen &amp; </a:t>
            </a:r>
          </a:p>
          <a:p>
            <a:pPr>
              <a:lnSpc>
                <a:spcPct val="90000"/>
              </a:lnSpc>
              <a:buNone/>
            </a:pPr>
            <a:r>
              <a:rPr lang="fi-FI" sz="2200" dirty="0"/>
              <a:t> audiovisuaalisen esitelmän/esityksen, n. </a:t>
            </a:r>
            <a:r>
              <a:rPr lang="fi-FI" sz="2200" b="1" dirty="0"/>
              <a:t>10-15 minuuttia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tiivis esitys, jossa tutkimuksen taustat ja päätulokset</a:t>
            </a:r>
          </a:p>
          <a:p>
            <a:pPr lvl="1">
              <a:lnSpc>
                <a:spcPct val="90000"/>
              </a:lnSpc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yleisimmin käytetään  tukena PowerPoint -dioja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myös muita esitysmuotoja (</a:t>
            </a:r>
            <a:r>
              <a:rPr lang="fi-FI" sz="2200" dirty="0" err="1"/>
              <a:t>padlet</a:t>
            </a:r>
            <a:r>
              <a:rPr lang="fi-FI" sz="2200" dirty="0"/>
              <a:t> ym.)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26906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460432" cy="1368151"/>
          </a:xfrm>
        </p:spPr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Keskustelun kulku esityksen jälkeen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0588" y="1556792"/>
            <a:ext cx="7858125" cy="4248696"/>
          </a:xfrm>
        </p:spPr>
        <p:txBody>
          <a:bodyPr/>
          <a:lstStyle/>
          <a:p>
            <a:pPr marL="92075" lvl="1" indent="0">
              <a:buFontTx/>
              <a:buNone/>
            </a:pPr>
            <a:r>
              <a:rPr lang="fi-FI" sz="2200" dirty="0"/>
              <a:t>Teemaistunnossa esityksen jälkeen keskusteluaikaa </a:t>
            </a:r>
          </a:p>
          <a:p>
            <a:pPr marL="92075" lvl="1" indent="0">
              <a:buFontTx/>
              <a:buNone/>
            </a:pPr>
            <a:r>
              <a:rPr lang="fi-FI" sz="2200" dirty="0"/>
              <a:t>5-10 minuuttia:</a:t>
            </a:r>
          </a:p>
          <a:p>
            <a:pPr marL="92075" lvl="1" indent="0">
              <a:buFontTx/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opponentti kommentoi ja esittää kysymyksiä</a:t>
            </a:r>
          </a:p>
          <a:p>
            <a:pPr marL="457200" lvl="1" indent="0"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proponentti vastaa opponentin kommentteihin ja</a:t>
            </a:r>
          </a:p>
          <a:p>
            <a:pPr marL="457200" lvl="1" indent="0">
              <a:buNone/>
            </a:pPr>
            <a:r>
              <a:rPr lang="fi-FI" sz="2200" dirty="0"/>
              <a:t>    kysymyksiin </a:t>
            </a:r>
          </a:p>
          <a:p>
            <a:pPr marL="457200" lvl="1" indent="0"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istunnon muut osallistujat ja ohjaajat liittyvät</a:t>
            </a:r>
          </a:p>
          <a:p>
            <a:pPr marL="457200" lvl="1" indent="0">
              <a:buNone/>
            </a:pPr>
            <a:r>
              <a:rPr lang="fi-FI" sz="2200" dirty="0"/>
              <a:t>    keskusteluun ajankäytön sallimissa rajoissa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4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Opponentti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628800"/>
            <a:ext cx="7858125" cy="4162425"/>
          </a:xfrm>
        </p:spPr>
        <p:txBody>
          <a:bodyPr/>
          <a:lstStyle/>
          <a:p>
            <a:pPr>
              <a:buNone/>
            </a:pPr>
            <a:r>
              <a:rPr lang="fi-FI" sz="2200" dirty="0"/>
              <a:t>Vastustaja, vastaväittäjä tieteellisessä keskustelussa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on lukenut työn huolellisesti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antaa palautetta teemaistunnossa, mutta myös sen jälkeen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esittää työhön rakentavasti kriittisiä kommentteja    keskustelun virittämiseksi ja työn  edelleen kehittelyn pohjaksi</a:t>
            </a:r>
          </a:p>
          <a:p>
            <a:pPr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Opponentti: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Ole palautteessasi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i-FI" b="1" dirty="0"/>
              <a:t>- konkreettinen</a:t>
            </a:r>
            <a:r>
              <a:rPr lang="fi-FI" dirty="0"/>
              <a:t>: </a:t>
            </a:r>
          </a:p>
          <a:p>
            <a:pPr lvl="1">
              <a:buNone/>
            </a:pPr>
            <a:r>
              <a:rPr lang="fi-FI" sz="2200" dirty="0"/>
              <a:t>   konkreettisista huomioista työn tekijä hyötyy eniten!</a:t>
            </a:r>
          </a:p>
          <a:p>
            <a:pPr lvl="1">
              <a:buFontTx/>
              <a:buNone/>
            </a:pPr>
            <a:endParaRPr lang="fi-FI" sz="2200" dirty="0"/>
          </a:p>
          <a:p>
            <a:pPr marL="457200" lvl="1" indent="0">
              <a:buNone/>
            </a:pPr>
            <a:r>
              <a:rPr lang="fi-FI" b="1" dirty="0"/>
              <a:t>- rakentavasti suhtautuva ja aito peili</a:t>
            </a:r>
            <a:r>
              <a:rPr lang="fi-FI" dirty="0"/>
              <a:t>: </a:t>
            </a:r>
          </a:p>
          <a:p>
            <a:pPr lvl="1">
              <a:buNone/>
            </a:pPr>
            <a:r>
              <a:rPr lang="fi-FI" sz="2200" dirty="0"/>
              <a:t>    ideana on auttaa työn tekijää kehittämään työtään ja omaa ajatteluaan, mutta kehittymistä ei voi tapahtua ilman kriittistä ajattelua</a:t>
            </a:r>
          </a:p>
          <a:p>
            <a:pPr>
              <a:buNone/>
            </a:pPr>
            <a:endParaRPr lang="fi-FI" sz="22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890588" y="269875"/>
            <a:ext cx="7858125" cy="926877"/>
          </a:xfrm>
        </p:spPr>
        <p:txBody>
          <a:bodyPr/>
          <a:lstStyle/>
          <a:p>
            <a:r>
              <a:rPr lang="fi-FI" sz="3400" b="1" dirty="0">
                <a:solidFill>
                  <a:srgbClr val="993300"/>
                </a:solidFill>
                <a:latin typeface="BankGothic Md BT"/>
              </a:rPr>
              <a:t>Opponoinnin muodot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890588" y="1412777"/>
            <a:ext cx="3321372" cy="45365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sz="2200" b="1" dirty="0">
                <a:solidFill>
                  <a:srgbClr val="993300"/>
                </a:solidFill>
              </a:rPr>
              <a:t>Suullisesti</a:t>
            </a:r>
            <a:r>
              <a:rPr lang="fi-FI" sz="2200" dirty="0">
                <a:solidFill>
                  <a:srgbClr val="993300"/>
                </a:solidFill>
              </a:rPr>
              <a:t>: </a:t>
            </a:r>
            <a:r>
              <a:rPr lang="fi-FI" sz="22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teemaistunnossa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esityksen jälkeen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b="1" dirty="0">
              <a:solidFill>
                <a:srgbClr val="9933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2200" b="1" dirty="0">
              <a:solidFill>
                <a:srgbClr val="9933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2200" b="1" dirty="0">
                <a:solidFill>
                  <a:srgbClr val="993300"/>
                </a:solidFill>
              </a:rPr>
              <a:t>Kirjallisesti:</a:t>
            </a:r>
            <a:r>
              <a:rPr lang="fi-FI" sz="2200" b="1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opponentin paperi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(1-2 liuskaa), lähetetään  konferenssin jälkeisenä päivänä proponentille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4427984" y="1412776"/>
            <a:ext cx="4608512" cy="460851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Suullinen opponointi: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arvioi työn kokonaisuutta yleisellä tasolla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haasta työn tekijä argumentoimaan joistakin keskeisimmistä asioista (esim. työn kehittämiskohteista)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Kirjallinen opponointi: 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sisältää myös suullisen esityksen kommentointia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anna palautetta työn sisällöstä sekä kielellisestä ja viestinnällisestä puolesta, myös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     lähteidenkäytön tarkistus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242812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Millainen suullinen esitys?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484784"/>
            <a:ext cx="7704857" cy="43064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 b="1" dirty="0"/>
              <a:t>huomioi käytettävän ajan lyhyys ja  keskity muutamaan pääkohtaan: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sz="2000" dirty="0"/>
              <a:t>- millaisia tuloksia sait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sz="2000" dirty="0"/>
              <a:t>- millaisia johtopäätöksiä teit</a:t>
            </a:r>
          </a:p>
          <a:p>
            <a:pPr lvl="1">
              <a:lnSpc>
                <a:spcPct val="80000"/>
              </a:lnSpc>
            </a:pPr>
            <a:endParaRPr lang="fi-FI" sz="2000" dirty="0"/>
          </a:p>
          <a:p>
            <a:pPr>
              <a:lnSpc>
                <a:spcPct val="80000"/>
              </a:lnSpc>
            </a:pPr>
            <a:r>
              <a:rPr lang="fi-FI" sz="2000" b="1" dirty="0"/>
              <a:t>kohdenna sisältö ja puheesi kohderyhmälle</a:t>
            </a:r>
          </a:p>
          <a:p>
            <a:pPr marL="0" indent="0">
              <a:lnSpc>
                <a:spcPct val="80000"/>
              </a:lnSpc>
              <a:buNone/>
            </a:pPr>
            <a:endParaRPr lang="fi-FI" sz="2000" b="1" dirty="0"/>
          </a:p>
          <a:p>
            <a:pPr lvl="0"/>
            <a:r>
              <a:rPr lang="fi-FI" sz="2000" b="1" dirty="0">
                <a:solidFill>
                  <a:srgbClr val="000000"/>
                </a:solidFill>
                <a:latin typeface="AvantGarde" pitchFamily="34" charset="0"/>
              </a:rPr>
              <a:t>suunnittele esitykselle hyvä aloitus ja tehokas lopetus</a:t>
            </a:r>
            <a:r>
              <a:rPr lang="fi-FI" sz="2000" dirty="0">
                <a:solidFill>
                  <a:srgbClr val="000000"/>
                </a:solidFill>
                <a:latin typeface="AvantGarde" pitchFamily="34" charset="0"/>
              </a:rPr>
              <a:t>, </a:t>
            </a:r>
          </a:p>
          <a:p>
            <a:pPr marL="0" lvl="0" indent="0">
              <a:buNone/>
            </a:pPr>
            <a:r>
              <a:rPr lang="fi-FI" sz="2000" dirty="0">
                <a:solidFill>
                  <a:srgbClr val="000000"/>
                </a:solidFill>
                <a:latin typeface="AvantGarde" pitchFamily="34" charset="0"/>
              </a:rPr>
              <a:t>     </a:t>
            </a:r>
            <a:r>
              <a:rPr lang="fi-FI" sz="2000" b="1" dirty="0">
                <a:solidFill>
                  <a:srgbClr val="000000"/>
                </a:solidFill>
                <a:latin typeface="AvantGarde" pitchFamily="34" charset="0"/>
              </a:rPr>
              <a:t>joka tiivistää esityksen keskeisimmän sisällön</a:t>
            </a:r>
            <a:endParaRPr lang="fi-FI" sz="2000" b="1" dirty="0"/>
          </a:p>
          <a:p>
            <a:pPr>
              <a:lnSpc>
                <a:spcPct val="80000"/>
              </a:lnSpc>
              <a:buNone/>
            </a:pPr>
            <a:endParaRPr lang="fi-FI" sz="2000" dirty="0"/>
          </a:p>
          <a:p>
            <a:pPr>
              <a:lnSpc>
                <a:spcPct val="80000"/>
              </a:lnSpc>
            </a:pPr>
            <a:r>
              <a:rPr lang="fi-FI" sz="2000" b="1" dirty="0"/>
              <a:t>jäsennä esityksesi selkeästi: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i-FI" sz="2000" dirty="0"/>
              <a:t>lyhyt johdanto (tutkimuksen lähtökohdat), tutkimus-kysymykset, tutkimuksen toteutus, päätulokset ja niiden arviointi, johtopäätökset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2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Selkeys on hyve esitysdioissa</a:t>
            </a:r>
            <a:endParaRPr lang="fi-FI" sz="3200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643063"/>
            <a:ext cx="7993137" cy="4162425"/>
          </a:xfrm>
        </p:spPr>
        <p:txBody>
          <a:bodyPr/>
          <a:lstStyle/>
          <a:p>
            <a:r>
              <a:rPr lang="fi-FI" sz="2000" b="1" dirty="0">
                <a:latin typeface="AvantGarde"/>
              </a:rPr>
              <a:t>koosta esityksesi tueksi selkeät ja nopeasti luettavat diat  tms. Muu yksinkertainen visuaalinen tuki</a:t>
            </a:r>
            <a:endParaRPr lang="en-US" dirty="0"/>
          </a:p>
          <a:p>
            <a:endParaRPr lang="fi-FI" sz="2000" b="1" dirty="0">
              <a:latin typeface="AvantGarde"/>
            </a:endParaRPr>
          </a:p>
          <a:p>
            <a:r>
              <a:rPr lang="fi-FI" sz="2000" b="1" dirty="0">
                <a:latin typeface="AvantGarde" pitchFamily="34" charset="0"/>
              </a:rPr>
              <a:t>ei liikaa asiaa, vain suullisen esityksen pääkohdat</a:t>
            </a:r>
          </a:p>
          <a:p>
            <a:pPr marL="0" indent="0">
              <a:buNone/>
            </a:pPr>
            <a:endParaRPr lang="fi-FI" sz="2000" b="1" dirty="0">
              <a:latin typeface="AvantGarde" pitchFamily="34" charset="0"/>
            </a:endParaRPr>
          </a:p>
          <a:p>
            <a:r>
              <a:rPr lang="fi-FI" sz="2000" b="1" dirty="0">
                <a:latin typeface="AvantGarde" pitchFamily="34" charset="0"/>
              </a:rPr>
              <a:t>selkeä fontti ja iso fonttikoko</a:t>
            </a:r>
          </a:p>
          <a:p>
            <a:endParaRPr lang="fi-FI" sz="2000" dirty="0">
              <a:latin typeface="AvantGarde" pitchFamily="34" charset="0"/>
            </a:endParaRPr>
          </a:p>
          <a:p>
            <a:pPr>
              <a:lnSpc>
                <a:spcPct val="80000"/>
              </a:lnSpc>
            </a:pPr>
            <a:r>
              <a:rPr lang="fi-FI" sz="2000" b="1" dirty="0"/>
              <a:t>havainnollista esitystä  visuaalisesti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000" dirty="0"/>
              <a:t>        - kuvioita, kuvia, piirroksia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000" dirty="0"/>
              <a:t>        - värien käyttö</a:t>
            </a:r>
          </a:p>
          <a:p>
            <a:pPr marL="0" indent="0">
              <a:lnSpc>
                <a:spcPct val="80000"/>
              </a:lnSpc>
              <a:buNone/>
            </a:pPr>
            <a:endParaRPr lang="fi-FI" sz="2000" dirty="0">
              <a:latin typeface="AvantGarde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90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11560" y="269875"/>
            <a:ext cx="8137153" cy="1143000"/>
          </a:xfrm>
        </p:spPr>
        <p:txBody>
          <a:bodyPr/>
          <a:lstStyle/>
          <a:p>
            <a:pPr algn="l"/>
            <a:r>
              <a:rPr lang="fi-FI" sz="22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sz="3200" b="1" dirty="0">
                <a:solidFill>
                  <a:srgbClr val="993300"/>
                </a:solidFill>
                <a:latin typeface="BankGothic Md BT" pitchFamily="34" charset="0"/>
              </a:rPr>
              <a:t>Tee diaesityksen alkuun nimiödia ja esityksen rakennedia</a:t>
            </a:r>
            <a:endParaRPr lang="fi-FI" sz="32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755576" y="1643063"/>
            <a:ext cx="4176464" cy="41624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>
              <a:buNone/>
            </a:pPr>
            <a:endParaRPr lang="fi-FI" sz="2200" b="1" dirty="0">
              <a:latin typeface="Copperplate Gothic Bold" pitchFamily="34" charset="0"/>
            </a:endParaRPr>
          </a:p>
          <a:p>
            <a:pPr algn="ctr">
              <a:buNone/>
            </a:pPr>
            <a:endParaRPr lang="fi-FI" sz="2200" b="1" dirty="0">
              <a:latin typeface="Copperplate Gothic Bold" pitchFamily="34" charset="0"/>
            </a:endParaRPr>
          </a:p>
          <a:p>
            <a:pPr algn="ctr">
              <a:buNone/>
            </a:pPr>
            <a:r>
              <a:rPr lang="fi-FI" sz="2500" b="1" dirty="0">
                <a:latin typeface="Copperplate Gothic Bold" pitchFamily="34" charset="0"/>
              </a:rPr>
              <a:t>Otsikko</a:t>
            </a:r>
          </a:p>
          <a:p>
            <a:pPr algn="ctr">
              <a:buNone/>
            </a:pPr>
            <a:r>
              <a:rPr lang="fi-FI" sz="1800" dirty="0">
                <a:latin typeface="Copperplate Gothic Bold" pitchFamily="34" charset="0"/>
              </a:rPr>
              <a:t>Esittäjän nimi</a:t>
            </a:r>
          </a:p>
          <a:p>
            <a:pPr algn="ctr">
              <a:buNone/>
            </a:pPr>
            <a:r>
              <a:rPr lang="fi-FI" sz="1600" dirty="0">
                <a:latin typeface="Copperplate Gothic Bold" pitchFamily="34" charset="0"/>
              </a:rPr>
              <a:t>Jyväskylän yliopisto, OKL</a:t>
            </a:r>
          </a:p>
          <a:p>
            <a:pPr algn="ctr">
              <a:buNone/>
            </a:pPr>
            <a:r>
              <a:rPr lang="fi-FI" sz="1600" dirty="0">
                <a:latin typeface="Copperplate Gothic Bold" pitchFamily="34" charset="0"/>
              </a:rPr>
              <a:t>sähköpostiosoite</a:t>
            </a:r>
          </a:p>
          <a:p>
            <a:pPr>
              <a:buNone/>
            </a:pPr>
            <a:endParaRPr lang="fi-FI" sz="2000" dirty="0">
              <a:latin typeface="Copperplate Gothic Bold" pitchFamily="34" charset="0"/>
            </a:endParaRPr>
          </a:p>
          <a:p>
            <a:pPr>
              <a:buNone/>
            </a:pPr>
            <a:endParaRPr lang="fi-FI" sz="2000" dirty="0">
              <a:latin typeface="Copperplate Gothic Bold" pitchFamily="34" charset="0"/>
            </a:endParaRPr>
          </a:p>
          <a:p>
            <a:pPr>
              <a:buNone/>
            </a:pPr>
            <a:endParaRPr lang="fi-FI" sz="1600" dirty="0">
              <a:latin typeface="Copperplate Gothic Bold" pitchFamily="34" charset="0"/>
            </a:endParaRP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OKLA4300  Kandikonferenssi</a:t>
            </a: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 22.5.2019</a:t>
            </a:r>
            <a:r>
              <a:rPr lang="fi-FI" sz="14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fi-FI" sz="1400" dirty="0">
                <a:latin typeface="Copperplate Gothic Bold" pitchFamily="34" charset="0"/>
              </a:rPr>
              <a:t>Jyväskylän yliopisto, </a:t>
            </a: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                         Ruusupuisto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5076056" y="1643063"/>
            <a:ext cx="3888432" cy="423420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200" b="1" dirty="0"/>
              <a:t>Esityksen</a:t>
            </a:r>
            <a:r>
              <a:rPr lang="fi-FI" b="1" dirty="0"/>
              <a:t> </a:t>
            </a:r>
            <a:r>
              <a:rPr lang="fi-FI" sz="2200" b="1" dirty="0"/>
              <a:t>sisältö  </a:t>
            </a:r>
            <a:r>
              <a:rPr lang="fi-FI" sz="2200" b="1" dirty="0">
                <a:solidFill>
                  <a:srgbClr val="993300"/>
                </a:solidFill>
              </a:rPr>
              <a:t>(esim.)</a:t>
            </a:r>
            <a:endParaRPr lang="fi-FI" sz="2200" dirty="0">
              <a:solidFill>
                <a:srgbClr val="993300"/>
              </a:solidFill>
            </a:endParaRP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Lähtökohdat (viitekehys)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Tutkimuskysymykset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Tutkimuksen toteutus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Tutkimuksen päätulokset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Johtopäätökset</a:t>
            </a:r>
          </a:p>
          <a:p>
            <a:pPr marL="0" indent="0">
              <a:buNone/>
            </a:pPr>
            <a:endParaRPr lang="fi-FI" sz="22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916238" y="6309296"/>
            <a:ext cx="4392066" cy="216048"/>
          </a:xfrm>
        </p:spPr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23604"/>
      </p:ext>
    </p:extLst>
  </p:cSld>
  <p:clrMapOvr>
    <a:masterClrMapping/>
  </p:clrMapOvr>
</p:sld>
</file>

<file path=ppt/theme/theme1.xml><?xml version="1.0" encoding="utf-8"?>
<a:theme xmlns:a="http://schemas.openxmlformats.org/drawingml/2006/main" name="FIER_KTL_maplefigures_72dp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FIER_KTL_maplefigures_72dpi</Template>
  <TotalTime>927</TotalTime>
  <Words>613</Words>
  <Application>Microsoft Office PowerPoint</Application>
  <PresentationFormat>On-screen Show (4:3)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FIER_KTL_maplefigures_72dpi</vt:lpstr>
      <vt:lpstr> OKLA4300  Konferenssiohjeistus 30.5.2023 klo. 12.15- 15.30 RuuE314Isa RuuE307Katri RuuB102Emma RuuE208Päivö RuuE207Toivo                         </vt:lpstr>
      <vt:lpstr>Kandikonferenssissa Proponentin esitys</vt:lpstr>
      <vt:lpstr>Kandikonferenssissa Keskustelun kulku esityksen jälkeen</vt:lpstr>
      <vt:lpstr>Kandikonferenssissa Opponentti</vt:lpstr>
      <vt:lpstr>Opponentti:  Ole palautteessasi</vt:lpstr>
      <vt:lpstr>Opponoinnin muodot</vt:lpstr>
      <vt:lpstr>Proponentti:  Millainen suullinen esitys?</vt:lpstr>
      <vt:lpstr>Proponentti:  Selkeys on hyve esitysdioissa</vt:lpstr>
      <vt:lpstr>Proponentti:  Tee diaesityksen alkuun nimiödia ja esityksen rakennedia</vt:lpstr>
      <vt:lpstr>Proponentti &amp; Opponentti: Mihin tutkielmassa tulee kiinnittää huomiota?</vt:lpstr>
      <vt:lpstr>…Mihin tutkielmassa tulee kiinnittää huomiota?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Lestinen Leena</dc:creator>
  <cp:lastModifiedBy>Fornaciari, Aleksi</cp:lastModifiedBy>
  <cp:revision>255</cp:revision>
  <cp:lastPrinted>2017-04-19T08:03:14Z</cp:lastPrinted>
  <dcterms:created xsi:type="dcterms:W3CDTF">2013-05-02T07:22:38Z</dcterms:created>
  <dcterms:modified xsi:type="dcterms:W3CDTF">2023-05-15T09:21:41Z</dcterms:modified>
</cp:coreProperties>
</file>