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8" d="100"/>
          <a:sy n="98" d="100"/>
        </p:scale>
        <p:origin x="110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2D9F4-F078-41ED-B7B8-F278481F1F31}" type="datetimeFigureOut">
              <a:rPr lang="fi-FI" smtClean="0"/>
              <a:t>8.4.2024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52998-9F3F-4AA5-AF04-05A39131CEC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16724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2D9F4-F078-41ED-B7B8-F278481F1F31}" type="datetimeFigureOut">
              <a:rPr lang="fi-FI" smtClean="0"/>
              <a:t>8.4.2024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52998-9F3F-4AA5-AF04-05A39131CEC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7205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2D9F4-F078-41ED-B7B8-F278481F1F31}" type="datetimeFigureOut">
              <a:rPr lang="fi-FI" smtClean="0"/>
              <a:t>8.4.2024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52998-9F3F-4AA5-AF04-05A39131CEC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75056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2D9F4-F078-41ED-B7B8-F278481F1F31}" type="datetimeFigureOut">
              <a:rPr lang="fi-FI" smtClean="0"/>
              <a:t>8.4.2024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52998-9F3F-4AA5-AF04-05A39131CEC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73845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2D9F4-F078-41ED-B7B8-F278481F1F31}" type="datetimeFigureOut">
              <a:rPr lang="fi-FI" smtClean="0"/>
              <a:t>8.4.2024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52998-9F3F-4AA5-AF04-05A39131CEC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02097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2D9F4-F078-41ED-B7B8-F278481F1F31}" type="datetimeFigureOut">
              <a:rPr lang="fi-FI" smtClean="0"/>
              <a:t>8.4.2024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52998-9F3F-4AA5-AF04-05A39131CEC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20739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2D9F4-F078-41ED-B7B8-F278481F1F31}" type="datetimeFigureOut">
              <a:rPr lang="fi-FI" smtClean="0"/>
              <a:t>8.4.2024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52998-9F3F-4AA5-AF04-05A39131CEC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9018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2D9F4-F078-41ED-B7B8-F278481F1F31}" type="datetimeFigureOut">
              <a:rPr lang="fi-FI" smtClean="0"/>
              <a:t>8.4.2024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52998-9F3F-4AA5-AF04-05A39131CEC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66825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2D9F4-F078-41ED-B7B8-F278481F1F31}" type="datetimeFigureOut">
              <a:rPr lang="fi-FI" smtClean="0"/>
              <a:t>8.4.2024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52998-9F3F-4AA5-AF04-05A39131CEC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56383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2D9F4-F078-41ED-B7B8-F278481F1F31}" type="datetimeFigureOut">
              <a:rPr lang="fi-FI" smtClean="0"/>
              <a:t>8.4.2024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52998-9F3F-4AA5-AF04-05A39131CEC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61303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2D9F4-F078-41ED-B7B8-F278481F1F31}" type="datetimeFigureOut">
              <a:rPr lang="fi-FI" smtClean="0"/>
              <a:t>8.4.2024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52998-9F3F-4AA5-AF04-05A39131CEC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9511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42D9F4-F078-41ED-B7B8-F278481F1F31}" type="datetimeFigureOut">
              <a:rPr lang="fi-FI" smtClean="0"/>
              <a:t>8.4.2024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552998-9F3F-4AA5-AF04-05A39131CEC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6424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>
                <a:latin typeface="+mn-lt"/>
              </a:rPr>
              <a:t>Teoriatausta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647568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2216727" y="-678729"/>
            <a:ext cx="9144000" cy="2387600"/>
          </a:xfrm>
        </p:spPr>
        <p:txBody>
          <a:bodyPr/>
          <a:lstStyle/>
          <a:p>
            <a:r>
              <a:rPr lang="fi-FI" dirty="0">
                <a:latin typeface="+mn-lt"/>
              </a:rPr>
              <a:t>Käsitteet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6764" y="1930399"/>
            <a:ext cx="9531927" cy="3870037"/>
          </a:xfrm>
        </p:spPr>
        <p:txBody>
          <a:bodyPr>
            <a:noAutofit/>
          </a:bodyPr>
          <a:lstStyle/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i-FI" sz="2800" dirty="0"/>
              <a:t>Mikä on tutkimuksesi pääkäsite tai pääkäsitteet?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i-FI" sz="2800" dirty="0"/>
              <a:t>Mistä osista / elementeistä tutkittava ilmiö koostuu?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i-FI" sz="2800" dirty="0"/>
              <a:t> Mitkä ovat käsitteiden väliset suhteet?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i-FI" sz="2800" dirty="0"/>
              <a:t> Käsitehierarkia: yläkäsitteet, alakäsitteet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i-FI" sz="2800" dirty="0"/>
              <a:t>Miten käsitteet määritellään?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i-FI" sz="2800" dirty="0"/>
              <a:t>Millä muilla käsitteillä samaa asiaa käsitellään, mitkä ovat lähikäsitteitä?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i-FI" sz="2800" dirty="0"/>
              <a:t>Käsitteiden määrittelyn tarkoitus: jotta lukija tietää missä merkityksessä niitä käytetään ko. tutkimuksessa</a:t>
            </a:r>
          </a:p>
        </p:txBody>
      </p:sp>
    </p:spTree>
    <p:extLst>
      <p:ext uri="{BB962C8B-B14F-4D97-AF65-F5344CB8AC3E}">
        <p14:creationId xmlns:p14="http://schemas.microsoft.com/office/powerpoint/2010/main" val="1504629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6000" dirty="0">
                <a:latin typeface="+mn-lt"/>
              </a:rPr>
              <a:t>Rakenne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/>
              <a:t>Mitä tutkittavasta asiasta jo tiedetään aiemman tutkimuksen perusteella?</a:t>
            </a:r>
          </a:p>
          <a:p>
            <a:r>
              <a:rPr lang="fi-FI" dirty="0"/>
              <a:t>Osoitetaan aukkopaikat, joiden täyttämiseen tarvitaan juuri tekeillä olevaa tutkimusta</a:t>
            </a:r>
          </a:p>
          <a:p>
            <a:r>
              <a:rPr lang="fi-FI" dirty="0"/>
              <a:t>Mistä näkökulmasta tutkittavaa ilmiötä on aiemmin tutkittu?</a:t>
            </a:r>
          </a:p>
          <a:p>
            <a:r>
              <a:rPr lang="fi-FI" dirty="0"/>
              <a:t>Osoitetaan oman tutkimuksen näkökulma</a:t>
            </a:r>
          </a:p>
          <a:p>
            <a:r>
              <a:rPr lang="fi-FI" dirty="0"/>
              <a:t>Tavoitteena valikoiva ja argumentoiva keskustelu aiemman tutkimuksen kanssa</a:t>
            </a:r>
          </a:p>
        </p:txBody>
      </p:sp>
    </p:spTree>
    <p:extLst>
      <p:ext uri="{BB962C8B-B14F-4D97-AF65-F5344CB8AC3E}">
        <p14:creationId xmlns:p14="http://schemas.microsoft.com/office/powerpoint/2010/main" val="35953754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Kasvatustieteellisissä ja erityisesti pedagogisissa kanditutkielmissa osa teoriataustaa ovat myös "käytännönläheisemmät" kysymykset, esim. opetussuunnitelman sisältö, koulutuksen tavoitteet, tutkimuskontekstin kuvaus</a:t>
            </a:r>
          </a:p>
        </p:txBody>
      </p:sp>
    </p:spTree>
    <p:extLst>
      <p:ext uri="{BB962C8B-B14F-4D97-AF65-F5344CB8AC3E}">
        <p14:creationId xmlns:p14="http://schemas.microsoft.com/office/powerpoint/2010/main" val="26568652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(jatkoa)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/>
              <a:t>Teoriatausta koostuu esim. 2–3 pääluvusta ja niiden alaluvuista.</a:t>
            </a:r>
          </a:p>
          <a:p>
            <a:r>
              <a:rPr lang="fi-FI" dirty="0"/>
              <a:t>Luvut otsikoidaan sisällön perusteella</a:t>
            </a:r>
          </a:p>
          <a:p>
            <a:r>
              <a:rPr lang="fi-FI" dirty="0"/>
              <a:t>Jäsentelyideoita:</a:t>
            </a:r>
          </a:p>
          <a:p>
            <a:pPr marL="0" indent="0">
              <a:buNone/>
            </a:pPr>
            <a:r>
              <a:rPr lang="fi-FI" dirty="0"/>
              <a:t> -"Tutkimuksen suppilomalli": eteneminen abstraktista yläkäsitteestä yhä lähemmäs </a:t>
            </a:r>
            <a:r>
              <a:rPr lang="fi-FI" dirty="0" err="1"/>
              <a:t>konkretiaa</a:t>
            </a:r>
            <a:endParaRPr lang="fi-FI" dirty="0"/>
          </a:p>
          <a:p>
            <a:pPr marL="0" indent="0">
              <a:buNone/>
            </a:pPr>
            <a:r>
              <a:rPr lang="fi-FI" dirty="0"/>
              <a:t> – käsitteen määrittelyt ja aiemman tutkimuksen esittely voivat olla samassa pääluvussa</a:t>
            </a:r>
          </a:p>
        </p:txBody>
      </p:sp>
    </p:spTree>
    <p:extLst>
      <p:ext uri="{BB962C8B-B14F-4D97-AF65-F5344CB8AC3E}">
        <p14:creationId xmlns:p14="http://schemas.microsoft.com/office/powerpoint/2010/main" val="11337714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Tavoite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Herätellä ja suunnata lukijan </a:t>
            </a:r>
            <a:r>
              <a:rPr lang="fi-FI"/>
              <a:t>kiinnostusta niiden kysymysten </a:t>
            </a:r>
            <a:r>
              <a:rPr lang="fi-FI" dirty="0"/>
              <a:t>ja arvoitusten tarkasteluun, </a:t>
            </a:r>
            <a:r>
              <a:rPr lang="fi-FI"/>
              <a:t>joihin työ omalta </a:t>
            </a:r>
            <a:r>
              <a:rPr lang="fi-FI" dirty="0"/>
              <a:t>osaltaan vastaa</a:t>
            </a:r>
          </a:p>
          <a:p>
            <a:r>
              <a:rPr lang="fi-FI" dirty="0"/>
              <a:t>– Pohjustetaan tutkimuskysymyksiä/ -ongelmia</a:t>
            </a:r>
          </a:p>
          <a:p>
            <a:r>
              <a:rPr lang="fi-FI" dirty="0"/>
              <a:t>– Teoriataustan ja tutkimuskysymysten/-ongelmien välinen yhteys tärkeää (=teorian ja empirian välinen yhteys)</a:t>
            </a:r>
          </a:p>
        </p:txBody>
      </p:sp>
    </p:spTree>
    <p:extLst>
      <p:ext uri="{BB962C8B-B14F-4D97-AF65-F5344CB8AC3E}">
        <p14:creationId xmlns:p14="http://schemas.microsoft.com/office/powerpoint/2010/main" val="2591267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204</Words>
  <Application>Microsoft Office PowerPoint</Application>
  <PresentationFormat>Widescreen</PresentationFormat>
  <Paragraphs>26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Teoriatausta</vt:lpstr>
      <vt:lpstr>Käsitteet</vt:lpstr>
      <vt:lpstr>Rakenne</vt:lpstr>
      <vt:lpstr>PowerPoint Presentation</vt:lpstr>
      <vt:lpstr>(jatkoa)</vt:lpstr>
      <vt:lpstr>Tavoite</vt:lpstr>
    </vt:vector>
  </TitlesOfParts>
  <Company>University Of Jyväskylä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Teoriatausta</dc:title>
  <dc:creator>Fornaciari, Aleksi</dc:creator>
  <cp:lastModifiedBy>Fornaciari, Aleksi</cp:lastModifiedBy>
  <cp:revision>5</cp:revision>
  <dcterms:created xsi:type="dcterms:W3CDTF">2020-09-03T08:29:35Z</dcterms:created>
  <dcterms:modified xsi:type="dcterms:W3CDTF">2024-04-08T08:05:12Z</dcterms:modified>
</cp:coreProperties>
</file>