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652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4928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2002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157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76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895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12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393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046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0158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74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BEA75-60AA-4830-BE16-712682AB902D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466C9-8380-4C25-A8B6-D340576FCA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8222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003232" cy="706090"/>
          </a:xfrm>
        </p:spPr>
        <p:txBody>
          <a:bodyPr>
            <a:normAutofit/>
          </a:bodyPr>
          <a:lstStyle/>
          <a:p>
            <a:r>
              <a:rPr lang="fi-FI" sz="2800" dirty="0"/>
              <a:t>Lähteiden käyttö teoriaosassa</a:t>
            </a:r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/>
          </p:nvPr>
        </p:nvGraphicFramePr>
        <p:xfrm>
          <a:off x="1703513" y="980728"/>
          <a:ext cx="8748465" cy="5608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9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6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8426"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i-FI" sz="1400" b="1" dirty="0" smtClean="0"/>
                        <a:t>                                    Käyttökohde</a:t>
                      </a:r>
                      <a:endParaRPr lang="fi-FI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290">
                <a:tc>
                  <a:txBody>
                    <a:bodyPr/>
                    <a:lstStyle/>
                    <a:p>
                      <a:endParaRPr lang="fi-FI" sz="1400" b="1" dirty="0" smtClean="0"/>
                    </a:p>
                    <a:p>
                      <a:r>
                        <a:rPr lang="fi-FI" sz="1400" b="1" dirty="0" smtClean="0"/>
                        <a:t>Lähdetyyppi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Käsitteiden määrittely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Aiemman tutkimuksen tulosten esittely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Käytännön kontekstin</a:t>
                      </a:r>
                      <a:r>
                        <a:rPr lang="fi-FI" sz="1400" b="1" baseline="0" dirty="0" smtClean="0"/>
                        <a:t> ja toiminnan </a:t>
                      </a:r>
                      <a:r>
                        <a:rPr lang="fi-FI" sz="1400" b="1" baseline="0" dirty="0" err="1" smtClean="0"/>
                        <a:t>esitt</a:t>
                      </a:r>
                      <a:r>
                        <a:rPr lang="fi-FI" sz="1400" b="1" baseline="0" dirty="0" smtClean="0"/>
                        <a:t>.</a:t>
                      </a:r>
                      <a:endParaRPr lang="fi-FI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579"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Teoria-artikkeli</a:t>
                      </a:r>
                    </a:p>
                    <a:p>
                      <a:r>
                        <a:rPr lang="fi-FI" sz="1400" b="1" dirty="0" smtClean="0"/>
                        <a:t>- Esitellään aiempia tutkimuksia,</a:t>
                      </a:r>
                      <a:r>
                        <a:rPr lang="fi-FI" sz="1400" b="1" baseline="0" dirty="0" smtClean="0"/>
                        <a:t> määritellään käsitteitä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Hyvä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Etsi alkuperäinen tutkimus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290"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Katsausartikkeli = </a:t>
                      </a:r>
                      <a:r>
                        <a:rPr lang="fi-FI" sz="1400" b="1" dirty="0" err="1" smtClean="0"/>
                        <a:t>Review-artikkeli</a:t>
                      </a:r>
                      <a:endParaRPr lang="fi-FI" sz="1400" b="1" dirty="0" smtClean="0"/>
                    </a:p>
                    <a:p>
                      <a:r>
                        <a:rPr lang="fi-FI" sz="1400" b="1" dirty="0" smtClean="0"/>
                        <a:t>- Yhteenvetoa</a:t>
                      </a:r>
                      <a:r>
                        <a:rPr lang="fi-FI" sz="1400" b="1" baseline="0" dirty="0" smtClean="0"/>
                        <a:t> useiden tutkimusten tuloksista</a:t>
                      </a:r>
                      <a:endParaRPr lang="fi-FI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OK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Hyvä. (Jos mahdollista, etsi alkuperäinen tutkimus.)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7579"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Empiirinen</a:t>
                      </a:r>
                      <a:r>
                        <a:rPr lang="fi-FI" sz="1400" b="1" baseline="0" dirty="0" smtClean="0"/>
                        <a:t> artikkeli</a:t>
                      </a:r>
                    </a:p>
                    <a:p>
                      <a:r>
                        <a:rPr lang="fi-FI" sz="1400" b="1" baseline="0" dirty="0" smtClean="0"/>
                        <a:t>- Esitellään tutkimus ja sen tulokset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Etsi alkuperäinen tutkimus, jos mahd.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Hyvä.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426"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Teoriateos (esim. klassikot)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Hyvä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579"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Väitöskirja (monografia)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/>
                        <a:t>Hyvä/ 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Hyvä.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67579"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Gradu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Lähdeluettelosta </a:t>
                      </a:r>
                      <a:r>
                        <a:rPr lang="fi-FI" sz="1200" dirty="0" err="1" smtClean="0"/>
                        <a:t>alkuper</a:t>
                      </a:r>
                      <a:r>
                        <a:rPr lang="fi-FI" sz="1200" dirty="0" smtClean="0"/>
                        <a:t>. tutkimuksia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OK. </a:t>
                      </a:r>
                      <a:endParaRPr lang="fi-FI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869">
                <a:tc>
                  <a:txBody>
                    <a:bodyPr/>
                    <a:lstStyle/>
                    <a:p>
                      <a:r>
                        <a:rPr lang="fi-FI" sz="1400" b="1" dirty="0" smtClean="0"/>
                        <a:t>Ammattikirja, oppikirja, opas (PS-</a:t>
                      </a:r>
                      <a:r>
                        <a:rPr lang="fi-FI" sz="1400" b="1" dirty="0" err="1" smtClean="0"/>
                        <a:t>kust</a:t>
                      </a:r>
                      <a:r>
                        <a:rPr lang="fi-FI" sz="1400" b="1" dirty="0" smtClean="0"/>
                        <a:t>., OPS)</a:t>
                      </a:r>
                      <a:endParaRPr lang="fi-FI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smtClean="0"/>
                        <a:t>Aiheeseen</a:t>
                      </a:r>
                      <a:r>
                        <a:rPr lang="fi-FI" sz="1200" baseline="0" smtClean="0"/>
                        <a:t> tutustuminen</a:t>
                      </a:r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Hyvä</a:t>
                      </a:r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21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Lähteiden käyttö teoriaosassa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Lähteiden käyttö teoriaosassa</dc:title>
  <dc:creator>Valleala, Ulla Maija</dc:creator>
  <cp:lastModifiedBy>Fornaciari, Aleksi</cp:lastModifiedBy>
  <cp:revision>1</cp:revision>
  <dcterms:created xsi:type="dcterms:W3CDTF">2018-10-23T13:41:28Z</dcterms:created>
  <dcterms:modified xsi:type="dcterms:W3CDTF">2020-09-03T07:39:39Z</dcterms:modified>
</cp:coreProperties>
</file>